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356" r:id="rId3"/>
    <p:sldId id="265" r:id="rId4"/>
    <p:sldId id="292" r:id="rId5"/>
    <p:sldId id="293" r:id="rId6"/>
    <p:sldId id="294" r:id="rId7"/>
    <p:sldId id="295" r:id="rId8"/>
    <p:sldId id="297" r:id="rId9"/>
    <p:sldId id="305" r:id="rId10"/>
    <p:sldId id="360" r:id="rId11"/>
    <p:sldId id="304" r:id="rId12"/>
    <p:sldId id="272" r:id="rId13"/>
    <p:sldId id="308" r:id="rId14"/>
    <p:sldId id="352" r:id="rId15"/>
    <p:sldId id="313" r:id="rId16"/>
    <p:sldId id="315" r:id="rId17"/>
    <p:sldId id="259" r:id="rId18"/>
    <p:sldId id="353" r:id="rId19"/>
    <p:sldId id="267" r:id="rId20"/>
    <p:sldId id="317" r:id="rId21"/>
    <p:sldId id="367" r:id="rId22"/>
    <p:sldId id="369" r:id="rId23"/>
    <p:sldId id="319" r:id="rId24"/>
    <p:sldId id="316" r:id="rId25"/>
    <p:sldId id="268" r:id="rId26"/>
    <p:sldId id="323" r:id="rId27"/>
    <p:sldId id="372" r:id="rId28"/>
    <p:sldId id="373" r:id="rId29"/>
    <p:sldId id="374" r:id="rId30"/>
    <p:sldId id="379" r:id="rId31"/>
    <p:sldId id="383" r:id="rId32"/>
    <p:sldId id="322" r:id="rId33"/>
    <p:sldId id="378" r:id="rId34"/>
    <p:sldId id="269" r:id="rId35"/>
    <p:sldId id="370" r:id="rId36"/>
    <p:sldId id="380" r:id="rId37"/>
    <p:sldId id="270" r:id="rId38"/>
    <p:sldId id="271" r:id="rId39"/>
    <p:sldId id="354" r:id="rId40"/>
    <p:sldId id="273" r:id="rId41"/>
    <p:sldId id="330" r:id="rId42"/>
    <p:sldId id="331" r:id="rId43"/>
    <p:sldId id="371" r:id="rId44"/>
    <p:sldId id="355" r:id="rId45"/>
    <p:sldId id="280" r:id="rId46"/>
    <p:sldId id="338" r:id="rId47"/>
    <p:sldId id="337" r:id="rId48"/>
    <p:sldId id="341" r:id="rId49"/>
    <p:sldId id="282" r:id="rId50"/>
    <p:sldId id="381" r:id="rId51"/>
    <p:sldId id="332" r:id="rId52"/>
    <p:sldId id="335" r:id="rId53"/>
    <p:sldId id="382" r:id="rId54"/>
    <p:sldId id="361" r:id="rId55"/>
    <p:sldId id="289" r:id="rId56"/>
    <p:sldId id="359" r:id="rId57"/>
    <p:sldId id="342" r:id="rId58"/>
    <p:sldId id="366" r:id="rId59"/>
    <p:sldId id="343" r:id="rId60"/>
    <p:sldId id="344" r:id="rId61"/>
    <p:sldId id="375" r:id="rId62"/>
    <p:sldId id="376" r:id="rId63"/>
    <p:sldId id="377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39" r:id="rId72"/>
    <p:sldId id="340" r:id="rId73"/>
    <p:sldId id="362" r:id="rId74"/>
  </p:sldIdLst>
  <p:sldSz cx="12192000" cy="6858000"/>
  <p:notesSz cx="6807200" cy="99393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111"/>
    <a:srgbClr val="66FF66"/>
    <a:srgbClr val="4848FF"/>
    <a:srgbClr val="F67C2A"/>
    <a:srgbClr val="3C6EC8"/>
    <a:srgbClr val="6FB242"/>
    <a:srgbClr val="4F77BE"/>
    <a:srgbClr val="3467C0"/>
    <a:srgbClr val="76B44E"/>
    <a:srgbClr val="E8A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9" autoAdjust="0"/>
    <p:restoredTop sz="96404" autoAdjust="0"/>
  </p:normalViewPr>
  <p:slideViewPr>
    <p:cSldViewPr snapToGrid="0">
      <p:cViewPr>
        <p:scale>
          <a:sx n="90" d="100"/>
          <a:sy n="90" d="100"/>
        </p:scale>
        <p:origin x="42" y="5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2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C58506-FC41-47BC-9C17-DFD9EE688CC5}" type="doc">
      <dgm:prSet loTypeId="urn:microsoft.com/office/officeart/2005/8/layout/process1" loCatId="process" qsTypeId="urn:microsoft.com/office/officeart/2005/8/quickstyle/simple5" qsCatId="simple" csTypeId="urn:microsoft.com/office/officeart/2005/8/colors/colorful3" csCatId="colorful" phldr="1"/>
      <dgm:spPr/>
    </dgm:pt>
    <dgm:pt modelId="{A74CD165-C462-4682-81C6-EC748CE5AB80}">
      <dgm:prSet phldrT="[Texte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Alignement</a:t>
          </a:r>
          <a:endParaRPr lang="fr-FR" dirty="0"/>
        </a:p>
      </dgm:t>
    </dgm:pt>
    <dgm:pt modelId="{39D8B73F-1123-4453-BAED-F90CEF32F133}" type="parTrans" cxnId="{3BA172DF-3780-4F53-A48B-B7E40FF3E380}">
      <dgm:prSet/>
      <dgm:spPr/>
      <dgm:t>
        <a:bodyPr/>
        <a:lstStyle/>
        <a:p>
          <a:endParaRPr lang="fr-FR"/>
        </a:p>
      </dgm:t>
    </dgm:pt>
    <dgm:pt modelId="{74731E9E-23ED-4734-A785-40E1E4A5A84C}" type="sibTrans" cxnId="{3BA172DF-3780-4F53-A48B-B7E40FF3E380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07EC3C06-DC75-4C15-825F-4E9B5F48D0A2}">
      <dgm:prSet phldrT="[Texte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Annotation</a:t>
          </a:r>
          <a:endParaRPr lang="fr-FR" dirty="0"/>
        </a:p>
      </dgm:t>
    </dgm:pt>
    <dgm:pt modelId="{873DC869-69F1-4CF9-AF34-5A5B8B701837}" type="parTrans" cxnId="{835F6923-E832-4C53-8EDE-8AF075750CD8}">
      <dgm:prSet/>
      <dgm:spPr/>
      <dgm:t>
        <a:bodyPr/>
        <a:lstStyle/>
        <a:p>
          <a:endParaRPr lang="fr-FR"/>
        </a:p>
      </dgm:t>
    </dgm:pt>
    <dgm:pt modelId="{002B2E24-6E40-495C-B146-524F0A4CD100}" type="sibTrans" cxnId="{835F6923-E832-4C53-8EDE-8AF075750CD8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5527FDC2-B9D8-4096-BDBD-66E97A740856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Quantification</a:t>
          </a:r>
          <a:endParaRPr lang="fr-FR" dirty="0"/>
        </a:p>
      </dgm:t>
    </dgm:pt>
    <dgm:pt modelId="{6FDC3412-C147-45D5-A651-81D460A08B43}" type="parTrans" cxnId="{4DF4F8AC-560A-4362-8A14-C7245B07C002}">
      <dgm:prSet/>
      <dgm:spPr/>
      <dgm:t>
        <a:bodyPr/>
        <a:lstStyle/>
        <a:p>
          <a:endParaRPr lang="fr-FR"/>
        </a:p>
      </dgm:t>
    </dgm:pt>
    <dgm:pt modelId="{BA255298-7A0D-4C1B-90B9-EC0D7F7E70F9}" type="sibTrans" cxnId="{4DF4F8AC-560A-4362-8A14-C7245B07C002}">
      <dgm:prSet/>
      <dgm:spPr/>
      <dgm:t>
        <a:bodyPr/>
        <a:lstStyle/>
        <a:p>
          <a:endParaRPr lang="fr-FR"/>
        </a:p>
      </dgm:t>
    </dgm:pt>
    <dgm:pt modelId="{B80FBD75-9F86-46F8-9586-5CC3874B5DA8}" type="pres">
      <dgm:prSet presAssocID="{52C58506-FC41-47BC-9C17-DFD9EE688CC5}" presName="Name0" presStyleCnt="0">
        <dgm:presLayoutVars>
          <dgm:dir/>
          <dgm:resizeHandles val="exact"/>
        </dgm:presLayoutVars>
      </dgm:prSet>
      <dgm:spPr/>
    </dgm:pt>
    <dgm:pt modelId="{4FED48DA-AB42-4378-A61D-13FCAECEB5F3}" type="pres">
      <dgm:prSet presAssocID="{A74CD165-C462-4682-81C6-EC748CE5AB8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4D2D17-B4C4-49A3-BD3E-1E85CE53CE74}" type="pres">
      <dgm:prSet presAssocID="{74731E9E-23ED-4734-A785-40E1E4A5A84C}" presName="sibTrans" presStyleLbl="sibTrans2D1" presStyleIdx="0" presStyleCnt="2"/>
      <dgm:spPr/>
      <dgm:t>
        <a:bodyPr/>
        <a:lstStyle/>
        <a:p>
          <a:endParaRPr lang="fr-FR"/>
        </a:p>
      </dgm:t>
    </dgm:pt>
    <dgm:pt modelId="{AFF006B6-55B7-4EBA-9330-1D9E09C26658}" type="pres">
      <dgm:prSet presAssocID="{74731E9E-23ED-4734-A785-40E1E4A5A84C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933F4572-A0DA-42BA-B10E-241E8E594CC0}" type="pres">
      <dgm:prSet presAssocID="{07EC3C06-DC75-4C15-825F-4E9B5F48D0A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8933A1-7811-40D7-8D09-49C01BC25DCD}" type="pres">
      <dgm:prSet presAssocID="{002B2E24-6E40-495C-B146-524F0A4CD100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C520CEF-8CE3-478F-BC2A-5E7A4E9F492E}" type="pres">
      <dgm:prSet presAssocID="{002B2E24-6E40-495C-B146-524F0A4CD100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F58E5F17-F6A4-454D-9350-5F9C22A6CDAC}" type="pres">
      <dgm:prSet presAssocID="{5527FDC2-B9D8-4096-BDBD-66E97A74085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618D980-2068-428E-ACD5-6C5A8E671737}" type="presOf" srcId="{74731E9E-23ED-4734-A785-40E1E4A5A84C}" destId="{264D2D17-B4C4-49A3-BD3E-1E85CE53CE74}" srcOrd="0" destOrd="0" presId="urn:microsoft.com/office/officeart/2005/8/layout/process1"/>
    <dgm:cxn modelId="{F88A355E-DB30-4BCD-A8A7-E0F83A26849F}" type="presOf" srcId="{74731E9E-23ED-4734-A785-40E1E4A5A84C}" destId="{AFF006B6-55B7-4EBA-9330-1D9E09C26658}" srcOrd="1" destOrd="0" presId="urn:microsoft.com/office/officeart/2005/8/layout/process1"/>
    <dgm:cxn modelId="{747CF204-1387-4E05-AC75-87375B75804F}" type="presOf" srcId="{5527FDC2-B9D8-4096-BDBD-66E97A740856}" destId="{F58E5F17-F6A4-454D-9350-5F9C22A6CDAC}" srcOrd="0" destOrd="0" presId="urn:microsoft.com/office/officeart/2005/8/layout/process1"/>
    <dgm:cxn modelId="{6FD7A911-8811-4CBB-B125-5A4E231FC740}" type="presOf" srcId="{002B2E24-6E40-495C-B146-524F0A4CD100}" destId="{348933A1-7811-40D7-8D09-49C01BC25DCD}" srcOrd="0" destOrd="0" presId="urn:microsoft.com/office/officeart/2005/8/layout/process1"/>
    <dgm:cxn modelId="{835F6923-E832-4C53-8EDE-8AF075750CD8}" srcId="{52C58506-FC41-47BC-9C17-DFD9EE688CC5}" destId="{07EC3C06-DC75-4C15-825F-4E9B5F48D0A2}" srcOrd="1" destOrd="0" parTransId="{873DC869-69F1-4CF9-AF34-5A5B8B701837}" sibTransId="{002B2E24-6E40-495C-B146-524F0A4CD100}"/>
    <dgm:cxn modelId="{3BA172DF-3780-4F53-A48B-B7E40FF3E380}" srcId="{52C58506-FC41-47BC-9C17-DFD9EE688CC5}" destId="{A74CD165-C462-4682-81C6-EC748CE5AB80}" srcOrd="0" destOrd="0" parTransId="{39D8B73F-1123-4453-BAED-F90CEF32F133}" sibTransId="{74731E9E-23ED-4734-A785-40E1E4A5A84C}"/>
    <dgm:cxn modelId="{4DF4F8AC-560A-4362-8A14-C7245B07C002}" srcId="{52C58506-FC41-47BC-9C17-DFD9EE688CC5}" destId="{5527FDC2-B9D8-4096-BDBD-66E97A740856}" srcOrd="2" destOrd="0" parTransId="{6FDC3412-C147-45D5-A651-81D460A08B43}" sibTransId="{BA255298-7A0D-4C1B-90B9-EC0D7F7E70F9}"/>
    <dgm:cxn modelId="{292BE468-FFD5-493D-B1E8-8B635A006324}" type="presOf" srcId="{002B2E24-6E40-495C-B146-524F0A4CD100}" destId="{0C520CEF-8CE3-478F-BC2A-5E7A4E9F492E}" srcOrd="1" destOrd="0" presId="urn:microsoft.com/office/officeart/2005/8/layout/process1"/>
    <dgm:cxn modelId="{5357258B-E215-4E35-9FDB-5E1BDDACB696}" type="presOf" srcId="{52C58506-FC41-47BC-9C17-DFD9EE688CC5}" destId="{B80FBD75-9F86-46F8-9586-5CC3874B5DA8}" srcOrd="0" destOrd="0" presId="urn:microsoft.com/office/officeart/2005/8/layout/process1"/>
    <dgm:cxn modelId="{89DF892F-4C04-45A0-A21C-EABE28A662D7}" type="presOf" srcId="{07EC3C06-DC75-4C15-825F-4E9B5F48D0A2}" destId="{933F4572-A0DA-42BA-B10E-241E8E594CC0}" srcOrd="0" destOrd="0" presId="urn:microsoft.com/office/officeart/2005/8/layout/process1"/>
    <dgm:cxn modelId="{111F9A18-5BE2-473D-8FF1-B4C2D1B6F3B1}" type="presOf" srcId="{A74CD165-C462-4682-81C6-EC748CE5AB80}" destId="{4FED48DA-AB42-4378-A61D-13FCAECEB5F3}" srcOrd="0" destOrd="0" presId="urn:microsoft.com/office/officeart/2005/8/layout/process1"/>
    <dgm:cxn modelId="{0B420966-A494-4588-8035-986D16482531}" type="presParOf" srcId="{B80FBD75-9F86-46F8-9586-5CC3874B5DA8}" destId="{4FED48DA-AB42-4378-A61D-13FCAECEB5F3}" srcOrd="0" destOrd="0" presId="urn:microsoft.com/office/officeart/2005/8/layout/process1"/>
    <dgm:cxn modelId="{83DF68C4-AC83-4B97-B6F9-9324882FB023}" type="presParOf" srcId="{B80FBD75-9F86-46F8-9586-5CC3874B5DA8}" destId="{264D2D17-B4C4-49A3-BD3E-1E85CE53CE74}" srcOrd="1" destOrd="0" presId="urn:microsoft.com/office/officeart/2005/8/layout/process1"/>
    <dgm:cxn modelId="{59120DC4-4E81-42B2-9126-D0A3DEC68AE1}" type="presParOf" srcId="{264D2D17-B4C4-49A3-BD3E-1E85CE53CE74}" destId="{AFF006B6-55B7-4EBA-9330-1D9E09C26658}" srcOrd="0" destOrd="0" presId="urn:microsoft.com/office/officeart/2005/8/layout/process1"/>
    <dgm:cxn modelId="{ABD8C9CB-4A13-4D93-8237-E9AB597A29DF}" type="presParOf" srcId="{B80FBD75-9F86-46F8-9586-5CC3874B5DA8}" destId="{933F4572-A0DA-42BA-B10E-241E8E594CC0}" srcOrd="2" destOrd="0" presId="urn:microsoft.com/office/officeart/2005/8/layout/process1"/>
    <dgm:cxn modelId="{7A9697AA-ED2F-42CC-B981-FFE17F8D0530}" type="presParOf" srcId="{B80FBD75-9F86-46F8-9586-5CC3874B5DA8}" destId="{348933A1-7811-40D7-8D09-49C01BC25DCD}" srcOrd="3" destOrd="0" presId="urn:microsoft.com/office/officeart/2005/8/layout/process1"/>
    <dgm:cxn modelId="{C7CC66CC-2440-42EC-9894-35061EAF260B}" type="presParOf" srcId="{348933A1-7811-40D7-8D09-49C01BC25DCD}" destId="{0C520CEF-8CE3-478F-BC2A-5E7A4E9F492E}" srcOrd="0" destOrd="0" presId="urn:microsoft.com/office/officeart/2005/8/layout/process1"/>
    <dgm:cxn modelId="{EF3FC672-CD6D-400A-8582-F3BD40B3C303}" type="presParOf" srcId="{B80FBD75-9F86-46F8-9586-5CC3874B5DA8}" destId="{F58E5F17-F6A4-454D-9350-5F9C22A6CD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86EE23-D05A-42D1-B65E-1C38468D63EB}" type="doc">
      <dgm:prSet loTypeId="urn:microsoft.com/office/officeart/2005/8/layout/radial2" loCatId="relationship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9B92A96B-E20B-4C9B-A957-C9A15EAAC8ED}">
      <dgm:prSet phldrT="[Texte]"/>
      <dgm:spPr/>
      <dgm:t>
        <a:bodyPr/>
        <a:lstStyle/>
        <a:p>
          <a:r>
            <a:rPr lang="fr-FR" dirty="0" smtClean="0"/>
            <a:t>Cancers fréquents</a:t>
          </a:r>
          <a:endParaRPr lang="fr-FR" dirty="0"/>
        </a:p>
      </dgm:t>
    </dgm:pt>
    <dgm:pt modelId="{BE00A7F7-25F0-4AA9-9DB9-FF4EF3173E68}" type="parTrans" cxnId="{9B2EAD30-5BE4-4618-979B-4366499949A5}">
      <dgm:prSet/>
      <dgm:spPr/>
      <dgm:t>
        <a:bodyPr/>
        <a:lstStyle/>
        <a:p>
          <a:endParaRPr lang="fr-FR"/>
        </a:p>
      </dgm:t>
    </dgm:pt>
    <dgm:pt modelId="{506F0971-0463-4883-A0FA-3096ED2167BA}" type="sibTrans" cxnId="{9B2EAD30-5BE4-4618-979B-4366499949A5}">
      <dgm:prSet/>
      <dgm:spPr/>
      <dgm:t>
        <a:bodyPr/>
        <a:lstStyle/>
        <a:p>
          <a:endParaRPr lang="fr-FR"/>
        </a:p>
      </dgm:t>
    </dgm:pt>
    <dgm:pt modelId="{15DDC34B-3EA5-42F6-86B9-73B4CDA8DA5E}">
      <dgm:prSet phldrT="[Texte]"/>
      <dgm:spPr/>
      <dgm:t>
        <a:bodyPr/>
        <a:lstStyle/>
        <a:p>
          <a:r>
            <a:rPr lang="fr-FR" dirty="0" smtClean="0"/>
            <a:t>Hérédité</a:t>
          </a:r>
          <a:endParaRPr lang="fr-FR" dirty="0"/>
        </a:p>
      </dgm:t>
    </dgm:pt>
    <dgm:pt modelId="{BB8947B8-5A57-4FE8-A965-33FFA97CF0C7}" type="parTrans" cxnId="{058DD874-A720-4908-B2DF-A872F63F1A8B}">
      <dgm:prSet/>
      <dgm:spPr/>
      <dgm:t>
        <a:bodyPr/>
        <a:lstStyle/>
        <a:p>
          <a:endParaRPr lang="fr-FR"/>
        </a:p>
      </dgm:t>
    </dgm:pt>
    <dgm:pt modelId="{C9BEA28C-5930-453B-ADAC-52737F830678}" type="sibTrans" cxnId="{058DD874-A720-4908-B2DF-A872F63F1A8B}">
      <dgm:prSet/>
      <dgm:spPr/>
      <dgm:t>
        <a:bodyPr/>
        <a:lstStyle/>
        <a:p>
          <a:endParaRPr lang="fr-FR"/>
        </a:p>
      </dgm:t>
    </dgm:pt>
    <dgm:pt modelId="{6EFC26A3-EF23-453A-997F-0683099662BD}">
      <dgm:prSet phldrT="[Texte]"/>
      <dgm:spPr/>
      <dgm:t>
        <a:bodyPr/>
        <a:lstStyle/>
        <a:p>
          <a:r>
            <a:rPr lang="fr-FR" dirty="0" smtClean="0"/>
            <a:t>Expérience</a:t>
          </a:r>
          <a:endParaRPr lang="fr-FR" dirty="0"/>
        </a:p>
      </dgm:t>
    </dgm:pt>
    <dgm:pt modelId="{EC1B2F8C-F90F-487B-9AC7-10177BCC8A8F}" type="parTrans" cxnId="{BF219186-24D1-4607-9E3E-DCD3D7E0001B}">
      <dgm:prSet/>
      <dgm:spPr/>
      <dgm:t>
        <a:bodyPr/>
        <a:lstStyle/>
        <a:p>
          <a:endParaRPr lang="fr-FR"/>
        </a:p>
      </dgm:t>
    </dgm:pt>
    <dgm:pt modelId="{668080E8-9732-43D2-9DB8-8D26F8A08B2A}" type="sibTrans" cxnId="{BF219186-24D1-4607-9E3E-DCD3D7E0001B}">
      <dgm:prSet/>
      <dgm:spPr/>
      <dgm:t>
        <a:bodyPr/>
        <a:lstStyle/>
        <a:p>
          <a:endParaRPr lang="fr-FR"/>
        </a:p>
      </dgm:t>
    </dgm:pt>
    <dgm:pt modelId="{37EB9FC8-13B7-431A-A1F6-9F16CB3DAB4F}">
      <dgm:prSet phldrT="[Texte]"/>
      <dgm:spPr/>
      <dgm:t>
        <a:bodyPr/>
        <a:lstStyle/>
        <a:p>
          <a:r>
            <a:rPr lang="fr-FR" dirty="0" smtClean="0"/>
            <a:t>Cancer du sein </a:t>
          </a:r>
          <a:r>
            <a:rPr lang="fr-FR" dirty="0" smtClean="0">
              <a:sym typeface="Wingdings" panose="05000000000000000000" pitchFamily="2" charset="2"/>
            </a:rPr>
            <a:t> Cancer le plus fréquent chez la femme</a:t>
          </a:r>
          <a:endParaRPr lang="fr-FR" dirty="0"/>
        </a:p>
      </dgm:t>
    </dgm:pt>
    <dgm:pt modelId="{9AC5B092-8F4E-424E-B760-5D3EE3B82CE9}" type="parTrans" cxnId="{570325F6-3D9C-48FF-891E-0046ED0EB09D}">
      <dgm:prSet/>
      <dgm:spPr/>
      <dgm:t>
        <a:bodyPr/>
        <a:lstStyle/>
        <a:p>
          <a:endParaRPr lang="fr-FR"/>
        </a:p>
      </dgm:t>
    </dgm:pt>
    <dgm:pt modelId="{5D6420C8-48D6-4CD5-B6EE-F7540E053D0C}" type="sibTrans" cxnId="{570325F6-3D9C-48FF-891E-0046ED0EB09D}">
      <dgm:prSet/>
      <dgm:spPr/>
      <dgm:t>
        <a:bodyPr/>
        <a:lstStyle/>
        <a:p>
          <a:endParaRPr lang="fr-FR"/>
        </a:p>
      </dgm:t>
    </dgm:pt>
    <dgm:pt modelId="{882E1653-74CF-4391-B4FD-2416F3845816}">
      <dgm:prSet phldrT="[Texte]"/>
      <dgm:spPr/>
      <dgm:t>
        <a:bodyPr/>
        <a:lstStyle/>
        <a:p>
          <a:r>
            <a:rPr lang="fr-FR" dirty="0" smtClean="0"/>
            <a:t>Cancer de l’ovaire</a:t>
          </a:r>
          <a:r>
            <a:rPr lang="fr-FR" dirty="0" smtClean="0">
              <a:sym typeface="Wingdings" panose="05000000000000000000" pitchFamily="2" charset="2"/>
            </a:rPr>
            <a:t> Cancer gynécologique le plus fréquent</a:t>
          </a:r>
          <a:endParaRPr lang="fr-FR" dirty="0"/>
        </a:p>
      </dgm:t>
    </dgm:pt>
    <dgm:pt modelId="{DF5530F3-DD36-4C03-9EF6-4720F50DBBD0}" type="parTrans" cxnId="{E30431CF-C1DA-43DB-A307-F28CC11C7916}">
      <dgm:prSet/>
      <dgm:spPr/>
      <dgm:t>
        <a:bodyPr/>
        <a:lstStyle/>
        <a:p>
          <a:endParaRPr lang="fr-FR"/>
        </a:p>
      </dgm:t>
    </dgm:pt>
    <dgm:pt modelId="{FC35FE21-D65F-4922-B401-0F12FC80086F}" type="sibTrans" cxnId="{E30431CF-C1DA-43DB-A307-F28CC11C7916}">
      <dgm:prSet/>
      <dgm:spPr/>
      <dgm:t>
        <a:bodyPr/>
        <a:lstStyle/>
        <a:p>
          <a:endParaRPr lang="fr-FR"/>
        </a:p>
      </dgm:t>
    </dgm:pt>
    <dgm:pt modelId="{55801601-9366-4CAA-843A-97F3443AD7B9}">
      <dgm:prSet phldrT="[Texte]"/>
      <dgm:spPr/>
      <dgm:t>
        <a:bodyPr/>
        <a:lstStyle/>
        <a:p>
          <a:r>
            <a:rPr lang="fr-FR" dirty="0" smtClean="0"/>
            <a:t>5 à 10 % des cancers du sein et de l’ovaire ont une cause héréditaire</a:t>
          </a:r>
          <a:endParaRPr lang="fr-FR" dirty="0"/>
        </a:p>
      </dgm:t>
    </dgm:pt>
    <dgm:pt modelId="{C000449E-EA3D-43BB-9071-8E37E72AE450}" type="parTrans" cxnId="{1DBD00E7-C02B-4969-8B6A-85B14C4898A4}">
      <dgm:prSet/>
      <dgm:spPr/>
      <dgm:t>
        <a:bodyPr/>
        <a:lstStyle/>
        <a:p>
          <a:endParaRPr lang="fr-FR"/>
        </a:p>
      </dgm:t>
    </dgm:pt>
    <dgm:pt modelId="{036FE318-D86C-4F5E-BBC6-9C926EB6A25F}" type="sibTrans" cxnId="{1DBD00E7-C02B-4969-8B6A-85B14C4898A4}">
      <dgm:prSet/>
      <dgm:spPr/>
      <dgm:t>
        <a:bodyPr/>
        <a:lstStyle/>
        <a:p>
          <a:endParaRPr lang="fr-FR"/>
        </a:p>
      </dgm:t>
    </dgm:pt>
    <dgm:pt modelId="{2C91163F-3CB0-4D50-B68F-5D8CEB28EF2F}">
      <dgm:prSet phldrT="[Texte]"/>
      <dgm:spPr/>
      <dgm:t>
        <a:bodyPr/>
        <a:lstStyle/>
        <a:p>
          <a:r>
            <a:rPr lang="fr-FR" dirty="0" smtClean="0"/>
            <a:t>Plus ¼ de siècle de recherche de causes héréditaires</a:t>
          </a:r>
          <a:endParaRPr lang="fr-FR" dirty="0"/>
        </a:p>
      </dgm:t>
    </dgm:pt>
    <dgm:pt modelId="{951A5BB0-62AD-4F20-8BA0-4554C79AE74F}" type="parTrans" cxnId="{CD4D5D76-2B40-4DC7-AEE1-FA4748EEA569}">
      <dgm:prSet/>
      <dgm:spPr/>
      <dgm:t>
        <a:bodyPr/>
        <a:lstStyle/>
        <a:p>
          <a:endParaRPr lang="fr-FR"/>
        </a:p>
      </dgm:t>
    </dgm:pt>
    <dgm:pt modelId="{2BF3CE63-F629-470D-B415-DD44856AE2A3}" type="sibTrans" cxnId="{CD4D5D76-2B40-4DC7-AEE1-FA4748EEA569}">
      <dgm:prSet/>
      <dgm:spPr/>
      <dgm:t>
        <a:bodyPr/>
        <a:lstStyle/>
        <a:p>
          <a:endParaRPr lang="fr-FR"/>
        </a:p>
      </dgm:t>
    </dgm:pt>
    <dgm:pt modelId="{85485B26-DB8E-43C9-9731-8E20F9FA0470}">
      <dgm:prSet phldrT="[Texte]"/>
      <dgm:spPr/>
      <dgm:t>
        <a:bodyPr/>
        <a:lstStyle/>
        <a:p>
          <a:r>
            <a:rPr lang="fr-FR" dirty="0" smtClean="0"/>
            <a:t>Grande collection de </a:t>
          </a:r>
          <a:r>
            <a:rPr lang="fr-FR" dirty="0" err="1" smtClean="0"/>
            <a:t>variants</a:t>
          </a:r>
          <a:endParaRPr lang="fr-FR" dirty="0"/>
        </a:p>
      </dgm:t>
    </dgm:pt>
    <dgm:pt modelId="{B2B2AB74-57D0-4136-99F0-CFFAFA53B8A8}" type="parTrans" cxnId="{2DA44896-495C-4922-81EC-918A9A200533}">
      <dgm:prSet/>
      <dgm:spPr/>
      <dgm:t>
        <a:bodyPr/>
        <a:lstStyle/>
        <a:p>
          <a:endParaRPr lang="fr-FR"/>
        </a:p>
      </dgm:t>
    </dgm:pt>
    <dgm:pt modelId="{CDCBC40F-6CBC-4F61-9FBF-808F41DC4469}" type="sibTrans" cxnId="{2DA44896-495C-4922-81EC-918A9A200533}">
      <dgm:prSet/>
      <dgm:spPr/>
      <dgm:t>
        <a:bodyPr/>
        <a:lstStyle/>
        <a:p>
          <a:endParaRPr lang="fr-FR"/>
        </a:p>
      </dgm:t>
    </dgm:pt>
    <dgm:pt modelId="{34358452-3927-4680-BAB7-70C651B019D1}" type="pres">
      <dgm:prSet presAssocID="{9A86EE23-D05A-42D1-B65E-1C38468D63EB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2EECC66-7076-4F74-8BC0-1899C5D46783}" type="pres">
      <dgm:prSet presAssocID="{9A86EE23-D05A-42D1-B65E-1C38468D63EB}" presName="cycle" presStyleCnt="0"/>
      <dgm:spPr/>
    </dgm:pt>
    <dgm:pt modelId="{87A0242D-FD7D-4670-8B23-C7F73872CAC7}" type="pres">
      <dgm:prSet presAssocID="{9A86EE23-D05A-42D1-B65E-1C38468D63EB}" presName="centerShape" presStyleCnt="0"/>
      <dgm:spPr/>
    </dgm:pt>
    <dgm:pt modelId="{3DADBA7F-B1E9-496E-B1D2-0F6C3916A620}" type="pres">
      <dgm:prSet presAssocID="{9A86EE23-D05A-42D1-B65E-1C38468D63EB}" presName="connSite" presStyleLbl="node1" presStyleIdx="0" presStyleCnt="4"/>
      <dgm:spPr/>
    </dgm:pt>
    <dgm:pt modelId="{A71E4171-8207-46C5-99E3-D7FDA887B28C}" type="pres">
      <dgm:prSet presAssocID="{9A86EE23-D05A-42D1-B65E-1C38468D63EB}" presName="visibl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BCB62F4-EE51-4430-9AF2-F1C8733D25AC}" type="pres">
      <dgm:prSet presAssocID="{BE00A7F7-25F0-4AA9-9DB9-FF4EF3173E68}" presName="Name25" presStyleLbl="parChTrans1D1" presStyleIdx="0" presStyleCnt="3"/>
      <dgm:spPr/>
      <dgm:t>
        <a:bodyPr/>
        <a:lstStyle/>
        <a:p>
          <a:endParaRPr lang="fr-FR"/>
        </a:p>
      </dgm:t>
    </dgm:pt>
    <dgm:pt modelId="{53C11304-B6EA-4333-B580-8A71CD8AF2D3}" type="pres">
      <dgm:prSet presAssocID="{9B92A96B-E20B-4C9B-A957-C9A15EAAC8ED}" presName="node" presStyleCnt="0"/>
      <dgm:spPr/>
    </dgm:pt>
    <dgm:pt modelId="{020EC54E-1593-4698-B23B-EB941ED26E7D}" type="pres">
      <dgm:prSet presAssocID="{9B92A96B-E20B-4C9B-A957-C9A15EAAC8ED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C53FB1A-4EE3-4F09-B87D-10C1FFB54AE5}" type="pres">
      <dgm:prSet presAssocID="{9B92A96B-E20B-4C9B-A957-C9A15EAAC8ED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A3190A5-F2AB-4EDF-B5D2-4D32E2B49085}" type="pres">
      <dgm:prSet presAssocID="{BB8947B8-5A57-4FE8-A965-33FFA97CF0C7}" presName="Name25" presStyleLbl="parChTrans1D1" presStyleIdx="1" presStyleCnt="3"/>
      <dgm:spPr/>
      <dgm:t>
        <a:bodyPr/>
        <a:lstStyle/>
        <a:p>
          <a:endParaRPr lang="fr-FR"/>
        </a:p>
      </dgm:t>
    </dgm:pt>
    <dgm:pt modelId="{42EED805-49DB-4102-A6A6-CF0FF2CDA38A}" type="pres">
      <dgm:prSet presAssocID="{15DDC34B-3EA5-42F6-86B9-73B4CDA8DA5E}" presName="node" presStyleCnt="0"/>
      <dgm:spPr/>
    </dgm:pt>
    <dgm:pt modelId="{05C09ABD-9ADF-4375-9E36-DAA1BD01D74E}" type="pres">
      <dgm:prSet presAssocID="{15DDC34B-3EA5-42F6-86B9-73B4CDA8DA5E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E77838C-8D2C-4E9C-9306-B9919E506270}" type="pres">
      <dgm:prSet presAssocID="{15DDC34B-3EA5-42F6-86B9-73B4CDA8DA5E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60163C21-9699-42A3-939A-2460E3F74B7D}" type="pres">
      <dgm:prSet presAssocID="{EC1B2F8C-F90F-487B-9AC7-10177BCC8A8F}" presName="Name25" presStyleLbl="parChTrans1D1" presStyleIdx="2" presStyleCnt="3"/>
      <dgm:spPr/>
      <dgm:t>
        <a:bodyPr/>
        <a:lstStyle/>
        <a:p>
          <a:endParaRPr lang="fr-FR"/>
        </a:p>
      </dgm:t>
    </dgm:pt>
    <dgm:pt modelId="{3E8730CA-A3B6-40F7-B2DA-07B062570F30}" type="pres">
      <dgm:prSet presAssocID="{6EFC26A3-EF23-453A-997F-0683099662BD}" presName="node" presStyleCnt="0"/>
      <dgm:spPr/>
    </dgm:pt>
    <dgm:pt modelId="{4B6FC54C-7B20-449C-BBB7-1786232B1AFB}" type="pres">
      <dgm:prSet presAssocID="{6EFC26A3-EF23-453A-997F-0683099662BD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96E269B-4773-4852-BF4F-79391507DE8A}" type="pres">
      <dgm:prSet presAssocID="{6EFC26A3-EF23-453A-997F-0683099662BD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DC31757-9601-4B8E-BB09-5A96F2E5A378}" type="presOf" srcId="{882E1653-74CF-4391-B4FD-2416F3845816}" destId="{4C53FB1A-4EE3-4F09-B87D-10C1FFB54AE5}" srcOrd="0" destOrd="1" presId="urn:microsoft.com/office/officeart/2005/8/layout/radial2"/>
    <dgm:cxn modelId="{BF219186-24D1-4607-9E3E-DCD3D7E0001B}" srcId="{9A86EE23-D05A-42D1-B65E-1C38468D63EB}" destId="{6EFC26A3-EF23-453A-997F-0683099662BD}" srcOrd="2" destOrd="0" parTransId="{EC1B2F8C-F90F-487B-9AC7-10177BCC8A8F}" sibTransId="{668080E8-9732-43D2-9DB8-8D26F8A08B2A}"/>
    <dgm:cxn modelId="{058DD874-A720-4908-B2DF-A872F63F1A8B}" srcId="{9A86EE23-D05A-42D1-B65E-1C38468D63EB}" destId="{15DDC34B-3EA5-42F6-86B9-73B4CDA8DA5E}" srcOrd="1" destOrd="0" parTransId="{BB8947B8-5A57-4FE8-A965-33FFA97CF0C7}" sibTransId="{C9BEA28C-5930-453B-ADAC-52737F830678}"/>
    <dgm:cxn modelId="{2DA44896-495C-4922-81EC-918A9A200533}" srcId="{6EFC26A3-EF23-453A-997F-0683099662BD}" destId="{85485B26-DB8E-43C9-9731-8E20F9FA0470}" srcOrd="1" destOrd="0" parTransId="{B2B2AB74-57D0-4136-99F0-CFFAFA53B8A8}" sibTransId="{CDCBC40F-6CBC-4F61-9FBF-808F41DC4469}"/>
    <dgm:cxn modelId="{570325F6-3D9C-48FF-891E-0046ED0EB09D}" srcId="{9B92A96B-E20B-4C9B-A957-C9A15EAAC8ED}" destId="{37EB9FC8-13B7-431A-A1F6-9F16CB3DAB4F}" srcOrd="0" destOrd="0" parTransId="{9AC5B092-8F4E-424E-B760-5D3EE3B82CE9}" sibTransId="{5D6420C8-48D6-4CD5-B6EE-F7540E053D0C}"/>
    <dgm:cxn modelId="{1DBD00E7-C02B-4969-8B6A-85B14C4898A4}" srcId="{15DDC34B-3EA5-42F6-86B9-73B4CDA8DA5E}" destId="{55801601-9366-4CAA-843A-97F3443AD7B9}" srcOrd="0" destOrd="0" parTransId="{C000449E-EA3D-43BB-9071-8E37E72AE450}" sibTransId="{036FE318-D86C-4F5E-BBC6-9C926EB6A25F}"/>
    <dgm:cxn modelId="{8DBF0BFC-121E-4F7B-9D42-A46A208E5A33}" type="presOf" srcId="{55801601-9366-4CAA-843A-97F3443AD7B9}" destId="{AE77838C-8D2C-4E9C-9306-B9919E506270}" srcOrd="0" destOrd="0" presId="urn:microsoft.com/office/officeart/2005/8/layout/radial2"/>
    <dgm:cxn modelId="{E30431CF-C1DA-43DB-A307-F28CC11C7916}" srcId="{9B92A96B-E20B-4C9B-A957-C9A15EAAC8ED}" destId="{882E1653-74CF-4391-B4FD-2416F3845816}" srcOrd="1" destOrd="0" parTransId="{DF5530F3-DD36-4C03-9EF6-4720F50DBBD0}" sibTransId="{FC35FE21-D65F-4922-B401-0F12FC80086F}"/>
    <dgm:cxn modelId="{CD4D5D76-2B40-4DC7-AEE1-FA4748EEA569}" srcId="{6EFC26A3-EF23-453A-997F-0683099662BD}" destId="{2C91163F-3CB0-4D50-B68F-5D8CEB28EF2F}" srcOrd="0" destOrd="0" parTransId="{951A5BB0-62AD-4F20-8BA0-4554C79AE74F}" sibTransId="{2BF3CE63-F629-470D-B415-DD44856AE2A3}"/>
    <dgm:cxn modelId="{FE6FAB1D-D1EA-4B6A-B28A-B8DECDBF5276}" type="presOf" srcId="{2C91163F-3CB0-4D50-B68F-5D8CEB28EF2F}" destId="{096E269B-4773-4852-BF4F-79391507DE8A}" srcOrd="0" destOrd="0" presId="urn:microsoft.com/office/officeart/2005/8/layout/radial2"/>
    <dgm:cxn modelId="{2DD094F9-4D28-4CC1-A97D-A451C6FD48E6}" type="presOf" srcId="{6EFC26A3-EF23-453A-997F-0683099662BD}" destId="{4B6FC54C-7B20-449C-BBB7-1786232B1AFB}" srcOrd="0" destOrd="0" presId="urn:microsoft.com/office/officeart/2005/8/layout/radial2"/>
    <dgm:cxn modelId="{20EC5D2D-2429-403E-9BDF-52E0D8D15B33}" type="presOf" srcId="{37EB9FC8-13B7-431A-A1F6-9F16CB3DAB4F}" destId="{4C53FB1A-4EE3-4F09-B87D-10C1FFB54AE5}" srcOrd="0" destOrd="0" presId="urn:microsoft.com/office/officeart/2005/8/layout/radial2"/>
    <dgm:cxn modelId="{BBE76CA7-41AF-4059-9445-2A3592E4E990}" type="presOf" srcId="{9A86EE23-D05A-42D1-B65E-1C38468D63EB}" destId="{34358452-3927-4680-BAB7-70C651B019D1}" srcOrd="0" destOrd="0" presId="urn:microsoft.com/office/officeart/2005/8/layout/radial2"/>
    <dgm:cxn modelId="{E2B1F7FE-10EC-419E-959B-B6E8C2A3B72A}" type="presOf" srcId="{BE00A7F7-25F0-4AA9-9DB9-FF4EF3173E68}" destId="{4BCB62F4-EE51-4430-9AF2-F1C8733D25AC}" srcOrd="0" destOrd="0" presId="urn:microsoft.com/office/officeart/2005/8/layout/radial2"/>
    <dgm:cxn modelId="{7F3A62F8-2DFA-48E1-A0AA-902E0F548339}" type="presOf" srcId="{BB8947B8-5A57-4FE8-A965-33FFA97CF0C7}" destId="{5A3190A5-F2AB-4EDF-B5D2-4D32E2B49085}" srcOrd="0" destOrd="0" presId="urn:microsoft.com/office/officeart/2005/8/layout/radial2"/>
    <dgm:cxn modelId="{9B2EAD30-5BE4-4618-979B-4366499949A5}" srcId="{9A86EE23-D05A-42D1-B65E-1C38468D63EB}" destId="{9B92A96B-E20B-4C9B-A957-C9A15EAAC8ED}" srcOrd="0" destOrd="0" parTransId="{BE00A7F7-25F0-4AA9-9DB9-FF4EF3173E68}" sibTransId="{506F0971-0463-4883-A0FA-3096ED2167BA}"/>
    <dgm:cxn modelId="{38E63EDE-ACAF-4D22-9F8A-86ED98B7D0B4}" type="presOf" srcId="{EC1B2F8C-F90F-487B-9AC7-10177BCC8A8F}" destId="{60163C21-9699-42A3-939A-2460E3F74B7D}" srcOrd="0" destOrd="0" presId="urn:microsoft.com/office/officeart/2005/8/layout/radial2"/>
    <dgm:cxn modelId="{E9A8FFB0-4001-4922-AA34-E1D002117E14}" type="presOf" srcId="{85485B26-DB8E-43C9-9731-8E20F9FA0470}" destId="{096E269B-4773-4852-BF4F-79391507DE8A}" srcOrd="0" destOrd="1" presId="urn:microsoft.com/office/officeart/2005/8/layout/radial2"/>
    <dgm:cxn modelId="{2DCF3237-B867-43D5-BC96-89E921E97D73}" type="presOf" srcId="{9B92A96B-E20B-4C9B-A957-C9A15EAAC8ED}" destId="{020EC54E-1593-4698-B23B-EB941ED26E7D}" srcOrd="0" destOrd="0" presId="urn:microsoft.com/office/officeart/2005/8/layout/radial2"/>
    <dgm:cxn modelId="{999203CA-F66A-4699-AB21-A63423C388B7}" type="presOf" srcId="{15DDC34B-3EA5-42F6-86B9-73B4CDA8DA5E}" destId="{05C09ABD-9ADF-4375-9E36-DAA1BD01D74E}" srcOrd="0" destOrd="0" presId="urn:microsoft.com/office/officeart/2005/8/layout/radial2"/>
    <dgm:cxn modelId="{F89F8D7A-7200-425F-B8E7-16AA2192A6DC}" type="presParOf" srcId="{34358452-3927-4680-BAB7-70C651B019D1}" destId="{82EECC66-7076-4F74-8BC0-1899C5D46783}" srcOrd="0" destOrd="0" presId="urn:microsoft.com/office/officeart/2005/8/layout/radial2"/>
    <dgm:cxn modelId="{3767FEA3-176C-4B9D-9E42-B5C0CE5E5D0A}" type="presParOf" srcId="{82EECC66-7076-4F74-8BC0-1899C5D46783}" destId="{87A0242D-FD7D-4670-8B23-C7F73872CAC7}" srcOrd="0" destOrd="0" presId="urn:microsoft.com/office/officeart/2005/8/layout/radial2"/>
    <dgm:cxn modelId="{7290A1A1-6F4C-4A43-A80F-4FB45C452207}" type="presParOf" srcId="{87A0242D-FD7D-4670-8B23-C7F73872CAC7}" destId="{3DADBA7F-B1E9-496E-B1D2-0F6C3916A620}" srcOrd="0" destOrd="0" presId="urn:microsoft.com/office/officeart/2005/8/layout/radial2"/>
    <dgm:cxn modelId="{1054F7C9-7861-4B2C-8D8A-94D9463B17FB}" type="presParOf" srcId="{87A0242D-FD7D-4670-8B23-C7F73872CAC7}" destId="{A71E4171-8207-46C5-99E3-D7FDA887B28C}" srcOrd="1" destOrd="0" presId="urn:microsoft.com/office/officeart/2005/8/layout/radial2"/>
    <dgm:cxn modelId="{3F50150E-15A6-46FF-ADC4-EE200932B48D}" type="presParOf" srcId="{82EECC66-7076-4F74-8BC0-1899C5D46783}" destId="{4BCB62F4-EE51-4430-9AF2-F1C8733D25AC}" srcOrd="1" destOrd="0" presId="urn:microsoft.com/office/officeart/2005/8/layout/radial2"/>
    <dgm:cxn modelId="{B8492C66-90BA-4438-A4DC-32431FE2A625}" type="presParOf" srcId="{82EECC66-7076-4F74-8BC0-1899C5D46783}" destId="{53C11304-B6EA-4333-B580-8A71CD8AF2D3}" srcOrd="2" destOrd="0" presId="urn:microsoft.com/office/officeart/2005/8/layout/radial2"/>
    <dgm:cxn modelId="{ABAF6429-0031-4443-8BC2-063BEF3D30AF}" type="presParOf" srcId="{53C11304-B6EA-4333-B580-8A71CD8AF2D3}" destId="{020EC54E-1593-4698-B23B-EB941ED26E7D}" srcOrd="0" destOrd="0" presId="urn:microsoft.com/office/officeart/2005/8/layout/radial2"/>
    <dgm:cxn modelId="{A3026CD5-A455-49F6-9F9B-44B4B01F3922}" type="presParOf" srcId="{53C11304-B6EA-4333-B580-8A71CD8AF2D3}" destId="{4C53FB1A-4EE3-4F09-B87D-10C1FFB54AE5}" srcOrd="1" destOrd="0" presId="urn:microsoft.com/office/officeart/2005/8/layout/radial2"/>
    <dgm:cxn modelId="{66882756-A667-48C4-A64A-4EF484C23458}" type="presParOf" srcId="{82EECC66-7076-4F74-8BC0-1899C5D46783}" destId="{5A3190A5-F2AB-4EDF-B5D2-4D32E2B49085}" srcOrd="3" destOrd="0" presId="urn:microsoft.com/office/officeart/2005/8/layout/radial2"/>
    <dgm:cxn modelId="{58AAAEBA-DB85-49B2-AADC-248F7C6EDC20}" type="presParOf" srcId="{82EECC66-7076-4F74-8BC0-1899C5D46783}" destId="{42EED805-49DB-4102-A6A6-CF0FF2CDA38A}" srcOrd="4" destOrd="0" presId="urn:microsoft.com/office/officeart/2005/8/layout/radial2"/>
    <dgm:cxn modelId="{B0D3E67C-D002-4124-ADD6-8E7CD47C567A}" type="presParOf" srcId="{42EED805-49DB-4102-A6A6-CF0FF2CDA38A}" destId="{05C09ABD-9ADF-4375-9E36-DAA1BD01D74E}" srcOrd="0" destOrd="0" presId="urn:microsoft.com/office/officeart/2005/8/layout/radial2"/>
    <dgm:cxn modelId="{ED88B3D3-0C7B-4B12-92E9-95FFA218E7FC}" type="presParOf" srcId="{42EED805-49DB-4102-A6A6-CF0FF2CDA38A}" destId="{AE77838C-8D2C-4E9C-9306-B9919E506270}" srcOrd="1" destOrd="0" presId="urn:microsoft.com/office/officeart/2005/8/layout/radial2"/>
    <dgm:cxn modelId="{BB601261-2E65-4D41-80A2-E770F5A9BF1C}" type="presParOf" srcId="{82EECC66-7076-4F74-8BC0-1899C5D46783}" destId="{60163C21-9699-42A3-939A-2460E3F74B7D}" srcOrd="5" destOrd="0" presId="urn:microsoft.com/office/officeart/2005/8/layout/radial2"/>
    <dgm:cxn modelId="{18D1860E-6B27-493E-A10A-619A93316665}" type="presParOf" srcId="{82EECC66-7076-4F74-8BC0-1899C5D46783}" destId="{3E8730CA-A3B6-40F7-B2DA-07B062570F30}" srcOrd="6" destOrd="0" presId="urn:microsoft.com/office/officeart/2005/8/layout/radial2"/>
    <dgm:cxn modelId="{58D76D86-E393-47FB-B5D3-88D2C40D29FD}" type="presParOf" srcId="{3E8730CA-A3B6-40F7-B2DA-07B062570F30}" destId="{4B6FC54C-7B20-449C-BBB7-1786232B1AFB}" srcOrd="0" destOrd="0" presId="urn:microsoft.com/office/officeart/2005/8/layout/radial2"/>
    <dgm:cxn modelId="{FF18220F-4FC2-4C1F-BA51-5A7464EE53D8}" type="presParOf" srcId="{3E8730CA-A3B6-40F7-B2DA-07B062570F30}" destId="{096E269B-4773-4852-BF4F-79391507DE8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C58506-FC41-47BC-9C17-DFD9EE688CC5}" type="doc">
      <dgm:prSet loTypeId="urn:microsoft.com/office/officeart/2005/8/layout/process1" loCatId="process" qsTypeId="urn:microsoft.com/office/officeart/2005/8/quickstyle/simple5" qsCatId="simple" csTypeId="urn:microsoft.com/office/officeart/2005/8/colors/colorful3" csCatId="colorful" phldr="1"/>
      <dgm:spPr/>
    </dgm:pt>
    <dgm:pt modelId="{A74CD165-C462-4682-81C6-EC748CE5AB80}">
      <dgm:prSet phldrT="[Texte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Alignement</a:t>
          </a:r>
          <a:endParaRPr lang="fr-FR" dirty="0"/>
        </a:p>
      </dgm:t>
    </dgm:pt>
    <dgm:pt modelId="{39D8B73F-1123-4453-BAED-F90CEF32F133}" type="parTrans" cxnId="{3BA172DF-3780-4F53-A48B-B7E40FF3E380}">
      <dgm:prSet/>
      <dgm:spPr/>
      <dgm:t>
        <a:bodyPr/>
        <a:lstStyle/>
        <a:p>
          <a:endParaRPr lang="fr-FR"/>
        </a:p>
      </dgm:t>
    </dgm:pt>
    <dgm:pt modelId="{74731E9E-23ED-4734-A785-40E1E4A5A84C}" type="sibTrans" cxnId="{3BA172DF-3780-4F53-A48B-B7E40FF3E380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07EC3C06-DC75-4C15-825F-4E9B5F48D0A2}">
      <dgm:prSet phldrT="[Texte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Annotation</a:t>
          </a:r>
          <a:endParaRPr lang="fr-FR" dirty="0"/>
        </a:p>
      </dgm:t>
    </dgm:pt>
    <dgm:pt modelId="{873DC869-69F1-4CF9-AF34-5A5B8B701837}" type="parTrans" cxnId="{835F6923-E832-4C53-8EDE-8AF075750CD8}">
      <dgm:prSet/>
      <dgm:spPr/>
      <dgm:t>
        <a:bodyPr/>
        <a:lstStyle/>
        <a:p>
          <a:endParaRPr lang="fr-FR"/>
        </a:p>
      </dgm:t>
    </dgm:pt>
    <dgm:pt modelId="{002B2E24-6E40-495C-B146-524F0A4CD100}" type="sibTrans" cxnId="{835F6923-E832-4C53-8EDE-8AF075750CD8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5527FDC2-B9D8-4096-BDBD-66E97A740856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Quantification</a:t>
          </a:r>
          <a:endParaRPr lang="fr-FR" dirty="0"/>
        </a:p>
      </dgm:t>
    </dgm:pt>
    <dgm:pt modelId="{6FDC3412-C147-45D5-A651-81D460A08B43}" type="parTrans" cxnId="{4DF4F8AC-560A-4362-8A14-C7245B07C002}">
      <dgm:prSet/>
      <dgm:spPr/>
      <dgm:t>
        <a:bodyPr/>
        <a:lstStyle/>
        <a:p>
          <a:endParaRPr lang="fr-FR"/>
        </a:p>
      </dgm:t>
    </dgm:pt>
    <dgm:pt modelId="{BA255298-7A0D-4C1B-90B9-EC0D7F7E70F9}" type="sibTrans" cxnId="{4DF4F8AC-560A-4362-8A14-C7245B07C002}">
      <dgm:prSet/>
      <dgm:spPr/>
      <dgm:t>
        <a:bodyPr/>
        <a:lstStyle/>
        <a:p>
          <a:endParaRPr lang="fr-FR"/>
        </a:p>
      </dgm:t>
    </dgm:pt>
    <dgm:pt modelId="{B80FBD75-9F86-46F8-9586-5CC3874B5DA8}" type="pres">
      <dgm:prSet presAssocID="{52C58506-FC41-47BC-9C17-DFD9EE688CC5}" presName="Name0" presStyleCnt="0">
        <dgm:presLayoutVars>
          <dgm:dir/>
          <dgm:resizeHandles val="exact"/>
        </dgm:presLayoutVars>
      </dgm:prSet>
      <dgm:spPr/>
    </dgm:pt>
    <dgm:pt modelId="{4FED48DA-AB42-4378-A61D-13FCAECEB5F3}" type="pres">
      <dgm:prSet presAssocID="{A74CD165-C462-4682-81C6-EC748CE5AB8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4D2D17-B4C4-49A3-BD3E-1E85CE53CE74}" type="pres">
      <dgm:prSet presAssocID="{74731E9E-23ED-4734-A785-40E1E4A5A84C}" presName="sibTrans" presStyleLbl="sibTrans2D1" presStyleIdx="0" presStyleCnt="2"/>
      <dgm:spPr/>
      <dgm:t>
        <a:bodyPr/>
        <a:lstStyle/>
        <a:p>
          <a:endParaRPr lang="fr-FR"/>
        </a:p>
      </dgm:t>
    </dgm:pt>
    <dgm:pt modelId="{AFF006B6-55B7-4EBA-9330-1D9E09C26658}" type="pres">
      <dgm:prSet presAssocID="{74731E9E-23ED-4734-A785-40E1E4A5A84C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933F4572-A0DA-42BA-B10E-241E8E594CC0}" type="pres">
      <dgm:prSet presAssocID="{07EC3C06-DC75-4C15-825F-4E9B5F48D0A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8933A1-7811-40D7-8D09-49C01BC25DCD}" type="pres">
      <dgm:prSet presAssocID="{002B2E24-6E40-495C-B146-524F0A4CD100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C520CEF-8CE3-478F-BC2A-5E7A4E9F492E}" type="pres">
      <dgm:prSet presAssocID="{002B2E24-6E40-495C-B146-524F0A4CD100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F58E5F17-F6A4-454D-9350-5F9C22A6CDAC}" type="pres">
      <dgm:prSet presAssocID="{5527FDC2-B9D8-4096-BDBD-66E97A74085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618D980-2068-428E-ACD5-6C5A8E671737}" type="presOf" srcId="{74731E9E-23ED-4734-A785-40E1E4A5A84C}" destId="{264D2D17-B4C4-49A3-BD3E-1E85CE53CE74}" srcOrd="0" destOrd="0" presId="urn:microsoft.com/office/officeart/2005/8/layout/process1"/>
    <dgm:cxn modelId="{F88A355E-DB30-4BCD-A8A7-E0F83A26849F}" type="presOf" srcId="{74731E9E-23ED-4734-A785-40E1E4A5A84C}" destId="{AFF006B6-55B7-4EBA-9330-1D9E09C26658}" srcOrd="1" destOrd="0" presId="urn:microsoft.com/office/officeart/2005/8/layout/process1"/>
    <dgm:cxn modelId="{747CF204-1387-4E05-AC75-87375B75804F}" type="presOf" srcId="{5527FDC2-B9D8-4096-BDBD-66E97A740856}" destId="{F58E5F17-F6A4-454D-9350-5F9C22A6CDAC}" srcOrd="0" destOrd="0" presId="urn:microsoft.com/office/officeart/2005/8/layout/process1"/>
    <dgm:cxn modelId="{6FD7A911-8811-4CBB-B125-5A4E231FC740}" type="presOf" srcId="{002B2E24-6E40-495C-B146-524F0A4CD100}" destId="{348933A1-7811-40D7-8D09-49C01BC25DCD}" srcOrd="0" destOrd="0" presId="urn:microsoft.com/office/officeart/2005/8/layout/process1"/>
    <dgm:cxn modelId="{835F6923-E832-4C53-8EDE-8AF075750CD8}" srcId="{52C58506-FC41-47BC-9C17-DFD9EE688CC5}" destId="{07EC3C06-DC75-4C15-825F-4E9B5F48D0A2}" srcOrd="1" destOrd="0" parTransId="{873DC869-69F1-4CF9-AF34-5A5B8B701837}" sibTransId="{002B2E24-6E40-495C-B146-524F0A4CD100}"/>
    <dgm:cxn modelId="{3BA172DF-3780-4F53-A48B-B7E40FF3E380}" srcId="{52C58506-FC41-47BC-9C17-DFD9EE688CC5}" destId="{A74CD165-C462-4682-81C6-EC748CE5AB80}" srcOrd="0" destOrd="0" parTransId="{39D8B73F-1123-4453-BAED-F90CEF32F133}" sibTransId="{74731E9E-23ED-4734-A785-40E1E4A5A84C}"/>
    <dgm:cxn modelId="{4DF4F8AC-560A-4362-8A14-C7245B07C002}" srcId="{52C58506-FC41-47BC-9C17-DFD9EE688CC5}" destId="{5527FDC2-B9D8-4096-BDBD-66E97A740856}" srcOrd="2" destOrd="0" parTransId="{6FDC3412-C147-45D5-A651-81D460A08B43}" sibTransId="{BA255298-7A0D-4C1B-90B9-EC0D7F7E70F9}"/>
    <dgm:cxn modelId="{292BE468-FFD5-493D-B1E8-8B635A006324}" type="presOf" srcId="{002B2E24-6E40-495C-B146-524F0A4CD100}" destId="{0C520CEF-8CE3-478F-BC2A-5E7A4E9F492E}" srcOrd="1" destOrd="0" presId="urn:microsoft.com/office/officeart/2005/8/layout/process1"/>
    <dgm:cxn modelId="{5357258B-E215-4E35-9FDB-5E1BDDACB696}" type="presOf" srcId="{52C58506-FC41-47BC-9C17-DFD9EE688CC5}" destId="{B80FBD75-9F86-46F8-9586-5CC3874B5DA8}" srcOrd="0" destOrd="0" presId="urn:microsoft.com/office/officeart/2005/8/layout/process1"/>
    <dgm:cxn modelId="{89DF892F-4C04-45A0-A21C-EABE28A662D7}" type="presOf" srcId="{07EC3C06-DC75-4C15-825F-4E9B5F48D0A2}" destId="{933F4572-A0DA-42BA-B10E-241E8E594CC0}" srcOrd="0" destOrd="0" presId="urn:microsoft.com/office/officeart/2005/8/layout/process1"/>
    <dgm:cxn modelId="{111F9A18-5BE2-473D-8FF1-B4C2D1B6F3B1}" type="presOf" srcId="{A74CD165-C462-4682-81C6-EC748CE5AB80}" destId="{4FED48DA-AB42-4378-A61D-13FCAECEB5F3}" srcOrd="0" destOrd="0" presId="urn:microsoft.com/office/officeart/2005/8/layout/process1"/>
    <dgm:cxn modelId="{0B420966-A494-4588-8035-986D16482531}" type="presParOf" srcId="{B80FBD75-9F86-46F8-9586-5CC3874B5DA8}" destId="{4FED48DA-AB42-4378-A61D-13FCAECEB5F3}" srcOrd="0" destOrd="0" presId="urn:microsoft.com/office/officeart/2005/8/layout/process1"/>
    <dgm:cxn modelId="{83DF68C4-AC83-4B97-B6F9-9324882FB023}" type="presParOf" srcId="{B80FBD75-9F86-46F8-9586-5CC3874B5DA8}" destId="{264D2D17-B4C4-49A3-BD3E-1E85CE53CE74}" srcOrd="1" destOrd="0" presId="urn:microsoft.com/office/officeart/2005/8/layout/process1"/>
    <dgm:cxn modelId="{59120DC4-4E81-42B2-9126-D0A3DEC68AE1}" type="presParOf" srcId="{264D2D17-B4C4-49A3-BD3E-1E85CE53CE74}" destId="{AFF006B6-55B7-4EBA-9330-1D9E09C26658}" srcOrd="0" destOrd="0" presId="urn:microsoft.com/office/officeart/2005/8/layout/process1"/>
    <dgm:cxn modelId="{ABD8C9CB-4A13-4D93-8237-E9AB597A29DF}" type="presParOf" srcId="{B80FBD75-9F86-46F8-9586-5CC3874B5DA8}" destId="{933F4572-A0DA-42BA-B10E-241E8E594CC0}" srcOrd="2" destOrd="0" presId="urn:microsoft.com/office/officeart/2005/8/layout/process1"/>
    <dgm:cxn modelId="{7A9697AA-ED2F-42CC-B981-FFE17F8D0530}" type="presParOf" srcId="{B80FBD75-9F86-46F8-9586-5CC3874B5DA8}" destId="{348933A1-7811-40D7-8D09-49C01BC25DCD}" srcOrd="3" destOrd="0" presId="urn:microsoft.com/office/officeart/2005/8/layout/process1"/>
    <dgm:cxn modelId="{C7CC66CC-2440-42EC-9894-35061EAF260B}" type="presParOf" srcId="{348933A1-7811-40D7-8D09-49C01BC25DCD}" destId="{0C520CEF-8CE3-478F-BC2A-5E7A4E9F492E}" srcOrd="0" destOrd="0" presId="urn:microsoft.com/office/officeart/2005/8/layout/process1"/>
    <dgm:cxn modelId="{EF3FC672-CD6D-400A-8582-F3BD40B3C303}" type="presParOf" srcId="{B80FBD75-9F86-46F8-9586-5CC3874B5DA8}" destId="{F58E5F17-F6A4-454D-9350-5F9C22A6CD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C58506-FC41-47BC-9C17-DFD9EE688CC5}" type="doc">
      <dgm:prSet loTypeId="urn:microsoft.com/office/officeart/2005/8/layout/process1" loCatId="process" qsTypeId="urn:microsoft.com/office/officeart/2005/8/quickstyle/simple5" qsCatId="simple" csTypeId="urn:microsoft.com/office/officeart/2005/8/colors/colorful3" csCatId="colorful" phldr="1"/>
      <dgm:spPr/>
    </dgm:pt>
    <dgm:pt modelId="{A74CD165-C462-4682-81C6-EC748CE5AB80}">
      <dgm:prSet phldrT="[Texte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Alignement</a:t>
          </a:r>
          <a:endParaRPr lang="fr-FR" dirty="0"/>
        </a:p>
      </dgm:t>
    </dgm:pt>
    <dgm:pt modelId="{39D8B73F-1123-4453-BAED-F90CEF32F133}" type="parTrans" cxnId="{3BA172DF-3780-4F53-A48B-B7E40FF3E380}">
      <dgm:prSet/>
      <dgm:spPr/>
      <dgm:t>
        <a:bodyPr/>
        <a:lstStyle/>
        <a:p>
          <a:endParaRPr lang="fr-FR"/>
        </a:p>
      </dgm:t>
    </dgm:pt>
    <dgm:pt modelId="{74731E9E-23ED-4734-A785-40E1E4A5A84C}" type="sibTrans" cxnId="{3BA172DF-3780-4F53-A48B-B7E40FF3E380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07EC3C06-DC75-4C15-825F-4E9B5F48D0A2}">
      <dgm:prSet phldrT="[Texte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Annotation</a:t>
          </a:r>
          <a:endParaRPr lang="fr-FR" dirty="0"/>
        </a:p>
      </dgm:t>
    </dgm:pt>
    <dgm:pt modelId="{873DC869-69F1-4CF9-AF34-5A5B8B701837}" type="parTrans" cxnId="{835F6923-E832-4C53-8EDE-8AF075750CD8}">
      <dgm:prSet/>
      <dgm:spPr/>
      <dgm:t>
        <a:bodyPr/>
        <a:lstStyle/>
        <a:p>
          <a:endParaRPr lang="fr-FR"/>
        </a:p>
      </dgm:t>
    </dgm:pt>
    <dgm:pt modelId="{002B2E24-6E40-495C-B146-524F0A4CD100}" type="sibTrans" cxnId="{835F6923-E832-4C53-8EDE-8AF075750CD8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5527FDC2-B9D8-4096-BDBD-66E97A740856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Quantification</a:t>
          </a:r>
          <a:endParaRPr lang="fr-FR" dirty="0"/>
        </a:p>
      </dgm:t>
    </dgm:pt>
    <dgm:pt modelId="{6FDC3412-C147-45D5-A651-81D460A08B43}" type="parTrans" cxnId="{4DF4F8AC-560A-4362-8A14-C7245B07C002}">
      <dgm:prSet/>
      <dgm:spPr/>
      <dgm:t>
        <a:bodyPr/>
        <a:lstStyle/>
        <a:p>
          <a:endParaRPr lang="fr-FR"/>
        </a:p>
      </dgm:t>
    </dgm:pt>
    <dgm:pt modelId="{BA255298-7A0D-4C1B-90B9-EC0D7F7E70F9}" type="sibTrans" cxnId="{4DF4F8AC-560A-4362-8A14-C7245B07C002}">
      <dgm:prSet/>
      <dgm:spPr/>
      <dgm:t>
        <a:bodyPr/>
        <a:lstStyle/>
        <a:p>
          <a:endParaRPr lang="fr-FR"/>
        </a:p>
      </dgm:t>
    </dgm:pt>
    <dgm:pt modelId="{B80FBD75-9F86-46F8-9586-5CC3874B5DA8}" type="pres">
      <dgm:prSet presAssocID="{52C58506-FC41-47BC-9C17-DFD9EE688CC5}" presName="Name0" presStyleCnt="0">
        <dgm:presLayoutVars>
          <dgm:dir/>
          <dgm:resizeHandles val="exact"/>
        </dgm:presLayoutVars>
      </dgm:prSet>
      <dgm:spPr/>
    </dgm:pt>
    <dgm:pt modelId="{4FED48DA-AB42-4378-A61D-13FCAECEB5F3}" type="pres">
      <dgm:prSet presAssocID="{A74CD165-C462-4682-81C6-EC748CE5AB8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4D2D17-B4C4-49A3-BD3E-1E85CE53CE74}" type="pres">
      <dgm:prSet presAssocID="{74731E9E-23ED-4734-A785-40E1E4A5A84C}" presName="sibTrans" presStyleLbl="sibTrans2D1" presStyleIdx="0" presStyleCnt="2"/>
      <dgm:spPr/>
      <dgm:t>
        <a:bodyPr/>
        <a:lstStyle/>
        <a:p>
          <a:endParaRPr lang="fr-FR"/>
        </a:p>
      </dgm:t>
    </dgm:pt>
    <dgm:pt modelId="{AFF006B6-55B7-4EBA-9330-1D9E09C26658}" type="pres">
      <dgm:prSet presAssocID="{74731E9E-23ED-4734-A785-40E1E4A5A84C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933F4572-A0DA-42BA-B10E-241E8E594CC0}" type="pres">
      <dgm:prSet presAssocID="{07EC3C06-DC75-4C15-825F-4E9B5F48D0A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8933A1-7811-40D7-8D09-49C01BC25DCD}" type="pres">
      <dgm:prSet presAssocID="{002B2E24-6E40-495C-B146-524F0A4CD100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C520CEF-8CE3-478F-BC2A-5E7A4E9F492E}" type="pres">
      <dgm:prSet presAssocID="{002B2E24-6E40-495C-B146-524F0A4CD100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F58E5F17-F6A4-454D-9350-5F9C22A6CDAC}" type="pres">
      <dgm:prSet presAssocID="{5527FDC2-B9D8-4096-BDBD-66E97A74085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618D980-2068-428E-ACD5-6C5A8E671737}" type="presOf" srcId="{74731E9E-23ED-4734-A785-40E1E4A5A84C}" destId="{264D2D17-B4C4-49A3-BD3E-1E85CE53CE74}" srcOrd="0" destOrd="0" presId="urn:microsoft.com/office/officeart/2005/8/layout/process1"/>
    <dgm:cxn modelId="{F88A355E-DB30-4BCD-A8A7-E0F83A26849F}" type="presOf" srcId="{74731E9E-23ED-4734-A785-40E1E4A5A84C}" destId="{AFF006B6-55B7-4EBA-9330-1D9E09C26658}" srcOrd="1" destOrd="0" presId="urn:microsoft.com/office/officeart/2005/8/layout/process1"/>
    <dgm:cxn modelId="{747CF204-1387-4E05-AC75-87375B75804F}" type="presOf" srcId="{5527FDC2-B9D8-4096-BDBD-66E97A740856}" destId="{F58E5F17-F6A4-454D-9350-5F9C22A6CDAC}" srcOrd="0" destOrd="0" presId="urn:microsoft.com/office/officeart/2005/8/layout/process1"/>
    <dgm:cxn modelId="{6FD7A911-8811-4CBB-B125-5A4E231FC740}" type="presOf" srcId="{002B2E24-6E40-495C-B146-524F0A4CD100}" destId="{348933A1-7811-40D7-8D09-49C01BC25DCD}" srcOrd="0" destOrd="0" presId="urn:microsoft.com/office/officeart/2005/8/layout/process1"/>
    <dgm:cxn modelId="{835F6923-E832-4C53-8EDE-8AF075750CD8}" srcId="{52C58506-FC41-47BC-9C17-DFD9EE688CC5}" destId="{07EC3C06-DC75-4C15-825F-4E9B5F48D0A2}" srcOrd="1" destOrd="0" parTransId="{873DC869-69F1-4CF9-AF34-5A5B8B701837}" sibTransId="{002B2E24-6E40-495C-B146-524F0A4CD100}"/>
    <dgm:cxn modelId="{3BA172DF-3780-4F53-A48B-B7E40FF3E380}" srcId="{52C58506-FC41-47BC-9C17-DFD9EE688CC5}" destId="{A74CD165-C462-4682-81C6-EC748CE5AB80}" srcOrd="0" destOrd="0" parTransId="{39D8B73F-1123-4453-BAED-F90CEF32F133}" sibTransId="{74731E9E-23ED-4734-A785-40E1E4A5A84C}"/>
    <dgm:cxn modelId="{4DF4F8AC-560A-4362-8A14-C7245B07C002}" srcId="{52C58506-FC41-47BC-9C17-DFD9EE688CC5}" destId="{5527FDC2-B9D8-4096-BDBD-66E97A740856}" srcOrd="2" destOrd="0" parTransId="{6FDC3412-C147-45D5-A651-81D460A08B43}" sibTransId="{BA255298-7A0D-4C1B-90B9-EC0D7F7E70F9}"/>
    <dgm:cxn modelId="{292BE468-FFD5-493D-B1E8-8B635A006324}" type="presOf" srcId="{002B2E24-6E40-495C-B146-524F0A4CD100}" destId="{0C520CEF-8CE3-478F-BC2A-5E7A4E9F492E}" srcOrd="1" destOrd="0" presId="urn:microsoft.com/office/officeart/2005/8/layout/process1"/>
    <dgm:cxn modelId="{5357258B-E215-4E35-9FDB-5E1BDDACB696}" type="presOf" srcId="{52C58506-FC41-47BC-9C17-DFD9EE688CC5}" destId="{B80FBD75-9F86-46F8-9586-5CC3874B5DA8}" srcOrd="0" destOrd="0" presId="urn:microsoft.com/office/officeart/2005/8/layout/process1"/>
    <dgm:cxn modelId="{89DF892F-4C04-45A0-A21C-EABE28A662D7}" type="presOf" srcId="{07EC3C06-DC75-4C15-825F-4E9B5F48D0A2}" destId="{933F4572-A0DA-42BA-B10E-241E8E594CC0}" srcOrd="0" destOrd="0" presId="urn:microsoft.com/office/officeart/2005/8/layout/process1"/>
    <dgm:cxn modelId="{111F9A18-5BE2-473D-8FF1-B4C2D1B6F3B1}" type="presOf" srcId="{A74CD165-C462-4682-81C6-EC748CE5AB80}" destId="{4FED48DA-AB42-4378-A61D-13FCAECEB5F3}" srcOrd="0" destOrd="0" presId="urn:microsoft.com/office/officeart/2005/8/layout/process1"/>
    <dgm:cxn modelId="{0B420966-A494-4588-8035-986D16482531}" type="presParOf" srcId="{B80FBD75-9F86-46F8-9586-5CC3874B5DA8}" destId="{4FED48DA-AB42-4378-A61D-13FCAECEB5F3}" srcOrd="0" destOrd="0" presId="urn:microsoft.com/office/officeart/2005/8/layout/process1"/>
    <dgm:cxn modelId="{83DF68C4-AC83-4B97-B6F9-9324882FB023}" type="presParOf" srcId="{B80FBD75-9F86-46F8-9586-5CC3874B5DA8}" destId="{264D2D17-B4C4-49A3-BD3E-1E85CE53CE74}" srcOrd="1" destOrd="0" presId="urn:microsoft.com/office/officeart/2005/8/layout/process1"/>
    <dgm:cxn modelId="{59120DC4-4E81-42B2-9126-D0A3DEC68AE1}" type="presParOf" srcId="{264D2D17-B4C4-49A3-BD3E-1E85CE53CE74}" destId="{AFF006B6-55B7-4EBA-9330-1D9E09C26658}" srcOrd="0" destOrd="0" presId="urn:microsoft.com/office/officeart/2005/8/layout/process1"/>
    <dgm:cxn modelId="{ABD8C9CB-4A13-4D93-8237-E9AB597A29DF}" type="presParOf" srcId="{B80FBD75-9F86-46F8-9586-5CC3874B5DA8}" destId="{933F4572-A0DA-42BA-B10E-241E8E594CC0}" srcOrd="2" destOrd="0" presId="urn:microsoft.com/office/officeart/2005/8/layout/process1"/>
    <dgm:cxn modelId="{7A9697AA-ED2F-42CC-B981-FFE17F8D0530}" type="presParOf" srcId="{B80FBD75-9F86-46F8-9586-5CC3874B5DA8}" destId="{348933A1-7811-40D7-8D09-49C01BC25DCD}" srcOrd="3" destOrd="0" presId="urn:microsoft.com/office/officeart/2005/8/layout/process1"/>
    <dgm:cxn modelId="{C7CC66CC-2440-42EC-9894-35061EAF260B}" type="presParOf" srcId="{348933A1-7811-40D7-8D09-49C01BC25DCD}" destId="{0C520CEF-8CE3-478F-BC2A-5E7A4E9F492E}" srcOrd="0" destOrd="0" presId="urn:microsoft.com/office/officeart/2005/8/layout/process1"/>
    <dgm:cxn modelId="{EF3FC672-CD6D-400A-8582-F3BD40B3C303}" type="presParOf" srcId="{B80FBD75-9F86-46F8-9586-5CC3874B5DA8}" destId="{F58E5F17-F6A4-454D-9350-5F9C22A6CD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C58506-FC41-47BC-9C17-DFD9EE688CC5}" type="doc">
      <dgm:prSet loTypeId="urn:microsoft.com/office/officeart/2005/8/layout/process1" loCatId="process" qsTypeId="urn:microsoft.com/office/officeart/2005/8/quickstyle/simple5" qsCatId="simple" csTypeId="urn:microsoft.com/office/officeart/2005/8/colors/colorful3" csCatId="colorful" phldr="1"/>
      <dgm:spPr/>
    </dgm:pt>
    <dgm:pt modelId="{A74CD165-C462-4682-81C6-EC748CE5AB80}">
      <dgm:prSet phldrT="[Texte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Alignement</a:t>
          </a:r>
          <a:endParaRPr lang="fr-FR" dirty="0"/>
        </a:p>
      </dgm:t>
    </dgm:pt>
    <dgm:pt modelId="{39D8B73F-1123-4453-BAED-F90CEF32F133}" type="parTrans" cxnId="{3BA172DF-3780-4F53-A48B-B7E40FF3E380}">
      <dgm:prSet/>
      <dgm:spPr/>
      <dgm:t>
        <a:bodyPr/>
        <a:lstStyle/>
        <a:p>
          <a:endParaRPr lang="fr-FR"/>
        </a:p>
      </dgm:t>
    </dgm:pt>
    <dgm:pt modelId="{74731E9E-23ED-4734-A785-40E1E4A5A84C}" type="sibTrans" cxnId="{3BA172DF-3780-4F53-A48B-B7E40FF3E380}">
      <dgm:prSet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07EC3C06-DC75-4C15-825F-4E9B5F48D0A2}">
      <dgm:prSet phldrT="[Texte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Annotation</a:t>
          </a:r>
          <a:endParaRPr lang="fr-FR" dirty="0"/>
        </a:p>
      </dgm:t>
    </dgm:pt>
    <dgm:pt modelId="{873DC869-69F1-4CF9-AF34-5A5B8B701837}" type="parTrans" cxnId="{835F6923-E832-4C53-8EDE-8AF075750CD8}">
      <dgm:prSet/>
      <dgm:spPr/>
      <dgm:t>
        <a:bodyPr/>
        <a:lstStyle/>
        <a:p>
          <a:endParaRPr lang="fr-FR"/>
        </a:p>
      </dgm:t>
    </dgm:pt>
    <dgm:pt modelId="{002B2E24-6E40-495C-B146-524F0A4CD100}" type="sibTrans" cxnId="{835F6923-E832-4C53-8EDE-8AF075750CD8}">
      <dgm:prSet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5527FDC2-B9D8-4096-BDBD-66E97A740856}">
      <dgm:prSet phldrT="[Texte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dirty="0" smtClean="0"/>
            <a:t>Quantification</a:t>
          </a:r>
          <a:endParaRPr lang="fr-FR" dirty="0"/>
        </a:p>
      </dgm:t>
    </dgm:pt>
    <dgm:pt modelId="{6FDC3412-C147-45D5-A651-81D460A08B43}" type="parTrans" cxnId="{4DF4F8AC-560A-4362-8A14-C7245B07C002}">
      <dgm:prSet/>
      <dgm:spPr/>
      <dgm:t>
        <a:bodyPr/>
        <a:lstStyle/>
        <a:p>
          <a:endParaRPr lang="fr-FR"/>
        </a:p>
      </dgm:t>
    </dgm:pt>
    <dgm:pt modelId="{BA255298-7A0D-4C1B-90B9-EC0D7F7E70F9}" type="sibTrans" cxnId="{4DF4F8AC-560A-4362-8A14-C7245B07C002}">
      <dgm:prSet/>
      <dgm:spPr/>
      <dgm:t>
        <a:bodyPr/>
        <a:lstStyle/>
        <a:p>
          <a:endParaRPr lang="fr-FR"/>
        </a:p>
      </dgm:t>
    </dgm:pt>
    <dgm:pt modelId="{B80FBD75-9F86-46F8-9586-5CC3874B5DA8}" type="pres">
      <dgm:prSet presAssocID="{52C58506-FC41-47BC-9C17-DFD9EE688CC5}" presName="Name0" presStyleCnt="0">
        <dgm:presLayoutVars>
          <dgm:dir/>
          <dgm:resizeHandles val="exact"/>
        </dgm:presLayoutVars>
      </dgm:prSet>
      <dgm:spPr/>
    </dgm:pt>
    <dgm:pt modelId="{4FED48DA-AB42-4378-A61D-13FCAECEB5F3}" type="pres">
      <dgm:prSet presAssocID="{A74CD165-C462-4682-81C6-EC748CE5AB8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64D2D17-B4C4-49A3-BD3E-1E85CE53CE74}" type="pres">
      <dgm:prSet presAssocID="{74731E9E-23ED-4734-A785-40E1E4A5A84C}" presName="sibTrans" presStyleLbl="sibTrans2D1" presStyleIdx="0" presStyleCnt="2"/>
      <dgm:spPr/>
      <dgm:t>
        <a:bodyPr/>
        <a:lstStyle/>
        <a:p>
          <a:endParaRPr lang="fr-FR"/>
        </a:p>
      </dgm:t>
    </dgm:pt>
    <dgm:pt modelId="{AFF006B6-55B7-4EBA-9330-1D9E09C26658}" type="pres">
      <dgm:prSet presAssocID="{74731E9E-23ED-4734-A785-40E1E4A5A84C}" presName="connectorText" presStyleLbl="sibTrans2D1" presStyleIdx="0" presStyleCnt="2"/>
      <dgm:spPr/>
      <dgm:t>
        <a:bodyPr/>
        <a:lstStyle/>
        <a:p>
          <a:endParaRPr lang="fr-FR"/>
        </a:p>
      </dgm:t>
    </dgm:pt>
    <dgm:pt modelId="{933F4572-A0DA-42BA-B10E-241E8E594CC0}" type="pres">
      <dgm:prSet presAssocID="{07EC3C06-DC75-4C15-825F-4E9B5F48D0A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8933A1-7811-40D7-8D09-49C01BC25DCD}" type="pres">
      <dgm:prSet presAssocID="{002B2E24-6E40-495C-B146-524F0A4CD100}" presName="sibTrans" presStyleLbl="sibTrans2D1" presStyleIdx="1" presStyleCnt="2"/>
      <dgm:spPr/>
      <dgm:t>
        <a:bodyPr/>
        <a:lstStyle/>
        <a:p>
          <a:endParaRPr lang="fr-FR"/>
        </a:p>
      </dgm:t>
    </dgm:pt>
    <dgm:pt modelId="{0C520CEF-8CE3-478F-BC2A-5E7A4E9F492E}" type="pres">
      <dgm:prSet presAssocID="{002B2E24-6E40-495C-B146-524F0A4CD100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F58E5F17-F6A4-454D-9350-5F9C22A6CDAC}" type="pres">
      <dgm:prSet presAssocID="{5527FDC2-B9D8-4096-BDBD-66E97A74085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618D980-2068-428E-ACD5-6C5A8E671737}" type="presOf" srcId="{74731E9E-23ED-4734-A785-40E1E4A5A84C}" destId="{264D2D17-B4C4-49A3-BD3E-1E85CE53CE74}" srcOrd="0" destOrd="0" presId="urn:microsoft.com/office/officeart/2005/8/layout/process1"/>
    <dgm:cxn modelId="{F88A355E-DB30-4BCD-A8A7-E0F83A26849F}" type="presOf" srcId="{74731E9E-23ED-4734-A785-40E1E4A5A84C}" destId="{AFF006B6-55B7-4EBA-9330-1D9E09C26658}" srcOrd="1" destOrd="0" presId="urn:microsoft.com/office/officeart/2005/8/layout/process1"/>
    <dgm:cxn modelId="{747CF204-1387-4E05-AC75-87375B75804F}" type="presOf" srcId="{5527FDC2-B9D8-4096-BDBD-66E97A740856}" destId="{F58E5F17-F6A4-454D-9350-5F9C22A6CDAC}" srcOrd="0" destOrd="0" presId="urn:microsoft.com/office/officeart/2005/8/layout/process1"/>
    <dgm:cxn modelId="{6FD7A911-8811-4CBB-B125-5A4E231FC740}" type="presOf" srcId="{002B2E24-6E40-495C-B146-524F0A4CD100}" destId="{348933A1-7811-40D7-8D09-49C01BC25DCD}" srcOrd="0" destOrd="0" presId="urn:microsoft.com/office/officeart/2005/8/layout/process1"/>
    <dgm:cxn modelId="{835F6923-E832-4C53-8EDE-8AF075750CD8}" srcId="{52C58506-FC41-47BC-9C17-DFD9EE688CC5}" destId="{07EC3C06-DC75-4C15-825F-4E9B5F48D0A2}" srcOrd="1" destOrd="0" parTransId="{873DC869-69F1-4CF9-AF34-5A5B8B701837}" sibTransId="{002B2E24-6E40-495C-B146-524F0A4CD100}"/>
    <dgm:cxn modelId="{3BA172DF-3780-4F53-A48B-B7E40FF3E380}" srcId="{52C58506-FC41-47BC-9C17-DFD9EE688CC5}" destId="{A74CD165-C462-4682-81C6-EC748CE5AB80}" srcOrd="0" destOrd="0" parTransId="{39D8B73F-1123-4453-BAED-F90CEF32F133}" sibTransId="{74731E9E-23ED-4734-A785-40E1E4A5A84C}"/>
    <dgm:cxn modelId="{4DF4F8AC-560A-4362-8A14-C7245B07C002}" srcId="{52C58506-FC41-47BC-9C17-DFD9EE688CC5}" destId="{5527FDC2-B9D8-4096-BDBD-66E97A740856}" srcOrd="2" destOrd="0" parTransId="{6FDC3412-C147-45D5-A651-81D460A08B43}" sibTransId="{BA255298-7A0D-4C1B-90B9-EC0D7F7E70F9}"/>
    <dgm:cxn modelId="{292BE468-FFD5-493D-B1E8-8B635A006324}" type="presOf" srcId="{002B2E24-6E40-495C-B146-524F0A4CD100}" destId="{0C520CEF-8CE3-478F-BC2A-5E7A4E9F492E}" srcOrd="1" destOrd="0" presId="urn:microsoft.com/office/officeart/2005/8/layout/process1"/>
    <dgm:cxn modelId="{5357258B-E215-4E35-9FDB-5E1BDDACB696}" type="presOf" srcId="{52C58506-FC41-47BC-9C17-DFD9EE688CC5}" destId="{B80FBD75-9F86-46F8-9586-5CC3874B5DA8}" srcOrd="0" destOrd="0" presId="urn:microsoft.com/office/officeart/2005/8/layout/process1"/>
    <dgm:cxn modelId="{89DF892F-4C04-45A0-A21C-EABE28A662D7}" type="presOf" srcId="{07EC3C06-DC75-4C15-825F-4E9B5F48D0A2}" destId="{933F4572-A0DA-42BA-B10E-241E8E594CC0}" srcOrd="0" destOrd="0" presId="urn:microsoft.com/office/officeart/2005/8/layout/process1"/>
    <dgm:cxn modelId="{111F9A18-5BE2-473D-8FF1-B4C2D1B6F3B1}" type="presOf" srcId="{A74CD165-C462-4682-81C6-EC748CE5AB80}" destId="{4FED48DA-AB42-4378-A61D-13FCAECEB5F3}" srcOrd="0" destOrd="0" presId="urn:microsoft.com/office/officeart/2005/8/layout/process1"/>
    <dgm:cxn modelId="{0B420966-A494-4588-8035-986D16482531}" type="presParOf" srcId="{B80FBD75-9F86-46F8-9586-5CC3874B5DA8}" destId="{4FED48DA-AB42-4378-A61D-13FCAECEB5F3}" srcOrd="0" destOrd="0" presId="urn:microsoft.com/office/officeart/2005/8/layout/process1"/>
    <dgm:cxn modelId="{83DF68C4-AC83-4B97-B6F9-9324882FB023}" type="presParOf" srcId="{B80FBD75-9F86-46F8-9586-5CC3874B5DA8}" destId="{264D2D17-B4C4-49A3-BD3E-1E85CE53CE74}" srcOrd="1" destOrd="0" presId="urn:microsoft.com/office/officeart/2005/8/layout/process1"/>
    <dgm:cxn modelId="{59120DC4-4E81-42B2-9126-D0A3DEC68AE1}" type="presParOf" srcId="{264D2D17-B4C4-49A3-BD3E-1E85CE53CE74}" destId="{AFF006B6-55B7-4EBA-9330-1D9E09C26658}" srcOrd="0" destOrd="0" presId="urn:microsoft.com/office/officeart/2005/8/layout/process1"/>
    <dgm:cxn modelId="{ABD8C9CB-4A13-4D93-8237-E9AB597A29DF}" type="presParOf" srcId="{B80FBD75-9F86-46F8-9586-5CC3874B5DA8}" destId="{933F4572-A0DA-42BA-B10E-241E8E594CC0}" srcOrd="2" destOrd="0" presId="urn:microsoft.com/office/officeart/2005/8/layout/process1"/>
    <dgm:cxn modelId="{7A9697AA-ED2F-42CC-B981-FFE17F8D0530}" type="presParOf" srcId="{B80FBD75-9F86-46F8-9586-5CC3874B5DA8}" destId="{348933A1-7811-40D7-8D09-49C01BC25DCD}" srcOrd="3" destOrd="0" presId="urn:microsoft.com/office/officeart/2005/8/layout/process1"/>
    <dgm:cxn modelId="{C7CC66CC-2440-42EC-9894-35061EAF260B}" type="presParOf" srcId="{348933A1-7811-40D7-8D09-49C01BC25DCD}" destId="{0C520CEF-8CE3-478F-BC2A-5E7A4E9F492E}" srcOrd="0" destOrd="0" presId="urn:microsoft.com/office/officeart/2005/8/layout/process1"/>
    <dgm:cxn modelId="{EF3FC672-CD6D-400A-8582-F3BD40B3C303}" type="presParOf" srcId="{B80FBD75-9F86-46F8-9586-5CC3874B5DA8}" destId="{F58E5F17-F6A4-454D-9350-5F9C22A6CD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D48DA-AB42-4378-A61D-13FCAECEB5F3}">
      <dsp:nvSpPr>
        <dsp:cNvPr id="0" name=""/>
        <dsp:cNvSpPr/>
      </dsp:nvSpPr>
      <dsp:spPr>
        <a:xfrm>
          <a:off x="6623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Alignement</a:t>
          </a:r>
          <a:endParaRPr lang="fr-FR" sz="2300" kern="1200" dirty="0"/>
        </a:p>
      </dsp:txBody>
      <dsp:txXfrm>
        <a:off x="30556" y="23933"/>
        <a:ext cx="1931711" cy="769254"/>
      </dsp:txXfrm>
    </dsp:sp>
    <dsp:sp modelId="{264D2D17-B4C4-49A3-BD3E-1E85CE53CE74}">
      <dsp:nvSpPr>
        <dsp:cNvPr id="0" name=""/>
        <dsp:cNvSpPr/>
      </dsp:nvSpPr>
      <dsp:spPr>
        <a:xfrm>
          <a:off x="2184158" y="163092"/>
          <a:ext cx="419670" cy="49093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184158" y="261279"/>
        <a:ext cx="293769" cy="294561"/>
      </dsp:txXfrm>
    </dsp:sp>
    <dsp:sp modelId="{933F4572-A0DA-42BA-B10E-241E8E594CC0}">
      <dsp:nvSpPr>
        <dsp:cNvPr id="0" name=""/>
        <dsp:cNvSpPr/>
      </dsp:nvSpPr>
      <dsp:spPr>
        <a:xfrm>
          <a:off x="2778031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Annotation</a:t>
          </a:r>
          <a:endParaRPr lang="fr-FR" sz="2300" kern="1200" dirty="0"/>
        </a:p>
      </dsp:txBody>
      <dsp:txXfrm>
        <a:off x="2801964" y="23933"/>
        <a:ext cx="1931711" cy="769254"/>
      </dsp:txXfrm>
    </dsp:sp>
    <dsp:sp modelId="{348933A1-7811-40D7-8D09-49C01BC25DCD}">
      <dsp:nvSpPr>
        <dsp:cNvPr id="0" name=""/>
        <dsp:cNvSpPr/>
      </dsp:nvSpPr>
      <dsp:spPr>
        <a:xfrm>
          <a:off x="4955566" y="163092"/>
          <a:ext cx="419670" cy="49093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4955566" y="261279"/>
        <a:ext cx="293769" cy="294561"/>
      </dsp:txXfrm>
    </dsp:sp>
    <dsp:sp modelId="{F58E5F17-F6A4-454D-9350-5F9C22A6CDAC}">
      <dsp:nvSpPr>
        <dsp:cNvPr id="0" name=""/>
        <dsp:cNvSpPr/>
      </dsp:nvSpPr>
      <dsp:spPr>
        <a:xfrm>
          <a:off x="5549439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Quantification</a:t>
          </a:r>
          <a:endParaRPr lang="fr-FR" sz="2300" kern="1200" dirty="0"/>
        </a:p>
      </dsp:txBody>
      <dsp:txXfrm>
        <a:off x="5573372" y="23933"/>
        <a:ext cx="1931711" cy="769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63C21-9699-42A3-939A-2460E3F74B7D}">
      <dsp:nvSpPr>
        <dsp:cNvPr id="0" name=""/>
        <dsp:cNvSpPr/>
      </dsp:nvSpPr>
      <dsp:spPr>
        <a:xfrm rot="2535584">
          <a:off x="2430348" y="3455308"/>
          <a:ext cx="746238" cy="60205"/>
        </a:xfrm>
        <a:custGeom>
          <a:avLst/>
          <a:gdLst/>
          <a:ahLst/>
          <a:cxnLst/>
          <a:rect l="0" t="0" r="0" b="0"/>
          <a:pathLst>
            <a:path>
              <a:moveTo>
                <a:pt x="0" y="30102"/>
              </a:moveTo>
              <a:lnTo>
                <a:pt x="746238" y="3010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3190A5-F2AB-4EDF-B5D2-4D32E2B49085}">
      <dsp:nvSpPr>
        <dsp:cNvPr id="0" name=""/>
        <dsp:cNvSpPr/>
      </dsp:nvSpPr>
      <dsp:spPr>
        <a:xfrm>
          <a:off x="2527320" y="2417822"/>
          <a:ext cx="842345" cy="60205"/>
        </a:xfrm>
        <a:custGeom>
          <a:avLst/>
          <a:gdLst/>
          <a:ahLst/>
          <a:cxnLst/>
          <a:rect l="0" t="0" r="0" b="0"/>
          <a:pathLst>
            <a:path>
              <a:moveTo>
                <a:pt x="0" y="30102"/>
              </a:moveTo>
              <a:lnTo>
                <a:pt x="842345" y="3010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CB62F4-EE51-4430-9AF2-F1C8733D25AC}">
      <dsp:nvSpPr>
        <dsp:cNvPr id="0" name=""/>
        <dsp:cNvSpPr/>
      </dsp:nvSpPr>
      <dsp:spPr>
        <a:xfrm rot="19064416">
          <a:off x="2430348" y="1380336"/>
          <a:ext cx="746238" cy="60205"/>
        </a:xfrm>
        <a:custGeom>
          <a:avLst/>
          <a:gdLst/>
          <a:ahLst/>
          <a:cxnLst/>
          <a:rect l="0" t="0" r="0" b="0"/>
          <a:pathLst>
            <a:path>
              <a:moveTo>
                <a:pt x="0" y="30102"/>
              </a:moveTo>
              <a:lnTo>
                <a:pt x="746238" y="3010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E4171-8207-46C5-99E3-D7FDA887B28C}">
      <dsp:nvSpPr>
        <dsp:cNvPr id="0" name=""/>
        <dsp:cNvSpPr/>
      </dsp:nvSpPr>
      <dsp:spPr>
        <a:xfrm>
          <a:off x="425035" y="1211286"/>
          <a:ext cx="2473276" cy="24732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0EC54E-1593-4698-B23B-EB941ED26E7D}">
      <dsp:nvSpPr>
        <dsp:cNvPr id="0" name=""/>
        <dsp:cNvSpPr/>
      </dsp:nvSpPr>
      <dsp:spPr>
        <a:xfrm>
          <a:off x="2899693" y="1686"/>
          <a:ext cx="1384558" cy="1384558"/>
        </a:xfrm>
        <a:prstGeom prst="ellipse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Cancers fréquents</a:t>
          </a:r>
          <a:endParaRPr lang="fr-FR" sz="1600" kern="1200" dirty="0"/>
        </a:p>
      </dsp:txBody>
      <dsp:txXfrm>
        <a:off x="3102457" y="204450"/>
        <a:ext cx="979030" cy="979030"/>
      </dsp:txXfrm>
    </dsp:sp>
    <dsp:sp modelId="{4C53FB1A-4EE3-4F09-B87D-10C1FFB54AE5}">
      <dsp:nvSpPr>
        <dsp:cNvPr id="0" name=""/>
        <dsp:cNvSpPr/>
      </dsp:nvSpPr>
      <dsp:spPr>
        <a:xfrm>
          <a:off x="4422708" y="1686"/>
          <a:ext cx="2076838" cy="138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Cancer du sein </a:t>
          </a:r>
          <a:r>
            <a:rPr lang="fr-FR" sz="1500" kern="1200" dirty="0" smtClean="0">
              <a:sym typeface="Wingdings" panose="05000000000000000000" pitchFamily="2" charset="2"/>
            </a:rPr>
            <a:t> Cancer le plus fréquent chez la femme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Cancer de l’ovaire</a:t>
          </a:r>
          <a:r>
            <a:rPr lang="fr-FR" sz="1500" kern="1200" dirty="0" smtClean="0">
              <a:sym typeface="Wingdings" panose="05000000000000000000" pitchFamily="2" charset="2"/>
            </a:rPr>
            <a:t> Cancer gynécologique le plus fréquent</a:t>
          </a:r>
          <a:endParaRPr lang="fr-FR" sz="1500" kern="1200" dirty="0"/>
        </a:p>
      </dsp:txBody>
      <dsp:txXfrm>
        <a:off x="4422708" y="1686"/>
        <a:ext cx="2076838" cy="1384558"/>
      </dsp:txXfrm>
    </dsp:sp>
    <dsp:sp modelId="{05C09ABD-9ADF-4375-9E36-DAA1BD01D74E}">
      <dsp:nvSpPr>
        <dsp:cNvPr id="0" name=""/>
        <dsp:cNvSpPr/>
      </dsp:nvSpPr>
      <dsp:spPr>
        <a:xfrm>
          <a:off x="3369665" y="1755645"/>
          <a:ext cx="1384558" cy="1384558"/>
        </a:xfrm>
        <a:prstGeom prst="ellipse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Hérédité</a:t>
          </a:r>
          <a:endParaRPr lang="fr-FR" sz="1600" kern="1200" dirty="0"/>
        </a:p>
      </dsp:txBody>
      <dsp:txXfrm>
        <a:off x="3572429" y="1958409"/>
        <a:ext cx="979030" cy="979030"/>
      </dsp:txXfrm>
    </dsp:sp>
    <dsp:sp modelId="{AE77838C-8D2C-4E9C-9306-B9919E506270}">
      <dsp:nvSpPr>
        <dsp:cNvPr id="0" name=""/>
        <dsp:cNvSpPr/>
      </dsp:nvSpPr>
      <dsp:spPr>
        <a:xfrm>
          <a:off x="4892680" y="1755645"/>
          <a:ext cx="2076838" cy="138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5 à 10 % des cancers du sein et de l’ovaire ont une cause héréditaire</a:t>
          </a:r>
          <a:endParaRPr lang="fr-FR" sz="1500" kern="1200" dirty="0"/>
        </a:p>
      </dsp:txBody>
      <dsp:txXfrm>
        <a:off x="4892680" y="1755645"/>
        <a:ext cx="2076838" cy="1384558"/>
      </dsp:txXfrm>
    </dsp:sp>
    <dsp:sp modelId="{4B6FC54C-7B20-449C-BBB7-1786232B1AFB}">
      <dsp:nvSpPr>
        <dsp:cNvPr id="0" name=""/>
        <dsp:cNvSpPr/>
      </dsp:nvSpPr>
      <dsp:spPr>
        <a:xfrm>
          <a:off x="2899693" y="3509604"/>
          <a:ext cx="1384558" cy="1384558"/>
        </a:xfrm>
        <a:prstGeom prst="ellips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/>
            <a:t>Expérience</a:t>
          </a:r>
          <a:endParaRPr lang="fr-FR" sz="1600" kern="1200" dirty="0"/>
        </a:p>
      </dsp:txBody>
      <dsp:txXfrm>
        <a:off x="3102457" y="3712368"/>
        <a:ext cx="979030" cy="979030"/>
      </dsp:txXfrm>
    </dsp:sp>
    <dsp:sp modelId="{096E269B-4773-4852-BF4F-79391507DE8A}">
      <dsp:nvSpPr>
        <dsp:cNvPr id="0" name=""/>
        <dsp:cNvSpPr/>
      </dsp:nvSpPr>
      <dsp:spPr>
        <a:xfrm>
          <a:off x="4422708" y="3509604"/>
          <a:ext cx="2076838" cy="138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Plus ¼ de siècle de recherche de causes héréditaires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Grande collection de </a:t>
          </a:r>
          <a:r>
            <a:rPr lang="fr-FR" sz="1500" kern="1200" dirty="0" err="1" smtClean="0"/>
            <a:t>variants</a:t>
          </a:r>
          <a:endParaRPr lang="fr-FR" sz="1500" kern="1200" dirty="0"/>
        </a:p>
      </dsp:txBody>
      <dsp:txXfrm>
        <a:off x="4422708" y="3509604"/>
        <a:ext cx="2076838" cy="13845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D48DA-AB42-4378-A61D-13FCAECEB5F3}">
      <dsp:nvSpPr>
        <dsp:cNvPr id="0" name=""/>
        <dsp:cNvSpPr/>
      </dsp:nvSpPr>
      <dsp:spPr>
        <a:xfrm>
          <a:off x="6623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Alignement</a:t>
          </a:r>
          <a:endParaRPr lang="fr-FR" sz="2300" kern="1200" dirty="0"/>
        </a:p>
      </dsp:txBody>
      <dsp:txXfrm>
        <a:off x="30556" y="23933"/>
        <a:ext cx="1931711" cy="769254"/>
      </dsp:txXfrm>
    </dsp:sp>
    <dsp:sp modelId="{264D2D17-B4C4-49A3-BD3E-1E85CE53CE74}">
      <dsp:nvSpPr>
        <dsp:cNvPr id="0" name=""/>
        <dsp:cNvSpPr/>
      </dsp:nvSpPr>
      <dsp:spPr>
        <a:xfrm>
          <a:off x="2184158" y="163092"/>
          <a:ext cx="419670" cy="49093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184158" y="261279"/>
        <a:ext cx="293769" cy="294561"/>
      </dsp:txXfrm>
    </dsp:sp>
    <dsp:sp modelId="{933F4572-A0DA-42BA-B10E-241E8E594CC0}">
      <dsp:nvSpPr>
        <dsp:cNvPr id="0" name=""/>
        <dsp:cNvSpPr/>
      </dsp:nvSpPr>
      <dsp:spPr>
        <a:xfrm>
          <a:off x="2778031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Annotation</a:t>
          </a:r>
          <a:endParaRPr lang="fr-FR" sz="2300" kern="1200" dirty="0"/>
        </a:p>
      </dsp:txBody>
      <dsp:txXfrm>
        <a:off x="2801964" y="23933"/>
        <a:ext cx="1931711" cy="769254"/>
      </dsp:txXfrm>
    </dsp:sp>
    <dsp:sp modelId="{348933A1-7811-40D7-8D09-49C01BC25DCD}">
      <dsp:nvSpPr>
        <dsp:cNvPr id="0" name=""/>
        <dsp:cNvSpPr/>
      </dsp:nvSpPr>
      <dsp:spPr>
        <a:xfrm>
          <a:off x="4955566" y="163092"/>
          <a:ext cx="419670" cy="49093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4955566" y="261279"/>
        <a:ext cx="293769" cy="294561"/>
      </dsp:txXfrm>
    </dsp:sp>
    <dsp:sp modelId="{F58E5F17-F6A4-454D-9350-5F9C22A6CDAC}">
      <dsp:nvSpPr>
        <dsp:cNvPr id="0" name=""/>
        <dsp:cNvSpPr/>
      </dsp:nvSpPr>
      <dsp:spPr>
        <a:xfrm>
          <a:off x="5549439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Quantification</a:t>
          </a:r>
          <a:endParaRPr lang="fr-FR" sz="2300" kern="1200" dirty="0"/>
        </a:p>
      </dsp:txBody>
      <dsp:txXfrm>
        <a:off x="5573372" y="23933"/>
        <a:ext cx="1931711" cy="769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D48DA-AB42-4378-A61D-13FCAECEB5F3}">
      <dsp:nvSpPr>
        <dsp:cNvPr id="0" name=""/>
        <dsp:cNvSpPr/>
      </dsp:nvSpPr>
      <dsp:spPr>
        <a:xfrm>
          <a:off x="6623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Alignement</a:t>
          </a:r>
          <a:endParaRPr lang="fr-FR" sz="2300" kern="1200" dirty="0"/>
        </a:p>
      </dsp:txBody>
      <dsp:txXfrm>
        <a:off x="30556" y="23933"/>
        <a:ext cx="1931711" cy="769254"/>
      </dsp:txXfrm>
    </dsp:sp>
    <dsp:sp modelId="{264D2D17-B4C4-49A3-BD3E-1E85CE53CE74}">
      <dsp:nvSpPr>
        <dsp:cNvPr id="0" name=""/>
        <dsp:cNvSpPr/>
      </dsp:nvSpPr>
      <dsp:spPr>
        <a:xfrm>
          <a:off x="2184158" y="163092"/>
          <a:ext cx="419670" cy="49093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184158" y="261279"/>
        <a:ext cx="293769" cy="294561"/>
      </dsp:txXfrm>
    </dsp:sp>
    <dsp:sp modelId="{933F4572-A0DA-42BA-B10E-241E8E594CC0}">
      <dsp:nvSpPr>
        <dsp:cNvPr id="0" name=""/>
        <dsp:cNvSpPr/>
      </dsp:nvSpPr>
      <dsp:spPr>
        <a:xfrm>
          <a:off x="2778031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Annotation</a:t>
          </a:r>
          <a:endParaRPr lang="fr-FR" sz="2300" kern="1200" dirty="0"/>
        </a:p>
      </dsp:txBody>
      <dsp:txXfrm>
        <a:off x="2801964" y="23933"/>
        <a:ext cx="1931711" cy="769254"/>
      </dsp:txXfrm>
    </dsp:sp>
    <dsp:sp modelId="{348933A1-7811-40D7-8D09-49C01BC25DCD}">
      <dsp:nvSpPr>
        <dsp:cNvPr id="0" name=""/>
        <dsp:cNvSpPr/>
      </dsp:nvSpPr>
      <dsp:spPr>
        <a:xfrm>
          <a:off x="4955566" y="163092"/>
          <a:ext cx="419670" cy="49093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4955566" y="261279"/>
        <a:ext cx="293769" cy="294561"/>
      </dsp:txXfrm>
    </dsp:sp>
    <dsp:sp modelId="{F58E5F17-F6A4-454D-9350-5F9C22A6CDAC}">
      <dsp:nvSpPr>
        <dsp:cNvPr id="0" name=""/>
        <dsp:cNvSpPr/>
      </dsp:nvSpPr>
      <dsp:spPr>
        <a:xfrm>
          <a:off x="5549439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Quantification</a:t>
          </a:r>
          <a:endParaRPr lang="fr-FR" sz="2300" kern="1200" dirty="0"/>
        </a:p>
      </dsp:txBody>
      <dsp:txXfrm>
        <a:off x="5573372" y="23933"/>
        <a:ext cx="1931711" cy="7692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D48DA-AB42-4378-A61D-13FCAECEB5F3}">
      <dsp:nvSpPr>
        <dsp:cNvPr id="0" name=""/>
        <dsp:cNvSpPr/>
      </dsp:nvSpPr>
      <dsp:spPr>
        <a:xfrm>
          <a:off x="6623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Alignement</a:t>
          </a:r>
          <a:endParaRPr lang="fr-FR" sz="2300" kern="1200" dirty="0"/>
        </a:p>
      </dsp:txBody>
      <dsp:txXfrm>
        <a:off x="30556" y="23933"/>
        <a:ext cx="1931711" cy="769254"/>
      </dsp:txXfrm>
    </dsp:sp>
    <dsp:sp modelId="{264D2D17-B4C4-49A3-BD3E-1E85CE53CE74}">
      <dsp:nvSpPr>
        <dsp:cNvPr id="0" name=""/>
        <dsp:cNvSpPr/>
      </dsp:nvSpPr>
      <dsp:spPr>
        <a:xfrm>
          <a:off x="2184158" y="163092"/>
          <a:ext cx="419670" cy="49093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2184158" y="261279"/>
        <a:ext cx="293769" cy="294561"/>
      </dsp:txXfrm>
    </dsp:sp>
    <dsp:sp modelId="{933F4572-A0DA-42BA-B10E-241E8E594CC0}">
      <dsp:nvSpPr>
        <dsp:cNvPr id="0" name=""/>
        <dsp:cNvSpPr/>
      </dsp:nvSpPr>
      <dsp:spPr>
        <a:xfrm>
          <a:off x="2778031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Annotation</a:t>
          </a:r>
          <a:endParaRPr lang="fr-FR" sz="2300" kern="1200" dirty="0"/>
        </a:p>
      </dsp:txBody>
      <dsp:txXfrm>
        <a:off x="2801964" y="23933"/>
        <a:ext cx="1931711" cy="769254"/>
      </dsp:txXfrm>
    </dsp:sp>
    <dsp:sp modelId="{348933A1-7811-40D7-8D09-49C01BC25DCD}">
      <dsp:nvSpPr>
        <dsp:cNvPr id="0" name=""/>
        <dsp:cNvSpPr/>
      </dsp:nvSpPr>
      <dsp:spPr>
        <a:xfrm>
          <a:off x="4955566" y="163092"/>
          <a:ext cx="419670" cy="490935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/>
        </a:p>
      </dsp:txBody>
      <dsp:txXfrm>
        <a:off x="4955566" y="261279"/>
        <a:ext cx="293769" cy="294561"/>
      </dsp:txXfrm>
    </dsp:sp>
    <dsp:sp modelId="{F58E5F17-F6A4-454D-9350-5F9C22A6CDAC}">
      <dsp:nvSpPr>
        <dsp:cNvPr id="0" name=""/>
        <dsp:cNvSpPr/>
      </dsp:nvSpPr>
      <dsp:spPr>
        <a:xfrm>
          <a:off x="5549439" y="0"/>
          <a:ext cx="1979577" cy="81712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300" kern="1200" dirty="0" smtClean="0"/>
            <a:t>Quantification</a:t>
          </a:r>
          <a:endParaRPr lang="fr-FR" sz="2300" kern="1200" dirty="0"/>
        </a:p>
      </dsp:txBody>
      <dsp:txXfrm>
        <a:off x="5573372" y="23933"/>
        <a:ext cx="1931711" cy="769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6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5839" y="1"/>
            <a:ext cx="2949786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5882D1-E63C-42A7-B391-17D8E6497D9B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0648"/>
            <a:ext cx="2949786" cy="4986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5839" y="9440648"/>
            <a:ext cx="2949786" cy="4986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F74F5-CBFB-4710-B5C4-58E315C5168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988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678" cy="4983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5348" y="1"/>
            <a:ext cx="2950765" cy="4983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5C6DC-7B6E-42B3-820D-DAA77EE1638F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611" y="4784234"/>
            <a:ext cx="5445978" cy="39126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0981"/>
            <a:ext cx="2949678" cy="4983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5348" y="9440981"/>
            <a:ext cx="2950765" cy="4983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B5889-AE7F-4A8D-AFDB-B4E3BEEB9ED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62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0CA8-F27B-4284-8B11-4A733C190721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3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D8527-F846-402F-A03D-BD0EC7EC5D40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5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607C-E5B9-4D46-ADE6-C63209293B28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AB463-4FD9-4F82-84EC-CEDB152C4EDA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1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9A803-FAC3-42F7-972C-E115D50D65E4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73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A8E0A-FB74-459F-BED7-084E35A16A2C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79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30455-F6DC-4E8B-A767-553F6AED8144}" type="datetime1">
              <a:rPr lang="en-US" smtClean="0"/>
              <a:t>12/11/2019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4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07258-12B1-4060-A02A-8047B2346855}" type="datetime1">
              <a:rPr lang="en-US" smtClean="0"/>
              <a:t>12/11/2019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3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120B-4368-44EE-AAED-2B9E2373EDD3}" type="datetime1">
              <a:rPr lang="en-US" smtClean="0"/>
              <a:t>12/11/2019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4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43C8A-7581-4962-812D-9B0EA9F75A8B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5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0C5C2-8BF1-4A66-96D0-C51D587554B3}" type="datetime1">
              <a:rPr lang="en-US" smtClean="0"/>
              <a:t>12/11/2019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1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0E1E-BE96-4BFD-A982-1A93035A8A20}" type="datetime1">
              <a:rPr lang="en-US" smtClean="0"/>
              <a:t>12/11/2019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6549-195E-4B09-BA7B-6A5E2665695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3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69.png"/><Relationship Id="rId7" Type="http://schemas.openxmlformats.org/officeDocument/2006/relationships/image" Target="../media/image73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tiff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27.emf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4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3.png"/><Relationship Id="rId7" Type="http://schemas.openxmlformats.org/officeDocument/2006/relationships/image" Target="../media/image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53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9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16.png"/><Relationship Id="rId3" Type="http://schemas.openxmlformats.org/officeDocument/2006/relationships/image" Target="../media/image89.png"/><Relationship Id="rId7" Type="http://schemas.openxmlformats.org/officeDocument/2006/relationships/image" Target="../media/image1.png"/><Relationship Id="rId12" Type="http://schemas.openxmlformats.org/officeDocument/2006/relationships/image" Target="../media/image15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14.png"/><Relationship Id="rId5" Type="http://schemas.openxmlformats.org/officeDocument/2006/relationships/image" Target="../media/image87.png"/><Relationship Id="rId10" Type="http://schemas.openxmlformats.org/officeDocument/2006/relationships/image" Target="../media/image13.png"/><Relationship Id="rId4" Type="http://schemas.openxmlformats.org/officeDocument/2006/relationships/image" Target="../media/image93.png"/><Relationship Id="rId9" Type="http://schemas.openxmlformats.org/officeDocument/2006/relationships/image" Target="../media/image9.png"/><Relationship Id="rId1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8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7" Type="http://schemas.openxmlformats.org/officeDocument/2006/relationships/image" Target="../media/image10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phaelleman/SpliceLauncher" TargetMode="Externa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10.png"/><Relationship Id="rId3" Type="http://schemas.openxmlformats.org/officeDocument/2006/relationships/image" Target="../media/image66.gif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67.png"/><Relationship Id="rId9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65.jpeg"/><Relationship Id="rId7" Type="http://schemas.openxmlformats.org/officeDocument/2006/relationships/image" Target="../media/image9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microsoft.com/office/2007/relationships/hdphoto" Target="../media/hdphoto1.wdp"/><Relationship Id="rId4" Type="http://schemas.openxmlformats.org/officeDocument/2006/relationships/image" Target="../media/image127.png"/><Relationship Id="rId9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29.jpeg"/><Relationship Id="rId7" Type="http://schemas.openxmlformats.org/officeDocument/2006/relationships/image" Target="../media/image6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7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emf"/><Relationship Id="rId10" Type="http://schemas.openxmlformats.org/officeDocument/2006/relationships/image" Target="../media/image139.png"/><Relationship Id="rId4" Type="http://schemas.openxmlformats.org/officeDocument/2006/relationships/image" Target="../media/image134.png"/><Relationship Id="rId9" Type="http://schemas.openxmlformats.org/officeDocument/2006/relationships/image" Target="../media/image13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580.png"/><Relationship Id="rId3" Type="http://schemas.openxmlformats.org/officeDocument/2006/relationships/image" Target="../media/image480.png"/><Relationship Id="rId7" Type="http://schemas.openxmlformats.org/officeDocument/2006/relationships/image" Target="../media/image520.png"/><Relationship Id="rId12" Type="http://schemas.openxmlformats.org/officeDocument/2006/relationships/image" Target="../media/image570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0.png"/><Relationship Id="rId11" Type="http://schemas.openxmlformats.org/officeDocument/2006/relationships/image" Target="../media/image560.png"/><Relationship Id="rId5" Type="http://schemas.openxmlformats.org/officeDocument/2006/relationships/image" Target="../media/image500.png"/><Relationship Id="rId15" Type="http://schemas.openxmlformats.org/officeDocument/2006/relationships/image" Target="../media/image148.png"/><Relationship Id="rId10" Type="http://schemas.openxmlformats.org/officeDocument/2006/relationships/image" Target="../media/image550.png"/><Relationship Id="rId4" Type="http://schemas.openxmlformats.org/officeDocument/2006/relationships/image" Target="../media/image490.png"/><Relationship Id="rId9" Type="http://schemas.openxmlformats.org/officeDocument/2006/relationships/image" Target="../media/image540.png"/><Relationship Id="rId14" Type="http://schemas.openxmlformats.org/officeDocument/2006/relationships/image" Target="../media/image5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1260.png"/><Relationship Id="rId3" Type="http://schemas.openxmlformats.org/officeDocument/2006/relationships/image" Target="../media/image2.png"/><Relationship Id="rId7" Type="http://schemas.openxmlformats.org/officeDocument/2006/relationships/image" Target="../media/image610.png"/><Relationship Id="rId12" Type="http://schemas.openxmlformats.org/officeDocument/2006/relationships/image" Target="../media/image11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1050.png"/><Relationship Id="rId5" Type="http://schemas.openxmlformats.org/officeDocument/2006/relationships/image" Target="../media/image4.png"/><Relationship Id="rId10" Type="http://schemas.openxmlformats.org/officeDocument/2006/relationships/image" Target="../media/image900.png"/><Relationship Id="rId4" Type="http://schemas.openxmlformats.org/officeDocument/2006/relationships/image" Target="../media/image620.png"/><Relationship Id="rId9" Type="http://schemas.openxmlformats.org/officeDocument/2006/relationships/image" Target="../media/image840.png"/><Relationship Id="rId14" Type="http://schemas.openxmlformats.org/officeDocument/2006/relationships/image" Target="../media/image6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53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7" Type="http://schemas.openxmlformats.org/officeDocument/2006/relationships/image" Target="../media/image167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66.jpeg"/><Relationship Id="rId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97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79.emf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5459" y="906869"/>
            <a:ext cx="10648950" cy="1519418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fr-FR" sz="3200" b="1" noProof="0" dirty="0" smtClean="0"/>
              <a:t>Développement d’outils </a:t>
            </a:r>
            <a:r>
              <a:rPr lang="fr-FR" sz="3200" b="1" noProof="0" dirty="0" err="1" smtClean="0"/>
              <a:t>biostatistiques</a:t>
            </a:r>
            <a:r>
              <a:rPr lang="fr-FR" sz="3200" b="1" noProof="0" dirty="0" smtClean="0"/>
              <a:t> et </a:t>
            </a:r>
            <a:r>
              <a:rPr lang="fr-FR" sz="3200" b="1" noProof="0" dirty="0" err="1" smtClean="0"/>
              <a:t>bioinformatiques</a:t>
            </a:r>
            <a:r>
              <a:rPr lang="fr-FR" sz="3200" b="1" noProof="0" dirty="0" smtClean="0"/>
              <a:t> de prédiction et d’analyse des défauts de l’épissage : application aux gènes de prédisposition aux cancers du sein et de l’ovaire</a:t>
            </a:r>
            <a:endParaRPr lang="fr-FR" sz="3600" i="1" noProof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17934" y="2686825"/>
            <a:ext cx="9144000" cy="1668187"/>
          </a:xfrm>
        </p:spPr>
        <p:txBody>
          <a:bodyPr>
            <a:normAutofit fontScale="85000" lnSpcReduction="20000"/>
          </a:bodyPr>
          <a:lstStyle/>
          <a:p>
            <a:r>
              <a:rPr lang="fr-FR" sz="2800" noProof="0" dirty="0" smtClean="0"/>
              <a:t>Raphaël </a:t>
            </a:r>
            <a:r>
              <a:rPr lang="fr-FR" sz="2800" noProof="0" dirty="0" err="1" smtClean="0"/>
              <a:t>Leman</a:t>
            </a:r>
            <a:endParaRPr lang="fr-FR" sz="2800" noProof="0" dirty="0" smtClean="0"/>
          </a:p>
          <a:p>
            <a:r>
              <a:rPr lang="fr-FR" sz="2000" i="1" noProof="0" dirty="0" smtClean="0">
                <a:solidFill>
                  <a:schemeClr val="bg1">
                    <a:lumMod val="50000"/>
                  </a:schemeClr>
                </a:solidFill>
              </a:rPr>
              <a:t>Laboratoire de biologie et génétique du cancer</a:t>
            </a:r>
          </a:p>
          <a:p>
            <a:r>
              <a:rPr lang="fr-FR" sz="2000" i="1" noProof="0" dirty="0" smtClean="0">
                <a:solidFill>
                  <a:schemeClr val="bg1">
                    <a:lumMod val="50000"/>
                  </a:schemeClr>
                </a:solidFill>
              </a:rPr>
              <a:t>Inserm U1245 </a:t>
            </a:r>
            <a:r>
              <a:rPr lang="fr-FR" sz="2000" i="1" noProof="0" dirty="0" err="1" smtClean="0">
                <a:solidFill>
                  <a:schemeClr val="bg1">
                    <a:lumMod val="50000"/>
                  </a:schemeClr>
                </a:solidFill>
              </a:rPr>
              <a:t>Genomics</a:t>
            </a:r>
            <a:r>
              <a:rPr lang="fr-FR" sz="2000" i="1" noProof="0" dirty="0" smtClean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fr-FR" sz="2000" i="1" noProof="0" dirty="0" err="1" smtClean="0">
                <a:solidFill>
                  <a:schemeClr val="bg1">
                    <a:lumMod val="50000"/>
                  </a:schemeClr>
                </a:solidFill>
              </a:rPr>
              <a:t>Personalized</a:t>
            </a:r>
            <a:r>
              <a:rPr lang="fr-FR" sz="2000" i="1" noProof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i="1" noProof="0" dirty="0" err="1" smtClean="0">
                <a:solidFill>
                  <a:schemeClr val="bg1">
                    <a:lumMod val="50000"/>
                  </a:schemeClr>
                </a:solidFill>
              </a:rPr>
              <a:t>Medecine</a:t>
            </a:r>
            <a:r>
              <a:rPr lang="fr-FR" sz="2000" i="1" noProof="0" dirty="0" smtClean="0">
                <a:solidFill>
                  <a:schemeClr val="bg1">
                    <a:lumMod val="50000"/>
                  </a:schemeClr>
                </a:solidFill>
              </a:rPr>
              <a:t> in Cancer and </a:t>
            </a:r>
            <a:r>
              <a:rPr lang="fr-FR" sz="2000" i="1" noProof="0" dirty="0" err="1" smtClean="0">
                <a:solidFill>
                  <a:schemeClr val="bg1">
                    <a:lumMod val="50000"/>
                  </a:schemeClr>
                </a:solidFill>
              </a:rPr>
              <a:t>Neurological</a:t>
            </a:r>
            <a:r>
              <a:rPr lang="fr-FR" sz="2000" i="1" noProof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2000" i="1" noProof="0" dirty="0" err="1" smtClean="0">
                <a:solidFill>
                  <a:schemeClr val="bg1">
                    <a:lumMod val="50000"/>
                  </a:schemeClr>
                </a:solidFill>
              </a:rPr>
              <a:t>Disorders</a:t>
            </a:r>
            <a:endParaRPr lang="fr-FR" sz="2000" i="1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2000" i="1" noProof="0" dirty="0" smtClean="0">
                <a:solidFill>
                  <a:schemeClr val="bg1">
                    <a:lumMod val="50000"/>
                  </a:schemeClr>
                </a:solidFill>
              </a:rPr>
              <a:t>Centre François </a:t>
            </a:r>
            <a:r>
              <a:rPr lang="fr-FR" sz="2000" i="1" noProof="0" dirty="0" err="1" smtClean="0">
                <a:solidFill>
                  <a:schemeClr val="bg1">
                    <a:lumMod val="50000"/>
                  </a:schemeClr>
                </a:solidFill>
              </a:rPr>
              <a:t>Baclesse</a:t>
            </a:r>
            <a:endParaRPr lang="fr-FR" sz="2000" i="1" noProof="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fr-FR" sz="2000" i="1" noProof="0" dirty="0" smtClean="0">
                <a:solidFill>
                  <a:schemeClr val="bg1">
                    <a:lumMod val="50000"/>
                  </a:schemeClr>
                </a:solidFill>
              </a:rPr>
              <a:t>Normandie </a:t>
            </a:r>
            <a:r>
              <a:rPr lang="fr-FR" sz="2000" i="1" noProof="0" dirty="0" err="1" smtClean="0">
                <a:solidFill>
                  <a:schemeClr val="bg1">
                    <a:lumMod val="50000"/>
                  </a:schemeClr>
                </a:solidFill>
              </a:rPr>
              <a:t>Univ</a:t>
            </a:r>
            <a:r>
              <a:rPr lang="fr-FR" sz="2000" i="1" noProof="0" dirty="0" smtClean="0">
                <a:solidFill>
                  <a:schemeClr val="bg1">
                    <a:lumMod val="50000"/>
                  </a:schemeClr>
                </a:solidFill>
              </a:rPr>
              <a:t>, UNICAEN, Caen</a:t>
            </a:r>
            <a:endParaRPr lang="fr-FR" sz="2000" i="1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936588" y="4615550"/>
            <a:ext cx="4306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Encadré par :	Dr Sophie Krieger</a:t>
            </a:r>
          </a:p>
          <a:p>
            <a:r>
              <a:rPr lang="fr-FR" sz="2000" b="1" dirty="0" smtClean="0"/>
              <a:t>Co-Encadré par :	Dr Alexandra Martins</a:t>
            </a:r>
            <a:endParaRPr lang="fr-FR" sz="2000" b="1" dirty="0"/>
          </a:p>
        </p:txBody>
      </p:sp>
      <p:grpSp>
        <p:nvGrpSpPr>
          <p:cNvPr id="4" name="Groupe 3"/>
          <p:cNvGrpSpPr>
            <a:grpSpLocks noChangeAspect="1"/>
          </p:cNvGrpSpPr>
          <p:nvPr/>
        </p:nvGrpSpPr>
        <p:grpSpPr>
          <a:xfrm>
            <a:off x="156000" y="5583974"/>
            <a:ext cx="11880000" cy="1154259"/>
            <a:chOff x="-6066" y="5583974"/>
            <a:chExt cx="12192000" cy="1184575"/>
          </a:xfrm>
        </p:grpSpPr>
        <p:pic>
          <p:nvPicPr>
            <p:cNvPr id="7" name="Image 184" descr="untitled.bmp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419" y="5583974"/>
              <a:ext cx="1411440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Image 74" descr="logo_unicaen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" r="217"/>
            <a:stretch>
              <a:fillRect/>
            </a:stretch>
          </p:blipFill>
          <p:spPr bwMode="auto">
            <a:xfrm>
              <a:off x="447285" y="5583974"/>
              <a:ext cx="1730920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2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6" r="4799"/>
            <a:stretch>
              <a:fillRect/>
            </a:stretch>
          </p:blipFill>
          <p:spPr bwMode="auto">
            <a:xfrm>
              <a:off x="2630883" y="5583974"/>
              <a:ext cx="1370100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Image 88" descr="2202282_orig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3661" y="5583974"/>
              <a:ext cx="1405080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Imag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5537" y="5583974"/>
              <a:ext cx="1254080" cy="72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2295" y="5583974"/>
              <a:ext cx="1862080" cy="72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</p:pic>
        <p:grpSp>
          <p:nvGrpSpPr>
            <p:cNvPr id="74" name="Groupe 73"/>
            <p:cNvGrpSpPr/>
            <p:nvPr/>
          </p:nvGrpSpPr>
          <p:grpSpPr>
            <a:xfrm>
              <a:off x="-6066" y="6408549"/>
              <a:ext cx="12192000" cy="360000"/>
              <a:chOff x="0" y="570104"/>
              <a:chExt cx="12192000" cy="360000"/>
            </a:xfrm>
          </p:grpSpPr>
          <p:pic>
            <p:nvPicPr>
              <p:cNvPr id="35" name="Picture 4" descr="Afficher l'image d'origine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7743" y="570104"/>
                <a:ext cx="813005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6" descr="Afficher l'image d'origine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06" t="19148" r="10757" b="19711"/>
              <a:stretch>
                <a:fillRect/>
              </a:stretch>
            </p:blipFill>
            <p:spPr bwMode="auto">
              <a:xfrm>
                <a:off x="1301683" y="570104"/>
                <a:ext cx="701743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56" t="27930" r="17990" b="41432"/>
              <a:stretch>
                <a:fillRect/>
              </a:stretch>
            </p:blipFill>
            <p:spPr bwMode="auto">
              <a:xfrm>
                <a:off x="4257114" y="570104"/>
                <a:ext cx="965593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305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7" r="1143"/>
              <a:stretch>
                <a:fillRect/>
              </a:stretch>
            </p:blipFill>
            <p:spPr bwMode="auto">
              <a:xfrm>
                <a:off x="6291498" y="570104"/>
                <a:ext cx="433126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306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308" r="-53"/>
              <a:stretch>
                <a:fillRect/>
              </a:stretch>
            </p:blipFill>
            <p:spPr bwMode="auto">
              <a:xfrm>
                <a:off x="8484031" y="570104"/>
                <a:ext cx="648497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307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0141" y="570104"/>
                <a:ext cx="495114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295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986" y="570104"/>
                <a:ext cx="367958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298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6446" y="570104"/>
                <a:ext cx="427563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299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7748" y="570104"/>
                <a:ext cx="360011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Image 42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7165" y="570104"/>
                <a:ext cx="596839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Image 539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8"/>
              <a:stretch>
                <a:fillRect/>
              </a:stretch>
            </p:blipFill>
            <p:spPr bwMode="auto">
              <a:xfrm>
                <a:off x="0" y="570104"/>
                <a:ext cx="746247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89" descr="LOGO_MESR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93528" y="570104"/>
                <a:ext cx="374316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Image 17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26267" y="570104"/>
                <a:ext cx="373522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Image 2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12" r="3178"/>
              <a:stretch>
                <a:fillRect/>
              </a:stretch>
            </p:blipFill>
            <p:spPr bwMode="auto">
              <a:xfrm>
                <a:off x="10161583" y="570104"/>
                <a:ext cx="324248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Image 23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1" r="1392"/>
              <a:stretch>
                <a:fillRect/>
              </a:stretch>
            </p:blipFill>
            <p:spPr bwMode="auto">
              <a:xfrm>
                <a:off x="7489073" y="570104"/>
                <a:ext cx="901219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Image 24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19002" y="570104"/>
                <a:ext cx="572998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Image 26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122"/>
              <a:stretch>
                <a:fillRect/>
              </a:stretch>
            </p:blipFill>
            <p:spPr bwMode="auto">
              <a:xfrm>
                <a:off x="3694487" y="570104"/>
                <a:ext cx="468888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Image 31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79570" y="570104"/>
                <a:ext cx="356832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Image 33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7" t="2380" r="13440" b="4402"/>
              <a:stretch>
                <a:fillRect/>
              </a:stretch>
            </p:blipFill>
            <p:spPr bwMode="auto">
              <a:xfrm>
                <a:off x="6818363" y="570104"/>
                <a:ext cx="576971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8" name="Rectangle 77"/>
          <p:cNvSpPr/>
          <p:nvPr/>
        </p:nvSpPr>
        <p:spPr>
          <a:xfrm>
            <a:off x="4964933" y="0"/>
            <a:ext cx="2250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rgbClr val="141927"/>
                </a:solidFill>
              </a:rPr>
              <a:t>Soutenance de thèse</a:t>
            </a:r>
            <a:br>
              <a:rPr lang="fr-FR" dirty="0">
                <a:solidFill>
                  <a:srgbClr val="141927"/>
                </a:solidFill>
              </a:rPr>
            </a:br>
            <a:r>
              <a:rPr lang="fr-FR" dirty="0">
                <a:solidFill>
                  <a:srgbClr val="141927"/>
                </a:solidFill>
              </a:rPr>
              <a:t>L</a:t>
            </a:r>
            <a:r>
              <a:rPr lang="fr-FR" dirty="0" smtClean="0">
                <a:solidFill>
                  <a:srgbClr val="141927"/>
                </a:solidFill>
              </a:rPr>
              <a:t>e </a:t>
            </a:r>
            <a:r>
              <a:rPr lang="fr-FR" dirty="0">
                <a:solidFill>
                  <a:srgbClr val="141927"/>
                </a:solidFill>
              </a:rPr>
              <a:t>13 décembre 2019</a:t>
            </a:r>
          </a:p>
        </p:txBody>
      </p:sp>
    </p:spTree>
    <p:extLst>
      <p:ext uri="{BB962C8B-B14F-4D97-AF65-F5344CB8AC3E}">
        <p14:creationId xmlns:p14="http://schemas.microsoft.com/office/powerpoint/2010/main" val="33495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10130" y="485617"/>
            <a:ext cx="10571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Épissage alternatif : rôle majeur dans la diversité des transcrits</a:t>
            </a:r>
            <a:endParaRPr lang="fr-FR" sz="3200" dirty="0"/>
          </a:p>
        </p:txBody>
      </p:sp>
      <p:pic>
        <p:nvPicPr>
          <p:cNvPr id="442" name="Image 4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240" y="3078206"/>
            <a:ext cx="2594099" cy="1949759"/>
          </a:xfrm>
          <a:prstGeom prst="rect">
            <a:avLst/>
          </a:prstGeom>
        </p:spPr>
      </p:pic>
      <p:sp>
        <p:nvSpPr>
          <p:cNvPr id="477" name="Rectangle 476"/>
          <p:cNvSpPr/>
          <p:nvPr/>
        </p:nvSpPr>
        <p:spPr>
          <a:xfrm>
            <a:off x="10834795" y="2247175"/>
            <a:ext cx="246505" cy="830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478" name="Rectangle 477"/>
          <p:cNvSpPr/>
          <p:nvPr/>
        </p:nvSpPr>
        <p:spPr>
          <a:xfrm>
            <a:off x="11084370" y="2247175"/>
            <a:ext cx="246505" cy="830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479" name="Rectangle 478"/>
          <p:cNvSpPr/>
          <p:nvPr/>
        </p:nvSpPr>
        <p:spPr>
          <a:xfrm>
            <a:off x="10384420" y="2268030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480" name="Rectangle 479"/>
          <p:cNvSpPr/>
          <p:nvPr/>
        </p:nvSpPr>
        <p:spPr>
          <a:xfrm>
            <a:off x="11330875" y="2267716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481" name="Rectangle 480"/>
          <p:cNvSpPr/>
          <p:nvPr/>
        </p:nvSpPr>
        <p:spPr>
          <a:xfrm>
            <a:off x="10588729" y="2247175"/>
            <a:ext cx="246505" cy="830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482" name="Virage 481"/>
          <p:cNvSpPr>
            <a:spLocks/>
          </p:cNvSpPr>
          <p:nvPr/>
        </p:nvSpPr>
        <p:spPr>
          <a:xfrm>
            <a:off x="10670897" y="2123921"/>
            <a:ext cx="82168" cy="123254"/>
          </a:xfrm>
          <a:prstGeom prst="bentArrow">
            <a:avLst>
              <a:gd name="adj1" fmla="val 1950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grpSp>
        <p:nvGrpSpPr>
          <p:cNvPr id="483" name="Groupe 482"/>
          <p:cNvGrpSpPr/>
          <p:nvPr/>
        </p:nvGrpSpPr>
        <p:grpSpPr>
          <a:xfrm>
            <a:off x="11218687" y="2123921"/>
            <a:ext cx="61626" cy="123254"/>
            <a:chOff x="2626519" y="4905375"/>
            <a:chExt cx="108000" cy="216000"/>
          </a:xfrm>
        </p:grpSpPr>
        <p:sp>
          <p:nvSpPr>
            <p:cNvPr id="484" name="Organigramme : Connecteur 483"/>
            <p:cNvSpPr>
              <a:spLocks noChangeAspect="1"/>
            </p:cNvSpPr>
            <p:nvPr/>
          </p:nvSpPr>
          <p:spPr>
            <a:xfrm>
              <a:off x="2626519" y="4905375"/>
              <a:ext cx="108000" cy="10800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cxnSp>
          <p:nvCxnSpPr>
            <p:cNvPr id="485" name="Connecteur droit 484"/>
            <p:cNvCxnSpPr>
              <a:stCxn id="484" idx="4"/>
            </p:cNvCxnSpPr>
            <p:nvPr/>
          </p:nvCxnSpPr>
          <p:spPr>
            <a:xfrm>
              <a:off x="2680519" y="5013375"/>
              <a:ext cx="0" cy="10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6" name="ZoneTexte 485"/>
          <p:cNvSpPr txBox="1"/>
          <p:nvPr/>
        </p:nvSpPr>
        <p:spPr>
          <a:xfrm>
            <a:off x="7713707" y="1736546"/>
            <a:ext cx="925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Saut d’exon</a:t>
            </a:r>
            <a:endParaRPr lang="fr-FR" sz="1200" b="1" dirty="0"/>
          </a:p>
        </p:txBody>
      </p:sp>
      <p:grpSp>
        <p:nvGrpSpPr>
          <p:cNvPr id="487" name="Groupe 486"/>
          <p:cNvGrpSpPr>
            <a:grpSpLocks noChangeAspect="1"/>
          </p:cNvGrpSpPr>
          <p:nvPr/>
        </p:nvGrpSpPr>
        <p:grpSpPr>
          <a:xfrm>
            <a:off x="6273473" y="2025153"/>
            <a:ext cx="3748379" cy="306600"/>
            <a:chOff x="0" y="2319169"/>
            <a:chExt cx="6584950" cy="538616"/>
          </a:xfrm>
        </p:grpSpPr>
        <p:sp>
          <p:nvSpPr>
            <p:cNvPr id="488" name="Rectangle 487"/>
            <p:cNvSpPr/>
            <p:nvPr/>
          </p:nvSpPr>
          <p:spPr>
            <a:xfrm>
              <a:off x="3971350" y="2713785"/>
              <a:ext cx="432000" cy="144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5778000" y="2712989"/>
              <a:ext cx="432000" cy="144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0" y="2749538"/>
              <a:ext cx="360000" cy="7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6224950" y="2749538"/>
              <a:ext cx="360000" cy="7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358050" y="2712989"/>
              <a:ext cx="432000" cy="144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cxnSp>
          <p:nvCxnSpPr>
            <p:cNvPr id="493" name="Connecteur droit 492"/>
            <p:cNvCxnSpPr>
              <a:stCxn id="492" idx="3"/>
              <a:endCxn id="500" idx="1"/>
            </p:cNvCxnSpPr>
            <p:nvPr/>
          </p:nvCxnSpPr>
          <p:spPr>
            <a:xfrm>
              <a:off x="790050" y="2784989"/>
              <a:ext cx="1374650" cy="7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Connecteur droit 493"/>
            <p:cNvCxnSpPr>
              <a:stCxn id="500" idx="3"/>
              <a:endCxn id="488" idx="1"/>
            </p:cNvCxnSpPr>
            <p:nvPr/>
          </p:nvCxnSpPr>
          <p:spPr>
            <a:xfrm>
              <a:off x="2596700" y="2785785"/>
              <a:ext cx="13746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5" name="Connecteur droit 494"/>
            <p:cNvCxnSpPr>
              <a:stCxn id="488" idx="3"/>
              <a:endCxn id="489" idx="1"/>
            </p:cNvCxnSpPr>
            <p:nvPr/>
          </p:nvCxnSpPr>
          <p:spPr>
            <a:xfrm flipV="1">
              <a:off x="4403350" y="2784989"/>
              <a:ext cx="1374650" cy="7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6" name="Virage 495"/>
            <p:cNvSpPr>
              <a:spLocks/>
            </p:cNvSpPr>
            <p:nvPr/>
          </p:nvSpPr>
          <p:spPr>
            <a:xfrm>
              <a:off x="502050" y="2496989"/>
              <a:ext cx="144000" cy="216000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497" name="Groupe 496"/>
            <p:cNvGrpSpPr/>
            <p:nvPr/>
          </p:nvGrpSpPr>
          <p:grpSpPr>
            <a:xfrm>
              <a:off x="6055475" y="2496989"/>
              <a:ext cx="108000" cy="216000"/>
              <a:chOff x="2626519" y="4905375"/>
              <a:chExt cx="108000" cy="216000"/>
            </a:xfrm>
          </p:grpSpPr>
          <p:sp>
            <p:nvSpPr>
              <p:cNvPr id="505" name="Organigramme : Connecteur 504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06" name="Connecteur droit 505"/>
              <p:cNvCxnSpPr>
                <a:stCxn id="505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8" name="Groupe 497"/>
            <p:cNvGrpSpPr/>
            <p:nvPr/>
          </p:nvGrpSpPr>
          <p:grpSpPr>
            <a:xfrm>
              <a:off x="790051" y="2324177"/>
              <a:ext cx="3181300" cy="388812"/>
              <a:chOff x="1257300" y="3683000"/>
              <a:chExt cx="1060704" cy="914400"/>
            </a:xfrm>
          </p:grpSpPr>
          <p:sp>
            <p:nvSpPr>
              <p:cNvPr id="503" name="Triangle isocèle 502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04" name="Connecteur droit 503"/>
              <p:cNvCxnSpPr>
                <a:stCxn id="503" idx="2"/>
                <a:endCxn id="503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9" name="Groupe 498"/>
            <p:cNvGrpSpPr/>
            <p:nvPr/>
          </p:nvGrpSpPr>
          <p:grpSpPr>
            <a:xfrm>
              <a:off x="4400684" y="2319169"/>
              <a:ext cx="1374649" cy="388812"/>
              <a:chOff x="1257300" y="3683000"/>
              <a:chExt cx="1060704" cy="914400"/>
            </a:xfrm>
          </p:grpSpPr>
          <p:sp>
            <p:nvSpPr>
              <p:cNvPr id="501" name="Triangle isocèle 500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02" name="Connecteur droit 501"/>
              <p:cNvCxnSpPr>
                <a:stCxn id="501" idx="2"/>
                <a:endCxn id="501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0" name="Rectangle 499"/>
            <p:cNvSpPr/>
            <p:nvPr/>
          </p:nvSpPr>
          <p:spPr>
            <a:xfrm>
              <a:off x="2164700" y="2713785"/>
              <a:ext cx="432000" cy="1440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</p:grpSp>
      <p:sp>
        <p:nvSpPr>
          <p:cNvPr id="507" name="Rectangle 506"/>
          <p:cNvSpPr/>
          <p:nvPr/>
        </p:nvSpPr>
        <p:spPr>
          <a:xfrm>
            <a:off x="10834795" y="2851586"/>
            <a:ext cx="246505" cy="830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508" name="Rectangle 507"/>
          <p:cNvSpPr/>
          <p:nvPr/>
        </p:nvSpPr>
        <p:spPr>
          <a:xfrm>
            <a:off x="10384420" y="2872441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509" name="Rectangle 508"/>
          <p:cNvSpPr/>
          <p:nvPr/>
        </p:nvSpPr>
        <p:spPr>
          <a:xfrm>
            <a:off x="11081301" y="2872127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510" name="Rectangle 509"/>
          <p:cNvSpPr/>
          <p:nvPr/>
        </p:nvSpPr>
        <p:spPr>
          <a:xfrm>
            <a:off x="10588729" y="2851586"/>
            <a:ext cx="246505" cy="830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511" name="Virage 510"/>
          <p:cNvSpPr>
            <a:spLocks/>
          </p:cNvSpPr>
          <p:nvPr/>
        </p:nvSpPr>
        <p:spPr>
          <a:xfrm>
            <a:off x="10670897" y="2728332"/>
            <a:ext cx="82168" cy="123254"/>
          </a:xfrm>
          <a:prstGeom prst="bentArrow">
            <a:avLst>
              <a:gd name="adj1" fmla="val 1950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grpSp>
        <p:nvGrpSpPr>
          <p:cNvPr id="512" name="Groupe 511"/>
          <p:cNvGrpSpPr/>
          <p:nvPr/>
        </p:nvGrpSpPr>
        <p:grpSpPr>
          <a:xfrm>
            <a:off x="10969112" y="2728332"/>
            <a:ext cx="61626" cy="123254"/>
            <a:chOff x="2626519" y="4905375"/>
            <a:chExt cx="108000" cy="216000"/>
          </a:xfrm>
        </p:grpSpPr>
        <p:sp>
          <p:nvSpPr>
            <p:cNvPr id="513" name="Organigramme : Connecteur 512"/>
            <p:cNvSpPr>
              <a:spLocks noChangeAspect="1"/>
            </p:cNvSpPr>
            <p:nvPr/>
          </p:nvSpPr>
          <p:spPr>
            <a:xfrm>
              <a:off x="2626519" y="4905375"/>
              <a:ext cx="108000" cy="10800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cxnSp>
          <p:nvCxnSpPr>
            <p:cNvPr id="514" name="Connecteur droit 513"/>
            <p:cNvCxnSpPr>
              <a:stCxn id="513" idx="4"/>
            </p:cNvCxnSpPr>
            <p:nvPr/>
          </p:nvCxnSpPr>
          <p:spPr>
            <a:xfrm>
              <a:off x="2680519" y="5013375"/>
              <a:ext cx="0" cy="10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5" name="Groupe 514"/>
          <p:cNvGrpSpPr>
            <a:grpSpLocks/>
          </p:cNvGrpSpPr>
          <p:nvPr/>
        </p:nvGrpSpPr>
        <p:grpSpPr>
          <a:xfrm>
            <a:off x="6272811" y="2627611"/>
            <a:ext cx="3749703" cy="306600"/>
            <a:chOff x="0" y="3868347"/>
            <a:chExt cx="6584950" cy="533608"/>
          </a:xfrm>
        </p:grpSpPr>
        <p:sp>
          <p:nvSpPr>
            <p:cNvPr id="516" name="Rectangle 515"/>
            <p:cNvSpPr/>
            <p:nvPr/>
          </p:nvSpPr>
          <p:spPr>
            <a:xfrm>
              <a:off x="5778000" y="4257159"/>
              <a:ext cx="432000" cy="1440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517" name="Rectangle 516"/>
            <p:cNvSpPr/>
            <p:nvPr/>
          </p:nvSpPr>
          <p:spPr>
            <a:xfrm>
              <a:off x="0" y="4293708"/>
              <a:ext cx="360000" cy="7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518" name="Rectangle 517"/>
            <p:cNvSpPr/>
            <p:nvPr/>
          </p:nvSpPr>
          <p:spPr>
            <a:xfrm>
              <a:off x="6224950" y="4293708"/>
              <a:ext cx="360000" cy="7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358050" y="4257159"/>
              <a:ext cx="432000" cy="1440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cxnSp>
          <p:nvCxnSpPr>
            <p:cNvPr id="520" name="Connecteur droit 519"/>
            <p:cNvCxnSpPr>
              <a:stCxn id="519" idx="3"/>
              <a:endCxn id="526" idx="1"/>
            </p:cNvCxnSpPr>
            <p:nvPr/>
          </p:nvCxnSpPr>
          <p:spPr>
            <a:xfrm>
              <a:off x="790050" y="4329159"/>
              <a:ext cx="1374650" cy="7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1" name="Connecteur droit 520"/>
            <p:cNvCxnSpPr>
              <a:stCxn id="526" idx="3"/>
              <a:endCxn id="527" idx="1"/>
            </p:cNvCxnSpPr>
            <p:nvPr/>
          </p:nvCxnSpPr>
          <p:spPr>
            <a:xfrm>
              <a:off x="2596700" y="4329955"/>
              <a:ext cx="137465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2" name="Connecteur droit 521"/>
            <p:cNvCxnSpPr>
              <a:stCxn id="527" idx="3"/>
              <a:endCxn id="516" idx="1"/>
            </p:cNvCxnSpPr>
            <p:nvPr/>
          </p:nvCxnSpPr>
          <p:spPr>
            <a:xfrm flipV="1">
              <a:off x="4403350" y="4329159"/>
              <a:ext cx="1374650" cy="7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3" name="Virage 522"/>
            <p:cNvSpPr>
              <a:spLocks/>
            </p:cNvSpPr>
            <p:nvPr/>
          </p:nvSpPr>
          <p:spPr>
            <a:xfrm>
              <a:off x="502050" y="4041159"/>
              <a:ext cx="144000" cy="216000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524" name="Groupe 523"/>
            <p:cNvGrpSpPr/>
            <p:nvPr/>
          </p:nvGrpSpPr>
          <p:grpSpPr>
            <a:xfrm>
              <a:off x="6055475" y="4041159"/>
              <a:ext cx="108000" cy="216000"/>
              <a:chOff x="2626519" y="4905375"/>
              <a:chExt cx="108000" cy="216000"/>
            </a:xfrm>
          </p:grpSpPr>
          <p:sp>
            <p:nvSpPr>
              <p:cNvPr id="530" name="Organigramme : Connecteur 529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31" name="Connecteur droit 530"/>
              <p:cNvCxnSpPr>
                <a:stCxn id="530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25" name="Groupe 524"/>
            <p:cNvGrpSpPr/>
            <p:nvPr/>
          </p:nvGrpSpPr>
          <p:grpSpPr>
            <a:xfrm>
              <a:off x="790051" y="3868347"/>
              <a:ext cx="4985282" cy="388812"/>
              <a:chOff x="1257300" y="3683000"/>
              <a:chExt cx="1060704" cy="914400"/>
            </a:xfrm>
          </p:grpSpPr>
          <p:sp>
            <p:nvSpPr>
              <p:cNvPr id="528" name="Triangle isocèle 527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29" name="Connecteur droit 528"/>
              <p:cNvCxnSpPr>
                <a:stCxn id="528" idx="2"/>
                <a:endCxn id="528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6" name="Rectangle 525"/>
            <p:cNvSpPr/>
            <p:nvPr/>
          </p:nvSpPr>
          <p:spPr>
            <a:xfrm>
              <a:off x="2164700" y="4257955"/>
              <a:ext cx="432000" cy="144000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3971350" y="4257955"/>
              <a:ext cx="432000" cy="144000"/>
            </a:xfrm>
            <a:prstGeom prst="rect">
              <a:avLst/>
            </a:prstGeom>
            <a:pattFill prst="ltUpDiag">
              <a:fgClr>
                <a:srgbClr val="FFFF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</p:grpSp>
      <p:sp>
        <p:nvSpPr>
          <p:cNvPr id="532" name="ZoneTexte 531"/>
          <p:cNvSpPr txBox="1"/>
          <p:nvPr/>
        </p:nvSpPr>
        <p:spPr>
          <a:xfrm>
            <a:off x="6971120" y="3183415"/>
            <a:ext cx="2394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Utilisation nouveau site d’épissage</a:t>
            </a:r>
            <a:endParaRPr lang="fr-FR" sz="1200" b="1" dirty="0"/>
          </a:p>
        </p:txBody>
      </p:sp>
      <p:grpSp>
        <p:nvGrpSpPr>
          <p:cNvPr id="533" name="Groupe 532"/>
          <p:cNvGrpSpPr/>
          <p:nvPr/>
        </p:nvGrpSpPr>
        <p:grpSpPr>
          <a:xfrm>
            <a:off x="6272811" y="4105451"/>
            <a:ext cx="3749703" cy="339748"/>
            <a:chOff x="-4515" y="3181342"/>
            <a:chExt cx="4402800" cy="398920"/>
          </a:xfrm>
        </p:grpSpPr>
        <p:sp>
          <p:nvSpPr>
            <p:cNvPr id="534" name="Rectangle 533"/>
            <p:cNvSpPr/>
            <p:nvPr/>
          </p:nvSpPr>
          <p:spPr>
            <a:xfrm>
              <a:off x="3858746" y="3443655"/>
              <a:ext cx="288842" cy="9715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535" name="Rectangle 534"/>
            <p:cNvSpPr/>
            <p:nvPr/>
          </p:nvSpPr>
          <p:spPr>
            <a:xfrm>
              <a:off x="-4515" y="3468313"/>
              <a:ext cx="240702" cy="485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536" name="Rectangle 535"/>
            <p:cNvSpPr/>
            <p:nvPr/>
          </p:nvSpPr>
          <p:spPr>
            <a:xfrm>
              <a:off x="4157583" y="3468313"/>
              <a:ext cx="240702" cy="4857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234883" y="3443655"/>
              <a:ext cx="288842" cy="9715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cxnSp>
          <p:nvCxnSpPr>
            <p:cNvPr id="538" name="Connecteur droit 537"/>
            <p:cNvCxnSpPr>
              <a:stCxn id="537" idx="3"/>
              <a:endCxn id="544" idx="1"/>
            </p:cNvCxnSpPr>
            <p:nvPr/>
          </p:nvCxnSpPr>
          <p:spPr>
            <a:xfrm>
              <a:off x="523725" y="3492230"/>
              <a:ext cx="919111" cy="53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9" name="Connecteur droit 538"/>
            <p:cNvCxnSpPr>
              <a:stCxn id="544" idx="3"/>
              <a:endCxn id="545" idx="1"/>
            </p:cNvCxnSpPr>
            <p:nvPr/>
          </p:nvCxnSpPr>
          <p:spPr>
            <a:xfrm>
              <a:off x="1949379" y="3492767"/>
              <a:ext cx="70141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0" name="Connecteur droit 539"/>
            <p:cNvCxnSpPr>
              <a:stCxn id="545" idx="3"/>
              <a:endCxn id="534" idx="1"/>
            </p:cNvCxnSpPr>
            <p:nvPr/>
          </p:nvCxnSpPr>
          <p:spPr>
            <a:xfrm flipV="1">
              <a:off x="2939633" y="3492230"/>
              <a:ext cx="919112" cy="53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1" name="Virage 540"/>
            <p:cNvSpPr>
              <a:spLocks/>
            </p:cNvSpPr>
            <p:nvPr/>
          </p:nvSpPr>
          <p:spPr>
            <a:xfrm>
              <a:off x="331163" y="3297930"/>
              <a:ext cx="96281" cy="145725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542" name="Groupe 541"/>
            <p:cNvGrpSpPr/>
            <p:nvPr/>
          </p:nvGrpSpPr>
          <p:grpSpPr>
            <a:xfrm>
              <a:off x="4044270" y="3297930"/>
              <a:ext cx="72210" cy="145725"/>
              <a:chOff x="2626519" y="4905375"/>
              <a:chExt cx="108000" cy="216000"/>
            </a:xfrm>
          </p:grpSpPr>
          <p:sp>
            <p:nvSpPr>
              <p:cNvPr id="555" name="Organigramme : Connecteur 554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56" name="Connecteur droit 555"/>
              <p:cNvCxnSpPr>
                <a:stCxn id="555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3" name="Groupe 542"/>
            <p:cNvGrpSpPr/>
            <p:nvPr/>
          </p:nvGrpSpPr>
          <p:grpSpPr>
            <a:xfrm>
              <a:off x="1951164" y="3181342"/>
              <a:ext cx="699627" cy="262313"/>
              <a:chOff x="1257300" y="3683000"/>
              <a:chExt cx="1060704" cy="914400"/>
            </a:xfrm>
          </p:grpSpPr>
          <p:sp>
            <p:nvSpPr>
              <p:cNvPr id="553" name="Triangle isocèle 552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54" name="Connecteur droit 553"/>
              <p:cNvCxnSpPr>
                <a:stCxn id="553" idx="2"/>
                <a:endCxn id="553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4" name="Rectangle 543"/>
            <p:cNvSpPr/>
            <p:nvPr/>
          </p:nvSpPr>
          <p:spPr>
            <a:xfrm>
              <a:off x="1442836" y="3444192"/>
              <a:ext cx="506543" cy="971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2650791" y="3444192"/>
              <a:ext cx="288842" cy="9715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grpSp>
          <p:nvGrpSpPr>
            <p:cNvPr id="546" name="Groupe 545"/>
            <p:cNvGrpSpPr/>
            <p:nvPr/>
          </p:nvGrpSpPr>
          <p:grpSpPr>
            <a:xfrm>
              <a:off x="2944157" y="3182776"/>
              <a:ext cx="918787" cy="259874"/>
              <a:chOff x="1257300" y="3683000"/>
              <a:chExt cx="1060704" cy="914400"/>
            </a:xfrm>
          </p:grpSpPr>
          <p:sp>
            <p:nvSpPr>
              <p:cNvPr id="551" name="Triangle isocèle 550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52" name="Connecteur droit 551"/>
              <p:cNvCxnSpPr>
                <a:stCxn id="551" idx="2"/>
                <a:endCxn id="551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7" name="Groupe 546"/>
            <p:cNvGrpSpPr/>
            <p:nvPr/>
          </p:nvGrpSpPr>
          <p:grpSpPr>
            <a:xfrm>
              <a:off x="528075" y="3185771"/>
              <a:ext cx="918787" cy="259874"/>
              <a:chOff x="1257300" y="3683000"/>
              <a:chExt cx="1060704" cy="914400"/>
            </a:xfrm>
          </p:grpSpPr>
          <p:sp>
            <p:nvSpPr>
              <p:cNvPr id="549" name="Triangle isocèle 548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50" name="Connecteur droit 549"/>
              <p:cNvCxnSpPr>
                <a:stCxn id="549" idx="2"/>
                <a:endCxn id="549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8" name="Connecteur droit 547"/>
            <p:cNvCxnSpPr/>
            <p:nvPr/>
          </p:nvCxnSpPr>
          <p:spPr>
            <a:xfrm flipV="1">
              <a:off x="1733870" y="3579019"/>
              <a:ext cx="233043" cy="1243"/>
            </a:xfrm>
            <a:prstGeom prst="line">
              <a:avLst/>
            </a:prstGeom>
            <a:ln w="63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7" name="Groupe 556"/>
          <p:cNvGrpSpPr/>
          <p:nvPr/>
        </p:nvGrpSpPr>
        <p:grpSpPr>
          <a:xfrm>
            <a:off x="6273473" y="3472022"/>
            <a:ext cx="3748379" cy="337570"/>
            <a:chOff x="-1684" y="2571486"/>
            <a:chExt cx="4401246" cy="396363"/>
          </a:xfrm>
        </p:grpSpPr>
        <p:sp>
          <p:nvSpPr>
            <p:cNvPr id="558" name="Rectangle 557"/>
            <p:cNvSpPr/>
            <p:nvPr/>
          </p:nvSpPr>
          <p:spPr>
            <a:xfrm>
              <a:off x="2652685" y="2835239"/>
              <a:ext cx="288740" cy="9624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3860213" y="2834707"/>
              <a:ext cx="288740" cy="9624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-1684" y="2859136"/>
              <a:ext cx="240617" cy="481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4158945" y="2859136"/>
              <a:ext cx="240617" cy="481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237629" y="2834707"/>
              <a:ext cx="288740" cy="9624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cxnSp>
          <p:nvCxnSpPr>
            <p:cNvPr id="563" name="Connecteur droit 562"/>
            <p:cNvCxnSpPr>
              <a:stCxn id="562" idx="3"/>
              <a:endCxn id="570" idx="1"/>
            </p:cNvCxnSpPr>
            <p:nvPr/>
          </p:nvCxnSpPr>
          <p:spPr>
            <a:xfrm>
              <a:off x="526369" y="2882831"/>
              <a:ext cx="918788" cy="5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4" name="Connecteur droit 563"/>
            <p:cNvCxnSpPr>
              <a:stCxn id="570" idx="3"/>
              <a:endCxn id="558" idx="1"/>
            </p:cNvCxnSpPr>
            <p:nvPr/>
          </p:nvCxnSpPr>
          <p:spPr>
            <a:xfrm>
              <a:off x="1587674" y="2883363"/>
              <a:ext cx="106501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5" name="Connecteur droit 564"/>
            <p:cNvCxnSpPr>
              <a:stCxn id="558" idx="3"/>
              <a:endCxn id="559" idx="1"/>
            </p:cNvCxnSpPr>
            <p:nvPr/>
          </p:nvCxnSpPr>
          <p:spPr>
            <a:xfrm flipV="1">
              <a:off x="2941425" y="2882831"/>
              <a:ext cx="918788" cy="5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6" name="Virage 565"/>
            <p:cNvSpPr>
              <a:spLocks/>
            </p:cNvSpPr>
            <p:nvPr/>
          </p:nvSpPr>
          <p:spPr>
            <a:xfrm>
              <a:off x="333876" y="2690337"/>
              <a:ext cx="96247" cy="144370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567" name="Groupe 566"/>
            <p:cNvGrpSpPr/>
            <p:nvPr/>
          </p:nvGrpSpPr>
          <p:grpSpPr>
            <a:xfrm>
              <a:off x="4045672" y="2690337"/>
              <a:ext cx="72185" cy="144370"/>
              <a:chOff x="2626519" y="4905375"/>
              <a:chExt cx="108000" cy="216000"/>
            </a:xfrm>
          </p:grpSpPr>
          <p:sp>
            <p:nvSpPr>
              <p:cNvPr id="580" name="Organigramme : Connecteur 579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81" name="Connecteur droit 580"/>
              <p:cNvCxnSpPr>
                <a:stCxn id="580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Groupe 567"/>
            <p:cNvGrpSpPr/>
            <p:nvPr/>
          </p:nvGrpSpPr>
          <p:grpSpPr>
            <a:xfrm>
              <a:off x="1591278" y="2574833"/>
              <a:ext cx="1061408" cy="259874"/>
              <a:chOff x="1257300" y="3683000"/>
              <a:chExt cx="1060704" cy="914400"/>
            </a:xfrm>
          </p:grpSpPr>
          <p:sp>
            <p:nvSpPr>
              <p:cNvPr id="578" name="Triangle isocèle 577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79" name="Connecteur droit 578"/>
              <p:cNvCxnSpPr>
                <a:stCxn id="578" idx="2"/>
                <a:endCxn id="578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9" name="Groupe 568"/>
            <p:cNvGrpSpPr/>
            <p:nvPr/>
          </p:nvGrpSpPr>
          <p:grpSpPr>
            <a:xfrm>
              <a:off x="2939643" y="2571486"/>
              <a:ext cx="918787" cy="259874"/>
              <a:chOff x="1257300" y="3683000"/>
              <a:chExt cx="1060704" cy="914400"/>
            </a:xfrm>
          </p:grpSpPr>
          <p:sp>
            <p:nvSpPr>
              <p:cNvPr id="576" name="Triangle isocèle 575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77" name="Connecteur droit 576"/>
              <p:cNvCxnSpPr>
                <a:stCxn id="576" idx="2"/>
                <a:endCxn id="576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0" name="Rectangle 569"/>
            <p:cNvSpPr/>
            <p:nvPr/>
          </p:nvSpPr>
          <p:spPr>
            <a:xfrm>
              <a:off x="1445157" y="2835239"/>
              <a:ext cx="142517" cy="962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1591278" y="2833924"/>
              <a:ext cx="143320" cy="96247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grpSp>
          <p:nvGrpSpPr>
            <p:cNvPr id="572" name="Groupe 571"/>
            <p:cNvGrpSpPr/>
            <p:nvPr/>
          </p:nvGrpSpPr>
          <p:grpSpPr>
            <a:xfrm>
              <a:off x="527444" y="2571486"/>
              <a:ext cx="918787" cy="259874"/>
              <a:chOff x="1257300" y="3683000"/>
              <a:chExt cx="1060704" cy="914400"/>
            </a:xfrm>
          </p:grpSpPr>
          <p:sp>
            <p:nvSpPr>
              <p:cNvPr id="574" name="Triangle isocèle 573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575" name="Connecteur droit 574"/>
              <p:cNvCxnSpPr>
                <a:stCxn id="574" idx="2"/>
                <a:endCxn id="574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3" name="Connecteur droit 572"/>
            <p:cNvCxnSpPr/>
            <p:nvPr/>
          </p:nvCxnSpPr>
          <p:spPr>
            <a:xfrm>
              <a:off x="1591277" y="2967848"/>
              <a:ext cx="142593" cy="1"/>
            </a:xfrm>
            <a:prstGeom prst="line">
              <a:avLst/>
            </a:prstGeom>
            <a:ln w="63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2" name="Rectangle 581"/>
          <p:cNvSpPr/>
          <p:nvPr/>
        </p:nvSpPr>
        <p:spPr>
          <a:xfrm>
            <a:off x="10964198" y="3696466"/>
            <a:ext cx="246505" cy="830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583" name="Rectangle 582"/>
          <p:cNvSpPr/>
          <p:nvPr/>
        </p:nvSpPr>
        <p:spPr>
          <a:xfrm>
            <a:off x="11213773" y="3696466"/>
            <a:ext cx="246505" cy="830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584" name="Rectangle 583"/>
          <p:cNvSpPr/>
          <p:nvPr/>
        </p:nvSpPr>
        <p:spPr>
          <a:xfrm>
            <a:off x="10384420" y="3717322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585" name="Rectangle 584"/>
          <p:cNvSpPr/>
          <p:nvPr/>
        </p:nvSpPr>
        <p:spPr>
          <a:xfrm>
            <a:off x="11460279" y="3717007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586" name="Rectangle 585"/>
          <p:cNvSpPr/>
          <p:nvPr/>
        </p:nvSpPr>
        <p:spPr>
          <a:xfrm>
            <a:off x="10588729" y="3696466"/>
            <a:ext cx="246505" cy="830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587" name="Virage 586"/>
          <p:cNvSpPr>
            <a:spLocks/>
          </p:cNvSpPr>
          <p:nvPr/>
        </p:nvSpPr>
        <p:spPr>
          <a:xfrm>
            <a:off x="10670897" y="3573213"/>
            <a:ext cx="82168" cy="123254"/>
          </a:xfrm>
          <a:prstGeom prst="bentArrow">
            <a:avLst>
              <a:gd name="adj1" fmla="val 1950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grpSp>
        <p:nvGrpSpPr>
          <p:cNvPr id="588" name="Groupe 587"/>
          <p:cNvGrpSpPr/>
          <p:nvPr/>
        </p:nvGrpSpPr>
        <p:grpSpPr>
          <a:xfrm>
            <a:off x="11348090" y="3573213"/>
            <a:ext cx="61626" cy="123254"/>
            <a:chOff x="2626519" y="4905375"/>
            <a:chExt cx="108000" cy="216000"/>
          </a:xfrm>
        </p:grpSpPr>
        <p:sp>
          <p:nvSpPr>
            <p:cNvPr id="589" name="Organigramme : Connecteur 588"/>
            <p:cNvSpPr>
              <a:spLocks noChangeAspect="1"/>
            </p:cNvSpPr>
            <p:nvPr/>
          </p:nvSpPr>
          <p:spPr>
            <a:xfrm>
              <a:off x="2626519" y="4905375"/>
              <a:ext cx="108000" cy="10800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cxnSp>
          <p:nvCxnSpPr>
            <p:cNvPr id="590" name="Connecteur droit 589"/>
            <p:cNvCxnSpPr>
              <a:stCxn id="589" idx="4"/>
            </p:cNvCxnSpPr>
            <p:nvPr/>
          </p:nvCxnSpPr>
          <p:spPr>
            <a:xfrm>
              <a:off x="2680519" y="5013375"/>
              <a:ext cx="0" cy="10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1" name="Rectangle 590"/>
          <p:cNvSpPr/>
          <p:nvPr/>
        </p:nvSpPr>
        <p:spPr>
          <a:xfrm>
            <a:off x="10839028" y="3696664"/>
            <a:ext cx="121376" cy="8300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592" name="Rectangle 591"/>
          <p:cNvSpPr/>
          <p:nvPr/>
        </p:nvSpPr>
        <p:spPr>
          <a:xfrm>
            <a:off x="11519502" y="4327998"/>
            <a:ext cx="246505" cy="830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593" name="Rectangle 592"/>
          <p:cNvSpPr/>
          <p:nvPr/>
        </p:nvSpPr>
        <p:spPr>
          <a:xfrm>
            <a:off x="10384766" y="4348854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594" name="Rectangle 593"/>
          <p:cNvSpPr/>
          <p:nvPr/>
        </p:nvSpPr>
        <p:spPr>
          <a:xfrm>
            <a:off x="11765232" y="4351409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595" name="Rectangle 594"/>
          <p:cNvSpPr/>
          <p:nvPr/>
        </p:nvSpPr>
        <p:spPr>
          <a:xfrm>
            <a:off x="10589851" y="4327998"/>
            <a:ext cx="246505" cy="830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596" name="Virage 595"/>
          <p:cNvSpPr>
            <a:spLocks/>
          </p:cNvSpPr>
          <p:nvPr/>
        </p:nvSpPr>
        <p:spPr>
          <a:xfrm>
            <a:off x="10671243" y="4204745"/>
            <a:ext cx="82168" cy="123253"/>
          </a:xfrm>
          <a:prstGeom prst="bentArrow">
            <a:avLst>
              <a:gd name="adj1" fmla="val 1950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grpSp>
        <p:nvGrpSpPr>
          <p:cNvPr id="597" name="Groupe 596"/>
          <p:cNvGrpSpPr/>
          <p:nvPr/>
        </p:nvGrpSpPr>
        <p:grpSpPr>
          <a:xfrm>
            <a:off x="11653043" y="4207614"/>
            <a:ext cx="61626" cy="123253"/>
            <a:chOff x="2626519" y="4905375"/>
            <a:chExt cx="108000" cy="216000"/>
          </a:xfrm>
        </p:grpSpPr>
        <p:sp>
          <p:nvSpPr>
            <p:cNvPr id="598" name="Organigramme : Connecteur 597"/>
            <p:cNvSpPr>
              <a:spLocks noChangeAspect="1"/>
            </p:cNvSpPr>
            <p:nvPr/>
          </p:nvSpPr>
          <p:spPr>
            <a:xfrm>
              <a:off x="2626519" y="4905375"/>
              <a:ext cx="108000" cy="10800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cxnSp>
          <p:nvCxnSpPr>
            <p:cNvPr id="599" name="Connecteur droit 598"/>
            <p:cNvCxnSpPr>
              <a:stCxn id="598" idx="4"/>
            </p:cNvCxnSpPr>
            <p:nvPr/>
          </p:nvCxnSpPr>
          <p:spPr>
            <a:xfrm>
              <a:off x="2680519" y="5013375"/>
              <a:ext cx="0" cy="10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00" name="Rectangle 599"/>
          <p:cNvSpPr/>
          <p:nvPr/>
        </p:nvSpPr>
        <p:spPr>
          <a:xfrm>
            <a:off x="10835098" y="4327998"/>
            <a:ext cx="431404" cy="8300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601" name="Rectangle 600"/>
          <p:cNvSpPr/>
          <p:nvPr/>
        </p:nvSpPr>
        <p:spPr>
          <a:xfrm>
            <a:off x="11268392" y="4327998"/>
            <a:ext cx="245996" cy="830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grpSp>
        <p:nvGrpSpPr>
          <p:cNvPr id="602" name="Groupe 601"/>
          <p:cNvGrpSpPr/>
          <p:nvPr/>
        </p:nvGrpSpPr>
        <p:grpSpPr>
          <a:xfrm>
            <a:off x="6273473" y="4741627"/>
            <a:ext cx="3748379" cy="308977"/>
            <a:chOff x="0" y="3555792"/>
            <a:chExt cx="4401246" cy="362791"/>
          </a:xfrm>
        </p:grpSpPr>
        <p:sp>
          <p:nvSpPr>
            <p:cNvPr id="603" name="Rectangle 602"/>
            <p:cNvSpPr/>
            <p:nvPr/>
          </p:nvSpPr>
          <p:spPr>
            <a:xfrm>
              <a:off x="2654369" y="3822336"/>
              <a:ext cx="288740" cy="9624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3861897" y="3821804"/>
              <a:ext cx="288740" cy="9624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0" y="3846233"/>
              <a:ext cx="240617" cy="481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4160629" y="3846233"/>
              <a:ext cx="240617" cy="481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239313" y="3821804"/>
              <a:ext cx="288740" cy="9624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cxnSp>
          <p:nvCxnSpPr>
            <p:cNvPr id="608" name="Connecteur droit 607"/>
            <p:cNvCxnSpPr>
              <a:stCxn id="607" idx="3"/>
              <a:endCxn id="615" idx="1"/>
            </p:cNvCxnSpPr>
            <p:nvPr/>
          </p:nvCxnSpPr>
          <p:spPr>
            <a:xfrm>
              <a:off x="528053" y="3869928"/>
              <a:ext cx="918788" cy="5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9" name="Connecteur droit 608"/>
            <p:cNvCxnSpPr>
              <a:stCxn id="615" idx="3"/>
              <a:endCxn id="603" idx="1"/>
            </p:cNvCxnSpPr>
            <p:nvPr/>
          </p:nvCxnSpPr>
          <p:spPr>
            <a:xfrm>
              <a:off x="1735581" y="3870460"/>
              <a:ext cx="91878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0" name="Connecteur droit 609"/>
            <p:cNvCxnSpPr>
              <a:stCxn id="603" idx="3"/>
              <a:endCxn id="604" idx="1"/>
            </p:cNvCxnSpPr>
            <p:nvPr/>
          </p:nvCxnSpPr>
          <p:spPr>
            <a:xfrm flipV="1">
              <a:off x="2943109" y="3869928"/>
              <a:ext cx="918788" cy="5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11" name="Virage 610"/>
            <p:cNvSpPr>
              <a:spLocks/>
            </p:cNvSpPr>
            <p:nvPr/>
          </p:nvSpPr>
          <p:spPr>
            <a:xfrm>
              <a:off x="335560" y="3677434"/>
              <a:ext cx="96247" cy="144370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612" name="Groupe 611"/>
            <p:cNvGrpSpPr/>
            <p:nvPr/>
          </p:nvGrpSpPr>
          <p:grpSpPr>
            <a:xfrm>
              <a:off x="4047356" y="3677434"/>
              <a:ext cx="72185" cy="144370"/>
              <a:chOff x="2626519" y="4905375"/>
              <a:chExt cx="108000" cy="216000"/>
            </a:xfrm>
          </p:grpSpPr>
          <p:sp>
            <p:nvSpPr>
              <p:cNvPr id="627" name="Organigramme : Connecteur 626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28" name="Connecteur droit 627"/>
              <p:cNvCxnSpPr>
                <a:stCxn id="627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3" name="Groupe 612"/>
            <p:cNvGrpSpPr/>
            <p:nvPr/>
          </p:nvGrpSpPr>
          <p:grpSpPr>
            <a:xfrm>
              <a:off x="2287271" y="3561930"/>
              <a:ext cx="367099" cy="259874"/>
              <a:chOff x="1257300" y="3683000"/>
              <a:chExt cx="1060704" cy="914400"/>
            </a:xfrm>
          </p:grpSpPr>
          <p:sp>
            <p:nvSpPr>
              <p:cNvPr id="625" name="Triangle isocèle 624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26" name="Connecteur droit 625"/>
              <p:cNvCxnSpPr>
                <a:stCxn id="625" idx="2"/>
                <a:endCxn id="625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4" name="Groupe 613"/>
            <p:cNvGrpSpPr/>
            <p:nvPr/>
          </p:nvGrpSpPr>
          <p:grpSpPr>
            <a:xfrm>
              <a:off x="2941327" y="3558583"/>
              <a:ext cx="918787" cy="259874"/>
              <a:chOff x="1257300" y="3683000"/>
              <a:chExt cx="1060704" cy="914400"/>
            </a:xfrm>
          </p:grpSpPr>
          <p:sp>
            <p:nvSpPr>
              <p:cNvPr id="623" name="Triangle isocèle 622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24" name="Connecteur droit 623"/>
              <p:cNvCxnSpPr>
                <a:stCxn id="623" idx="2"/>
                <a:endCxn id="623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5" name="Rectangle 614"/>
            <p:cNvSpPr/>
            <p:nvPr/>
          </p:nvSpPr>
          <p:spPr>
            <a:xfrm>
              <a:off x="1446841" y="3822336"/>
              <a:ext cx="288740" cy="962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grpSp>
          <p:nvGrpSpPr>
            <p:cNvPr id="616" name="Groupe 615"/>
            <p:cNvGrpSpPr/>
            <p:nvPr/>
          </p:nvGrpSpPr>
          <p:grpSpPr>
            <a:xfrm>
              <a:off x="529390" y="3558583"/>
              <a:ext cx="918787" cy="259874"/>
              <a:chOff x="1257300" y="3683000"/>
              <a:chExt cx="1060704" cy="914400"/>
            </a:xfrm>
          </p:grpSpPr>
          <p:sp>
            <p:nvSpPr>
              <p:cNvPr id="621" name="Triangle isocèle 620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22" name="Connecteur droit 621"/>
              <p:cNvCxnSpPr>
                <a:stCxn id="621" idx="2"/>
                <a:endCxn id="621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7" name="Rectangle 616"/>
            <p:cNvSpPr/>
            <p:nvPr/>
          </p:nvSpPr>
          <p:spPr>
            <a:xfrm>
              <a:off x="2101077" y="3818457"/>
              <a:ext cx="186194" cy="9624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grpSp>
          <p:nvGrpSpPr>
            <p:cNvPr id="618" name="Groupe 617"/>
            <p:cNvGrpSpPr/>
            <p:nvPr/>
          </p:nvGrpSpPr>
          <p:grpSpPr>
            <a:xfrm>
              <a:off x="1741407" y="3555792"/>
              <a:ext cx="367099" cy="259874"/>
              <a:chOff x="1257300" y="3683000"/>
              <a:chExt cx="1060704" cy="914400"/>
            </a:xfrm>
          </p:grpSpPr>
          <p:sp>
            <p:nvSpPr>
              <p:cNvPr id="619" name="Triangle isocèle 618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20" name="Connecteur droit 619"/>
              <p:cNvCxnSpPr>
                <a:stCxn id="619" idx="2"/>
                <a:endCxn id="619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9" name="Rectangle 628"/>
          <p:cNvSpPr/>
          <p:nvPr/>
        </p:nvSpPr>
        <p:spPr>
          <a:xfrm>
            <a:off x="11087672" y="4964200"/>
            <a:ext cx="158575" cy="8300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630" name="Rectangle 629"/>
          <p:cNvSpPr/>
          <p:nvPr/>
        </p:nvSpPr>
        <p:spPr>
          <a:xfrm>
            <a:off x="11502471" y="4966026"/>
            <a:ext cx="246505" cy="830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631" name="Rectangle 630"/>
          <p:cNvSpPr/>
          <p:nvPr/>
        </p:nvSpPr>
        <p:spPr>
          <a:xfrm>
            <a:off x="10384420" y="4986881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632" name="Rectangle 631"/>
          <p:cNvSpPr/>
          <p:nvPr/>
        </p:nvSpPr>
        <p:spPr>
          <a:xfrm>
            <a:off x="11748201" y="4989436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633" name="Rectangle 632"/>
          <p:cNvSpPr/>
          <p:nvPr/>
        </p:nvSpPr>
        <p:spPr>
          <a:xfrm>
            <a:off x="10589505" y="4966026"/>
            <a:ext cx="246505" cy="830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634" name="Virage 633"/>
          <p:cNvSpPr>
            <a:spLocks/>
          </p:cNvSpPr>
          <p:nvPr/>
        </p:nvSpPr>
        <p:spPr>
          <a:xfrm>
            <a:off x="10670898" y="4842772"/>
            <a:ext cx="82168" cy="123253"/>
          </a:xfrm>
          <a:prstGeom prst="bentArrow">
            <a:avLst>
              <a:gd name="adj1" fmla="val 1950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grpSp>
        <p:nvGrpSpPr>
          <p:cNvPr id="635" name="Groupe 634"/>
          <p:cNvGrpSpPr/>
          <p:nvPr/>
        </p:nvGrpSpPr>
        <p:grpSpPr>
          <a:xfrm>
            <a:off x="11636012" y="4845642"/>
            <a:ext cx="61626" cy="123253"/>
            <a:chOff x="2626519" y="4905375"/>
            <a:chExt cx="108000" cy="216000"/>
          </a:xfrm>
        </p:grpSpPr>
        <p:sp>
          <p:nvSpPr>
            <p:cNvPr id="636" name="Organigramme : Connecteur 635"/>
            <p:cNvSpPr>
              <a:spLocks noChangeAspect="1"/>
            </p:cNvSpPr>
            <p:nvPr/>
          </p:nvSpPr>
          <p:spPr>
            <a:xfrm>
              <a:off x="2626519" y="4905375"/>
              <a:ext cx="108000" cy="10800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cxnSp>
          <p:nvCxnSpPr>
            <p:cNvPr id="637" name="Connecteur droit 636"/>
            <p:cNvCxnSpPr>
              <a:stCxn id="636" idx="4"/>
            </p:cNvCxnSpPr>
            <p:nvPr/>
          </p:nvCxnSpPr>
          <p:spPr>
            <a:xfrm>
              <a:off x="2680519" y="5013375"/>
              <a:ext cx="0" cy="10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8" name="Rectangle 637"/>
          <p:cNvSpPr/>
          <p:nvPr/>
        </p:nvSpPr>
        <p:spPr>
          <a:xfrm>
            <a:off x="11251361" y="4966025"/>
            <a:ext cx="245996" cy="830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639" name="Rectangle 638"/>
          <p:cNvSpPr/>
          <p:nvPr/>
        </p:nvSpPr>
        <p:spPr>
          <a:xfrm>
            <a:off x="10838388" y="4964002"/>
            <a:ext cx="246505" cy="8300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640" name="ZoneTexte 639"/>
          <p:cNvSpPr txBox="1"/>
          <p:nvPr/>
        </p:nvSpPr>
        <p:spPr>
          <a:xfrm>
            <a:off x="7474786" y="5906141"/>
            <a:ext cx="1364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/>
              <a:t>Rétention d’intron</a:t>
            </a:r>
            <a:endParaRPr lang="fr-FR" sz="1200" b="1" dirty="0"/>
          </a:p>
        </p:txBody>
      </p:sp>
      <p:grpSp>
        <p:nvGrpSpPr>
          <p:cNvPr id="641" name="Groupe 640"/>
          <p:cNvGrpSpPr/>
          <p:nvPr/>
        </p:nvGrpSpPr>
        <p:grpSpPr>
          <a:xfrm>
            <a:off x="6273473" y="6194748"/>
            <a:ext cx="3748379" cy="307412"/>
            <a:chOff x="4118" y="4428707"/>
            <a:chExt cx="4401246" cy="360953"/>
          </a:xfrm>
        </p:grpSpPr>
        <p:sp>
          <p:nvSpPr>
            <p:cNvPr id="642" name="Rectangle 641"/>
            <p:cNvSpPr/>
            <p:nvPr/>
          </p:nvSpPr>
          <p:spPr>
            <a:xfrm>
              <a:off x="2658487" y="4692460"/>
              <a:ext cx="288740" cy="9624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3866015" y="4691928"/>
              <a:ext cx="288740" cy="9624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4118" y="4716357"/>
              <a:ext cx="240617" cy="481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4164747" y="4716357"/>
              <a:ext cx="240617" cy="481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243431" y="4691928"/>
              <a:ext cx="288740" cy="9624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cxnSp>
          <p:nvCxnSpPr>
            <p:cNvPr id="647" name="Connecteur droit 646"/>
            <p:cNvCxnSpPr>
              <a:stCxn id="646" idx="3"/>
              <a:endCxn id="652" idx="1"/>
            </p:cNvCxnSpPr>
            <p:nvPr/>
          </p:nvCxnSpPr>
          <p:spPr>
            <a:xfrm>
              <a:off x="532171" y="4740052"/>
              <a:ext cx="918788" cy="5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8" name="Connecteur droit 647"/>
            <p:cNvCxnSpPr>
              <a:stCxn id="642" idx="3"/>
              <a:endCxn id="643" idx="1"/>
            </p:cNvCxnSpPr>
            <p:nvPr/>
          </p:nvCxnSpPr>
          <p:spPr>
            <a:xfrm flipV="1">
              <a:off x="2947227" y="4740052"/>
              <a:ext cx="918788" cy="5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49" name="Virage 648"/>
            <p:cNvSpPr>
              <a:spLocks/>
            </p:cNvSpPr>
            <p:nvPr/>
          </p:nvSpPr>
          <p:spPr>
            <a:xfrm>
              <a:off x="339678" y="4547558"/>
              <a:ext cx="96247" cy="144370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650" name="Groupe 649"/>
            <p:cNvGrpSpPr/>
            <p:nvPr/>
          </p:nvGrpSpPr>
          <p:grpSpPr>
            <a:xfrm>
              <a:off x="4051474" y="4547558"/>
              <a:ext cx="72185" cy="144370"/>
              <a:chOff x="2626519" y="4905375"/>
              <a:chExt cx="108000" cy="216000"/>
            </a:xfrm>
          </p:grpSpPr>
          <p:sp>
            <p:nvSpPr>
              <p:cNvPr id="659" name="Organigramme : Connecteur 658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60" name="Connecteur droit 659"/>
              <p:cNvCxnSpPr>
                <a:stCxn id="659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1" name="Groupe 650"/>
            <p:cNvGrpSpPr/>
            <p:nvPr/>
          </p:nvGrpSpPr>
          <p:grpSpPr>
            <a:xfrm>
              <a:off x="2945445" y="4428707"/>
              <a:ext cx="918787" cy="259874"/>
              <a:chOff x="1257300" y="3683000"/>
              <a:chExt cx="1060704" cy="914400"/>
            </a:xfrm>
          </p:grpSpPr>
          <p:sp>
            <p:nvSpPr>
              <p:cNvPr id="657" name="Triangle isocèle 656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58" name="Connecteur droit 657"/>
              <p:cNvCxnSpPr>
                <a:stCxn id="657" idx="2"/>
                <a:endCxn id="657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2" name="Rectangle 651"/>
            <p:cNvSpPr/>
            <p:nvPr/>
          </p:nvSpPr>
          <p:spPr>
            <a:xfrm>
              <a:off x="1450959" y="4692460"/>
              <a:ext cx="288740" cy="96247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grpSp>
          <p:nvGrpSpPr>
            <p:cNvPr id="653" name="Groupe 652"/>
            <p:cNvGrpSpPr/>
            <p:nvPr/>
          </p:nvGrpSpPr>
          <p:grpSpPr>
            <a:xfrm>
              <a:off x="533508" y="4428707"/>
              <a:ext cx="918787" cy="259874"/>
              <a:chOff x="1257300" y="3683000"/>
              <a:chExt cx="1060704" cy="914400"/>
            </a:xfrm>
          </p:grpSpPr>
          <p:sp>
            <p:nvSpPr>
              <p:cNvPr id="655" name="Triangle isocèle 654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56" name="Connecteur droit 655"/>
              <p:cNvCxnSpPr>
                <a:stCxn id="655" idx="2"/>
                <a:endCxn id="655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4" name="Rectangle 653"/>
            <p:cNvSpPr/>
            <p:nvPr/>
          </p:nvSpPr>
          <p:spPr>
            <a:xfrm>
              <a:off x="1737194" y="4693413"/>
              <a:ext cx="914874" cy="9624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</p:grpSp>
      <p:sp>
        <p:nvSpPr>
          <p:cNvPr id="661" name="Rectangle 660"/>
          <p:cNvSpPr/>
          <p:nvPr/>
        </p:nvSpPr>
        <p:spPr>
          <a:xfrm>
            <a:off x="11639657" y="6417387"/>
            <a:ext cx="246505" cy="830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662" name="Rectangle 661"/>
          <p:cNvSpPr/>
          <p:nvPr/>
        </p:nvSpPr>
        <p:spPr>
          <a:xfrm>
            <a:off x="10384420" y="6438441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663" name="Rectangle 662"/>
          <p:cNvSpPr/>
          <p:nvPr/>
        </p:nvSpPr>
        <p:spPr>
          <a:xfrm>
            <a:off x="11885387" y="6440798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664" name="Rectangle 663"/>
          <p:cNvSpPr/>
          <p:nvPr/>
        </p:nvSpPr>
        <p:spPr>
          <a:xfrm>
            <a:off x="10589505" y="6417585"/>
            <a:ext cx="246505" cy="830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665" name="Virage 664"/>
          <p:cNvSpPr>
            <a:spLocks/>
          </p:cNvSpPr>
          <p:nvPr/>
        </p:nvSpPr>
        <p:spPr>
          <a:xfrm>
            <a:off x="10670898" y="6294332"/>
            <a:ext cx="82168" cy="123254"/>
          </a:xfrm>
          <a:prstGeom prst="bentArrow">
            <a:avLst>
              <a:gd name="adj1" fmla="val 1950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grpSp>
        <p:nvGrpSpPr>
          <p:cNvPr id="666" name="Groupe 665"/>
          <p:cNvGrpSpPr/>
          <p:nvPr/>
        </p:nvGrpSpPr>
        <p:grpSpPr>
          <a:xfrm>
            <a:off x="11773198" y="6297003"/>
            <a:ext cx="61626" cy="123254"/>
            <a:chOff x="2626519" y="4905375"/>
            <a:chExt cx="108000" cy="216000"/>
          </a:xfrm>
        </p:grpSpPr>
        <p:sp>
          <p:nvSpPr>
            <p:cNvPr id="667" name="Organigramme : Connecteur 666"/>
            <p:cNvSpPr>
              <a:spLocks noChangeAspect="1"/>
            </p:cNvSpPr>
            <p:nvPr/>
          </p:nvSpPr>
          <p:spPr>
            <a:xfrm>
              <a:off x="2626519" y="4905375"/>
              <a:ext cx="108000" cy="10800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cxnSp>
          <p:nvCxnSpPr>
            <p:cNvPr id="668" name="Connecteur droit 667"/>
            <p:cNvCxnSpPr>
              <a:stCxn id="667" idx="4"/>
            </p:cNvCxnSpPr>
            <p:nvPr/>
          </p:nvCxnSpPr>
          <p:spPr>
            <a:xfrm>
              <a:off x="2680519" y="5013375"/>
              <a:ext cx="0" cy="10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9" name="Rectangle 668"/>
          <p:cNvSpPr/>
          <p:nvPr/>
        </p:nvSpPr>
        <p:spPr>
          <a:xfrm>
            <a:off x="11388547" y="6417387"/>
            <a:ext cx="245996" cy="830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670" name="Rectangle 669"/>
          <p:cNvSpPr/>
          <p:nvPr/>
        </p:nvSpPr>
        <p:spPr>
          <a:xfrm>
            <a:off x="10838388" y="6415561"/>
            <a:ext cx="246505" cy="8300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671" name="Rectangle 670"/>
          <p:cNvSpPr/>
          <p:nvPr/>
        </p:nvSpPr>
        <p:spPr>
          <a:xfrm>
            <a:off x="11084117" y="6415561"/>
            <a:ext cx="301258" cy="830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grpSp>
        <p:nvGrpSpPr>
          <p:cNvPr id="672" name="Groupe 671"/>
          <p:cNvGrpSpPr/>
          <p:nvPr/>
        </p:nvGrpSpPr>
        <p:grpSpPr>
          <a:xfrm>
            <a:off x="6272745" y="5347033"/>
            <a:ext cx="3748379" cy="307311"/>
            <a:chOff x="193719" y="10976417"/>
            <a:chExt cx="8779059" cy="719746"/>
          </a:xfrm>
        </p:grpSpPr>
        <p:sp>
          <p:nvSpPr>
            <p:cNvPr id="673" name="Rectangle 672"/>
            <p:cNvSpPr/>
            <p:nvPr/>
          </p:nvSpPr>
          <p:spPr>
            <a:xfrm>
              <a:off x="5488325" y="11504182"/>
              <a:ext cx="575943" cy="19198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7896952" y="11503120"/>
              <a:ext cx="575943" cy="19198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193719" y="11551848"/>
              <a:ext cx="479953" cy="9599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8492825" y="11551848"/>
              <a:ext cx="479953" cy="9599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671071" y="11503120"/>
              <a:ext cx="575943" cy="19198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cxnSp>
          <p:nvCxnSpPr>
            <p:cNvPr id="678" name="Connecteur droit 677"/>
            <p:cNvCxnSpPr>
              <a:stCxn id="677" idx="3"/>
              <a:endCxn id="686" idx="1"/>
            </p:cNvCxnSpPr>
            <p:nvPr/>
          </p:nvCxnSpPr>
          <p:spPr>
            <a:xfrm>
              <a:off x="1247014" y="11599112"/>
              <a:ext cx="1832684" cy="106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9" name="Connecteur droit 678"/>
            <p:cNvCxnSpPr>
              <a:stCxn id="686" idx="3"/>
              <a:endCxn id="673" idx="1"/>
            </p:cNvCxnSpPr>
            <p:nvPr/>
          </p:nvCxnSpPr>
          <p:spPr>
            <a:xfrm>
              <a:off x="3655640" y="11600173"/>
              <a:ext cx="183268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0" name="Connecteur droit 679"/>
            <p:cNvCxnSpPr>
              <a:stCxn id="673" idx="3"/>
              <a:endCxn id="674" idx="1"/>
            </p:cNvCxnSpPr>
            <p:nvPr/>
          </p:nvCxnSpPr>
          <p:spPr>
            <a:xfrm flipV="1">
              <a:off x="6064267" y="11599112"/>
              <a:ext cx="1832684" cy="106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81" name="Virage 680"/>
            <p:cNvSpPr>
              <a:spLocks/>
            </p:cNvSpPr>
            <p:nvPr/>
          </p:nvSpPr>
          <p:spPr>
            <a:xfrm>
              <a:off x="863052" y="11215149"/>
              <a:ext cx="191982" cy="287971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682" name="Groupe 681"/>
            <p:cNvGrpSpPr/>
            <p:nvPr/>
          </p:nvGrpSpPr>
          <p:grpSpPr>
            <a:xfrm>
              <a:off x="8266882" y="11215149"/>
              <a:ext cx="143986" cy="287971"/>
              <a:chOff x="2626519" y="4905375"/>
              <a:chExt cx="108000" cy="216000"/>
            </a:xfrm>
          </p:grpSpPr>
          <p:sp>
            <p:nvSpPr>
              <p:cNvPr id="697" name="Organigramme : Connecteur 696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98" name="Connecteur droit 697"/>
              <p:cNvCxnSpPr>
                <a:stCxn id="697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83" name="Groupe 682"/>
            <p:cNvGrpSpPr/>
            <p:nvPr/>
          </p:nvGrpSpPr>
          <p:grpSpPr>
            <a:xfrm>
              <a:off x="6060713" y="10978080"/>
              <a:ext cx="1832682" cy="518364"/>
              <a:chOff x="1257300" y="3683000"/>
              <a:chExt cx="1060704" cy="914400"/>
            </a:xfrm>
          </p:grpSpPr>
          <p:sp>
            <p:nvSpPr>
              <p:cNvPr id="695" name="Triangle isocèle 694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96" name="Connecteur droit 695"/>
              <p:cNvCxnSpPr>
                <a:stCxn id="695" idx="2"/>
                <a:endCxn id="695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4" name="Groupe 683"/>
            <p:cNvGrpSpPr/>
            <p:nvPr/>
          </p:nvGrpSpPr>
          <p:grpSpPr>
            <a:xfrm>
              <a:off x="1249680" y="10978080"/>
              <a:ext cx="1832682" cy="518364"/>
              <a:chOff x="1257300" y="3683000"/>
              <a:chExt cx="1060704" cy="914400"/>
            </a:xfrm>
          </p:grpSpPr>
          <p:sp>
            <p:nvSpPr>
              <p:cNvPr id="693" name="Triangle isocèle 692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94" name="Connecteur droit 693"/>
              <p:cNvCxnSpPr>
                <a:stCxn id="693" idx="2"/>
                <a:endCxn id="693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5" name="Groupe 684"/>
            <p:cNvGrpSpPr/>
            <p:nvPr/>
          </p:nvGrpSpPr>
          <p:grpSpPr>
            <a:xfrm>
              <a:off x="3256016" y="10981418"/>
              <a:ext cx="207493" cy="518364"/>
              <a:chOff x="1257300" y="3683000"/>
              <a:chExt cx="1060704" cy="914400"/>
            </a:xfrm>
          </p:grpSpPr>
          <p:sp>
            <p:nvSpPr>
              <p:cNvPr id="691" name="Triangle isocèle 690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92" name="Connecteur droit 691"/>
              <p:cNvCxnSpPr>
                <a:stCxn id="691" idx="2"/>
                <a:endCxn id="691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6" name="Rectangle 685"/>
            <p:cNvSpPr/>
            <p:nvPr/>
          </p:nvSpPr>
          <p:spPr>
            <a:xfrm>
              <a:off x="3079698" y="11504182"/>
              <a:ext cx="575943" cy="19198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3256016" y="11501225"/>
              <a:ext cx="200986" cy="191981"/>
            </a:xfrm>
            <a:prstGeom prst="rect">
              <a:avLst/>
            </a:prstGeom>
            <a:pattFill prst="lt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grpSp>
          <p:nvGrpSpPr>
            <p:cNvPr id="688" name="Groupe 687"/>
            <p:cNvGrpSpPr/>
            <p:nvPr/>
          </p:nvGrpSpPr>
          <p:grpSpPr>
            <a:xfrm>
              <a:off x="3654451" y="10976417"/>
              <a:ext cx="1832682" cy="518364"/>
              <a:chOff x="1257300" y="3683000"/>
              <a:chExt cx="1060704" cy="914400"/>
            </a:xfrm>
          </p:grpSpPr>
          <p:sp>
            <p:nvSpPr>
              <p:cNvPr id="689" name="Triangle isocèle 688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690" name="Connecteur droit 689"/>
              <p:cNvCxnSpPr>
                <a:stCxn id="689" idx="2"/>
                <a:endCxn id="689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9" name="Rectangle 698"/>
          <p:cNvSpPr/>
          <p:nvPr/>
        </p:nvSpPr>
        <p:spPr>
          <a:xfrm>
            <a:off x="11242883" y="5571788"/>
            <a:ext cx="246505" cy="8300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700" name="Rectangle 699"/>
          <p:cNvSpPr/>
          <p:nvPr/>
        </p:nvSpPr>
        <p:spPr>
          <a:xfrm>
            <a:off x="10384420" y="5590621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701" name="Rectangle 700"/>
          <p:cNvSpPr/>
          <p:nvPr/>
        </p:nvSpPr>
        <p:spPr>
          <a:xfrm>
            <a:off x="11488613" y="5595199"/>
            <a:ext cx="205421" cy="410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800" dirty="0"/>
          </a:p>
        </p:txBody>
      </p:sp>
      <p:sp>
        <p:nvSpPr>
          <p:cNvPr id="702" name="Rectangle 701"/>
          <p:cNvSpPr/>
          <p:nvPr/>
        </p:nvSpPr>
        <p:spPr>
          <a:xfrm>
            <a:off x="10589505" y="5569765"/>
            <a:ext cx="246505" cy="83003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sp>
        <p:nvSpPr>
          <p:cNvPr id="703" name="Virage 702"/>
          <p:cNvSpPr>
            <a:spLocks/>
          </p:cNvSpPr>
          <p:nvPr/>
        </p:nvSpPr>
        <p:spPr>
          <a:xfrm>
            <a:off x="10670898" y="5446512"/>
            <a:ext cx="82168" cy="123253"/>
          </a:xfrm>
          <a:prstGeom prst="bentArrow">
            <a:avLst>
              <a:gd name="adj1" fmla="val 1950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>
              <a:solidFill>
                <a:schemeClr val="tx1"/>
              </a:solidFill>
            </a:endParaRPr>
          </a:p>
        </p:txBody>
      </p:sp>
      <p:grpSp>
        <p:nvGrpSpPr>
          <p:cNvPr id="705" name="Groupe 704"/>
          <p:cNvGrpSpPr/>
          <p:nvPr/>
        </p:nvGrpSpPr>
        <p:grpSpPr>
          <a:xfrm>
            <a:off x="11376424" y="5451404"/>
            <a:ext cx="61626" cy="123253"/>
            <a:chOff x="2626519" y="4905375"/>
            <a:chExt cx="108000" cy="216000"/>
          </a:xfrm>
        </p:grpSpPr>
        <p:sp>
          <p:nvSpPr>
            <p:cNvPr id="707" name="Organigramme : Connecteur 706"/>
            <p:cNvSpPr>
              <a:spLocks noChangeAspect="1"/>
            </p:cNvSpPr>
            <p:nvPr/>
          </p:nvSpPr>
          <p:spPr>
            <a:xfrm>
              <a:off x="2626519" y="4905375"/>
              <a:ext cx="108000" cy="10800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cxnSp>
          <p:nvCxnSpPr>
            <p:cNvPr id="709" name="Connecteur droit 708"/>
            <p:cNvCxnSpPr>
              <a:stCxn id="707" idx="4"/>
            </p:cNvCxnSpPr>
            <p:nvPr/>
          </p:nvCxnSpPr>
          <p:spPr>
            <a:xfrm>
              <a:off x="2680519" y="5013375"/>
              <a:ext cx="0" cy="10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1" name="Rectangle 710"/>
          <p:cNvSpPr/>
          <p:nvPr/>
        </p:nvSpPr>
        <p:spPr>
          <a:xfrm>
            <a:off x="10991773" y="5571788"/>
            <a:ext cx="245996" cy="8300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/>
          </a:p>
        </p:txBody>
      </p:sp>
      <p:sp>
        <p:nvSpPr>
          <p:cNvPr id="713" name="Rectangle 712"/>
          <p:cNvSpPr/>
          <p:nvPr/>
        </p:nvSpPr>
        <p:spPr>
          <a:xfrm>
            <a:off x="10836933" y="5570153"/>
            <a:ext cx="153709" cy="8300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000" dirty="0"/>
          </a:p>
        </p:txBody>
      </p:sp>
      <p:grpSp>
        <p:nvGrpSpPr>
          <p:cNvPr id="4" name="Groupe 3"/>
          <p:cNvGrpSpPr>
            <a:grpSpLocks noChangeAspect="1"/>
          </p:cNvGrpSpPr>
          <p:nvPr/>
        </p:nvGrpSpPr>
        <p:grpSpPr>
          <a:xfrm>
            <a:off x="73422" y="3176395"/>
            <a:ext cx="2376000" cy="350691"/>
            <a:chOff x="368026" y="3337564"/>
            <a:chExt cx="3275826" cy="483510"/>
          </a:xfrm>
        </p:grpSpPr>
        <p:sp>
          <p:nvSpPr>
            <p:cNvPr id="723" name="Rectangle 722"/>
            <p:cNvSpPr/>
            <p:nvPr/>
          </p:nvSpPr>
          <p:spPr>
            <a:xfrm>
              <a:off x="1421452" y="3625569"/>
              <a:ext cx="576015" cy="195505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4797" dirty="0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2004639" y="3625570"/>
              <a:ext cx="576014" cy="194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4797"/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2587826" y="3625570"/>
              <a:ext cx="576014" cy="194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4797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368026" y="3674304"/>
              <a:ext cx="480012" cy="960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596" dirty="0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3163840" y="3673571"/>
              <a:ext cx="480012" cy="960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596" dirty="0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845438" y="3625570"/>
              <a:ext cx="576014" cy="1944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4797" dirty="0"/>
            </a:p>
          </p:txBody>
        </p:sp>
        <p:sp>
          <p:nvSpPr>
            <p:cNvPr id="735" name="Virage 734"/>
            <p:cNvSpPr>
              <a:spLocks/>
            </p:cNvSpPr>
            <p:nvPr/>
          </p:nvSpPr>
          <p:spPr>
            <a:xfrm>
              <a:off x="1037442" y="3337564"/>
              <a:ext cx="192005" cy="288007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4797">
                <a:solidFill>
                  <a:schemeClr val="tx1"/>
                </a:solidFill>
              </a:endParaRPr>
            </a:p>
          </p:txBody>
        </p:sp>
        <p:grpSp>
          <p:nvGrpSpPr>
            <p:cNvPr id="737" name="Groupe 736"/>
            <p:cNvGrpSpPr/>
            <p:nvPr/>
          </p:nvGrpSpPr>
          <p:grpSpPr>
            <a:xfrm>
              <a:off x="2901687" y="3337564"/>
              <a:ext cx="144003" cy="288007"/>
              <a:chOff x="2626519" y="4905375"/>
              <a:chExt cx="108000" cy="216000"/>
            </a:xfrm>
          </p:grpSpPr>
          <p:sp>
            <p:nvSpPr>
              <p:cNvPr id="739" name="Organigramme : Connecteur 738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4797"/>
              </a:p>
            </p:txBody>
          </p:sp>
          <p:cxnSp>
            <p:nvCxnSpPr>
              <p:cNvPr id="741" name="Connecteur droit 740"/>
              <p:cNvCxnSpPr>
                <a:stCxn id="739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" name="Connecteur droit avec flèche 9"/>
          <p:cNvCxnSpPr/>
          <p:nvPr/>
        </p:nvCxnSpPr>
        <p:spPr>
          <a:xfrm>
            <a:off x="10116000" y="2269208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9" name="Connecteur droit avec flèche 748"/>
          <p:cNvCxnSpPr/>
          <p:nvPr/>
        </p:nvCxnSpPr>
        <p:spPr>
          <a:xfrm>
            <a:off x="10116000" y="2873333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0" name="Connecteur droit avec flèche 749"/>
          <p:cNvCxnSpPr/>
          <p:nvPr/>
        </p:nvCxnSpPr>
        <p:spPr>
          <a:xfrm>
            <a:off x="10116000" y="3714250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1" name="Connecteur droit avec flèche 750"/>
          <p:cNvCxnSpPr/>
          <p:nvPr/>
        </p:nvCxnSpPr>
        <p:spPr>
          <a:xfrm>
            <a:off x="10116000" y="4370888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Connecteur droit avec flèche 751"/>
          <p:cNvCxnSpPr/>
          <p:nvPr/>
        </p:nvCxnSpPr>
        <p:spPr>
          <a:xfrm>
            <a:off x="10116000" y="4994891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Connecteur droit avec flèche 756"/>
          <p:cNvCxnSpPr/>
          <p:nvPr/>
        </p:nvCxnSpPr>
        <p:spPr>
          <a:xfrm>
            <a:off x="10116000" y="5592113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Connecteur droit avec flèche 757"/>
          <p:cNvCxnSpPr/>
          <p:nvPr/>
        </p:nvCxnSpPr>
        <p:spPr>
          <a:xfrm>
            <a:off x="10116000" y="6460475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442" idx="3"/>
            <a:endCxn id="490" idx="1"/>
          </p:cNvCxnSpPr>
          <p:nvPr/>
        </p:nvCxnSpPr>
        <p:spPr>
          <a:xfrm flipV="1">
            <a:off x="5800339" y="2290628"/>
            <a:ext cx="473134" cy="176245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9" name="Connecteur droit avec flèche 758"/>
          <p:cNvCxnSpPr>
            <a:stCxn id="442" idx="3"/>
            <a:endCxn id="517" idx="1"/>
          </p:cNvCxnSpPr>
          <p:nvPr/>
        </p:nvCxnSpPr>
        <p:spPr>
          <a:xfrm flipV="1">
            <a:off x="5800339" y="2892700"/>
            <a:ext cx="472472" cy="1160386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0" name="Connecteur droit avec flèche 759"/>
          <p:cNvCxnSpPr>
            <a:stCxn id="442" idx="3"/>
            <a:endCxn id="560" idx="1"/>
          </p:cNvCxnSpPr>
          <p:nvPr/>
        </p:nvCxnSpPr>
        <p:spPr>
          <a:xfrm flipV="1">
            <a:off x="5800339" y="3737498"/>
            <a:ext cx="473134" cy="31558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5" name="Connecteur droit avec flèche 764"/>
          <p:cNvCxnSpPr>
            <a:stCxn id="442" idx="3"/>
            <a:endCxn id="535" idx="1"/>
          </p:cNvCxnSpPr>
          <p:nvPr/>
        </p:nvCxnSpPr>
        <p:spPr>
          <a:xfrm>
            <a:off x="5800339" y="4053086"/>
            <a:ext cx="472472" cy="317454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6" name="Connecteur droit avec flèche 765"/>
          <p:cNvCxnSpPr>
            <a:stCxn id="442" idx="3"/>
            <a:endCxn id="605" idx="1"/>
          </p:cNvCxnSpPr>
          <p:nvPr/>
        </p:nvCxnSpPr>
        <p:spPr>
          <a:xfrm>
            <a:off x="5800339" y="4053086"/>
            <a:ext cx="473134" cy="956393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7" name="Connecteur droit avec flèche 766"/>
          <p:cNvCxnSpPr>
            <a:stCxn id="442" idx="3"/>
            <a:endCxn id="675" idx="1"/>
          </p:cNvCxnSpPr>
          <p:nvPr/>
        </p:nvCxnSpPr>
        <p:spPr>
          <a:xfrm>
            <a:off x="5800339" y="4053086"/>
            <a:ext cx="472406" cy="1560133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8" name="Connecteur droit avec flèche 767"/>
          <p:cNvCxnSpPr>
            <a:stCxn id="442" idx="3"/>
            <a:endCxn id="644" idx="1"/>
          </p:cNvCxnSpPr>
          <p:nvPr/>
        </p:nvCxnSpPr>
        <p:spPr>
          <a:xfrm>
            <a:off x="5800339" y="4053086"/>
            <a:ext cx="473134" cy="2407137"/>
          </a:xfrm>
          <a:prstGeom prst="straightConnector1">
            <a:avLst/>
          </a:prstGeom>
          <a:ln>
            <a:solidFill>
              <a:schemeClr val="tx1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3" name="Groupe 772"/>
          <p:cNvGrpSpPr>
            <a:grpSpLocks noChangeAspect="1"/>
          </p:cNvGrpSpPr>
          <p:nvPr/>
        </p:nvGrpSpPr>
        <p:grpSpPr>
          <a:xfrm>
            <a:off x="263922" y="1692698"/>
            <a:ext cx="4841560" cy="396000"/>
            <a:chOff x="-1" y="413616"/>
            <a:chExt cx="6584952" cy="538617"/>
          </a:xfrm>
        </p:grpSpPr>
        <p:sp>
          <p:nvSpPr>
            <p:cNvPr id="774" name="Rectangle 773"/>
            <p:cNvSpPr/>
            <p:nvPr/>
          </p:nvSpPr>
          <p:spPr>
            <a:xfrm>
              <a:off x="2164700" y="808232"/>
              <a:ext cx="432000" cy="14400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4797" dirty="0"/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3971350" y="808232"/>
              <a:ext cx="432000" cy="14400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4797"/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5778001" y="807436"/>
              <a:ext cx="432000" cy="144001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4797"/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-1" y="843986"/>
              <a:ext cx="360001" cy="7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596" dirty="0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6224950" y="843986"/>
              <a:ext cx="360001" cy="720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596" dirty="0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358049" y="807436"/>
              <a:ext cx="432000" cy="144001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4797" dirty="0"/>
            </a:p>
          </p:txBody>
        </p:sp>
        <p:cxnSp>
          <p:nvCxnSpPr>
            <p:cNvPr id="784" name="Connecteur droit 783"/>
            <p:cNvCxnSpPr>
              <a:stCxn id="783" idx="3"/>
              <a:endCxn id="774" idx="1"/>
            </p:cNvCxnSpPr>
            <p:nvPr/>
          </p:nvCxnSpPr>
          <p:spPr>
            <a:xfrm>
              <a:off x="790050" y="879437"/>
              <a:ext cx="1374651" cy="7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9" name="Connecteur droit 788"/>
            <p:cNvCxnSpPr>
              <a:stCxn id="774" idx="3"/>
              <a:endCxn id="775" idx="1"/>
            </p:cNvCxnSpPr>
            <p:nvPr/>
          </p:nvCxnSpPr>
          <p:spPr>
            <a:xfrm>
              <a:off x="2596700" y="880233"/>
              <a:ext cx="137465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0" name="Connecteur droit 789"/>
            <p:cNvCxnSpPr>
              <a:stCxn id="775" idx="3"/>
              <a:endCxn id="776" idx="1"/>
            </p:cNvCxnSpPr>
            <p:nvPr/>
          </p:nvCxnSpPr>
          <p:spPr>
            <a:xfrm flipV="1">
              <a:off x="4403350" y="879437"/>
              <a:ext cx="1374651" cy="79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91" name="Virage 790"/>
            <p:cNvSpPr>
              <a:spLocks/>
            </p:cNvSpPr>
            <p:nvPr/>
          </p:nvSpPr>
          <p:spPr>
            <a:xfrm>
              <a:off x="502050" y="591436"/>
              <a:ext cx="144001" cy="216000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4797">
                <a:solidFill>
                  <a:schemeClr val="tx1"/>
                </a:solidFill>
              </a:endParaRPr>
            </a:p>
          </p:txBody>
        </p:sp>
        <p:grpSp>
          <p:nvGrpSpPr>
            <p:cNvPr id="792" name="Groupe 791"/>
            <p:cNvGrpSpPr/>
            <p:nvPr/>
          </p:nvGrpSpPr>
          <p:grpSpPr>
            <a:xfrm>
              <a:off x="6055475" y="591436"/>
              <a:ext cx="108000" cy="216000"/>
              <a:chOff x="2626519" y="4905375"/>
              <a:chExt cx="108000" cy="216000"/>
            </a:xfrm>
          </p:grpSpPr>
          <p:sp>
            <p:nvSpPr>
              <p:cNvPr id="814" name="Organigramme : Connecteur 813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4797"/>
              </a:p>
            </p:txBody>
          </p:sp>
          <p:cxnSp>
            <p:nvCxnSpPr>
              <p:cNvPr id="815" name="Connecteur droit 814"/>
              <p:cNvCxnSpPr>
                <a:stCxn id="814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97" name="Groupe 796"/>
            <p:cNvGrpSpPr/>
            <p:nvPr/>
          </p:nvGrpSpPr>
          <p:grpSpPr>
            <a:xfrm>
              <a:off x="790050" y="418624"/>
              <a:ext cx="1371983" cy="388812"/>
              <a:chOff x="1257300" y="3683000"/>
              <a:chExt cx="1060704" cy="914400"/>
            </a:xfrm>
          </p:grpSpPr>
          <p:sp>
            <p:nvSpPr>
              <p:cNvPr id="808" name="Triangle isocèle 807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4797"/>
              </a:p>
            </p:txBody>
          </p:sp>
          <p:cxnSp>
            <p:nvCxnSpPr>
              <p:cNvPr id="813" name="Connecteur droit 812"/>
              <p:cNvCxnSpPr>
                <a:stCxn id="808" idx="2"/>
                <a:endCxn id="808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8" name="Groupe 797"/>
            <p:cNvGrpSpPr/>
            <p:nvPr/>
          </p:nvGrpSpPr>
          <p:grpSpPr>
            <a:xfrm>
              <a:off x="2594033" y="418624"/>
              <a:ext cx="1377317" cy="388812"/>
              <a:chOff x="1257300" y="3683000"/>
              <a:chExt cx="1060704" cy="914400"/>
            </a:xfrm>
          </p:grpSpPr>
          <p:sp>
            <p:nvSpPr>
              <p:cNvPr id="806" name="Triangle isocèle 805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4797"/>
              </a:p>
            </p:txBody>
          </p:sp>
          <p:cxnSp>
            <p:nvCxnSpPr>
              <p:cNvPr id="807" name="Connecteur droit 806"/>
              <p:cNvCxnSpPr>
                <a:stCxn id="806" idx="2"/>
                <a:endCxn id="806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9" name="Groupe 798"/>
            <p:cNvGrpSpPr/>
            <p:nvPr/>
          </p:nvGrpSpPr>
          <p:grpSpPr>
            <a:xfrm>
              <a:off x="4400684" y="413616"/>
              <a:ext cx="1374649" cy="388812"/>
              <a:chOff x="1257300" y="3683000"/>
              <a:chExt cx="1060704" cy="914400"/>
            </a:xfrm>
          </p:grpSpPr>
          <p:sp>
            <p:nvSpPr>
              <p:cNvPr id="800" name="Triangle isocèle 799"/>
              <p:cNvSpPr/>
              <p:nvPr/>
            </p:nvSpPr>
            <p:spPr>
              <a:xfrm>
                <a:off x="1257300" y="3683000"/>
                <a:ext cx="1060704" cy="9144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4797"/>
              </a:p>
            </p:txBody>
          </p:sp>
          <p:cxnSp>
            <p:nvCxnSpPr>
              <p:cNvPr id="805" name="Connecteur droit 804"/>
              <p:cNvCxnSpPr>
                <a:stCxn id="800" idx="2"/>
                <a:endCxn id="800" idx="4"/>
              </p:cNvCxnSpPr>
              <p:nvPr/>
            </p:nvCxnSpPr>
            <p:spPr>
              <a:xfrm>
                <a:off x="1257300" y="4597400"/>
                <a:ext cx="1060704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6" name="ZoneTexte 815"/>
          <p:cNvSpPr txBox="1"/>
          <p:nvPr/>
        </p:nvSpPr>
        <p:spPr>
          <a:xfrm>
            <a:off x="473157" y="2744062"/>
            <a:ext cx="173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Épissage Naturel</a:t>
            </a:r>
            <a:endParaRPr lang="fr-FR" dirty="0"/>
          </a:p>
        </p:txBody>
      </p:sp>
      <p:sp>
        <p:nvSpPr>
          <p:cNvPr id="821" name="ZoneTexte 820"/>
          <p:cNvSpPr txBox="1"/>
          <p:nvPr/>
        </p:nvSpPr>
        <p:spPr>
          <a:xfrm>
            <a:off x="3553936" y="2703130"/>
            <a:ext cx="190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Épissage alternatif</a:t>
            </a:r>
            <a:endParaRPr lang="fr-FR" dirty="0"/>
          </a:p>
        </p:txBody>
      </p:sp>
      <p:sp>
        <p:nvSpPr>
          <p:cNvPr id="295" name="Flèche angle droit à deux pointes 294"/>
          <p:cNvSpPr>
            <a:spLocks noChangeAspect="1"/>
          </p:cNvSpPr>
          <p:nvPr/>
        </p:nvSpPr>
        <p:spPr>
          <a:xfrm rot="13500000">
            <a:off x="2307914" y="2293217"/>
            <a:ext cx="739186" cy="739186"/>
          </a:xfrm>
          <a:prstGeom prst="leftUpArrow">
            <a:avLst>
              <a:gd name="adj1" fmla="val 7537"/>
              <a:gd name="adj2" fmla="val 8576"/>
              <a:gd name="adj3" fmla="val 1805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ZoneTexte 295"/>
          <p:cNvSpPr txBox="1"/>
          <p:nvPr/>
        </p:nvSpPr>
        <p:spPr>
          <a:xfrm>
            <a:off x="1251950" y="1325008"/>
            <a:ext cx="287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À partir du même pré-</a:t>
            </a:r>
            <a:r>
              <a:rPr lang="fr-FR" dirty="0" err="1" smtClean="0"/>
              <a:t>mRNA</a:t>
            </a:r>
            <a:endParaRPr lang="fr-FR" dirty="0"/>
          </a:p>
        </p:txBody>
      </p:sp>
      <p:grpSp>
        <p:nvGrpSpPr>
          <p:cNvPr id="17" name="Groupe 16"/>
          <p:cNvGrpSpPr>
            <a:grpSpLocks noChangeAspect="1"/>
          </p:cNvGrpSpPr>
          <p:nvPr/>
        </p:nvGrpSpPr>
        <p:grpSpPr>
          <a:xfrm>
            <a:off x="233682" y="5751603"/>
            <a:ext cx="4284000" cy="892841"/>
            <a:chOff x="62740" y="5551614"/>
            <a:chExt cx="5434493" cy="1132623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37" y="5626771"/>
              <a:ext cx="493735" cy="49373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2740" y="5605693"/>
              <a:ext cx="5434493" cy="10785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2931828" y="5916466"/>
              <a:ext cx="615859" cy="720000"/>
              <a:chOff x="2928206" y="5720234"/>
              <a:chExt cx="615859" cy="720000"/>
            </a:xfrm>
          </p:grpSpPr>
          <p:sp>
            <p:nvSpPr>
              <p:cNvPr id="298" name="Freeform 4"/>
              <p:cNvSpPr>
                <a:spLocks/>
              </p:cNvSpPr>
              <p:nvPr/>
            </p:nvSpPr>
            <p:spPr bwMode="auto">
              <a:xfrm>
                <a:off x="3154021" y="5767800"/>
                <a:ext cx="164730" cy="97636"/>
              </a:xfrm>
              <a:custGeom>
                <a:avLst/>
                <a:gdLst>
                  <a:gd name="T0" fmla="*/ 3965 w 114"/>
                  <a:gd name="T1" fmla="*/ 4417 h 63"/>
                  <a:gd name="T2" fmla="*/ 7062 w 114"/>
                  <a:gd name="T3" fmla="*/ 5788 h 63"/>
                  <a:gd name="T4" fmla="*/ 7763 w 114"/>
                  <a:gd name="T5" fmla="*/ 4216 h 63"/>
                  <a:gd name="T6" fmla="*/ 7212 w 114"/>
                  <a:gd name="T7" fmla="*/ 833 h 63"/>
                  <a:gd name="T8" fmla="*/ 5339 w 114"/>
                  <a:gd name="T9" fmla="*/ 0 h 63"/>
                  <a:gd name="T10" fmla="*/ 3965 w 114"/>
                  <a:gd name="T11" fmla="*/ 440 h 63"/>
                  <a:gd name="T12" fmla="*/ 3965 w 114"/>
                  <a:gd name="T13" fmla="*/ 440 h 63"/>
                  <a:gd name="T14" fmla="*/ 2574 w 114"/>
                  <a:gd name="T15" fmla="*/ 0 h 63"/>
                  <a:gd name="T16" fmla="*/ 768 w 114"/>
                  <a:gd name="T17" fmla="*/ 833 h 63"/>
                  <a:gd name="T18" fmla="*/ 141 w 114"/>
                  <a:gd name="T19" fmla="*/ 4216 h 63"/>
                  <a:gd name="T20" fmla="*/ 840 w 114"/>
                  <a:gd name="T21" fmla="*/ 5788 h 63"/>
                  <a:gd name="T22" fmla="*/ 3965 w 114"/>
                  <a:gd name="T23" fmla="*/ 4417 h 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" h="63">
                    <a:moveTo>
                      <a:pt x="57" y="48"/>
                    </a:moveTo>
                    <a:cubicBezTo>
                      <a:pt x="75" y="49"/>
                      <a:pt x="86" y="51"/>
                      <a:pt x="102" y="63"/>
                    </a:cubicBezTo>
                    <a:cubicBezTo>
                      <a:pt x="102" y="63"/>
                      <a:pt x="109" y="63"/>
                      <a:pt x="112" y="46"/>
                    </a:cubicBezTo>
                    <a:cubicBezTo>
                      <a:pt x="114" y="29"/>
                      <a:pt x="114" y="19"/>
                      <a:pt x="104" y="9"/>
                    </a:cubicBezTo>
                    <a:cubicBezTo>
                      <a:pt x="97" y="3"/>
                      <a:pt x="87" y="0"/>
                      <a:pt x="77" y="0"/>
                    </a:cubicBezTo>
                    <a:cubicBezTo>
                      <a:pt x="71" y="0"/>
                      <a:pt x="62" y="2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2" y="2"/>
                      <a:pt x="43" y="0"/>
                      <a:pt x="37" y="0"/>
                    </a:cubicBezTo>
                    <a:cubicBezTo>
                      <a:pt x="28" y="0"/>
                      <a:pt x="17" y="3"/>
                      <a:pt x="11" y="9"/>
                    </a:cubicBezTo>
                    <a:cubicBezTo>
                      <a:pt x="0" y="19"/>
                      <a:pt x="0" y="29"/>
                      <a:pt x="2" y="46"/>
                    </a:cubicBezTo>
                    <a:cubicBezTo>
                      <a:pt x="5" y="63"/>
                      <a:pt x="12" y="63"/>
                      <a:pt x="12" y="63"/>
                    </a:cubicBezTo>
                    <a:cubicBezTo>
                      <a:pt x="28" y="51"/>
                      <a:pt x="39" y="49"/>
                      <a:pt x="57" y="48"/>
                    </a:cubicBezTo>
                  </a:path>
                </a:pathLst>
              </a:custGeom>
              <a:solidFill>
                <a:srgbClr val="606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299" name="Freeform 5"/>
              <p:cNvSpPr>
                <a:spLocks/>
              </p:cNvSpPr>
              <p:nvPr/>
            </p:nvSpPr>
            <p:spPr bwMode="auto">
              <a:xfrm>
                <a:off x="3154021" y="5771305"/>
                <a:ext cx="46064" cy="81613"/>
              </a:xfrm>
              <a:custGeom>
                <a:avLst/>
                <a:gdLst>
                  <a:gd name="T0" fmla="*/ 1636 w 32"/>
                  <a:gd name="T1" fmla="*/ 0 h 53"/>
                  <a:gd name="T2" fmla="*/ 762 w 32"/>
                  <a:gd name="T3" fmla="*/ 643 h 53"/>
                  <a:gd name="T4" fmla="*/ 141 w 32"/>
                  <a:gd name="T5" fmla="*/ 3924 h 53"/>
                  <a:gd name="T6" fmla="*/ 331 w 32"/>
                  <a:gd name="T7" fmla="*/ 4739 h 53"/>
                  <a:gd name="T8" fmla="*/ 1636 w 32"/>
                  <a:gd name="T9" fmla="*/ 0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53">
                    <a:moveTo>
                      <a:pt x="24" y="0"/>
                    </a:moveTo>
                    <a:cubicBezTo>
                      <a:pt x="19" y="2"/>
                      <a:pt x="14" y="4"/>
                      <a:pt x="11" y="7"/>
                    </a:cubicBezTo>
                    <a:cubicBezTo>
                      <a:pt x="0" y="17"/>
                      <a:pt x="0" y="27"/>
                      <a:pt x="2" y="44"/>
                    </a:cubicBezTo>
                    <a:cubicBezTo>
                      <a:pt x="3" y="48"/>
                      <a:pt x="4" y="51"/>
                      <a:pt x="5" y="53"/>
                    </a:cubicBezTo>
                    <a:cubicBezTo>
                      <a:pt x="28" y="37"/>
                      <a:pt x="32" y="12"/>
                      <a:pt x="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00" name="Freeform 6"/>
              <p:cNvSpPr>
                <a:spLocks/>
              </p:cNvSpPr>
              <p:nvPr/>
            </p:nvSpPr>
            <p:spPr bwMode="auto">
              <a:xfrm>
                <a:off x="3193075" y="5749775"/>
                <a:ext cx="33046" cy="21530"/>
              </a:xfrm>
              <a:custGeom>
                <a:avLst/>
                <a:gdLst>
                  <a:gd name="T0" fmla="*/ 683 w 23"/>
                  <a:gd name="T1" fmla="*/ 1075 h 14"/>
                  <a:gd name="T2" fmla="*/ 1489 w 23"/>
                  <a:gd name="T3" fmla="*/ 1244 h 14"/>
                  <a:gd name="T4" fmla="*/ 1555 w 23"/>
                  <a:gd name="T5" fmla="*/ 1244 h 14"/>
                  <a:gd name="T6" fmla="*/ 405 w 23"/>
                  <a:gd name="T7" fmla="*/ 169 h 14"/>
                  <a:gd name="T8" fmla="*/ 215 w 23"/>
                  <a:gd name="T9" fmla="*/ 1161 h 14"/>
                  <a:gd name="T10" fmla="*/ 683 w 23"/>
                  <a:gd name="T11" fmla="*/ 1075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" h="14">
                    <a:moveTo>
                      <a:pt x="10" y="12"/>
                    </a:moveTo>
                    <a:cubicBezTo>
                      <a:pt x="14" y="12"/>
                      <a:pt x="18" y="13"/>
                      <a:pt x="2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6"/>
                      <a:pt x="12" y="0"/>
                      <a:pt x="6" y="2"/>
                    </a:cubicBezTo>
                    <a:cubicBezTo>
                      <a:pt x="0" y="4"/>
                      <a:pt x="1" y="9"/>
                      <a:pt x="3" y="13"/>
                    </a:cubicBezTo>
                    <a:cubicBezTo>
                      <a:pt x="5" y="12"/>
                      <a:pt x="8" y="12"/>
                      <a:pt x="10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01" name="Freeform 7"/>
              <p:cNvSpPr>
                <a:spLocks/>
              </p:cNvSpPr>
              <p:nvPr/>
            </p:nvSpPr>
            <p:spPr bwMode="auto">
              <a:xfrm>
                <a:off x="3165537" y="5726242"/>
                <a:ext cx="43060" cy="28039"/>
              </a:xfrm>
              <a:custGeom>
                <a:avLst/>
                <a:gdLst>
                  <a:gd name="T0" fmla="*/ 1694 w 30"/>
                  <a:gd name="T1" fmla="*/ 1596 h 18"/>
                  <a:gd name="T2" fmla="*/ 2030 w 30"/>
                  <a:gd name="T3" fmla="*/ 1596 h 18"/>
                  <a:gd name="T4" fmla="*/ 1955 w 30"/>
                  <a:gd name="T5" fmla="*/ 1509 h 18"/>
                  <a:gd name="T6" fmla="*/ 140 w 30"/>
                  <a:gd name="T7" fmla="*/ 87 h 18"/>
                  <a:gd name="T8" fmla="*/ 0 w 30"/>
                  <a:gd name="T9" fmla="*/ 358 h 18"/>
                  <a:gd name="T10" fmla="*/ 140 w 30"/>
                  <a:gd name="T11" fmla="*/ 572 h 18"/>
                  <a:gd name="T12" fmla="*/ 1628 w 30"/>
                  <a:gd name="T13" fmla="*/ 1683 h 18"/>
                  <a:gd name="T14" fmla="*/ 1694 w 30"/>
                  <a:gd name="T15" fmla="*/ 1596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0" h="18">
                    <a:moveTo>
                      <a:pt x="25" y="17"/>
                    </a:moveTo>
                    <a:cubicBezTo>
                      <a:pt x="26" y="17"/>
                      <a:pt x="28" y="17"/>
                      <a:pt x="30" y="17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29" y="15"/>
                      <a:pt x="13" y="0"/>
                      <a:pt x="2" y="1"/>
                    </a:cubicBezTo>
                    <a:cubicBezTo>
                      <a:pt x="1" y="1"/>
                      <a:pt x="0" y="2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9" y="5"/>
                      <a:pt x="19" y="13"/>
                      <a:pt x="24" y="18"/>
                    </a:cubicBezTo>
                    <a:cubicBezTo>
                      <a:pt x="24" y="18"/>
                      <a:pt x="25" y="17"/>
                      <a:pt x="25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02" name="Freeform 8"/>
              <p:cNvSpPr>
                <a:spLocks/>
              </p:cNvSpPr>
              <p:nvPr/>
            </p:nvSpPr>
            <p:spPr bwMode="auto">
              <a:xfrm>
                <a:off x="3185565" y="5991611"/>
                <a:ext cx="50571" cy="37051"/>
              </a:xfrm>
              <a:custGeom>
                <a:avLst/>
                <a:gdLst>
                  <a:gd name="T0" fmla="*/ 0 w 35"/>
                  <a:gd name="T1" fmla="*/ 0 h 24"/>
                  <a:gd name="T2" fmla="*/ 2424 w 35"/>
                  <a:gd name="T3" fmla="*/ 2168 h 2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5" h="24">
                    <a:moveTo>
                      <a:pt x="0" y="0"/>
                    </a:moveTo>
                    <a:cubicBezTo>
                      <a:pt x="9" y="16"/>
                      <a:pt x="22" y="24"/>
                      <a:pt x="35" y="24"/>
                    </a:cubicBezTo>
                  </a:path>
                </a:pathLst>
              </a:custGeom>
              <a:solidFill>
                <a:srgbClr val="4E4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03" name="Freeform 9"/>
              <p:cNvSpPr>
                <a:spLocks/>
              </p:cNvSpPr>
              <p:nvPr/>
            </p:nvSpPr>
            <p:spPr bwMode="auto">
              <a:xfrm>
                <a:off x="3117470" y="5843405"/>
                <a:ext cx="50571" cy="60083"/>
              </a:xfrm>
              <a:custGeom>
                <a:avLst/>
                <a:gdLst>
                  <a:gd name="T0" fmla="*/ 2424 w 35"/>
                  <a:gd name="T1" fmla="*/ 1978 h 39"/>
                  <a:gd name="T2" fmla="*/ 698 w 35"/>
                  <a:gd name="T3" fmla="*/ 265 h 39"/>
                  <a:gd name="T4" fmla="*/ 216 w 35"/>
                  <a:gd name="T5" fmla="*/ 169 h 39"/>
                  <a:gd name="T6" fmla="*/ 141 w 35"/>
                  <a:gd name="T7" fmla="*/ 815 h 39"/>
                  <a:gd name="T8" fmla="*/ 2283 w 35"/>
                  <a:gd name="T9" fmla="*/ 3492 h 39"/>
                  <a:gd name="T10" fmla="*/ 2424 w 35"/>
                  <a:gd name="T11" fmla="*/ 1978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5" h="39">
                    <a:moveTo>
                      <a:pt x="35" y="22"/>
                    </a:moveTo>
                    <a:cubicBezTo>
                      <a:pt x="25" y="19"/>
                      <a:pt x="14" y="11"/>
                      <a:pt x="10" y="3"/>
                    </a:cubicBezTo>
                    <a:cubicBezTo>
                      <a:pt x="8" y="1"/>
                      <a:pt x="5" y="0"/>
                      <a:pt x="3" y="2"/>
                    </a:cubicBezTo>
                    <a:cubicBezTo>
                      <a:pt x="1" y="3"/>
                      <a:pt x="0" y="6"/>
                      <a:pt x="2" y="9"/>
                    </a:cubicBezTo>
                    <a:cubicBezTo>
                      <a:pt x="3" y="11"/>
                      <a:pt x="18" y="34"/>
                      <a:pt x="33" y="39"/>
                    </a:cubicBezTo>
                    <a:cubicBezTo>
                      <a:pt x="33" y="33"/>
                      <a:pt x="34" y="27"/>
                      <a:pt x="35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04" name="Freeform 10"/>
              <p:cNvSpPr>
                <a:spLocks/>
              </p:cNvSpPr>
              <p:nvPr/>
            </p:nvSpPr>
            <p:spPr bwMode="auto">
              <a:xfrm>
                <a:off x="3114966" y="5977591"/>
                <a:ext cx="70598" cy="28039"/>
              </a:xfrm>
              <a:custGeom>
                <a:avLst/>
                <a:gdLst>
                  <a:gd name="T0" fmla="*/ 2196 w 49"/>
                  <a:gd name="T1" fmla="*/ 184 h 18"/>
                  <a:gd name="T2" fmla="*/ 216 w 49"/>
                  <a:gd name="T3" fmla="*/ 756 h 18"/>
                  <a:gd name="T4" fmla="*/ 141 w 49"/>
                  <a:gd name="T5" fmla="*/ 1412 h 18"/>
                  <a:gd name="T6" fmla="*/ 622 w 49"/>
                  <a:gd name="T7" fmla="*/ 1509 h 18"/>
                  <a:gd name="T8" fmla="*/ 2262 w 49"/>
                  <a:gd name="T9" fmla="*/ 1114 h 18"/>
                  <a:gd name="T10" fmla="*/ 3361 w 49"/>
                  <a:gd name="T11" fmla="*/ 843 h 18"/>
                  <a:gd name="T12" fmla="*/ 3021 w 49"/>
                  <a:gd name="T13" fmla="*/ 0 h 18"/>
                  <a:gd name="T14" fmla="*/ 2196 w 49"/>
                  <a:gd name="T15" fmla="*/ 184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9" h="18">
                    <a:moveTo>
                      <a:pt x="32" y="2"/>
                    </a:moveTo>
                    <a:cubicBezTo>
                      <a:pt x="18" y="4"/>
                      <a:pt x="8" y="5"/>
                      <a:pt x="3" y="8"/>
                    </a:cubicBezTo>
                    <a:cubicBezTo>
                      <a:pt x="1" y="10"/>
                      <a:pt x="0" y="13"/>
                      <a:pt x="2" y="15"/>
                    </a:cubicBezTo>
                    <a:cubicBezTo>
                      <a:pt x="3" y="17"/>
                      <a:pt x="6" y="18"/>
                      <a:pt x="9" y="16"/>
                    </a:cubicBezTo>
                    <a:cubicBezTo>
                      <a:pt x="12" y="14"/>
                      <a:pt x="23" y="13"/>
                      <a:pt x="33" y="12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7" y="7"/>
                      <a:pt x="46" y="4"/>
                      <a:pt x="44" y="0"/>
                    </a:cubicBezTo>
                    <a:lnTo>
                      <a:pt x="32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05" name="Freeform 11"/>
              <p:cNvSpPr>
                <a:spLocks/>
              </p:cNvSpPr>
              <p:nvPr/>
            </p:nvSpPr>
            <p:spPr bwMode="auto">
              <a:xfrm>
                <a:off x="3036858" y="5720234"/>
                <a:ext cx="89625" cy="128178"/>
              </a:xfrm>
              <a:custGeom>
                <a:avLst/>
                <a:gdLst>
                  <a:gd name="T0" fmla="*/ 4160 w 62"/>
                  <a:gd name="T1" fmla="*/ 6955 h 83"/>
                  <a:gd name="T2" fmla="*/ 4160 w 62"/>
                  <a:gd name="T3" fmla="*/ 6517 h 83"/>
                  <a:gd name="T4" fmla="*/ 3967 w 62"/>
                  <a:gd name="T5" fmla="*/ 6604 h 83"/>
                  <a:gd name="T6" fmla="*/ 3967 w 62"/>
                  <a:gd name="T7" fmla="*/ 6517 h 83"/>
                  <a:gd name="T8" fmla="*/ 3967 w 62"/>
                  <a:gd name="T9" fmla="*/ 5984 h 83"/>
                  <a:gd name="T10" fmla="*/ 3825 w 62"/>
                  <a:gd name="T11" fmla="*/ 6070 h 83"/>
                  <a:gd name="T12" fmla="*/ 3825 w 62"/>
                  <a:gd name="T13" fmla="*/ 5432 h 83"/>
                  <a:gd name="T14" fmla="*/ 3609 w 62"/>
                  <a:gd name="T15" fmla="*/ 5518 h 83"/>
                  <a:gd name="T16" fmla="*/ 3609 w 62"/>
                  <a:gd name="T17" fmla="*/ 5518 h 83"/>
                  <a:gd name="T18" fmla="*/ 3684 w 62"/>
                  <a:gd name="T19" fmla="*/ 4984 h 83"/>
                  <a:gd name="T20" fmla="*/ 3534 w 62"/>
                  <a:gd name="T21" fmla="*/ 5080 h 83"/>
                  <a:gd name="T22" fmla="*/ 3609 w 62"/>
                  <a:gd name="T23" fmla="*/ 4605 h 83"/>
                  <a:gd name="T24" fmla="*/ 3467 w 62"/>
                  <a:gd name="T25" fmla="*/ 4691 h 83"/>
                  <a:gd name="T26" fmla="*/ 3534 w 62"/>
                  <a:gd name="T27" fmla="*/ 4253 h 83"/>
                  <a:gd name="T28" fmla="*/ 3392 w 62"/>
                  <a:gd name="T29" fmla="*/ 3815 h 83"/>
                  <a:gd name="T30" fmla="*/ 3277 w 62"/>
                  <a:gd name="T31" fmla="*/ 3815 h 83"/>
                  <a:gd name="T32" fmla="*/ 3343 w 62"/>
                  <a:gd name="T33" fmla="*/ 3254 h 83"/>
                  <a:gd name="T34" fmla="*/ 3202 w 62"/>
                  <a:gd name="T35" fmla="*/ 3254 h 83"/>
                  <a:gd name="T36" fmla="*/ 3277 w 62"/>
                  <a:gd name="T37" fmla="*/ 2816 h 83"/>
                  <a:gd name="T38" fmla="*/ 3060 w 62"/>
                  <a:gd name="T39" fmla="*/ 2902 h 83"/>
                  <a:gd name="T40" fmla="*/ 3127 w 62"/>
                  <a:gd name="T41" fmla="*/ 2437 h 83"/>
                  <a:gd name="T42" fmla="*/ 2985 w 62"/>
                  <a:gd name="T43" fmla="*/ 2520 h 83"/>
                  <a:gd name="T44" fmla="*/ 2985 w 62"/>
                  <a:gd name="T45" fmla="*/ 2437 h 83"/>
                  <a:gd name="T46" fmla="*/ 2985 w 62"/>
                  <a:gd name="T47" fmla="*/ 2255 h 83"/>
                  <a:gd name="T48" fmla="*/ 2910 w 62"/>
                  <a:gd name="T49" fmla="*/ 2255 h 83"/>
                  <a:gd name="T50" fmla="*/ 2910 w 62"/>
                  <a:gd name="T51" fmla="*/ 1999 h 83"/>
                  <a:gd name="T52" fmla="*/ 2717 w 62"/>
                  <a:gd name="T53" fmla="*/ 2168 h 83"/>
                  <a:gd name="T54" fmla="*/ 2575 w 62"/>
                  <a:gd name="T55" fmla="*/ 1817 h 83"/>
                  <a:gd name="T56" fmla="*/ 2434 w 62"/>
                  <a:gd name="T57" fmla="*/ 1903 h 83"/>
                  <a:gd name="T58" fmla="*/ 2359 w 62"/>
                  <a:gd name="T59" fmla="*/ 1647 h 83"/>
                  <a:gd name="T60" fmla="*/ 2168 w 62"/>
                  <a:gd name="T61" fmla="*/ 1730 h 83"/>
                  <a:gd name="T62" fmla="*/ 2093 w 62"/>
                  <a:gd name="T63" fmla="*/ 1437 h 83"/>
                  <a:gd name="T64" fmla="*/ 1877 w 62"/>
                  <a:gd name="T65" fmla="*/ 1647 h 83"/>
                  <a:gd name="T66" fmla="*/ 1810 w 62"/>
                  <a:gd name="T67" fmla="*/ 1437 h 83"/>
                  <a:gd name="T68" fmla="*/ 1591 w 62"/>
                  <a:gd name="T69" fmla="*/ 1521 h 83"/>
                  <a:gd name="T70" fmla="*/ 1542 w 62"/>
                  <a:gd name="T71" fmla="*/ 1169 h 83"/>
                  <a:gd name="T72" fmla="*/ 1250 w 62"/>
                  <a:gd name="T73" fmla="*/ 913 h 83"/>
                  <a:gd name="T74" fmla="*/ 1034 w 62"/>
                  <a:gd name="T75" fmla="*/ 1086 h 83"/>
                  <a:gd name="T76" fmla="*/ 959 w 62"/>
                  <a:gd name="T77" fmla="*/ 817 h 83"/>
                  <a:gd name="T78" fmla="*/ 768 w 62"/>
                  <a:gd name="T79" fmla="*/ 913 h 83"/>
                  <a:gd name="T80" fmla="*/ 702 w 62"/>
                  <a:gd name="T81" fmla="*/ 648 h 83"/>
                  <a:gd name="T82" fmla="*/ 551 w 62"/>
                  <a:gd name="T83" fmla="*/ 817 h 83"/>
                  <a:gd name="T84" fmla="*/ 482 w 62"/>
                  <a:gd name="T85" fmla="*/ 731 h 83"/>
                  <a:gd name="T86" fmla="*/ 482 w 62"/>
                  <a:gd name="T87" fmla="*/ 352 h 83"/>
                  <a:gd name="T88" fmla="*/ 292 w 62"/>
                  <a:gd name="T89" fmla="*/ 561 h 83"/>
                  <a:gd name="T90" fmla="*/ 0 w 62"/>
                  <a:gd name="T91" fmla="*/ 86 h 83"/>
                  <a:gd name="T92" fmla="*/ 75 w 62"/>
                  <a:gd name="T93" fmla="*/ 731 h 83"/>
                  <a:gd name="T94" fmla="*/ 141 w 62"/>
                  <a:gd name="T95" fmla="*/ 913 h 83"/>
                  <a:gd name="T96" fmla="*/ 2717 w 62"/>
                  <a:gd name="T97" fmla="*/ 2730 h 83"/>
                  <a:gd name="T98" fmla="*/ 4019 w 62"/>
                  <a:gd name="T99" fmla="*/ 7517 h 83"/>
                  <a:gd name="T100" fmla="*/ 4094 w 62"/>
                  <a:gd name="T101" fmla="*/ 7421 h 83"/>
                  <a:gd name="T102" fmla="*/ 4310 w 62"/>
                  <a:gd name="T103" fmla="*/ 7335 h 83"/>
                  <a:gd name="T104" fmla="*/ 4160 w 62"/>
                  <a:gd name="T105" fmla="*/ 6955 h 8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62" h="83">
                    <a:moveTo>
                      <a:pt x="60" y="77"/>
                    </a:moveTo>
                    <a:cubicBezTo>
                      <a:pt x="60" y="75"/>
                      <a:pt x="61" y="74"/>
                      <a:pt x="60" y="72"/>
                    </a:cubicBezTo>
                    <a:cubicBezTo>
                      <a:pt x="59" y="72"/>
                      <a:pt x="58" y="73"/>
                      <a:pt x="57" y="73"/>
                    </a:cubicBezTo>
                    <a:cubicBezTo>
                      <a:pt x="57" y="73"/>
                      <a:pt x="57" y="72"/>
                      <a:pt x="57" y="72"/>
                    </a:cubicBezTo>
                    <a:cubicBezTo>
                      <a:pt x="57" y="70"/>
                      <a:pt x="57" y="68"/>
                      <a:pt x="57" y="66"/>
                    </a:cubicBezTo>
                    <a:cubicBezTo>
                      <a:pt x="56" y="66"/>
                      <a:pt x="55" y="66"/>
                      <a:pt x="55" y="67"/>
                    </a:cubicBezTo>
                    <a:cubicBezTo>
                      <a:pt x="54" y="64"/>
                      <a:pt x="55" y="62"/>
                      <a:pt x="55" y="60"/>
                    </a:cubicBezTo>
                    <a:cubicBezTo>
                      <a:pt x="54" y="60"/>
                      <a:pt x="53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59"/>
                      <a:pt x="53" y="57"/>
                      <a:pt x="53" y="55"/>
                    </a:cubicBezTo>
                    <a:cubicBezTo>
                      <a:pt x="52" y="56"/>
                      <a:pt x="51" y="56"/>
                      <a:pt x="51" y="56"/>
                    </a:cubicBezTo>
                    <a:cubicBezTo>
                      <a:pt x="51" y="55"/>
                      <a:pt x="52" y="53"/>
                      <a:pt x="52" y="51"/>
                    </a:cubicBezTo>
                    <a:cubicBezTo>
                      <a:pt x="52" y="52"/>
                      <a:pt x="50" y="52"/>
                      <a:pt x="50" y="52"/>
                    </a:cubicBezTo>
                    <a:cubicBezTo>
                      <a:pt x="50" y="51"/>
                      <a:pt x="50" y="49"/>
                      <a:pt x="51" y="47"/>
                    </a:cubicBezTo>
                    <a:cubicBezTo>
                      <a:pt x="48" y="47"/>
                      <a:pt x="48" y="44"/>
                      <a:pt x="49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7" y="40"/>
                      <a:pt x="48" y="38"/>
                      <a:pt x="48" y="36"/>
                    </a:cubicBezTo>
                    <a:cubicBezTo>
                      <a:pt x="47" y="36"/>
                      <a:pt x="46" y="36"/>
                      <a:pt x="46" y="36"/>
                    </a:cubicBezTo>
                    <a:cubicBezTo>
                      <a:pt x="46" y="35"/>
                      <a:pt x="47" y="32"/>
                      <a:pt x="47" y="31"/>
                    </a:cubicBezTo>
                    <a:cubicBezTo>
                      <a:pt x="46" y="32"/>
                      <a:pt x="45" y="32"/>
                      <a:pt x="44" y="32"/>
                    </a:cubicBezTo>
                    <a:cubicBezTo>
                      <a:pt x="45" y="31"/>
                      <a:pt x="45" y="28"/>
                      <a:pt x="45" y="27"/>
                    </a:cubicBezTo>
                    <a:cubicBezTo>
                      <a:pt x="45" y="27"/>
                      <a:pt x="44" y="28"/>
                      <a:pt x="43" y="28"/>
                    </a:cubicBezTo>
                    <a:cubicBezTo>
                      <a:pt x="43" y="28"/>
                      <a:pt x="43" y="27"/>
                      <a:pt x="43" y="27"/>
                    </a:cubicBezTo>
                    <a:cubicBezTo>
                      <a:pt x="43" y="27"/>
                      <a:pt x="43" y="26"/>
                      <a:pt x="43" y="25"/>
                    </a:cubicBezTo>
                    <a:cubicBezTo>
                      <a:pt x="43" y="25"/>
                      <a:pt x="42" y="26"/>
                      <a:pt x="42" y="25"/>
                    </a:cubicBezTo>
                    <a:cubicBezTo>
                      <a:pt x="42" y="24"/>
                      <a:pt x="41" y="23"/>
                      <a:pt x="42" y="22"/>
                    </a:cubicBezTo>
                    <a:cubicBezTo>
                      <a:pt x="41" y="23"/>
                      <a:pt x="39" y="23"/>
                      <a:pt x="39" y="24"/>
                    </a:cubicBezTo>
                    <a:cubicBezTo>
                      <a:pt x="38" y="23"/>
                      <a:pt x="37" y="21"/>
                      <a:pt x="37" y="20"/>
                    </a:cubicBezTo>
                    <a:cubicBezTo>
                      <a:pt x="37" y="21"/>
                      <a:pt x="35" y="21"/>
                      <a:pt x="35" y="21"/>
                    </a:cubicBezTo>
                    <a:cubicBezTo>
                      <a:pt x="35" y="20"/>
                      <a:pt x="34" y="19"/>
                      <a:pt x="34" y="18"/>
                    </a:cubicBezTo>
                    <a:cubicBezTo>
                      <a:pt x="33" y="18"/>
                      <a:pt x="31" y="18"/>
                      <a:pt x="31" y="19"/>
                    </a:cubicBezTo>
                    <a:cubicBezTo>
                      <a:pt x="31" y="18"/>
                      <a:pt x="30" y="17"/>
                      <a:pt x="30" y="16"/>
                    </a:cubicBezTo>
                    <a:cubicBezTo>
                      <a:pt x="30" y="17"/>
                      <a:pt x="28" y="17"/>
                      <a:pt x="27" y="18"/>
                    </a:cubicBezTo>
                    <a:cubicBezTo>
                      <a:pt x="27" y="17"/>
                      <a:pt x="26" y="17"/>
                      <a:pt x="26" y="16"/>
                    </a:cubicBezTo>
                    <a:cubicBezTo>
                      <a:pt x="25" y="16"/>
                      <a:pt x="24" y="16"/>
                      <a:pt x="23" y="17"/>
                    </a:cubicBezTo>
                    <a:cubicBezTo>
                      <a:pt x="23" y="16"/>
                      <a:pt x="22" y="13"/>
                      <a:pt x="22" y="13"/>
                    </a:cubicBezTo>
                    <a:cubicBezTo>
                      <a:pt x="20" y="14"/>
                      <a:pt x="18" y="13"/>
                      <a:pt x="18" y="10"/>
                    </a:cubicBezTo>
                    <a:cubicBezTo>
                      <a:pt x="18" y="11"/>
                      <a:pt x="16" y="11"/>
                      <a:pt x="15" y="12"/>
                    </a:cubicBezTo>
                    <a:cubicBezTo>
                      <a:pt x="15" y="11"/>
                      <a:pt x="14" y="10"/>
                      <a:pt x="14" y="9"/>
                    </a:cubicBezTo>
                    <a:cubicBezTo>
                      <a:pt x="13" y="10"/>
                      <a:pt x="12" y="10"/>
                      <a:pt x="11" y="10"/>
                    </a:cubicBezTo>
                    <a:cubicBezTo>
                      <a:pt x="11" y="9"/>
                      <a:pt x="10" y="8"/>
                      <a:pt x="10" y="7"/>
                    </a:cubicBezTo>
                    <a:cubicBezTo>
                      <a:pt x="10" y="8"/>
                      <a:pt x="8" y="8"/>
                      <a:pt x="8" y="9"/>
                    </a:cubicBezTo>
                    <a:cubicBezTo>
                      <a:pt x="8" y="9"/>
                      <a:pt x="8" y="8"/>
                      <a:pt x="7" y="8"/>
                    </a:cubicBezTo>
                    <a:cubicBezTo>
                      <a:pt x="7" y="7"/>
                      <a:pt x="7" y="5"/>
                      <a:pt x="7" y="4"/>
                    </a:cubicBezTo>
                    <a:cubicBezTo>
                      <a:pt x="6" y="5"/>
                      <a:pt x="5" y="5"/>
                      <a:pt x="4" y="6"/>
                    </a:cubicBezTo>
                    <a:cubicBezTo>
                      <a:pt x="3" y="4"/>
                      <a:pt x="1" y="0"/>
                      <a:pt x="0" y="1"/>
                    </a:cubicBezTo>
                    <a:cubicBezTo>
                      <a:pt x="0" y="1"/>
                      <a:pt x="1" y="7"/>
                      <a:pt x="1" y="8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8" y="17"/>
                      <a:pt x="30" y="27"/>
                      <a:pt x="39" y="30"/>
                    </a:cubicBezTo>
                    <a:cubicBezTo>
                      <a:pt x="41" y="42"/>
                      <a:pt x="45" y="63"/>
                      <a:pt x="58" y="83"/>
                    </a:cubicBezTo>
                    <a:cubicBezTo>
                      <a:pt x="58" y="83"/>
                      <a:pt x="58" y="82"/>
                      <a:pt x="59" y="82"/>
                    </a:cubicBezTo>
                    <a:cubicBezTo>
                      <a:pt x="60" y="81"/>
                      <a:pt x="61" y="81"/>
                      <a:pt x="62" y="81"/>
                    </a:cubicBezTo>
                    <a:cubicBezTo>
                      <a:pt x="61" y="80"/>
                      <a:pt x="60" y="79"/>
                      <a:pt x="60" y="7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06" name="Freeform 12"/>
              <p:cNvSpPr>
                <a:spLocks/>
              </p:cNvSpPr>
              <p:nvPr/>
            </p:nvSpPr>
            <p:spPr bwMode="auto">
              <a:xfrm>
                <a:off x="2960251" y="5993113"/>
                <a:ext cx="160223" cy="55577"/>
              </a:xfrm>
              <a:custGeom>
                <a:avLst/>
                <a:gdLst>
                  <a:gd name="T0" fmla="*/ 7521 w 111"/>
                  <a:gd name="T1" fmla="*/ 438 h 36"/>
                  <a:gd name="T2" fmla="*/ 7455 w 111"/>
                  <a:gd name="T3" fmla="*/ 86 h 36"/>
                  <a:gd name="T4" fmla="*/ 7455 w 111"/>
                  <a:gd name="T5" fmla="*/ 0 h 36"/>
                  <a:gd name="T6" fmla="*/ 6276 w 111"/>
                  <a:gd name="T7" fmla="*/ 731 h 36"/>
                  <a:gd name="T8" fmla="*/ 4431 w 111"/>
                  <a:gd name="T9" fmla="*/ 2081 h 36"/>
                  <a:gd name="T10" fmla="*/ 141 w 111"/>
                  <a:gd name="T11" fmla="*/ 2605 h 36"/>
                  <a:gd name="T12" fmla="*/ 0 w 111"/>
                  <a:gd name="T13" fmla="*/ 2729 h 36"/>
                  <a:gd name="T14" fmla="*/ 0 w 111"/>
                  <a:gd name="T15" fmla="*/ 2729 h 36"/>
                  <a:gd name="T16" fmla="*/ 0 w 111"/>
                  <a:gd name="T17" fmla="*/ 2729 h 36"/>
                  <a:gd name="T18" fmla="*/ 0 w 111"/>
                  <a:gd name="T19" fmla="*/ 2815 h 36"/>
                  <a:gd name="T20" fmla="*/ 0 w 111"/>
                  <a:gd name="T21" fmla="*/ 2815 h 36"/>
                  <a:gd name="T22" fmla="*/ 75 w 111"/>
                  <a:gd name="T23" fmla="*/ 3253 h 36"/>
                  <a:gd name="T24" fmla="*/ 216 w 111"/>
                  <a:gd name="T25" fmla="*/ 3167 h 36"/>
                  <a:gd name="T26" fmla="*/ 332 w 111"/>
                  <a:gd name="T27" fmla="*/ 2994 h 36"/>
                  <a:gd name="T28" fmla="*/ 481 w 111"/>
                  <a:gd name="T29" fmla="*/ 3167 h 36"/>
                  <a:gd name="T30" fmla="*/ 623 w 111"/>
                  <a:gd name="T31" fmla="*/ 2898 h 36"/>
                  <a:gd name="T32" fmla="*/ 698 w 111"/>
                  <a:gd name="T33" fmla="*/ 3080 h 36"/>
                  <a:gd name="T34" fmla="*/ 888 w 111"/>
                  <a:gd name="T35" fmla="*/ 2898 h 36"/>
                  <a:gd name="T36" fmla="*/ 1029 w 111"/>
                  <a:gd name="T37" fmla="*/ 3080 h 36"/>
                  <a:gd name="T38" fmla="*/ 1245 w 111"/>
                  <a:gd name="T39" fmla="*/ 2815 h 36"/>
                  <a:gd name="T40" fmla="*/ 1387 w 111"/>
                  <a:gd name="T41" fmla="*/ 2994 h 36"/>
                  <a:gd name="T42" fmla="*/ 1580 w 111"/>
                  <a:gd name="T43" fmla="*/ 2815 h 36"/>
                  <a:gd name="T44" fmla="*/ 1796 w 111"/>
                  <a:gd name="T45" fmla="*/ 2898 h 36"/>
                  <a:gd name="T46" fmla="*/ 2061 w 111"/>
                  <a:gd name="T47" fmla="*/ 2898 h 36"/>
                  <a:gd name="T48" fmla="*/ 2494 w 111"/>
                  <a:gd name="T49" fmla="*/ 2898 h 36"/>
                  <a:gd name="T50" fmla="*/ 2684 w 111"/>
                  <a:gd name="T51" fmla="*/ 2815 h 36"/>
                  <a:gd name="T52" fmla="*/ 2825 w 111"/>
                  <a:gd name="T53" fmla="*/ 2815 h 36"/>
                  <a:gd name="T54" fmla="*/ 2966 w 111"/>
                  <a:gd name="T55" fmla="*/ 2729 h 36"/>
                  <a:gd name="T56" fmla="*/ 3041 w 111"/>
                  <a:gd name="T57" fmla="*/ 2815 h 36"/>
                  <a:gd name="T58" fmla="*/ 3232 w 111"/>
                  <a:gd name="T59" fmla="*/ 2729 h 36"/>
                  <a:gd name="T60" fmla="*/ 3373 w 111"/>
                  <a:gd name="T61" fmla="*/ 2815 h 36"/>
                  <a:gd name="T62" fmla="*/ 3523 w 111"/>
                  <a:gd name="T63" fmla="*/ 2729 h 36"/>
                  <a:gd name="T64" fmla="*/ 3664 w 111"/>
                  <a:gd name="T65" fmla="*/ 2605 h 36"/>
                  <a:gd name="T66" fmla="*/ 3805 w 111"/>
                  <a:gd name="T67" fmla="*/ 2729 h 36"/>
                  <a:gd name="T68" fmla="*/ 3999 w 111"/>
                  <a:gd name="T69" fmla="*/ 2605 h 36"/>
                  <a:gd name="T70" fmla="*/ 4215 w 111"/>
                  <a:gd name="T71" fmla="*/ 2729 h 36"/>
                  <a:gd name="T72" fmla="*/ 4290 w 111"/>
                  <a:gd name="T73" fmla="*/ 2605 h 36"/>
                  <a:gd name="T74" fmla="*/ 4480 w 111"/>
                  <a:gd name="T75" fmla="*/ 2729 h 36"/>
                  <a:gd name="T76" fmla="*/ 4555 w 111"/>
                  <a:gd name="T77" fmla="*/ 2605 h 36"/>
                  <a:gd name="T78" fmla="*/ 4696 w 111"/>
                  <a:gd name="T79" fmla="*/ 2729 h 36"/>
                  <a:gd name="T80" fmla="*/ 4837 w 111"/>
                  <a:gd name="T81" fmla="*/ 2254 h 36"/>
                  <a:gd name="T82" fmla="*/ 5028 w 111"/>
                  <a:gd name="T83" fmla="*/ 2350 h 36"/>
                  <a:gd name="T84" fmla="*/ 5103 w 111"/>
                  <a:gd name="T85" fmla="*/ 2081 h 36"/>
                  <a:gd name="T86" fmla="*/ 5244 w 111"/>
                  <a:gd name="T87" fmla="*/ 2081 h 36"/>
                  <a:gd name="T88" fmla="*/ 5394 w 111"/>
                  <a:gd name="T89" fmla="*/ 1816 h 36"/>
                  <a:gd name="T90" fmla="*/ 5535 w 111"/>
                  <a:gd name="T91" fmla="*/ 1998 h 36"/>
                  <a:gd name="T92" fmla="*/ 5650 w 111"/>
                  <a:gd name="T93" fmla="*/ 1643 h 36"/>
                  <a:gd name="T94" fmla="*/ 5800 w 111"/>
                  <a:gd name="T95" fmla="*/ 1730 h 36"/>
                  <a:gd name="T96" fmla="*/ 5942 w 111"/>
                  <a:gd name="T97" fmla="*/ 1437 h 36"/>
                  <a:gd name="T98" fmla="*/ 6083 w 111"/>
                  <a:gd name="T99" fmla="*/ 1643 h 36"/>
                  <a:gd name="T100" fmla="*/ 6210 w 111"/>
                  <a:gd name="T101" fmla="*/ 1351 h 36"/>
                  <a:gd name="T102" fmla="*/ 6276 w 111"/>
                  <a:gd name="T103" fmla="*/ 1437 h 36"/>
                  <a:gd name="T104" fmla="*/ 6639 w 111"/>
                  <a:gd name="T105" fmla="*/ 1351 h 36"/>
                  <a:gd name="T106" fmla="*/ 6706 w 111"/>
                  <a:gd name="T107" fmla="*/ 1169 h 36"/>
                  <a:gd name="T108" fmla="*/ 6899 w 111"/>
                  <a:gd name="T109" fmla="*/ 1169 h 36"/>
                  <a:gd name="T110" fmla="*/ 7115 w 111"/>
                  <a:gd name="T111" fmla="*/ 999 h 36"/>
                  <a:gd name="T112" fmla="*/ 7265 w 111"/>
                  <a:gd name="T113" fmla="*/ 913 h 36"/>
                  <a:gd name="T114" fmla="*/ 7380 w 111"/>
                  <a:gd name="T115" fmla="*/ 817 h 36"/>
                  <a:gd name="T116" fmla="*/ 7521 w 111"/>
                  <a:gd name="T117" fmla="*/ 731 h 36"/>
                  <a:gd name="T118" fmla="*/ 7671 w 111"/>
                  <a:gd name="T119" fmla="*/ 648 h 36"/>
                  <a:gd name="T120" fmla="*/ 7521 w 111"/>
                  <a:gd name="T121" fmla="*/ 438 h 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11" h="36">
                    <a:moveTo>
                      <a:pt x="109" y="5"/>
                    </a:moveTo>
                    <a:cubicBezTo>
                      <a:pt x="108" y="4"/>
                      <a:pt x="108" y="2"/>
                      <a:pt x="108" y="1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3" y="3"/>
                      <a:pt x="97" y="6"/>
                      <a:pt x="91" y="8"/>
                    </a:cubicBezTo>
                    <a:cubicBezTo>
                      <a:pt x="79" y="13"/>
                      <a:pt x="69" y="17"/>
                      <a:pt x="64" y="23"/>
                    </a:cubicBezTo>
                    <a:cubicBezTo>
                      <a:pt x="56" y="23"/>
                      <a:pt x="13" y="24"/>
                      <a:pt x="2" y="29"/>
                    </a:cubicBezTo>
                    <a:cubicBezTo>
                      <a:pt x="1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0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3"/>
                      <a:pt x="0" y="35"/>
                      <a:pt x="1" y="36"/>
                    </a:cubicBezTo>
                    <a:cubicBezTo>
                      <a:pt x="1" y="35"/>
                      <a:pt x="2" y="35"/>
                      <a:pt x="3" y="35"/>
                    </a:cubicBezTo>
                    <a:cubicBezTo>
                      <a:pt x="4" y="35"/>
                      <a:pt x="4" y="34"/>
                      <a:pt x="5" y="33"/>
                    </a:cubicBezTo>
                    <a:cubicBezTo>
                      <a:pt x="6" y="33"/>
                      <a:pt x="6" y="34"/>
                      <a:pt x="7" y="35"/>
                    </a:cubicBezTo>
                    <a:cubicBezTo>
                      <a:pt x="7" y="34"/>
                      <a:pt x="8" y="33"/>
                      <a:pt x="9" y="32"/>
                    </a:cubicBezTo>
                    <a:cubicBezTo>
                      <a:pt x="9" y="33"/>
                      <a:pt x="10" y="34"/>
                      <a:pt x="10" y="34"/>
                    </a:cubicBezTo>
                    <a:cubicBezTo>
                      <a:pt x="11" y="34"/>
                      <a:pt x="12" y="32"/>
                      <a:pt x="13" y="32"/>
                    </a:cubicBezTo>
                    <a:cubicBezTo>
                      <a:pt x="14" y="32"/>
                      <a:pt x="14" y="33"/>
                      <a:pt x="15" y="34"/>
                    </a:cubicBezTo>
                    <a:cubicBezTo>
                      <a:pt x="16" y="34"/>
                      <a:pt x="17" y="32"/>
                      <a:pt x="18" y="31"/>
                    </a:cubicBezTo>
                    <a:cubicBezTo>
                      <a:pt x="19" y="31"/>
                      <a:pt x="20" y="33"/>
                      <a:pt x="20" y="33"/>
                    </a:cubicBezTo>
                    <a:cubicBezTo>
                      <a:pt x="21" y="33"/>
                      <a:pt x="22" y="32"/>
                      <a:pt x="23" y="31"/>
                    </a:cubicBezTo>
                    <a:cubicBezTo>
                      <a:pt x="24" y="31"/>
                      <a:pt x="25" y="32"/>
                      <a:pt x="26" y="32"/>
                    </a:cubicBezTo>
                    <a:cubicBezTo>
                      <a:pt x="28" y="32"/>
                      <a:pt x="28" y="30"/>
                      <a:pt x="30" y="32"/>
                    </a:cubicBezTo>
                    <a:cubicBezTo>
                      <a:pt x="33" y="29"/>
                      <a:pt x="34" y="31"/>
                      <a:pt x="36" y="32"/>
                    </a:cubicBezTo>
                    <a:cubicBezTo>
                      <a:pt x="37" y="29"/>
                      <a:pt x="38" y="31"/>
                      <a:pt x="39" y="31"/>
                    </a:cubicBezTo>
                    <a:cubicBezTo>
                      <a:pt x="40" y="31"/>
                      <a:pt x="41" y="31"/>
                      <a:pt x="41" y="31"/>
                    </a:cubicBezTo>
                    <a:cubicBezTo>
                      <a:pt x="42" y="31"/>
                      <a:pt x="43" y="30"/>
                      <a:pt x="43" y="30"/>
                    </a:cubicBezTo>
                    <a:cubicBezTo>
                      <a:pt x="44" y="30"/>
                      <a:pt x="44" y="31"/>
                      <a:pt x="44" y="31"/>
                    </a:cubicBezTo>
                    <a:cubicBezTo>
                      <a:pt x="45" y="31"/>
                      <a:pt x="46" y="30"/>
                      <a:pt x="47" y="30"/>
                    </a:cubicBezTo>
                    <a:cubicBezTo>
                      <a:pt x="48" y="30"/>
                      <a:pt x="48" y="31"/>
                      <a:pt x="49" y="31"/>
                    </a:cubicBezTo>
                    <a:cubicBezTo>
                      <a:pt x="50" y="30"/>
                      <a:pt x="50" y="30"/>
                      <a:pt x="51" y="30"/>
                    </a:cubicBezTo>
                    <a:cubicBezTo>
                      <a:pt x="52" y="30"/>
                      <a:pt x="52" y="29"/>
                      <a:pt x="53" y="29"/>
                    </a:cubicBezTo>
                    <a:cubicBezTo>
                      <a:pt x="54" y="29"/>
                      <a:pt x="54" y="30"/>
                      <a:pt x="55" y="30"/>
                    </a:cubicBezTo>
                    <a:cubicBezTo>
                      <a:pt x="56" y="30"/>
                      <a:pt x="56" y="29"/>
                      <a:pt x="58" y="29"/>
                    </a:cubicBezTo>
                    <a:cubicBezTo>
                      <a:pt x="59" y="29"/>
                      <a:pt x="60" y="30"/>
                      <a:pt x="61" y="30"/>
                    </a:cubicBezTo>
                    <a:cubicBezTo>
                      <a:pt x="61" y="30"/>
                      <a:pt x="62" y="29"/>
                      <a:pt x="62" y="29"/>
                    </a:cubicBezTo>
                    <a:cubicBezTo>
                      <a:pt x="63" y="29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6" y="29"/>
                    </a:cubicBezTo>
                    <a:cubicBezTo>
                      <a:pt x="66" y="29"/>
                      <a:pt x="67" y="30"/>
                      <a:pt x="68" y="30"/>
                    </a:cubicBezTo>
                    <a:cubicBezTo>
                      <a:pt x="68" y="28"/>
                      <a:pt x="69" y="27"/>
                      <a:pt x="70" y="25"/>
                    </a:cubicBezTo>
                    <a:cubicBezTo>
                      <a:pt x="71" y="26"/>
                      <a:pt x="72" y="26"/>
                      <a:pt x="73" y="26"/>
                    </a:cubicBezTo>
                    <a:cubicBezTo>
                      <a:pt x="73" y="25"/>
                      <a:pt x="73" y="23"/>
                      <a:pt x="74" y="23"/>
                    </a:cubicBezTo>
                    <a:cubicBezTo>
                      <a:pt x="75" y="22"/>
                      <a:pt x="75" y="23"/>
                      <a:pt x="76" y="23"/>
                    </a:cubicBezTo>
                    <a:cubicBezTo>
                      <a:pt x="76" y="22"/>
                      <a:pt x="77" y="21"/>
                      <a:pt x="78" y="20"/>
                    </a:cubicBezTo>
                    <a:cubicBezTo>
                      <a:pt x="78" y="20"/>
                      <a:pt x="79" y="22"/>
                      <a:pt x="80" y="22"/>
                    </a:cubicBezTo>
                    <a:cubicBezTo>
                      <a:pt x="80" y="20"/>
                      <a:pt x="81" y="19"/>
                      <a:pt x="82" y="18"/>
                    </a:cubicBezTo>
                    <a:cubicBezTo>
                      <a:pt x="82" y="19"/>
                      <a:pt x="83" y="19"/>
                      <a:pt x="84" y="19"/>
                    </a:cubicBezTo>
                    <a:cubicBezTo>
                      <a:pt x="84" y="18"/>
                      <a:pt x="85" y="16"/>
                      <a:pt x="86" y="16"/>
                    </a:cubicBezTo>
                    <a:cubicBezTo>
                      <a:pt x="87" y="16"/>
                      <a:pt x="87" y="17"/>
                      <a:pt x="88" y="18"/>
                    </a:cubicBezTo>
                    <a:cubicBezTo>
                      <a:pt x="89" y="16"/>
                      <a:pt x="89" y="16"/>
                      <a:pt x="90" y="15"/>
                    </a:cubicBezTo>
                    <a:cubicBezTo>
                      <a:pt x="90" y="15"/>
                      <a:pt x="91" y="16"/>
                      <a:pt x="91" y="16"/>
                    </a:cubicBezTo>
                    <a:cubicBezTo>
                      <a:pt x="91" y="12"/>
                      <a:pt x="95" y="16"/>
                      <a:pt x="96" y="15"/>
                    </a:cubicBezTo>
                    <a:cubicBezTo>
                      <a:pt x="97" y="14"/>
                      <a:pt x="96" y="12"/>
                      <a:pt x="97" y="13"/>
                    </a:cubicBezTo>
                    <a:cubicBezTo>
                      <a:pt x="99" y="13"/>
                      <a:pt x="99" y="14"/>
                      <a:pt x="100" y="13"/>
                    </a:cubicBezTo>
                    <a:cubicBezTo>
                      <a:pt x="101" y="11"/>
                      <a:pt x="101" y="10"/>
                      <a:pt x="103" y="11"/>
                    </a:cubicBezTo>
                    <a:cubicBezTo>
                      <a:pt x="105" y="11"/>
                      <a:pt x="104" y="12"/>
                      <a:pt x="105" y="10"/>
                    </a:cubicBezTo>
                    <a:cubicBezTo>
                      <a:pt x="106" y="9"/>
                      <a:pt x="105" y="9"/>
                      <a:pt x="107" y="9"/>
                    </a:cubicBezTo>
                    <a:cubicBezTo>
                      <a:pt x="108" y="8"/>
                      <a:pt x="108" y="9"/>
                      <a:pt x="109" y="8"/>
                    </a:cubicBezTo>
                    <a:cubicBezTo>
                      <a:pt x="110" y="8"/>
                      <a:pt x="110" y="7"/>
                      <a:pt x="111" y="7"/>
                    </a:cubicBezTo>
                    <a:cubicBezTo>
                      <a:pt x="110" y="6"/>
                      <a:pt x="109" y="6"/>
                      <a:pt x="109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07" name="Freeform 13"/>
              <p:cNvSpPr>
                <a:spLocks/>
              </p:cNvSpPr>
              <p:nvPr/>
            </p:nvSpPr>
            <p:spPr bwMode="auto">
              <a:xfrm>
                <a:off x="3100446" y="6173363"/>
                <a:ext cx="75105" cy="225313"/>
              </a:xfrm>
              <a:custGeom>
                <a:avLst/>
                <a:gdLst>
                  <a:gd name="T0" fmla="*/ 3528 w 52"/>
                  <a:gd name="T1" fmla="*/ 7761 h 146"/>
                  <a:gd name="T2" fmla="*/ 3603 w 52"/>
                  <a:gd name="T3" fmla="*/ 7117 h 146"/>
                  <a:gd name="T4" fmla="*/ 3453 w 52"/>
                  <a:gd name="T5" fmla="*/ 6679 h 146"/>
                  <a:gd name="T6" fmla="*/ 3196 w 52"/>
                  <a:gd name="T7" fmla="*/ 6241 h 146"/>
                  <a:gd name="T8" fmla="*/ 2830 w 52"/>
                  <a:gd name="T9" fmla="*/ 6328 h 146"/>
                  <a:gd name="T10" fmla="*/ 2763 w 52"/>
                  <a:gd name="T11" fmla="*/ 6146 h 146"/>
                  <a:gd name="T12" fmla="*/ 2763 w 52"/>
                  <a:gd name="T13" fmla="*/ 5767 h 146"/>
                  <a:gd name="T14" fmla="*/ 2495 w 52"/>
                  <a:gd name="T15" fmla="*/ 5502 h 146"/>
                  <a:gd name="T16" fmla="*/ 2420 w 52"/>
                  <a:gd name="T17" fmla="*/ 5415 h 146"/>
                  <a:gd name="T18" fmla="*/ 2495 w 52"/>
                  <a:gd name="T19" fmla="*/ 5064 h 146"/>
                  <a:gd name="T20" fmla="*/ 2354 w 52"/>
                  <a:gd name="T21" fmla="*/ 5064 h 146"/>
                  <a:gd name="T22" fmla="*/ 2420 w 52"/>
                  <a:gd name="T23" fmla="*/ 4417 h 146"/>
                  <a:gd name="T24" fmla="*/ 2138 w 52"/>
                  <a:gd name="T25" fmla="*/ 4417 h 146"/>
                  <a:gd name="T26" fmla="*/ 2204 w 52"/>
                  <a:gd name="T27" fmla="*/ 3979 h 146"/>
                  <a:gd name="T28" fmla="*/ 1947 w 52"/>
                  <a:gd name="T29" fmla="*/ 3896 h 146"/>
                  <a:gd name="T30" fmla="*/ 1947 w 52"/>
                  <a:gd name="T31" fmla="*/ 3896 h 146"/>
                  <a:gd name="T32" fmla="*/ 1797 w 52"/>
                  <a:gd name="T33" fmla="*/ 3514 h 146"/>
                  <a:gd name="T34" fmla="*/ 1872 w 52"/>
                  <a:gd name="T35" fmla="*/ 3079 h 146"/>
                  <a:gd name="T36" fmla="*/ 1731 w 52"/>
                  <a:gd name="T37" fmla="*/ 3079 h 146"/>
                  <a:gd name="T38" fmla="*/ 1656 w 52"/>
                  <a:gd name="T39" fmla="*/ 2897 h 146"/>
                  <a:gd name="T40" fmla="*/ 1581 w 52"/>
                  <a:gd name="T41" fmla="*/ 2518 h 146"/>
                  <a:gd name="T42" fmla="*/ 1514 w 52"/>
                  <a:gd name="T43" fmla="*/ 2346 h 146"/>
                  <a:gd name="T44" fmla="*/ 1656 w 52"/>
                  <a:gd name="T45" fmla="*/ 1899 h 146"/>
                  <a:gd name="T46" fmla="*/ 1465 w 52"/>
                  <a:gd name="T47" fmla="*/ 1899 h 146"/>
                  <a:gd name="T48" fmla="*/ 1581 w 52"/>
                  <a:gd name="T49" fmla="*/ 1433 h 146"/>
                  <a:gd name="T50" fmla="*/ 1390 w 52"/>
                  <a:gd name="T51" fmla="*/ 999 h 146"/>
                  <a:gd name="T52" fmla="*/ 1249 w 52"/>
                  <a:gd name="T53" fmla="*/ 912 h 146"/>
                  <a:gd name="T54" fmla="*/ 1249 w 52"/>
                  <a:gd name="T55" fmla="*/ 265 h 146"/>
                  <a:gd name="T56" fmla="*/ 1033 w 52"/>
                  <a:gd name="T57" fmla="*/ 265 h 146"/>
                  <a:gd name="T58" fmla="*/ 914 w 52"/>
                  <a:gd name="T59" fmla="*/ 0 h 146"/>
                  <a:gd name="T60" fmla="*/ 2570 w 52"/>
                  <a:gd name="T61" fmla="*/ 6584 h 146"/>
                  <a:gd name="T62" fmla="*/ 2637 w 52"/>
                  <a:gd name="T63" fmla="*/ 8491 h 146"/>
                  <a:gd name="T64" fmla="*/ 2570 w 52"/>
                  <a:gd name="T65" fmla="*/ 8578 h 146"/>
                  <a:gd name="T66" fmla="*/ 216 w 52"/>
                  <a:gd name="T67" fmla="*/ 12178 h 146"/>
                  <a:gd name="T68" fmla="*/ 141 w 52"/>
                  <a:gd name="T69" fmla="*/ 12825 h 146"/>
                  <a:gd name="T70" fmla="*/ 407 w 52"/>
                  <a:gd name="T71" fmla="*/ 13176 h 146"/>
                  <a:gd name="T72" fmla="*/ 482 w 52"/>
                  <a:gd name="T73" fmla="*/ 12529 h 146"/>
                  <a:gd name="T74" fmla="*/ 839 w 52"/>
                  <a:gd name="T75" fmla="*/ 12529 h 146"/>
                  <a:gd name="T76" fmla="*/ 1108 w 52"/>
                  <a:gd name="T77" fmla="*/ 12095 h 146"/>
                  <a:gd name="T78" fmla="*/ 1108 w 52"/>
                  <a:gd name="T79" fmla="*/ 11743 h 146"/>
                  <a:gd name="T80" fmla="*/ 1390 w 52"/>
                  <a:gd name="T81" fmla="*/ 11657 h 146"/>
                  <a:gd name="T82" fmla="*/ 1465 w 52"/>
                  <a:gd name="T83" fmla="*/ 11278 h 146"/>
                  <a:gd name="T84" fmla="*/ 1797 w 52"/>
                  <a:gd name="T85" fmla="*/ 11096 h 146"/>
                  <a:gd name="T86" fmla="*/ 2204 w 52"/>
                  <a:gd name="T87" fmla="*/ 10572 h 146"/>
                  <a:gd name="T88" fmla="*/ 2712 w 52"/>
                  <a:gd name="T89" fmla="*/ 9928 h 146"/>
                  <a:gd name="T90" fmla="*/ 3046 w 52"/>
                  <a:gd name="T91" fmla="*/ 9280 h 146"/>
                  <a:gd name="T92" fmla="*/ 3312 w 52"/>
                  <a:gd name="T93" fmla="*/ 8760 h 146"/>
                  <a:gd name="T94" fmla="*/ 3453 w 52"/>
                  <a:gd name="T95" fmla="*/ 8313 h 146"/>
                  <a:gd name="T96" fmla="*/ 3528 w 52"/>
                  <a:gd name="T97" fmla="*/ 7761 h 14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52" h="146">
                    <a:moveTo>
                      <a:pt x="51" y="86"/>
                    </a:moveTo>
                    <a:cubicBezTo>
                      <a:pt x="48" y="84"/>
                      <a:pt x="49" y="80"/>
                      <a:pt x="52" y="79"/>
                    </a:cubicBezTo>
                    <a:cubicBezTo>
                      <a:pt x="49" y="80"/>
                      <a:pt x="49" y="77"/>
                      <a:pt x="50" y="74"/>
                    </a:cubicBezTo>
                    <a:cubicBezTo>
                      <a:pt x="44" y="75"/>
                      <a:pt x="44" y="74"/>
                      <a:pt x="46" y="69"/>
                    </a:cubicBezTo>
                    <a:cubicBezTo>
                      <a:pt x="44" y="69"/>
                      <a:pt x="42" y="70"/>
                      <a:pt x="41" y="70"/>
                    </a:cubicBezTo>
                    <a:cubicBezTo>
                      <a:pt x="40" y="69"/>
                      <a:pt x="40" y="68"/>
                      <a:pt x="40" y="68"/>
                    </a:cubicBezTo>
                    <a:cubicBezTo>
                      <a:pt x="40" y="66"/>
                      <a:pt x="41" y="65"/>
                      <a:pt x="40" y="64"/>
                    </a:cubicBezTo>
                    <a:cubicBezTo>
                      <a:pt x="39" y="61"/>
                      <a:pt x="37" y="62"/>
                      <a:pt x="36" y="61"/>
                    </a:cubicBezTo>
                    <a:cubicBezTo>
                      <a:pt x="36" y="60"/>
                      <a:pt x="35" y="60"/>
                      <a:pt x="35" y="60"/>
                    </a:cubicBezTo>
                    <a:cubicBezTo>
                      <a:pt x="35" y="59"/>
                      <a:pt x="35" y="58"/>
                      <a:pt x="36" y="56"/>
                    </a:cubicBezTo>
                    <a:cubicBezTo>
                      <a:pt x="35" y="56"/>
                      <a:pt x="35" y="55"/>
                      <a:pt x="34" y="56"/>
                    </a:cubicBezTo>
                    <a:cubicBezTo>
                      <a:pt x="33" y="53"/>
                      <a:pt x="35" y="51"/>
                      <a:pt x="35" y="49"/>
                    </a:cubicBezTo>
                    <a:cubicBezTo>
                      <a:pt x="34" y="49"/>
                      <a:pt x="32" y="49"/>
                      <a:pt x="31" y="49"/>
                    </a:cubicBezTo>
                    <a:cubicBezTo>
                      <a:pt x="31" y="48"/>
                      <a:pt x="32" y="45"/>
                      <a:pt x="32" y="44"/>
                    </a:cubicBezTo>
                    <a:cubicBezTo>
                      <a:pt x="31" y="42"/>
                      <a:pt x="30" y="44"/>
                      <a:pt x="28" y="43"/>
                    </a:cubicBezTo>
                    <a:cubicBezTo>
                      <a:pt x="28" y="43"/>
                      <a:pt x="28" y="43"/>
                      <a:pt x="28" y="43"/>
                    </a:cubicBezTo>
                    <a:cubicBezTo>
                      <a:pt x="27" y="41"/>
                      <a:pt x="27" y="40"/>
                      <a:pt x="26" y="39"/>
                    </a:cubicBezTo>
                    <a:cubicBezTo>
                      <a:pt x="27" y="38"/>
                      <a:pt x="27" y="36"/>
                      <a:pt x="27" y="34"/>
                    </a:cubicBezTo>
                    <a:cubicBezTo>
                      <a:pt x="27" y="34"/>
                      <a:pt x="26" y="34"/>
                      <a:pt x="25" y="34"/>
                    </a:cubicBezTo>
                    <a:cubicBezTo>
                      <a:pt x="25" y="34"/>
                      <a:pt x="24" y="33"/>
                      <a:pt x="24" y="32"/>
                    </a:cubicBezTo>
                    <a:cubicBezTo>
                      <a:pt x="25" y="30"/>
                      <a:pt x="25" y="28"/>
                      <a:pt x="23" y="28"/>
                    </a:cubicBezTo>
                    <a:cubicBezTo>
                      <a:pt x="23" y="27"/>
                      <a:pt x="22" y="27"/>
                      <a:pt x="22" y="26"/>
                    </a:cubicBezTo>
                    <a:cubicBezTo>
                      <a:pt x="23" y="24"/>
                      <a:pt x="24" y="23"/>
                      <a:pt x="24" y="21"/>
                    </a:cubicBezTo>
                    <a:cubicBezTo>
                      <a:pt x="23" y="21"/>
                      <a:pt x="22" y="21"/>
                      <a:pt x="21" y="21"/>
                    </a:cubicBezTo>
                    <a:cubicBezTo>
                      <a:pt x="21" y="19"/>
                      <a:pt x="22" y="17"/>
                      <a:pt x="23" y="16"/>
                    </a:cubicBezTo>
                    <a:cubicBezTo>
                      <a:pt x="16" y="17"/>
                      <a:pt x="21" y="13"/>
                      <a:pt x="20" y="11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8" y="7"/>
                      <a:pt x="18" y="5"/>
                      <a:pt x="18" y="3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2"/>
                      <a:pt x="13" y="1"/>
                      <a:pt x="13" y="0"/>
                    </a:cubicBezTo>
                    <a:cubicBezTo>
                      <a:pt x="11" y="18"/>
                      <a:pt x="28" y="60"/>
                      <a:pt x="37" y="73"/>
                    </a:cubicBezTo>
                    <a:cubicBezTo>
                      <a:pt x="39" y="77"/>
                      <a:pt x="44" y="86"/>
                      <a:pt x="38" y="94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" y="135"/>
                      <a:pt x="3" y="135"/>
                      <a:pt x="3" y="135"/>
                    </a:cubicBezTo>
                    <a:cubicBezTo>
                      <a:pt x="1" y="138"/>
                      <a:pt x="0" y="142"/>
                      <a:pt x="2" y="142"/>
                    </a:cubicBezTo>
                    <a:cubicBezTo>
                      <a:pt x="3" y="144"/>
                      <a:pt x="4" y="145"/>
                      <a:pt x="6" y="146"/>
                    </a:cubicBezTo>
                    <a:cubicBezTo>
                      <a:pt x="6" y="144"/>
                      <a:pt x="6" y="141"/>
                      <a:pt x="7" y="139"/>
                    </a:cubicBezTo>
                    <a:cubicBezTo>
                      <a:pt x="8" y="139"/>
                      <a:pt x="10" y="140"/>
                      <a:pt x="12" y="139"/>
                    </a:cubicBezTo>
                    <a:cubicBezTo>
                      <a:pt x="10" y="136"/>
                      <a:pt x="12" y="132"/>
                      <a:pt x="16" y="134"/>
                    </a:cubicBezTo>
                    <a:cubicBezTo>
                      <a:pt x="16" y="133"/>
                      <a:pt x="16" y="131"/>
                      <a:pt x="16" y="130"/>
                    </a:cubicBezTo>
                    <a:cubicBezTo>
                      <a:pt x="17" y="129"/>
                      <a:pt x="19" y="130"/>
                      <a:pt x="20" y="129"/>
                    </a:cubicBezTo>
                    <a:cubicBezTo>
                      <a:pt x="21" y="128"/>
                      <a:pt x="20" y="126"/>
                      <a:pt x="21" y="125"/>
                    </a:cubicBezTo>
                    <a:cubicBezTo>
                      <a:pt x="22" y="123"/>
                      <a:pt x="24" y="123"/>
                      <a:pt x="26" y="123"/>
                    </a:cubicBezTo>
                    <a:cubicBezTo>
                      <a:pt x="26" y="116"/>
                      <a:pt x="26" y="118"/>
                      <a:pt x="32" y="117"/>
                    </a:cubicBezTo>
                    <a:cubicBezTo>
                      <a:pt x="29" y="112"/>
                      <a:pt x="35" y="111"/>
                      <a:pt x="39" y="110"/>
                    </a:cubicBezTo>
                    <a:cubicBezTo>
                      <a:pt x="37" y="106"/>
                      <a:pt x="39" y="103"/>
                      <a:pt x="44" y="103"/>
                    </a:cubicBezTo>
                    <a:cubicBezTo>
                      <a:pt x="43" y="100"/>
                      <a:pt x="44" y="97"/>
                      <a:pt x="48" y="97"/>
                    </a:cubicBezTo>
                    <a:cubicBezTo>
                      <a:pt x="47" y="95"/>
                      <a:pt x="47" y="92"/>
                      <a:pt x="50" y="92"/>
                    </a:cubicBezTo>
                    <a:cubicBezTo>
                      <a:pt x="49" y="90"/>
                      <a:pt x="48" y="87"/>
                      <a:pt x="51" y="8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08" name="Freeform 14"/>
              <p:cNvSpPr>
                <a:spLocks/>
              </p:cNvSpPr>
              <p:nvPr/>
            </p:nvSpPr>
            <p:spPr bwMode="auto">
              <a:xfrm>
                <a:off x="3272186" y="5771305"/>
                <a:ext cx="46565" cy="81613"/>
              </a:xfrm>
              <a:custGeom>
                <a:avLst/>
                <a:gdLst>
                  <a:gd name="T0" fmla="*/ 567 w 32"/>
                  <a:gd name="T1" fmla="*/ 0 h 53"/>
                  <a:gd name="T2" fmla="*/ 1572 w 32"/>
                  <a:gd name="T3" fmla="*/ 643 h 53"/>
                  <a:gd name="T4" fmla="*/ 2136 w 32"/>
                  <a:gd name="T5" fmla="*/ 3924 h 53"/>
                  <a:gd name="T6" fmla="*/ 1918 w 32"/>
                  <a:gd name="T7" fmla="*/ 4739 h 53"/>
                  <a:gd name="T8" fmla="*/ 567 w 32"/>
                  <a:gd name="T9" fmla="*/ 0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53">
                    <a:moveTo>
                      <a:pt x="8" y="0"/>
                    </a:moveTo>
                    <a:cubicBezTo>
                      <a:pt x="13" y="2"/>
                      <a:pt x="18" y="4"/>
                      <a:pt x="22" y="7"/>
                    </a:cubicBezTo>
                    <a:cubicBezTo>
                      <a:pt x="32" y="17"/>
                      <a:pt x="32" y="27"/>
                      <a:pt x="30" y="44"/>
                    </a:cubicBezTo>
                    <a:cubicBezTo>
                      <a:pt x="29" y="48"/>
                      <a:pt x="28" y="51"/>
                      <a:pt x="27" y="53"/>
                    </a:cubicBezTo>
                    <a:cubicBezTo>
                      <a:pt x="4" y="37"/>
                      <a:pt x="0" y="12"/>
                      <a:pt x="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09" name="Freeform 15"/>
              <p:cNvSpPr>
                <a:spLocks/>
              </p:cNvSpPr>
              <p:nvPr/>
            </p:nvSpPr>
            <p:spPr bwMode="auto">
              <a:xfrm>
                <a:off x="3246149" y="5749775"/>
                <a:ext cx="33547" cy="21530"/>
              </a:xfrm>
              <a:custGeom>
                <a:avLst/>
                <a:gdLst>
                  <a:gd name="T0" fmla="*/ 941 w 23"/>
                  <a:gd name="T1" fmla="*/ 1075 h 14"/>
                  <a:gd name="T2" fmla="*/ 76 w 23"/>
                  <a:gd name="T3" fmla="*/ 1244 h 14"/>
                  <a:gd name="T4" fmla="*/ 0 w 23"/>
                  <a:gd name="T5" fmla="*/ 1244 h 14"/>
                  <a:gd name="T6" fmla="*/ 1238 w 23"/>
                  <a:gd name="T7" fmla="*/ 169 h 14"/>
                  <a:gd name="T8" fmla="*/ 1512 w 23"/>
                  <a:gd name="T9" fmla="*/ 1161 h 14"/>
                  <a:gd name="T10" fmla="*/ 941 w 23"/>
                  <a:gd name="T11" fmla="*/ 1075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" h="14">
                    <a:moveTo>
                      <a:pt x="13" y="12"/>
                    </a:moveTo>
                    <a:cubicBezTo>
                      <a:pt x="10" y="12"/>
                      <a:pt x="5" y="13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6"/>
                      <a:pt x="11" y="0"/>
                      <a:pt x="17" y="2"/>
                    </a:cubicBezTo>
                    <a:cubicBezTo>
                      <a:pt x="23" y="4"/>
                      <a:pt x="22" y="9"/>
                      <a:pt x="21" y="13"/>
                    </a:cubicBezTo>
                    <a:cubicBezTo>
                      <a:pt x="18" y="12"/>
                      <a:pt x="16" y="12"/>
                      <a:pt x="13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10" name="Freeform 16"/>
              <p:cNvSpPr>
                <a:spLocks/>
              </p:cNvSpPr>
              <p:nvPr/>
            </p:nvSpPr>
            <p:spPr bwMode="auto">
              <a:xfrm>
                <a:off x="3263674" y="5726242"/>
                <a:ext cx="43561" cy="28039"/>
              </a:xfrm>
              <a:custGeom>
                <a:avLst/>
                <a:gdLst>
                  <a:gd name="T0" fmla="*/ 371 w 30"/>
                  <a:gd name="T1" fmla="*/ 1596 h 18"/>
                  <a:gd name="T2" fmla="*/ 0 w 30"/>
                  <a:gd name="T3" fmla="*/ 1596 h 18"/>
                  <a:gd name="T4" fmla="*/ 75 w 30"/>
                  <a:gd name="T5" fmla="*/ 1509 h 18"/>
                  <a:gd name="T6" fmla="*/ 1978 w 30"/>
                  <a:gd name="T7" fmla="*/ 87 h 18"/>
                  <a:gd name="T8" fmla="*/ 2120 w 30"/>
                  <a:gd name="T9" fmla="*/ 358 h 18"/>
                  <a:gd name="T10" fmla="*/ 1978 w 30"/>
                  <a:gd name="T11" fmla="*/ 572 h 18"/>
                  <a:gd name="T12" fmla="*/ 412 w 30"/>
                  <a:gd name="T13" fmla="*/ 1683 h 18"/>
                  <a:gd name="T14" fmla="*/ 371 w 30"/>
                  <a:gd name="T15" fmla="*/ 1596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0" h="18">
                    <a:moveTo>
                      <a:pt x="5" y="17"/>
                    </a:moveTo>
                    <a:cubicBezTo>
                      <a:pt x="4" y="17"/>
                      <a:pt x="2" y="17"/>
                      <a:pt x="0" y="17"/>
                    </a:cubicBezTo>
                    <a:cubicBezTo>
                      <a:pt x="0" y="17"/>
                      <a:pt x="0" y="16"/>
                      <a:pt x="1" y="16"/>
                    </a:cubicBezTo>
                    <a:cubicBezTo>
                      <a:pt x="2" y="15"/>
                      <a:pt x="17" y="0"/>
                      <a:pt x="28" y="1"/>
                    </a:cubicBezTo>
                    <a:cubicBezTo>
                      <a:pt x="29" y="1"/>
                      <a:pt x="30" y="2"/>
                      <a:pt x="30" y="4"/>
                    </a:cubicBezTo>
                    <a:cubicBezTo>
                      <a:pt x="30" y="5"/>
                      <a:pt x="29" y="6"/>
                      <a:pt x="28" y="6"/>
                    </a:cubicBezTo>
                    <a:cubicBezTo>
                      <a:pt x="21" y="5"/>
                      <a:pt x="11" y="13"/>
                      <a:pt x="6" y="18"/>
                    </a:cubicBezTo>
                    <a:cubicBezTo>
                      <a:pt x="6" y="18"/>
                      <a:pt x="6" y="17"/>
                      <a:pt x="5" y="1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11" name="Freeform 17"/>
              <p:cNvSpPr>
                <a:spLocks/>
              </p:cNvSpPr>
              <p:nvPr/>
            </p:nvSpPr>
            <p:spPr bwMode="auto">
              <a:xfrm>
                <a:off x="3236135" y="5991611"/>
                <a:ext cx="50571" cy="37051"/>
              </a:xfrm>
              <a:custGeom>
                <a:avLst/>
                <a:gdLst>
                  <a:gd name="T0" fmla="*/ 2424 w 35"/>
                  <a:gd name="T1" fmla="*/ 0 h 24"/>
                  <a:gd name="T2" fmla="*/ 0 w 35"/>
                  <a:gd name="T3" fmla="*/ 2168 h 2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5" h="24">
                    <a:moveTo>
                      <a:pt x="35" y="0"/>
                    </a:moveTo>
                    <a:cubicBezTo>
                      <a:pt x="26" y="16"/>
                      <a:pt x="14" y="24"/>
                      <a:pt x="0" y="24"/>
                    </a:cubicBezTo>
                  </a:path>
                </a:pathLst>
              </a:custGeom>
              <a:solidFill>
                <a:srgbClr val="4E4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12" name="Freeform 18"/>
              <p:cNvSpPr>
                <a:spLocks/>
              </p:cNvSpPr>
              <p:nvPr/>
            </p:nvSpPr>
            <p:spPr bwMode="auto">
              <a:xfrm>
                <a:off x="3137999" y="5841903"/>
                <a:ext cx="196274" cy="452128"/>
              </a:xfrm>
              <a:custGeom>
                <a:avLst/>
                <a:gdLst>
                  <a:gd name="T0" fmla="*/ 7733 w 136"/>
                  <a:gd name="T1" fmla="*/ 10571 h 293"/>
                  <a:gd name="T2" fmla="*/ 7111 w 136"/>
                  <a:gd name="T3" fmla="*/ 8746 h 293"/>
                  <a:gd name="T4" fmla="*/ 8068 w 136"/>
                  <a:gd name="T5" fmla="*/ 4681 h 293"/>
                  <a:gd name="T6" fmla="*/ 7808 w 136"/>
                  <a:gd name="T7" fmla="*/ 1350 h 293"/>
                  <a:gd name="T8" fmla="*/ 4695 w 136"/>
                  <a:gd name="T9" fmla="*/ 0 h 293"/>
                  <a:gd name="T10" fmla="*/ 4695 w 136"/>
                  <a:gd name="T11" fmla="*/ 0 h 293"/>
                  <a:gd name="T12" fmla="*/ 1580 w 136"/>
                  <a:gd name="T13" fmla="*/ 1350 h 293"/>
                  <a:gd name="T14" fmla="*/ 1320 w 136"/>
                  <a:gd name="T15" fmla="*/ 4681 h 293"/>
                  <a:gd name="T16" fmla="*/ 2277 w 136"/>
                  <a:gd name="T17" fmla="*/ 8746 h 293"/>
                  <a:gd name="T18" fmla="*/ 1654 w 136"/>
                  <a:gd name="T19" fmla="*/ 10571 h 293"/>
                  <a:gd name="T20" fmla="*/ 764 w 136"/>
                  <a:gd name="T21" fmla="*/ 20288 h 293"/>
                  <a:gd name="T22" fmla="*/ 4695 w 136"/>
                  <a:gd name="T23" fmla="*/ 26434 h 293"/>
                  <a:gd name="T24" fmla="*/ 8624 w 136"/>
                  <a:gd name="T25" fmla="*/ 20288 h 293"/>
                  <a:gd name="T26" fmla="*/ 7733 w 136"/>
                  <a:gd name="T27" fmla="*/ 10571 h 29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36" h="293">
                    <a:moveTo>
                      <a:pt x="112" y="117"/>
                    </a:moveTo>
                    <a:cubicBezTo>
                      <a:pt x="108" y="105"/>
                      <a:pt x="105" y="99"/>
                      <a:pt x="103" y="97"/>
                    </a:cubicBezTo>
                    <a:cubicBezTo>
                      <a:pt x="110" y="86"/>
                      <a:pt x="115" y="71"/>
                      <a:pt x="117" y="52"/>
                    </a:cubicBezTo>
                    <a:cubicBezTo>
                      <a:pt x="119" y="37"/>
                      <a:pt x="115" y="20"/>
                      <a:pt x="113" y="15"/>
                    </a:cubicBezTo>
                    <a:cubicBezTo>
                      <a:pt x="97" y="3"/>
                      <a:pt x="86" y="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50" y="1"/>
                      <a:pt x="39" y="3"/>
                      <a:pt x="23" y="15"/>
                    </a:cubicBezTo>
                    <a:cubicBezTo>
                      <a:pt x="21" y="20"/>
                      <a:pt x="17" y="37"/>
                      <a:pt x="19" y="52"/>
                    </a:cubicBezTo>
                    <a:cubicBezTo>
                      <a:pt x="21" y="71"/>
                      <a:pt x="26" y="86"/>
                      <a:pt x="33" y="97"/>
                    </a:cubicBezTo>
                    <a:cubicBezTo>
                      <a:pt x="32" y="99"/>
                      <a:pt x="28" y="105"/>
                      <a:pt x="24" y="117"/>
                    </a:cubicBezTo>
                    <a:cubicBezTo>
                      <a:pt x="13" y="147"/>
                      <a:pt x="0" y="192"/>
                      <a:pt x="11" y="225"/>
                    </a:cubicBezTo>
                    <a:cubicBezTo>
                      <a:pt x="22" y="258"/>
                      <a:pt x="44" y="293"/>
                      <a:pt x="68" y="293"/>
                    </a:cubicBezTo>
                    <a:cubicBezTo>
                      <a:pt x="92" y="293"/>
                      <a:pt x="114" y="258"/>
                      <a:pt x="125" y="225"/>
                    </a:cubicBezTo>
                    <a:cubicBezTo>
                      <a:pt x="136" y="192"/>
                      <a:pt x="123" y="147"/>
                      <a:pt x="112" y="117"/>
                    </a:cubicBezTo>
                    <a:close/>
                  </a:path>
                </a:pathLst>
              </a:custGeom>
              <a:solidFill>
                <a:srgbClr val="6067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13" name="Freeform 19"/>
              <p:cNvSpPr>
                <a:spLocks/>
              </p:cNvSpPr>
              <p:nvPr/>
            </p:nvSpPr>
            <p:spPr bwMode="auto">
              <a:xfrm>
                <a:off x="3304230" y="5843405"/>
                <a:ext cx="50571" cy="60083"/>
              </a:xfrm>
              <a:custGeom>
                <a:avLst/>
                <a:gdLst>
                  <a:gd name="T0" fmla="*/ 0 w 35"/>
                  <a:gd name="T1" fmla="*/ 1978 h 39"/>
                  <a:gd name="T2" fmla="*/ 1731 w 35"/>
                  <a:gd name="T3" fmla="*/ 265 h 39"/>
                  <a:gd name="T4" fmla="*/ 2208 w 35"/>
                  <a:gd name="T5" fmla="*/ 169 h 39"/>
                  <a:gd name="T6" fmla="*/ 2358 w 35"/>
                  <a:gd name="T7" fmla="*/ 815 h 39"/>
                  <a:gd name="T8" fmla="*/ 216 w 35"/>
                  <a:gd name="T9" fmla="*/ 3492 h 39"/>
                  <a:gd name="T10" fmla="*/ 0 w 35"/>
                  <a:gd name="T11" fmla="*/ 1978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5" h="39">
                    <a:moveTo>
                      <a:pt x="0" y="22"/>
                    </a:moveTo>
                    <a:cubicBezTo>
                      <a:pt x="10" y="19"/>
                      <a:pt x="21" y="11"/>
                      <a:pt x="25" y="3"/>
                    </a:cubicBezTo>
                    <a:cubicBezTo>
                      <a:pt x="27" y="1"/>
                      <a:pt x="30" y="0"/>
                      <a:pt x="32" y="2"/>
                    </a:cubicBezTo>
                    <a:cubicBezTo>
                      <a:pt x="34" y="3"/>
                      <a:pt x="35" y="6"/>
                      <a:pt x="34" y="9"/>
                    </a:cubicBezTo>
                    <a:cubicBezTo>
                      <a:pt x="32" y="11"/>
                      <a:pt x="18" y="34"/>
                      <a:pt x="3" y="39"/>
                    </a:cubicBezTo>
                    <a:cubicBezTo>
                      <a:pt x="2" y="33"/>
                      <a:pt x="1" y="27"/>
                      <a:pt x="0" y="22"/>
                    </a:cubicBezTo>
                    <a:close/>
                  </a:path>
                </a:pathLst>
              </a:custGeom>
              <a:solidFill>
                <a:srgbClr val="4E4E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14" name="Freeform 20"/>
              <p:cNvSpPr>
                <a:spLocks/>
              </p:cNvSpPr>
              <p:nvPr/>
            </p:nvSpPr>
            <p:spPr bwMode="auto">
              <a:xfrm>
                <a:off x="3286706" y="5977591"/>
                <a:ext cx="71099" cy="28039"/>
              </a:xfrm>
              <a:custGeom>
                <a:avLst/>
                <a:gdLst>
                  <a:gd name="T0" fmla="*/ 345 w 49"/>
                  <a:gd name="T1" fmla="*/ 0 h 18"/>
                  <a:gd name="T2" fmla="*/ 0 w 49"/>
                  <a:gd name="T3" fmla="*/ 843 h 18"/>
                  <a:gd name="T4" fmla="*/ 1116 w 49"/>
                  <a:gd name="T5" fmla="*/ 1114 h 18"/>
                  <a:gd name="T6" fmla="*/ 2898 w 49"/>
                  <a:gd name="T7" fmla="*/ 1509 h 18"/>
                  <a:gd name="T8" fmla="*/ 3309 w 49"/>
                  <a:gd name="T9" fmla="*/ 1412 h 18"/>
                  <a:gd name="T10" fmla="*/ 3234 w 49"/>
                  <a:gd name="T11" fmla="*/ 756 h 18"/>
                  <a:gd name="T12" fmla="*/ 1194 w 49"/>
                  <a:gd name="T13" fmla="*/ 184 h 18"/>
                  <a:gd name="T14" fmla="*/ 345 w 49"/>
                  <a:gd name="T15" fmla="*/ 0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9" h="18">
                    <a:moveTo>
                      <a:pt x="5" y="0"/>
                    </a:moveTo>
                    <a:cubicBezTo>
                      <a:pt x="4" y="4"/>
                      <a:pt x="2" y="7"/>
                      <a:pt x="0" y="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26" y="13"/>
                      <a:pt x="37" y="14"/>
                      <a:pt x="41" y="16"/>
                    </a:cubicBezTo>
                    <a:cubicBezTo>
                      <a:pt x="43" y="18"/>
                      <a:pt x="46" y="17"/>
                      <a:pt x="47" y="15"/>
                    </a:cubicBezTo>
                    <a:cubicBezTo>
                      <a:pt x="49" y="13"/>
                      <a:pt x="48" y="10"/>
                      <a:pt x="46" y="8"/>
                    </a:cubicBezTo>
                    <a:cubicBezTo>
                      <a:pt x="41" y="5"/>
                      <a:pt x="32" y="4"/>
                      <a:pt x="17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15" name="Freeform 21"/>
              <p:cNvSpPr>
                <a:spLocks/>
              </p:cNvSpPr>
              <p:nvPr/>
            </p:nvSpPr>
            <p:spPr bwMode="auto">
              <a:xfrm>
                <a:off x="3346289" y="5720234"/>
                <a:ext cx="89625" cy="128178"/>
              </a:xfrm>
              <a:custGeom>
                <a:avLst/>
                <a:gdLst>
                  <a:gd name="T0" fmla="*/ 217 w 62"/>
                  <a:gd name="T1" fmla="*/ 6955 h 83"/>
                  <a:gd name="T2" fmla="*/ 141 w 62"/>
                  <a:gd name="T3" fmla="*/ 6517 h 83"/>
                  <a:gd name="T4" fmla="*/ 332 w 62"/>
                  <a:gd name="T5" fmla="*/ 6604 h 83"/>
                  <a:gd name="T6" fmla="*/ 332 w 62"/>
                  <a:gd name="T7" fmla="*/ 6517 h 83"/>
                  <a:gd name="T8" fmla="*/ 332 w 62"/>
                  <a:gd name="T9" fmla="*/ 5984 h 83"/>
                  <a:gd name="T10" fmla="*/ 551 w 62"/>
                  <a:gd name="T11" fmla="*/ 6070 h 83"/>
                  <a:gd name="T12" fmla="*/ 551 w 62"/>
                  <a:gd name="T13" fmla="*/ 5432 h 83"/>
                  <a:gd name="T14" fmla="*/ 702 w 62"/>
                  <a:gd name="T15" fmla="*/ 5518 h 83"/>
                  <a:gd name="T16" fmla="*/ 702 w 62"/>
                  <a:gd name="T17" fmla="*/ 5518 h 83"/>
                  <a:gd name="T18" fmla="*/ 627 w 62"/>
                  <a:gd name="T19" fmla="*/ 4984 h 83"/>
                  <a:gd name="T20" fmla="*/ 768 w 62"/>
                  <a:gd name="T21" fmla="*/ 5080 h 83"/>
                  <a:gd name="T22" fmla="*/ 702 w 62"/>
                  <a:gd name="T23" fmla="*/ 4605 h 83"/>
                  <a:gd name="T24" fmla="*/ 918 w 62"/>
                  <a:gd name="T25" fmla="*/ 4691 h 83"/>
                  <a:gd name="T26" fmla="*/ 843 w 62"/>
                  <a:gd name="T27" fmla="*/ 4253 h 83"/>
                  <a:gd name="T28" fmla="*/ 918 w 62"/>
                  <a:gd name="T29" fmla="*/ 3815 h 83"/>
                  <a:gd name="T30" fmla="*/ 1109 w 62"/>
                  <a:gd name="T31" fmla="*/ 3815 h 83"/>
                  <a:gd name="T32" fmla="*/ 959 w 62"/>
                  <a:gd name="T33" fmla="*/ 3254 h 83"/>
                  <a:gd name="T34" fmla="*/ 1175 w 62"/>
                  <a:gd name="T35" fmla="*/ 3254 h 83"/>
                  <a:gd name="T36" fmla="*/ 1034 w 62"/>
                  <a:gd name="T37" fmla="*/ 2816 h 83"/>
                  <a:gd name="T38" fmla="*/ 1250 w 62"/>
                  <a:gd name="T39" fmla="*/ 2902 h 83"/>
                  <a:gd name="T40" fmla="*/ 1175 w 62"/>
                  <a:gd name="T41" fmla="*/ 2437 h 83"/>
                  <a:gd name="T42" fmla="*/ 1325 w 62"/>
                  <a:gd name="T43" fmla="*/ 2520 h 83"/>
                  <a:gd name="T44" fmla="*/ 1325 w 62"/>
                  <a:gd name="T45" fmla="*/ 2437 h 83"/>
                  <a:gd name="T46" fmla="*/ 1325 w 62"/>
                  <a:gd name="T47" fmla="*/ 2255 h 83"/>
                  <a:gd name="T48" fmla="*/ 1467 w 62"/>
                  <a:gd name="T49" fmla="*/ 2255 h 83"/>
                  <a:gd name="T50" fmla="*/ 1392 w 62"/>
                  <a:gd name="T51" fmla="*/ 1999 h 83"/>
                  <a:gd name="T52" fmla="*/ 1660 w 62"/>
                  <a:gd name="T53" fmla="*/ 2168 h 83"/>
                  <a:gd name="T54" fmla="*/ 1735 w 62"/>
                  <a:gd name="T55" fmla="*/ 1817 h 83"/>
                  <a:gd name="T56" fmla="*/ 1952 w 62"/>
                  <a:gd name="T57" fmla="*/ 1903 h 83"/>
                  <a:gd name="T58" fmla="*/ 1952 w 62"/>
                  <a:gd name="T59" fmla="*/ 1647 h 83"/>
                  <a:gd name="T60" fmla="*/ 2217 w 62"/>
                  <a:gd name="T61" fmla="*/ 1730 h 83"/>
                  <a:gd name="T62" fmla="*/ 2217 w 62"/>
                  <a:gd name="T63" fmla="*/ 1437 h 83"/>
                  <a:gd name="T64" fmla="*/ 2434 w 62"/>
                  <a:gd name="T65" fmla="*/ 1647 h 83"/>
                  <a:gd name="T66" fmla="*/ 2500 w 62"/>
                  <a:gd name="T67" fmla="*/ 1437 h 83"/>
                  <a:gd name="T68" fmla="*/ 2717 w 62"/>
                  <a:gd name="T69" fmla="*/ 1521 h 83"/>
                  <a:gd name="T70" fmla="*/ 2769 w 62"/>
                  <a:gd name="T71" fmla="*/ 1169 h 83"/>
                  <a:gd name="T72" fmla="*/ 3060 w 62"/>
                  <a:gd name="T73" fmla="*/ 913 h 83"/>
                  <a:gd name="T74" fmla="*/ 3277 w 62"/>
                  <a:gd name="T75" fmla="*/ 1086 h 83"/>
                  <a:gd name="T76" fmla="*/ 3343 w 62"/>
                  <a:gd name="T77" fmla="*/ 817 h 83"/>
                  <a:gd name="T78" fmla="*/ 3534 w 62"/>
                  <a:gd name="T79" fmla="*/ 913 h 83"/>
                  <a:gd name="T80" fmla="*/ 3609 w 62"/>
                  <a:gd name="T81" fmla="*/ 648 h 83"/>
                  <a:gd name="T82" fmla="*/ 3825 w 62"/>
                  <a:gd name="T83" fmla="*/ 817 h 83"/>
                  <a:gd name="T84" fmla="*/ 3825 w 62"/>
                  <a:gd name="T85" fmla="*/ 731 h 83"/>
                  <a:gd name="T86" fmla="*/ 3825 w 62"/>
                  <a:gd name="T87" fmla="*/ 352 h 83"/>
                  <a:gd name="T88" fmla="*/ 4019 w 62"/>
                  <a:gd name="T89" fmla="*/ 561 h 83"/>
                  <a:gd name="T90" fmla="*/ 4310 w 62"/>
                  <a:gd name="T91" fmla="*/ 86 h 83"/>
                  <a:gd name="T92" fmla="*/ 4235 w 62"/>
                  <a:gd name="T93" fmla="*/ 731 h 83"/>
                  <a:gd name="T94" fmla="*/ 4235 w 62"/>
                  <a:gd name="T95" fmla="*/ 913 h 83"/>
                  <a:gd name="T96" fmla="*/ 1591 w 62"/>
                  <a:gd name="T97" fmla="*/ 2730 h 83"/>
                  <a:gd name="T98" fmla="*/ 332 w 62"/>
                  <a:gd name="T99" fmla="*/ 7517 h 83"/>
                  <a:gd name="T100" fmla="*/ 217 w 62"/>
                  <a:gd name="T101" fmla="*/ 7421 h 83"/>
                  <a:gd name="T102" fmla="*/ 0 w 62"/>
                  <a:gd name="T103" fmla="*/ 7335 h 83"/>
                  <a:gd name="T104" fmla="*/ 217 w 62"/>
                  <a:gd name="T105" fmla="*/ 6955 h 8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62" h="83">
                    <a:moveTo>
                      <a:pt x="3" y="77"/>
                    </a:moveTo>
                    <a:cubicBezTo>
                      <a:pt x="2" y="75"/>
                      <a:pt x="1" y="74"/>
                      <a:pt x="2" y="72"/>
                    </a:cubicBezTo>
                    <a:cubicBezTo>
                      <a:pt x="3" y="72"/>
                      <a:pt x="4" y="73"/>
                      <a:pt x="5" y="73"/>
                    </a:cubicBezTo>
                    <a:cubicBezTo>
                      <a:pt x="5" y="73"/>
                      <a:pt x="5" y="72"/>
                      <a:pt x="5" y="72"/>
                    </a:cubicBezTo>
                    <a:cubicBezTo>
                      <a:pt x="5" y="70"/>
                      <a:pt x="5" y="68"/>
                      <a:pt x="5" y="66"/>
                    </a:cubicBezTo>
                    <a:cubicBezTo>
                      <a:pt x="6" y="66"/>
                      <a:pt x="7" y="66"/>
                      <a:pt x="8" y="67"/>
                    </a:cubicBezTo>
                    <a:cubicBezTo>
                      <a:pt x="8" y="64"/>
                      <a:pt x="7" y="62"/>
                      <a:pt x="8" y="60"/>
                    </a:cubicBezTo>
                    <a:cubicBezTo>
                      <a:pt x="8" y="60"/>
                      <a:pt x="9" y="61"/>
                      <a:pt x="10" y="61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59"/>
                      <a:pt x="9" y="57"/>
                      <a:pt x="9" y="55"/>
                    </a:cubicBezTo>
                    <a:cubicBezTo>
                      <a:pt x="10" y="56"/>
                      <a:pt x="11" y="56"/>
                      <a:pt x="11" y="56"/>
                    </a:cubicBezTo>
                    <a:cubicBezTo>
                      <a:pt x="11" y="55"/>
                      <a:pt x="11" y="53"/>
                      <a:pt x="10" y="51"/>
                    </a:cubicBezTo>
                    <a:cubicBezTo>
                      <a:pt x="10" y="52"/>
                      <a:pt x="12" y="52"/>
                      <a:pt x="13" y="52"/>
                    </a:cubicBezTo>
                    <a:cubicBezTo>
                      <a:pt x="12" y="51"/>
                      <a:pt x="12" y="49"/>
                      <a:pt x="12" y="47"/>
                    </a:cubicBezTo>
                    <a:cubicBezTo>
                      <a:pt x="15" y="47"/>
                      <a:pt x="14" y="44"/>
                      <a:pt x="13" y="42"/>
                    </a:cubicBezTo>
                    <a:cubicBezTo>
                      <a:pt x="13" y="42"/>
                      <a:pt x="15" y="42"/>
                      <a:pt x="16" y="42"/>
                    </a:cubicBezTo>
                    <a:cubicBezTo>
                      <a:pt x="15" y="40"/>
                      <a:pt x="14" y="38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6" y="35"/>
                      <a:pt x="16" y="32"/>
                      <a:pt x="15" y="31"/>
                    </a:cubicBezTo>
                    <a:cubicBezTo>
                      <a:pt x="16" y="32"/>
                      <a:pt x="17" y="32"/>
                      <a:pt x="18" y="32"/>
                    </a:cubicBezTo>
                    <a:cubicBezTo>
                      <a:pt x="17" y="31"/>
                      <a:pt x="17" y="28"/>
                      <a:pt x="17" y="27"/>
                    </a:cubicBezTo>
                    <a:cubicBezTo>
                      <a:pt x="17" y="27"/>
                      <a:pt x="18" y="28"/>
                      <a:pt x="19" y="28"/>
                    </a:cubicBezTo>
                    <a:cubicBezTo>
                      <a:pt x="19" y="28"/>
                      <a:pt x="19" y="27"/>
                      <a:pt x="19" y="27"/>
                    </a:cubicBezTo>
                    <a:cubicBezTo>
                      <a:pt x="19" y="27"/>
                      <a:pt x="19" y="26"/>
                      <a:pt x="19" y="25"/>
                    </a:cubicBezTo>
                    <a:cubicBezTo>
                      <a:pt x="20" y="25"/>
                      <a:pt x="20" y="26"/>
                      <a:pt x="21" y="25"/>
                    </a:cubicBezTo>
                    <a:cubicBezTo>
                      <a:pt x="20" y="24"/>
                      <a:pt x="21" y="23"/>
                      <a:pt x="20" y="22"/>
                    </a:cubicBezTo>
                    <a:cubicBezTo>
                      <a:pt x="21" y="23"/>
                      <a:pt x="23" y="23"/>
                      <a:pt x="24" y="24"/>
                    </a:cubicBezTo>
                    <a:cubicBezTo>
                      <a:pt x="24" y="23"/>
                      <a:pt x="25" y="21"/>
                      <a:pt x="25" y="20"/>
                    </a:cubicBezTo>
                    <a:cubicBezTo>
                      <a:pt x="26" y="21"/>
                      <a:pt x="27" y="21"/>
                      <a:pt x="28" y="21"/>
                    </a:cubicBezTo>
                    <a:cubicBezTo>
                      <a:pt x="28" y="20"/>
                      <a:pt x="28" y="19"/>
                      <a:pt x="28" y="18"/>
                    </a:cubicBezTo>
                    <a:cubicBezTo>
                      <a:pt x="29" y="18"/>
                      <a:pt x="31" y="18"/>
                      <a:pt x="32" y="19"/>
                    </a:cubicBezTo>
                    <a:cubicBezTo>
                      <a:pt x="32" y="18"/>
                      <a:pt x="32" y="17"/>
                      <a:pt x="32" y="16"/>
                    </a:cubicBezTo>
                    <a:cubicBezTo>
                      <a:pt x="32" y="17"/>
                      <a:pt x="35" y="17"/>
                      <a:pt x="35" y="18"/>
                    </a:cubicBezTo>
                    <a:cubicBezTo>
                      <a:pt x="36" y="17"/>
                      <a:pt x="36" y="17"/>
                      <a:pt x="36" y="16"/>
                    </a:cubicBezTo>
                    <a:cubicBezTo>
                      <a:pt x="37" y="16"/>
                      <a:pt x="38" y="16"/>
                      <a:pt x="39" y="17"/>
                    </a:cubicBezTo>
                    <a:cubicBezTo>
                      <a:pt x="39" y="16"/>
                      <a:pt x="40" y="13"/>
                      <a:pt x="40" y="13"/>
                    </a:cubicBezTo>
                    <a:cubicBezTo>
                      <a:pt x="43" y="14"/>
                      <a:pt x="44" y="13"/>
                      <a:pt x="44" y="10"/>
                    </a:cubicBezTo>
                    <a:cubicBezTo>
                      <a:pt x="44" y="11"/>
                      <a:pt x="46" y="11"/>
                      <a:pt x="47" y="12"/>
                    </a:cubicBezTo>
                    <a:cubicBezTo>
                      <a:pt x="47" y="11"/>
                      <a:pt x="48" y="10"/>
                      <a:pt x="48" y="9"/>
                    </a:cubicBezTo>
                    <a:cubicBezTo>
                      <a:pt x="49" y="10"/>
                      <a:pt x="50" y="10"/>
                      <a:pt x="51" y="10"/>
                    </a:cubicBezTo>
                    <a:cubicBezTo>
                      <a:pt x="51" y="9"/>
                      <a:pt x="52" y="8"/>
                      <a:pt x="52" y="7"/>
                    </a:cubicBezTo>
                    <a:cubicBezTo>
                      <a:pt x="53" y="8"/>
                      <a:pt x="54" y="8"/>
                      <a:pt x="55" y="9"/>
                    </a:cubicBezTo>
                    <a:cubicBezTo>
                      <a:pt x="55" y="9"/>
                      <a:pt x="55" y="8"/>
                      <a:pt x="55" y="8"/>
                    </a:cubicBezTo>
                    <a:cubicBezTo>
                      <a:pt x="55" y="7"/>
                      <a:pt x="56" y="5"/>
                      <a:pt x="55" y="4"/>
                    </a:cubicBezTo>
                    <a:cubicBezTo>
                      <a:pt x="56" y="5"/>
                      <a:pt x="57" y="5"/>
                      <a:pt x="58" y="6"/>
                    </a:cubicBezTo>
                    <a:cubicBezTo>
                      <a:pt x="59" y="4"/>
                      <a:pt x="61" y="0"/>
                      <a:pt x="62" y="1"/>
                    </a:cubicBezTo>
                    <a:cubicBezTo>
                      <a:pt x="62" y="1"/>
                      <a:pt x="61" y="7"/>
                      <a:pt x="61" y="8"/>
                    </a:cubicBezTo>
                    <a:cubicBezTo>
                      <a:pt x="61" y="9"/>
                      <a:pt x="61" y="9"/>
                      <a:pt x="61" y="10"/>
                    </a:cubicBezTo>
                    <a:cubicBezTo>
                      <a:pt x="54" y="17"/>
                      <a:pt x="32" y="27"/>
                      <a:pt x="23" y="30"/>
                    </a:cubicBezTo>
                    <a:cubicBezTo>
                      <a:pt x="22" y="42"/>
                      <a:pt x="17" y="63"/>
                      <a:pt x="5" y="83"/>
                    </a:cubicBezTo>
                    <a:cubicBezTo>
                      <a:pt x="4" y="83"/>
                      <a:pt x="4" y="82"/>
                      <a:pt x="3" y="82"/>
                    </a:cubicBezTo>
                    <a:cubicBezTo>
                      <a:pt x="2" y="81"/>
                      <a:pt x="1" y="81"/>
                      <a:pt x="0" y="81"/>
                    </a:cubicBezTo>
                    <a:cubicBezTo>
                      <a:pt x="1" y="80"/>
                      <a:pt x="2" y="79"/>
                      <a:pt x="3" y="7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16" name="Freeform 22"/>
              <p:cNvSpPr>
                <a:spLocks/>
              </p:cNvSpPr>
              <p:nvPr/>
            </p:nvSpPr>
            <p:spPr bwMode="auto">
              <a:xfrm>
                <a:off x="3351797" y="5993113"/>
                <a:ext cx="160724" cy="55577"/>
              </a:xfrm>
              <a:custGeom>
                <a:avLst/>
                <a:gdLst>
                  <a:gd name="T0" fmla="*/ 142 w 111"/>
                  <a:gd name="T1" fmla="*/ 438 h 36"/>
                  <a:gd name="T2" fmla="*/ 217 w 111"/>
                  <a:gd name="T3" fmla="*/ 86 h 36"/>
                  <a:gd name="T4" fmla="*/ 217 w 111"/>
                  <a:gd name="T5" fmla="*/ 0 h 36"/>
                  <a:gd name="T6" fmla="*/ 1472 w 111"/>
                  <a:gd name="T7" fmla="*/ 731 h 36"/>
                  <a:gd name="T8" fmla="*/ 3363 w 111"/>
                  <a:gd name="T9" fmla="*/ 2081 h 36"/>
                  <a:gd name="T10" fmla="*/ 7695 w 111"/>
                  <a:gd name="T11" fmla="*/ 2605 h 36"/>
                  <a:gd name="T12" fmla="*/ 7762 w 111"/>
                  <a:gd name="T13" fmla="*/ 2729 h 36"/>
                  <a:gd name="T14" fmla="*/ 7762 w 111"/>
                  <a:gd name="T15" fmla="*/ 2729 h 36"/>
                  <a:gd name="T16" fmla="*/ 7762 w 111"/>
                  <a:gd name="T17" fmla="*/ 2729 h 36"/>
                  <a:gd name="T18" fmla="*/ 7762 w 111"/>
                  <a:gd name="T19" fmla="*/ 2815 h 36"/>
                  <a:gd name="T20" fmla="*/ 7762 w 111"/>
                  <a:gd name="T21" fmla="*/ 2815 h 36"/>
                  <a:gd name="T22" fmla="*/ 7695 w 111"/>
                  <a:gd name="T23" fmla="*/ 3253 h 36"/>
                  <a:gd name="T24" fmla="*/ 7542 w 111"/>
                  <a:gd name="T25" fmla="*/ 3167 h 36"/>
                  <a:gd name="T26" fmla="*/ 7426 w 111"/>
                  <a:gd name="T27" fmla="*/ 2994 h 36"/>
                  <a:gd name="T28" fmla="*/ 7351 w 111"/>
                  <a:gd name="T29" fmla="*/ 3167 h 36"/>
                  <a:gd name="T30" fmla="*/ 7134 w 111"/>
                  <a:gd name="T31" fmla="*/ 2898 h 36"/>
                  <a:gd name="T32" fmla="*/ 7059 w 111"/>
                  <a:gd name="T33" fmla="*/ 3080 h 36"/>
                  <a:gd name="T34" fmla="*/ 6842 w 111"/>
                  <a:gd name="T35" fmla="*/ 2898 h 36"/>
                  <a:gd name="T36" fmla="*/ 6724 w 111"/>
                  <a:gd name="T37" fmla="*/ 3080 h 36"/>
                  <a:gd name="T38" fmla="*/ 6507 w 111"/>
                  <a:gd name="T39" fmla="*/ 2815 h 36"/>
                  <a:gd name="T40" fmla="*/ 6365 w 111"/>
                  <a:gd name="T41" fmla="*/ 2994 h 36"/>
                  <a:gd name="T42" fmla="*/ 6148 w 111"/>
                  <a:gd name="T43" fmla="*/ 2815 h 36"/>
                  <a:gd name="T44" fmla="*/ 6021 w 111"/>
                  <a:gd name="T45" fmla="*/ 2898 h 36"/>
                  <a:gd name="T46" fmla="*/ 5662 w 111"/>
                  <a:gd name="T47" fmla="*/ 2898 h 36"/>
                  <a:gd name="T48" fmla="*/ 5252 w 111"/>
                  <a:gd name="T49" fmla="*/ 2898 h 36"/>
                  <a:gd name="T50" fmla="*/ 5035 w 111"/>
                  <a:gd name="T51" fmla="*/ 2815 h 36"/>
                  <a:gd name="T52" fmla="*/ 4884 w 111"/>
                  <a:gd name="T53" fmla="*/ 2815 h 36"/>
                  <a:gd name="T54" fmla="*/ 4766 w 111"/>
                  <a:gd name="T55" fmla="*/ 2729 h 36"/>
                  <a:gd name="T56" fmla="*/ 4691 w 111"/>
                  <a:gd name="T57" fmla="*/ 2815 h 36"/>
                  <a:gd name="T58" fmla="*/ 4474 w 111"/>
                  <a:gd name="T59" fmla="*/ 2729 h 36"/>
                  <a:gd name="T60" fmla="*/ 4399 w 111"/>
                  <a:gd name="T61" fmla="*/ 2815 h 36"/>
                  <a:gd name="T62" fmla="*/ 4208 w 111"/>
                  <a:gd name="T63" fmla="*/ 2729 h 36"/>
                  <a:gd name="T64" fmla="*/ 4063 w 111"/>
                  <a:gd name="T65" fmla="*/ 2605 h 36"/>
                  <a:gd name="T66" fmla="*/ 3913 w 111"/>
                  <a:gd name="T67" fmla="*/ 2729 h 36"/>
                  <a:gd name="T68" fmla="*/ 3696 w 111"/>
                  <a:gd name="T69" fmla="*/ 2605 h 36"/>
                  <a:gd name="T70" fmla="*/ 3505 w 111"/>
                  <a:gd name="T71" fmla="*/ 2729 h 36"/>
                  <a:gd name="T72" fmla="*/ 3438 w 111"/>
                  <a:gd name="T73" fmla="*/ 2605 h 36"/>
                  <a:gd name="T74" fmla="*/ 3288 w 111"/>
                  <a:gd name="T75" fmla="*/ 2729 h 36"/>
                  <a:gd name="T76" fmla="*/ 3219 w 111"/>
                  <a:gd name="T77" fmla="*/ 2605 h 36"/>
                  <a:gd name="T78" fmla="*/ 3002 w 111"/>
                  <a:gd name="T79" fmla="*/ 2729 h 36"/>
                  <a:gd name="T80" fmla="*/ 2877 w 111"/>
                  <a:gd name="T81" fmla="*/ 2254 h 36"/>
                  <a:gd name="T82" fmla="*/ 2661 w 111"/>
                  <a:gd name="T83" fmla="*/ 2350 h 36"/>
                  <a:gd name="T84" fmla="*/ 2585 w 111"/>
                  <a:gd name="T85" fmla="*/ 2081 h 36"/>
                  <a:gd name="T86" fmla="*/ 2441 w 111"/>
                  <a:gd name="T87" fmla="*/ 2081 h 36"/>
                  <a:gd name="T88" fmla="*/ 2299 w 111"/>
                  <a:gd name="T89" fmla="*/ 1816 h 36"/>
                  <a:gd name="T90" fmla="*/ 2175 w 111"/>
                  <a:gd name="T91" fmla="*/ 1998 h 36"/>
                  <a:gd name="T92" fmla="*/ 2033 w 111"/>
                  <a:gd name="T93" fmla="*/ 1643 h 36"/>
                  <a:gd name="T94" fmla="*/ 1891 w 111"/>
                  <a:gd name="T95" fmla="*/ 1730 h 36"/>
                  <a:gd name="T96" fmla="*/ 1741 w 111"/>
                  <a:gd name="T97" fmla="*/ 1437 h 36"/>
                  <a:gd name="T98" fmla="*/ 1622 w 111"/>
                  <a:gd name="T99" fmla="*/ 1643 h 36"/>
                  <a:gd name="T100" fmla="*/ 1472 w 111"/>
                  <a:gd name="T101" fmla="*/ 1351 h 36"/>
                  <a:gd name="T102" fmla="*/ 1405 w 111"/>
                  <a:gd name="T103" fmla="*/ 1437 h 36"/>
                  <a:gd name="T104" fmla="*/ 1038 w 111"/>
                  <a:gd name="T105" fmla="*/ 1351 h 36"/>
                  <a:gd name="T106" fmla="*/ 969 w 111"/>
                  <a:gd name="T107" fmla="*/ 1169 h 36"/>
                  <a:gd name="T108" fmla="*/ 778 w 111"/>
                  <a:gd name="T109" fmla="*/ 1169 h 36"/>
                  <a:gd name="T110" fmla="*/ 628 w 111"/>
                  <a:gd name="T111" fmla="*/ 999 h 36"/>
                  <a:gd name="T112" fmla="*/ 411 w 111"/>
                  <a:gd name="T113" fmla="*/ 913 h 36"/>
                  <a:gd name="T114" fmla="*/ 335 w 111"/>
                  <a:gd name="T115" fmla="*/ 817 h 36"/>
                  <a:gd name="T116" fmla="*/ 142 w 111"/>
                  <a:gd name="T117" fmla="*/ 731 h 36"/>
                  <a:gd name="T118" fmla="*/ 0 w 111"/>
                  <a:gd name="T119" fmla="*/ 648 h 36"/>
                  <a:gd name="T120" fmla="*/ 142 w 111"/>
                  <a:gd name="T121" fmla="*/ 438 h 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11" h="36">
                    <a:moveTo>
                      <a:pt x="2" y="5"/>
                    </a:moveTo>
                    <a:cubicBezTo>
                      <a:pt x="3" y="4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9" y="3"/>
                      <a:pt x="15" y="6"/>
                      <a:pt x="21" y="8"/>
                    </a:cubicBezTo>
                    <a:cubicBezTo>
                      <a:pt x="32" y="13"/>
                      <a:pt x="43" y="17"/>
                      <a:pt x="48" y="23"/>
                    </a:cubicBezTo>
                    <a:cubicBezTo>
                      <a:pt x="55" y="23"/>
                      <a:pt x="98" y="24"/>
                      <a:pt x="110" y="29"/>
                    </a:cubicBezTo>
                    <a:cubicBezTo>
                      <a:pt x="110" y="29"/>
                      <a:pt x="111" y="29"/>
                      <a:pt x="111" y="30"/>
                    </a:cubicBezTo>
                    <a:cubicBezTo>
                      <a:pt x="111" y="30"/>
                      <a:pt x="111" y="30"/>
                      <a:pt x="111" y="30"/>
                    </a:cubicBezTo>
                    <a:cubicBezTo>
                      <a:pt x="111" y="30"/>
                      <a:pt x="111" y="30"/>
                      <a:pt x="111" y="30"/>
                    </a:cubicBezTo>
                    <a:cubicBezTo>
                      <a:pt x="111" y="30"/>
                      <a:pt x="111" y="31"/>
                      <a:pt x="111" y="31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11" y="33"/>
                      <a:pt x="111" y="35"/>
                      <a:pt x="110" y="36"/>
                    </a:cubicBezTo>
                    <a:cubicBezTo>
                      <a:pt x="110" y="35"/>
                      <a:pt x="109" y="35"/>
                      <a:pt x="108" y="35"/>
                    </a:cubicBezTo>
                    <a:cubicBezTo>
                      <a:pt x="107" y="35"/>
                      <a:pt x="107" y="34"/>
                      <a:pt x="106" y="33"/>
                    </a:cubicBezTo>
                    <a:cubicBezTo>
                      <a:pt x="106" y="33"/>
                      <a:pt x="105" y="34"/>
                      <a:pt x="105" y="35"/>
                    </a:cubicBezTo>
                    <a:cubicBezTo>
                      <a:pt x="104" y="34"/>
                      <a:pt x="103" y="33"/>
                      <a:pt x="102" y="32"/>
                    </a:cubicBezTo>
                    <a:cubicBezTo>
                      <a:pt x="102" y="33"/>
                      <a:pt x="101" y="34"/>
                      <a:pt x="101" y="34"/>
                    </a:cubicBezTo>
                    <a:cubicBezTo>
                      <a:pt x="100" y="34"/>
                      <a:pt x="99" y="32"/>
                      <a:pt x="98" y="32"/>
                    </a:cubicBezTo>
                    <a:cubicBezTo>
                      <a:pt x="97" y="32"/>
                      <a:pt x="97" y="33"/>
                      <a:pt x="96" y="34"/>
                    </a:cubicBezTo>
                    <a:cubicBezTo>
                      <a:pt x="95" y="34"/>
                      <a:pt x="94" y="32"/>
                      <a:pt x="93" y="31"/>
                    </a:cubicBezTo>
                    <a:cubicBezTo>
                      <a:pt x="92" y="31"/>
                      <a:pt x="92" y="33"/>
                      <a:pt x="91" y="33"/>
                    </a:cubicBezTo>
                    <a:cubicBezTo>
                      <a:pt x="90" y="33"/>
                      <a:pt x="89" y="32"/>
                      <a:pt x="88" y="31"/>
                    </a:cubicBezTo>
                    <a:cubicBezTo>
                      <a:pt x="87" y="31"/>
                      <a:pt x="87" y="32"/>
                      <a:pt x="86" y="32"/>
                    </a:cubicBezTo>
                    <a:cubicBezTo>
                      <a:pt x="83" y="32"/>
                      <a:pt x="83" y="30"/>
                      <a:pt x="81" y="32"/>
                    </a:cubicBezTo>
                    <a:cubicBezTo>
                      <a:pt x="79" y="29"/>
                      <a:pt x="77" y="31"/>
                      <a:pt x="75" y="32"/>
                    </a:cubicBezTo>
                    <a:cubicBezTo>
                      <a:pt x="74" y="29"/>
                      <a:pt x="73" y="31"/>
                      <a:pt x="72" y="31"/>
                    </a:cubicBezTo>
                    <a:cubicBezTo>
                      <a:pt x="71" y="31"/>
                      <a:pt x="71" y="31"/>
                      <a:pt x="70" y="31"/>
                    </a:cubicBezTo>
                    <a:cubicBezTo>
                      <a:pt x="69" y="31"/>
                      <a:pt x="68" y="30"/>
                      <a:pt x="68" y="30"/>
                    </a:cubicBezTo>
                    <a:cubicBezTo>
                      <a:pt x="68" y="30"/>
                      <a:pt x="67" y="31"/>
                      <a:pt x="67" y="31"/>
                    </a:cubicBezTo>
                    <a:cubicBezTo>
                      <a:pt x="66" y="31"/>
                      <a:pt x="65" y="30"/>
                      <a:pt x="64" y="30"/>
                    </a:cubicBezTo>
                    <a:cubicBezTo>
                      <a:pt x="63" y="30"/>
                      <a:pt x="63" y="31"/>
                      <a:pt x="63" y="31"/>
                    </a:cubicBezTo>
                    <a:cubicBezTo>
                      <a:pt x="62" y="30"/>
                      <a:pt x="61" y="30"/>
                      <a:pt x="60" y="30"/>
                    </a:cubicBezTo>
                    <a:cubicBezTo>
                      <a:pt x="60" y="30"/>
                      <a:pt x="59" y="29"/>
                      <a:pt x="58" y="29"/>
                    </a:cubicBezTo>
                    <a:cubicBezTo>
                      <a:pt x="58" y="29"/>
                      <a:pt x="57" y="30"/>
                      <a:pt x="56" y="30"/>
                    </a:cubicBezTo>
                    <a:cubicBezTo>
                      <a:pt x="55" y="30"/>
                      <a:pt x="55" y="29"/>
                      <a:pt x="53" y="29"/>
                    </a:cubicBezTo>
                    <a:cubicBezTo>
                      <a:pt x="52" y="29"/>
                      <a:pt x="52" y="30"/>
                      <a:pt x="50" y="30"/>
                    </a:cubicBezTo>
                    <a:cubicBezTo>
                      <a:pt x="50" y="30"/>
                      <a:pt x="50" y="29"/>
                      <a:pt x="49" y="29"/>
                    </a:cubicBezTo>
                    <a:cubicBezTo>
                      <a:pt x="49" y="29"/>
                      <a:pt x="47" y="30"/>
                      <a:pt x="47" y="30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45" y="29"/>
                      <a:pt x="44" y="30"/>
                      <a:pt x="43" y="30"/>
                    </a:cubicBezTo>
                    <a:cubicBezTo>
                      <a:pt x="44" y="28"/>
                      <a:pt x="42" y="27"/>
                      <a:pt x="41" y="25"/>
                    </a:cubicBezTo>
                    <a:cubicBezTo>
                      <a:pt x="40" y="26"/>
                      <a:pt x="39" y="26"/>
                      <a:pt x="38" y="26"/>
                    </a:cubicBezTo>
                    <a:cubicBezTo>
                      <a:pt x="38" y="25"/>
                      <a:pt x="38" y="23"/>
                      <a:pt x="37" y="23"/>
                    </a:cubicBezTo>
                    <a:cubicBezTo>
                      <a:pt x="37" y="22"/>
                      <a:pt x="36" y="23"/>
                      <a:pt x="35" y="23"/>
                    </a:cubicBezTo>
                    <a:cubicBezTo>
                      <a:pt x="35" y="22"/>
                      <a:pt x="35" y="21"/>
                      <a:pt x="33" y="20"/>
                    </a:cubicBezTo>
                    <a:cubicBezTo>
                      <a:pt x="33" y="20"/>
                      <a:pt x="32" y="22"/>
                      <a:pt x="31" y="22"/>
                    </a:cubicBezTo>
                    <a:cubicBezTo>
                      <a:pt x="31" y="20"/>
                      <a:pt x="30" y="19"/>
                      <a:pt x="29" y="18"/>
                    </a:cubicBezTo>
                    <a:cubicBezTo>
                      <a:pt x="29" y="19"/>
                      <a:pt x="28" y="19"/>
                      <a:pt x="27" y="19"/>
                    </a:cubicBezTo>
                    <a:cubicBezTo>
                      <a:pt x="27" y="18"/>
                      <a:pt x="26" y="16"/>
                      <a:pt x="25" y="16"/>
                    </a:cubicBezTo>
                    <a:cubicBezTo>
                      <a:pt x="24" y="16"/>
                      <a:pt x="24" y="17"/>
                      <a:pt x="23" y="18"/>
                    </a:cubicBezTo>
                    <a:cubicBezTo>
                      <a:pt x="23" y="16"/>
                      <a:pt x="23" y="16"/>
                      <a:pt x="21" y="15"/>
                    </a:cubicBezTo>
                    <a:cubicBezTo>
                      <a:pt x="21" y="15"/>
                      <a:pt x="21" y="16"/>
                      <a:pt x="20" y="16"/>
                    </a:cubicBezTo>
                    <a:cubicBezTo>
                      <a:pt x="20" y="12"/>
                      <a:pt x="17" y="16"/>
                      <a:pt x="15" y="15"/>
                    </a:cubicBezTo>
                    <a:cubicBezTo>
                      <a:pt x="15" y="14"/>
                      <a:pt x="16" y="12"/>
                      <a:pt x="14" y="13"/>
                    </a:cubicBezTo>
                    <a:cubicBezTo>
                      <a:pt x="12" y="13"/>
                      <a:pt x="12" y="14"/>
                      <a:pt x="11" y="13"/>
                    </a:cubicBezTo>
                    <a:cubicBezTo>
                      <a:pt x="10" y="11"/>
                      <a:pt x="11" y="10"/>
                      <a:pt x="9" y="11"/>
                    </a:cubicBezTo>
                    <a:cubicBezTo>
                      <a:pt x="7" y="11"/>
                      <a:pt x="7" y="12"/>
                      <a:pt x="6" y="10"/>
                    </a:cubicBezTo>
                    <a:cubicBezTo>
                      <a:pt x="5" y="9"/>
                      <a:pt x="6" y="9"/>
                      <a:pt x="5" y="9"/>
                    </a:cubicBezTo>
                    <a:cubicBezTo>
                      <a:pt x="4" y="8"/>
                      <a:pt x="3" y="9"/>
                      <a:pt x="2" y="8"/>
                    </a:cubicBezTo>
                    <a:cubicBezTo>
                      <a:pt x="1" y="8"/>
                      <a:pt x="1" y="7"/>
                      <a:pt x="0" y="7"/>
                    </a:cubicBezTo>
                    <a:cubicBezTo>
                      <a:pt x="1" y="6"/>
                      <a:pt x="2" y="6"/>
                      <a:pt x="2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17" name="Freeform 23"/>
              <p:cNvSpPr>
                <a:spLocks/>
              </p:cNvSpPr>
              <p:nvPr/>
            </p:nvSpPr>
            <p:spPr bwMode="auto">
              <a:xfrm>
                <a:off x="3296720" y="6173363"/>
                <a:ext cx="78109" cy="225313"/>
              </a:xfrm>
              <a:custGeom>
                <a:avLst/>
                <a:gdLst>
                  <a:gd name="T0" fmla="*/ 75 w 54"/>
                  <a:gd name="T1" fmla="*/ 7761 h 146"/>
                  <a:gd name="T2" fmla="*/ 0 w 54"/>
                  <a:gd name="T3" fmla="*/ 7117 h 146"/>
                  <a:gd name="T4" fmla="*/ 217 w 54"/>
                  <a:gd name="T5" fmla="*/ 6679 h 146"/>
                  <a:gd name="T6" fmla="*/ 485 w 54"/>
                  <a:gd name="T7" fmla="*/ 6241 h 146"/>
                  <a:gd name="T8" fmla="*/ 768 w 54"/>
                  <a:gd name="T9" fmla="*/ 6328 h 146"/>
                  <a:gd name="T10" fmla="*/ 919 w 54"/>
                  <a:gd name="T11" fmla="*/ 6146 h 146"/>
                  <a:gd name="T12" fmla="*/ 844 w 54"/>
                  <a:gd name="T13" fmla="*/ 5767 h 146"/>
                  <a:gd name="T14" fmla="*/ 1184 w 54"/>
                  <a:gd name="T15" fmla="*/ 5502 h 146"/>
                  <a:gd name="T16" fmla="*/ 1184 w 54"/>
                  <a:gd name="T17" fmla="*/ 5415 h 146"/>
                  <a:gd name="T18" fmla="*/ 1109 w 54"/>
                  <a:gd name="T19" fmla="*/ 5064 h 146"/>
                  <a:gd name="T20" fmla="*/ 1326 w 54"/>
                  <a:gd name="T21" fmla="*/ 5064 h 146"/>
                  <a:gd name="T22" fmla="*/ 1184 w 54"/>
                  <a:gd name="T23" fmla="*/ 4417 h 146"/>
                  <a:gd name="T24" fmla="*/ 1468 w 54"/>
                  <a:gd name="T25" fmla="*/ 4417 h 146"/>
                  <a:gd name="T26" fmla="*/ 1401 w 54"/>
                  <a:gd name="T27" fmla="*/ 3979 h 146"/>
                  <a:gd name="T28" fmla="*/ 1661 w 54"/>
                  <a:gd name="T29" fmla="*/ 3896 h 146"/>
                  <a:gd name="T30" fmla="*/ 1661 w 54"/>
                  <a:gd name="T31" fmla="*/ 3896 h 146"/>
                  <a:gd name="T32" fmla="*/ 1811 w 54"/>
                  <a:gd name="T33" fmla="*/ 3514 h 146"/>
                  <a:gd name="T34" fmla="*/ 1736 w 54"/>
                  <a:gd name="T35" fmla="*/ 3079 h 146"/>
                  <a:gd name="T36" fmla="*/ 1878 w 54"/>
                  <a:gd name="T37" fmla="*/ 3079 h 146"/>
                  <a:gd name="T38" fmla="*/ 1953 w 54"/>
                  <a:gd name="T39" fmla="*/ 2897 h 146"/>
                  <a:gd name="T40" fmla="*/ 2028 w 54"/>
                  <a:gd name="T41" fmla="*/ 2518 h 146"/>
                  <a:gd name="T42" fmla="*/ 2094 w 54"/>
                  <a:gd name="T43" fmla="*/ 2346 h 146"/>
                  <a:gd name="T44" fmla="*/ 2028 w 54"/>
                  <a:gd name="T45" fmla="*/ 1899 h 146"/>
                  <a:gd name="T46" fmla="*/ 2170 w 54"/>
                  <a:gd name="T47" fmla="*/ 1899 h 146"/>
                  <a:gd name="T48" fmla="*/ 2094 w 54"/>
                  <a:gd name="T49" fmla="*/ 1433 h 146"/>
                  <a:gd name="T50" fmla="*/ 2219 w 54"/>
                  <a:gd name="T51" fmla="*/ 999 h 146"/>
                  <a:gd name="T52" fmla="*/ 2363 w 54"/>
                  <a:gd name="T53" fmla="*/ 912 h 146"/>
                  <a:gd name="T54" fmla="*/ 2438 w 54"/>
                  <a:gd name="T55" fmla="*/ 265 h 146"/>
                  <a:gd name="T56" fmla="*/ 2580 w 54"/>
                  <a:gd name="T57" fmla="*/ 265 h 146"/>
                  <a:gd name="T58" fmla="*/ 2721 w 54"/>
                  <a:gd name="T59" fmla="*/ 0 h 146"/>
                  <a:gd name="T60" fmla="*/ 1109 w 54"/>
                  <a:gd name="T61" fmla="*/ 6849 h 146"/>
                  <a:gd name="T62" fmla="*/ 1034 w 54"/>
                  <a:gd name="T63" fmla="*/ 8578 h 146"/>
                  <a:gd name="T64" fmla="*/ 3614 w 54"/>
                  <a:gd name="T65" fmla="*/ 12446 h 146"/>
                  <a:gd name="T66" fmla="*/ 3472 w 54"/>
                  <a:gd name="T67" fmla="*/ 12825 h 146"/>
                  <a:gd name="T68" fmla="*/ 3204 w 54"/>
                  <a:gd name="T69" fmla="*/ 13176 h 146"/>
                  <a:gd name="T70" fmla="*/ 3204 w 54"/>
                  <a:gd name="T71" fmla="*/ 12529 h 146"/>
                  <a:gd name="T72" fmla="*/ 2846 w 54"/>
                  <a:gd name="T73" fmla="*/ 12529 h 146"/>
                  <a:gd name="T74" fmla="*/ 2505 w 54"/>
                  <a:gd name="T75" fmla="*/ 12095 h 146"/>
                  <a:gd name="T76" fmla="*/ 2505 w 54"/>
                  <a:gd name="T77" fmla="*/ 11743 h 146"/>
                  <a:gd name="T78" fmla="*/ 2219 w 54"/>
                  <a:gd name="T79" fmla="*/ 11657 h 146"/>
                  <a:gd name="T80" fmla="*/ 2219 w 54"/>
                  <a:gd name="T81" fmla="*/ 11278 h 146"/>
                  <a:gd name="T82" fmla="*/ 1811 w 54"/>
                  <a:gd name="T83" fmla="*/ 11096 h 146"/>
                  <a:gd name="T84" fmla="*/ 1401 w 54"/>
                  <a:gd name="T85" fmla="*/ 10572 h 146"/>
                  <a:gd name="T86" fmla="*/ 968 w 54"/>
                  <a:gd name="T87" fmla="*/ 9928 h 146"/>
                  <a:gd name="T88" fmla="*/ 552 w 54"/>
                  <a:gd name="T89" fmla="*/ 9280 h 146"/>
                  <a:gd name="T90" fmla="*/ 292 w 54"/>
                  <a:gd name="T91" fmla="*/ 8760 h 146"/>
                  <a:gd name="T92" fmla="*/ 142 w 54"/>
                  <a:gd name="T93" fmla="*/ 8313 h 146"/>
                  <a:gd name="T94" fmla="*/ 75 w 54"/>
                  <a:gd name="T95" fmla="*/ 7761 h 14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4" h="146">
                    <a:moveTo>
                      <a:pt x="1" y="86"/>
                    </a:moveTo>
                    <a:cubicBezTo>
                      <a:pt x="4" y="84"/>
                      <a:pt x="4" y="80"/>
                      <a:pt x="0" y="79"/>
                    </a:cubicBezTo>
                    <a:cubicBezTo>
                      <a:pt x="4" y="80"/>
                      <a:pt x="4" y="77"/>
                      <a:pt x="3" y="74"/>
                    </a:cubicBezTo>
                    <a:cubicBezTo>
                      <a:pt x="8" y="75"/>
                      <a:pt x="8" y="74"/>
                      <a:pt x="7" y="69"/>
                    </a:cubicBezTo>
                    <a:cubicBezTo>
                      <a:pt x="8" y="69"/>
                      <a:pt x="10" y="70"/>
                      <a:pt x="11" y="70"/>
                    </a:cubicBezTo>
                    <a:cubicBezTo>
                      <a:pt x="12" y="69"/>
                      <a:pt x="12" y="68"/>
                      <a:pt x="13" y="68"/>
                    </a:cubicBezTo>
                    <a:cubicBezTo>
                      <a:pt x="12" y="66"/>
                      <a:pt x="12" y="65"/>
                      <a:pt x="12" y="64"/>
                    </a:cubicBezTo>
                    <a:cubicBezTo>
                      <a:pt x="13" y="61"/>
                      <a:pt x="16" y="62"/>
                      <a:pt x="17" y="61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59"/>
                      <a:pt x="17" y="58"/>
                      <a:pt x="16" y="56"/>
                    </a:cubicBezTo>
                    <a:cubicBezTo>
                      <a:pt x="17" y="56"/>
                      <a:pt x="18" y="55"/>
                      <a:pt x="19" y="56"/>
                    </a:cubicBezTo>
                    <a:cubicBezTo>
                      <a:pt x="19" y="53"/>
                      <a:pt x="18" y="51"/>
                      <a:pt x="17" y="49"/>
                    </a:cubicBezTo>
                    <a:cubicBezTo>
                      <a:pt x="18" y="49"/>
                      <a:pt x="20" y="49"/>
                      <a:pt x="21" y="49"/>
                    </a:cubicBezTo>
                    <a:cubicBezTo>
                      <a:pt x="21" y="48"/>
                      <a:pt x="20" y="45"/>
                      <a:pt x="20" y="44"/>
                    </a:cubicBezTo>
                    <a:cubicBezTo>
                      <a:pt x="21" y="42"/>
                      <a:pt x="22" y="44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1"/>
                      <a:pt x="25" y="40"/>
                      <a:pt x="26" y="39"/>
                    </a:cubicBezTo>
                    <a:cubicBezTo>
                      <a:pt x="26" y="38"/>
                      <a:pt x="25" y="36"/>
                      <a:pt x="25" y="34"/>
                    </a:cubicBezTo>
                    <a:cubicBezTo>
                      <a:pt x="26" y="34"/>
                      <a:pt x="27" y="34"/>
                      <a:pt x="27" y="34"/>
                    </a:cubicBezTo>
                    <a:cubicBezTo>
                      <a:pt x="28" y="34"/>
                      <a:pt x="28" y="33"/>
                      <a:pt x="28" y="32"/>
                    </a:cubicBezTo>
                    <a:cubicBezTo>
                      <a:pt x="28" y="30"/>
                      <a:pt x="27" y="28"/>
                      <a:pt x="29" y="28"/>
                    </a:cubicBezTo>
                    <a:cubicBezTo>
                      <a:pt x="30" y="27"/>
                      <a:pt x="30" y="27"/>
                      <a:pt x="30" y="26"/>
                    </a:cubicBezTo>
                    <a:cubicBezTo>
                      <a:pt x="29" y="24"/>
                      <a:pt x="29" y="23"/>
                      <a:pt x="29" y="21"/>
                    </a:cubicBezTo>
                    <a:cubicBezTo>
                      <a:pt x="29" y="21"/>
                      <a:pt x="31" y="21"/>
                      <a:pt x="31" y="21"/>
                    </a:cubicBezTo>
                    <a:cubicBezTo>
                      <a:pt x="31" y="19"/>
                      <a:pt x="30" y="17"/>
                      <a:pt x="30" y="16"/>
                    </a:cubicBezTo>
                    <a:cubicBezTo>
                      <a:pt x="36" y="17"/>
                      <a:pt x="31" y="13"/>
                      <a:pt x="32" y="11"/>
                    </a:cubicBezTo>
                    <a:cubicBezTo>
                      <a:pt x="33" y="10"/>
                      <a:pt x="33" y="10"/>
                      <a:pt x="34" y="10"/>
                    </a:cubicBezTo>
                    <a:cubicBezTo>
                      <a:pt x="34" y="7"/>
                      <a:pt x="34" y="5"/>
                      <a:pt x="35" y="3"/>
                    </a:cubicBezTo>
                    <a:cubicBezTo>
                      <a:pt x="35" y="3"/>
                      <a:pt x="37" y="3"/>
                      <a:pt x="37" y="3"/>
                    </a:cubicBezTo>
                    <a:cubicBezTo>
                      <a:pt x="38" y="2"/>
                      <a:pt x="39" y="1"/>
                      <a:pt x="39" y="0"/>
                    </a:cubicBezTo>
                    <a:cubicBezTo>
                      <a:pt x="41" y="18"/>
                      <a:pt x="25" y="62"/>
                      <a:pt x="16" y="76"/>
                    </a:cubicBezTo>
                    <a:cubicBezTo>
                      <a:pt x="10" y="84"/>
                      <a:pt x="11" y="90"/>
                      <a:pt x="15" y="95"/>
                    </a:cubicBezTo>
                    <a:cubicBezTo>
                      <a:pt x="19" y="100"/>
                      <a:pt x="52" y="138"/>
                      <a:pt x="52" y="138"/>
                    </a:cubicBezTo>
                    <a:cubicBezTo>
                      <a:pt x="54" y="141"/>
                      <a:pt x="52" y="142"/>
                      <a:pt x="50" y="142"/>
                    </a:cubicBezTo>
                    <a:cubicBezTo>
                      <a:pt x="49" y="144"/>
                      <a:pt x="48" y="145"/>
                      <a:pt x="46" y="146"/>
                    </a:cubicBezTo>
                    <a:cubicBezTo>
                      <a:pt x="46" y="144"/>
                      <a:pt x="47" y="141"/>
                      <a:pt x="46" y="139"/>
                    </a:cubicBezTo>
                    <a:cubicBezTo>
                      <a:pt x="44" y="139"/>
                      <a:pt x="42" y="140"/>
                      <a:pt x="41" y="139"/>
                    </a:cubicBezTo>
                    <a:cubicBezTo>
                      <a:pt x="42" y="136"/>
                      <a:pt x="40" y="132"/>
                      <a:pt x="36" y="134"/>
                    </a:cubicBezTo>
                    <a:cubicBezTo>
                      <a:pt x="36" y="133"/>
                      <a:pt x="37" y="131"/>
                      <a:pt x="36" y="130"/>
                    </a:cubicBezTo>
                    <a:cubicBezTo>
                      <a:pt x="35" y="129"/>
                      <a:pt x="33" y="130"/>
                      <a:pt x="32" y="129"/>
                    </a:cubicBezTo>
                    <a:cubicBezTo>
                      <a:pt x="31" y="128"/>
                      <a:pt x="33" y="126"/>
                      <a:pt x="32" y="125"/>
                    </a:cubicBezTo>
                    <a:cubicBezTo>
                      <a:pt x="30" y="123"/>
                      <a:pt x="29" y="123"/>
                      <a:pt x="26" y="123"/>
                    </a:cubicBezTo>
                    <a:cubicBezTo>
                      <a:pt x="26" y="116"/>
                      <a:pt x="26" y="118"/>
                      <a:pt x="20" y="117"/>
                    </a:cubicBezTo>
                    <a:cubicBezTo>
                      <a:pt x="23" y="112"/>
                      <a:pt x="17" y="111"/>
                      <a:pt x="14" y="110"/>
                    </a:cubicBezTo>
                    <a:cubicBezTo>
                      <a:pt x="15" y="106"/>
                      <a:pt x="13" y="103"/>
                      <a:pt x="8" y="103"/>
                    </a:cubicBezTo>
                    <a:cubicBezTo>
                      <a:pt x="9" y="100"/>
                      <a:pt x="8" y="97"/>
                      <a:pt x="4" y="97"/>
                    </a:cubicBezTo>
                    <a:cubicBezTo>
                      <a:pt x="5" y="95"/>
                      <a:pt x="5" y="92"/>
                      <a:pt x="2" y="92"/>
                    </a:cubicBezTo>
                    <a:cubicBezTo>
                      <a:pt x="4" y="90"/>
                      <a:pt x="4" y="87"/>
                      <a:pt x="1" y="8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18" name="Freeform 24"/>
              <p:cNvSpPr>
                <a:spLocks/>
              </p:cNvSpPr>
              <p:nvPr/>
            </p:nvSpPr>
            <p:spPr bwMode="auto">
              <a:xfrm>
                <a:off x="3152519" y="6076228"/>
                <a:ext cx="167734" cy="72601"/>
              </a:xfrm>
              <a:custGeom>
                <a:avLst/>
                <a:gdLst>
                  <a:gd name="T0" fmla="*/ 8066 w 116"/>
                  <a:gd name="T1" fmla="*/ 1438 h 47"/>
                  <a:gd name="T2" fmla="*/ 7849 w 116"/>
                  <a:gd name="T3" fmla="*/ 0 h 47"/>
                  <a:gd name="T4" fmla="*/ 7731 w 116"/>
                  <a:gd name="T5" fmla="*/ 561 h 47"/>
                  <a:gd name="T6" fmla="*/ 6746 w 116"/>
                  <a:gd name="T7" fmla="*/ 1169 h 47"/>
                  <a:gd name="T8" fmla="*/ 5155 w 116"/>
                  <a:gd name="T9" fmla="*/ 1351 h 47"/>
                  <a:gd name="T10" fmla="*/ 4603 w 116"/>
                  <a:gd name="T11" fmla="*/ 1524 h 47"/>
                  <a:gd name="T12" fmla="*/ 3685 w 116"/>
                  <a:gd name="T13" fmla="*/ 1913 h 47"/>
                  <a:gd name="T14" fmla="*/ 3419 w 116"/>
                  <a:gd name="T15" fmla="*/ 1817 h 47"/>
                  <a:gd name="T16" fmla="*/ 3128 w 116"/>
                  <a:gd name="T17" fmla="*/ 1913 h 47"/>
                  <a:gd name="T18" fmla="*/ 2845 w 116"/>
                  <a:gd name="T19" fmla="*/ 1731 h 47"/>
                  <a:gd name="T20" fmla="*/ 2576 w 116"/>
                  <a:gd name="T21" fmla="*/ 1731 h 47"/>
                  <a:gd name="T22" fmla="*/ 2218 w 116"/>
                  <a:gd name="T23" fmla="*/ 1169 h 47"/>
                  <a:gd name="T24" fmla="*/ 1811 w 116"/>
                  <a:gd name="T25" fmla="*/ 1524 h 47"/>
                  <a:gd name="T26" fmla="*/ 1542 w 116"/>
                  <a:gd name="T27" fmla="*/ 1169 h 47"/>
                  <a:gd name="T28" fmla="*/ 1034 w 116"/>
                  <a:gd name="T29" fmla="*/ 913 h 47"/>
                  <a:gd name="T30" fmla="*/ 702 w 116"/>
                  <a:gd name="T31" fmla="*/ 648 h 47"/>
                  <a:gd name="T32" fmla="*/ 410 w 116"/>
                  <a:gd name="T33" fmla="*/ 265 h 47"/>
                  <a:gd name="T34" fmla="*/ 292 w 116"/>
                  <a:gd name="T35" fmla="*/ 265 h 47"/>
                  <a:gd name="T36" fmla="*/ 217 w 116"/>
                  <a:gd name="T37" fmla="*/ 0 h 47"/>
                  <a:gd name="T38" fmla="*/ 217 w 116"/>
                  <a:gd name="T39" fmla="*/ 0 h 47"/>
                  <a:gd name="T40" fmla="*/ 0 w 116"/>
                  <a:gd name="T41" fmla="*/ 1438 h 47"/>
                  <a:gd name="T42" fmla="*/ 0 w 116"/>
                  <a:gd name="T43" fmla="*/ 1438 h 47"/>
                  <a:gd name="T44" fmla="*/ 142 w 116"/>
                  <a:gd name="T45" fmla="*/ 1999 h 47"/>
                  <a:gd name="T46" fmla="*/ 702 w 116"/>
                  <a:gd name="T47" fmla="*/ 3168 h 47"/>
                  <a:gd name="T48" fmla="*/ 1326 w 116"/>
                  <a:gd name="T49" fmla="*/ 3702 h 47"/>
                  <a:gd name="T50" fmla="*/ 2218 w 116"/>
                  <a:gd name="T51" fmla="*/ 3903 h 47"/>
                  <a:gd name="T52" fmla="*/ 2911 w 116"/>
                  <a:gd name="T53" fmla="*/ 3903 h 47"/>
                  <a:gd name="T54" fmla="*/ 3468 w 116"/>
                  <a:gd name="T55" fmla="*/ 4085 h 47"/>
                  <a:gd name="T56" fmla="*/ 3685 w 116"/>
                  <a:gd name="T57" fmla="*/ 3816 h 47"/>
                  <a:gd name="T58" fmla="*/ 3980 w 116"/>
                  <a:gd name="T59" fmla="*/ 4085 h 47"/>
                  <a:gd name="T60" fmla="*/ 4237 w 116"/>
                  <a:gd name="T61" fmla="*/ 4254 h 47"/>
                  <a:gd name="T62" fmla="*/ 5230 w 116"/>
                  <a:gd name="T63" fmla="*/ 3903 h 47"/>
                  <a:gd name="T64" fmla="*/ 6671 w 116"/>
                  <a:gd name="T65" fmla="*/ 3437 h 47"/>
                  <a:gd name="T66" fmla="*/ 7107 w 116"/>
                  <a:gd name="T67" fmla="*/ 2999 h 47"/>
                  <a:gd name="T68" fmla="*/ 7156 w 116"/>
                  <a:gd name="T69" fmla="*/ 2903 h 47"/>
                  <a:gd name="T70" fmla="*/ 8066 w 116"/>
                  <a:gd name="T71" fmla="*/ 1438 h 4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16" h="47">
                    <a:moveTo>
                      <a:pt x="116" y="16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3" y="2"/>
                      <a:pt x="112" y="4"/>
                      <a:pt x="111" y="6"/>
                    </a:cubicBezTo>
                    <a:cubicBezTo>
                      <a:pt x="106" y="7"/>
                      <a:pt x="102" y="11"/>
                      <a:pt x="97" y="13"/>
                    </a:cubicBezTo>
                    <a:cubicBezTo>
                      <a:pt x="93" y="15"/>
                      <a:pt x="77" y="18"/>
                      <a:pt x="74" y="15"/>
                    </a:cubicBezTo>
                    <a:cubicBezTo>
                      <a:pt x="73" y="18"/>
                      <a:pt x="68" y="19"/>
                      <a:pt x="66" y="17"/>
                    </a:cubicBezTo>
                    <a:cubicBezTo>
                      <a:pt x="62" y="20"/>
                      <a:pt x="58" y="22"/>
                      <a:pt x="53" y="21"/>
                    </a:cubicBezTo>
                    <a:cubicBezTo>
                      <a:pt x="52" y="21"/>
                      <a:pt x="50" y="20"/>
                      <a:pt x="49" y="20"/>
                    </a:cubicBezTo>
                    <a:cubicBezTo>
                      <a:pt x="48" y="20"/>
                      <a:pt x="47" y="21"/>
                      <a:pt x="45" y="21"/>
                    </a:cubicBezTo>
                    <a:cubicBezTo>
                      <a:pt x="44" y="21"/>
                      <a:pt x="43" y="20"/>
                      <a:pt x="41" y="19"/>
                    </a:cubicBezTo>
                    <a:cubicBezTo>
                      <a:pt x="40" y="19"/>
                      <a:pt x="39" y="20"/>
                      <a:pt x="37" y="19"/>
                    </a:cubicBezTo>
                    <a:cubicBezTo>
                      <a:pt x="35" y="18"/>
                      <a:pt x="33" y="15"/>
                      <a:pt x="32" y="13"/>
                    </a:cubicBezTo>
                    <a:cubicBezTo>
                      <a:pt x="30" y="14"/>
                      <a:pt x="27" y="17"/>
                      <a:pt x="26" y="17"/>
                    </a:cubicBezTo>
                    <a:cubicBezTo>
                      <a:pt x="22" y="17"/>
                      <a:pt x="24" y="14"/>
                      <a:pt x="22" y="13"/>
                    </a:cubicBezTo>
                    <a:cubicBezTo>
                      <a:pt x="19" y="12"/>
                      <a:pt x="17" y="16"/>
                      <a:pt x="15" y="10"/>
                    </a:cubicBezTo>
                    <a:cubicBezTo>
                      <a:pt x="12" y="11"/>
                      <a:pt x="11" y="9"/>
                      <a:pt x="10" y="7"/>
                    </a:cubicBezTo>
                    <a:cubicBezTo>
                      <a:pt x="7" y="8"/>
                      <a:pt x="6" y="6"/>
                      <a:pt x="6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4" y="2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5"/>
                      <a:pt x="1" y="11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20"/>
                      <a:pt x="2" y="22"/>
                    </a:cubicBezTo>
                    <a:cubicBezTo>
                      <a:pt x="3" y="27"/>
                      <a:pt x="5" y="31"/>
                      <a:pt x="10" y="35"/>
                    </a:cubicBezTo>
                    <a:cubicBezTo>
                      <a:pt x="14" y="38"/>
                      <a:pt x="14" y="40"/>
                      <a:pt x="19" y="41"/>
                    </a:cubicBezTo>
                    <a:cubicBezTo>
                      <a:pt x="23" y="42"/>
                      <a:pt x="28" y="42"/>
                      <a:pt x="32" y="43"/>
                    </a:cubicBezTo>
                    <a:cubicBezTo>
                      <a:pt x="36" y="44"/>
                      <a:pt x="38" y="43"/>
                      <a:pt x="42" y="43"/>
                    </a:cubicBezTo>
                    <a:cubicBezTo>
                      <a:pt x="44" y="43"/>
                      <a:pt x="48" y="45"/>
                      <a:pt x="50" y="45"/>
                    </a:cubicBezTo>
                    <a:cubicBezTo>
                      <a:pt x="51" y="44"/>
                      <a:pt x="52" y="42"/>
                      <a:pt x="53" y="42"/>
                    </a:cubicBezTo>
                    <a:cubicBezTo>
                      <a:pt x="55" y="42"/>
                      <a:pt x="55" y="44"/>
                      <a:pt x="57" y="45"/>
                    </a:cubicBezTo>
                    <a:cubicBezTo>
                      <a:pt x="59" y="46"/>
                      <a:pt x="61" y="43"/>
                      <a:pt x="61" y="47"/>
                    </a:cubicBezTo>
                    <a:cubicBezTo>
                      <a:pt x="66" y="43"/>
                      <a:pt x="68" y="43"/>
                      <a:pt x="75" y="43"/>
                    </a:cubicBezTo>
                    <a:cubicBezTo>
                      <a:pt x="82" y="42"/>
                      <a:pt x="89" y="39"/>
                      <a:pt x="96" y="38"/>
                    </a:cubicBezTo>
                    <a:cubicBezTo>
                      <a:pt x="101" y="37"/>
                      <a:pt x="100" y="37"/>
                      <a:pt x="102" y="33"/>
                    </a:cubicBezTo>
                    <a:cubicBezTo>
                      <a:pt x="102" y="33"/>
                      <a:pt x="103" y="33"/>
                      <a:pt x="103" y="32"/>
                    </a:cubicBezTo>
                    <a:cubicBezTo>
                      <a:pt x="111" y="28"/>
                      <a:pt x="116" y="22"/>
                      <a:pt x="116" y="1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19" name="Freeform 25"/>
              <p:cNvSpPr>
                <a:spLocks/>
              </p:cNvSpPr>
              <p:nvPr/>
            </p:nvSpPr>
            <p:spPr bwMode="auto">
              <a:xfrm>
                <a:off x="3148013" y="6148829"/>
                <a:ext cx="176246" cy="80111"/>
              </a:xfrm>
              <a:custGeom>
                <a:avLst/>
                <a:gdLst>
                  <a:gd name="T0" fmla="*/ 8457 w 122"/>
                  <a:gd name="T1" fmla="*/ 0 h 52"/>
                  <a:gd name="T2" fmla="*/ 8165 w 122"/>
                  <a:gd name="T3" fmla="*/ 815 h 52"/>
                  <a:gd name="T4" fmla="*/ 8050 w 122"/>
                  <a:gd name="T5" fmla="*/ 520 h 52"/>
                  <a:gd name="T6" fmla="*/ 7210 w 122"/>
                  <a:gd name="T7" fmla="*/ 1345 h 52"/>
                  <a:gd name="T8" fmla="*/ 5811 w 122"/>
                  <a:gd name="T9" fmla="*/ 1809 h 52"/>
                  <a:gd name="T10" fmla="*/ 5476 w 122"/>
                  <a:gd name="T11" fmla="*/ 1892 h 52"/>
                  <a:gd name="T12" fmla="*/ 4853 w 122"/>
                  <a:gd name="T13" fmla="*/ 2160 h 52"/>
                  <a:gd name="T14" fmla="*/ 4080 w 122"/>
                  <a:gd name="T15" fmla="*/ 1600 h 52"/>
                  <a:gd name="T16" fmla="*/ 3454 w 122"/>
                  <a:gd name="T17" fmla="*/ 1514 h 52"/>
                  <a:gd name="T18" fmla="*/ 2640 w 122"/>
                  <a:gd name="T19" fmla="*/ 1514 h 52"/>
                  <a:gd name="T20" fmla="*/ 2089 w 122"/>
                  <a:gd name="T21" fmla="*/ 1514 h 52"/>
                  <a:gd name="T22" fmla="*/ 1731 w 122"/>
                  <a:gd name="T23" fmla="*/ 1345 h 52"/>
                  <a:gd name="T24" fmla="*/ 1391 w 122"/>
                  <a:gd name="T25" fmla="*/ 1345 h 52"/>
                  <a:gd name="T26" fmla="*/ 1108 w 122"/>
                  <a:gd name="T27" fmla="*/ 994 h 52"/>
                  <a:gd name="T28" fmla="*/ 915 w 122"/>
                  <a:gd name="T29" fmla="*/ 898 h 52"/>
                  <a:gd name="T30" fmla="*/ 548 w 122"/>
                  <a:gd name="T31" fmla="*/ 437 h 52"/>
                  <a:gd name="T32" fmla="*/ 75 w 122"/>
                  <a:gd name="T33" fmla="*/ 265 h 52"/>
                  <a:gd name="T34" fmla="*/ 141 w 122"/>
                  <a:gd name="T35" fmla="*/ 643 h 52"/>
                  <a:gd name="T36" fmla="*/ 0 w 122"/>
                  <a:gd name="T37" fmla="*/ 0 h 52"/>
                  <a:gd name="T38" fmla="*/ 0 w 122"/>
                  <a:gd name="T39" fmla="*/ 0 h 52"/>
                  <a:gd name="T40" fmla="*/ 291 w 122"/>
                  <a:gd name="T41" fmla="*/ 2329 h 52"/>
                  <a:gd name="T42" fmla="*/ 291 w 122"/>
                  <a:gd name="T43" fmla="*/ 2329 h 52"/>
                  <a:gd name="T44" fmla="*/ 698 w 122"/>
                  <a:gd name="T45" fmla="*/ 2763 h 52"/>
                  <a:gd name="T46" fmla="*/ 1033 w 122"/>
                  <a:gd name="T47" fmla="*/ 3323 h 52"/>
                  <a:gd name="T48" fmla="*/ 1249 w 122"/>
                  <a:gd name="T49" fmla="*/ 3578 h 52"/>
                  <a:gd name="T50" fmla="*/ 1515 w 122"/>
                  <a:gd name="T51" fmla="*/ 3674 h 52"/>
                  <a:gd name="T52" fmla="*/ 1873 w 122"/>
                  <a:gd name="T53" fmla="*/ 4025 h 52"/>
                  <a:gd name="T54" fmla="*/ 2141 w 122"/>
                  <a:gd name="T55" fmla="*/ 4025 h 52"/>
                  <a:gd name="T56" fmla="*/ 2424 w 122"/>
                  <a:gd name="T57" fmla="*/ 4658 h 52"/>
                  <a:gd name="T58" fmla="*/ 2905 w 122"/>
                  <a:gd name="T59" fmla="*/ 4222 h 52"/>
                  <a:gd name="T60" fmla="*/ 3454 w 122"/>
                  <a:gd name="T61" fmla="*/ 4025 h 52"/>
                  <a:gd name="T62" fmla="*/ 3820 w 122"/>
                  <a:gd name="T63" fmla="*/ 4308 h 52"/>
                  <a:gd name="T64" fmla="*/ 4155 w 122"/>
                  <a:gd name="T65" fmla="*/ 4138 h 52"/>
                  <a:gd name="T66" fmla="*/ 4562 w 122"/>
                  <a:gd name="T67" fmla="*/ 4308 h 52"/>
                  <a:gd name="T68" fmla="*/ 5069 w 122"/>
                  <a:gd name="T69" fmla="*/ 4403 h 52"/>
                  <a:gd name="T70" fmla="*/ 5620 w 122"/>
                  <a:gd name="T71" fmla="*/ 4222 h 52"/>
                  <a:gd name="T72" fmla="*/ 6319 w 122"/>
                  <a:gd name="T73" fmla="*/ 4025 h 52"/>
                  <a:gd name="T74" fmla="*/ 6726 w 122"/>
                  <a:gd name="T75" fmla="*/ 3760 h 52"/>
                  <a:gd name="T76" fmla="*/ 7542 w 122"/>
                  <a:gd name="T77" fmla="*/ 2972 h 52"/>
                  <a:gd name="T78" fmla="*/ 8165 w 122"/>
                  <a:gd name="T79" fmla="*/ 2329 h 52"/>
                  <a:gd name="T80" fmla="*/ 8165 w 122"/>
                  <a:gd name="T81" fmla="*/ 2329 h 52"/>
                  <a:gd name="T82" fmla="*/ 8457 w 122"/>
                  <a:gd name="T83" fmla="*/ 643 h 52"/>
                  <a:gd name="T84" fmla="*/ 8457 w 122"/>
                  <a:gd name="T85" fmla="*/ 0 h 5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22" h="52">
                    <a:moveTo>
                      <a:pt x="122" y="0"/>
                    </a:moveTo>
                    <a:cubicBezTo>
                      <a:pt x="122" y="3"/>
                      <a:pt x="121" y="6"/>
                      <a:pt x="118" y="9"/>
                    </a:cubicBezTo>
                    <a:cubicBezTo>
                      <a:pt x="118" y="8"/>
                      <a:pt x="118" y="7"/>
                      <a:pt x="116" y="6"/>
                    </a:cubicBezTo>
                    <a:cubicBezTo>
                      <a:pt x="115" y="12"/>
                      <a:pt x="109" y="13"/>
                      <a:pt x="104" y="15"/>
                    </a:cubicBezTo>
                    <a:cubicBezTo>
                      <a:pt x="100" y="17"/>
                      <a:pt x="89" y="22"/>
                      <a:pt x="84" y="20"/>
                    </a:cubicBezTo>
                    <a:cubicBezTo>
                      <a:pt x="83" y="22"/>
                      <a:pt x="81" y="23"/>
                      <a:pt x="79" y="21"/>
                    </a:cubicBezTo>
                    <a:cubicBezTo>
                      <a:pt x="76" y="25"/>
                      <a:pt x="74" y="25"/>
                      <a:pt x="70" y="24"/>
                    </a:cubicBezTo>
                    <a:cubicBezTo>
                      <a:pt x="67" y="23"/>
                      <a:pt x="60" y="20"/>
                      <a:pt x="59" y="18"/>
                    </a:cubicBezTo>
                    <a:cubicBezTo>
                      <a:pt x="56" y="19"/>
                      <a:pt x="52" y="19"/>
                      <a:pt x="50" y="17"/>
                    </a:cubicBezTo>
                    <a:cubicBezTo>
                      <a:pt x="47" y="20"/>
                      <a:pt x="41" y="21"/>
                      <a:pt x="38" y="17"/>
                    </a:cubicBezTo>
                    <a:cubicBezTo>
                      <a:pt x="36" y="19"/>
                      <a:pt x="32" y="19"/>
                      <a:pt x="30" y="17"/>
                    </a:cubicBezTo>
                    <a:cubicBezTo>
                      <a:pt x="28" y="19"/>
                      <a:pt x="26" y="17"/>
                      <a:pt x="25" y="15"/>
                    </a:cubicBezTo>
                    <a:cubicBezTo>
                      <a:pt x="23" y="18"/>
                      <a:pt x="22" y="16"/>
                      <a:pt x="20" y="15"/>
                    </a:cubicBezTo>
                    <a:cubicBezTo>
                      <a:pt x="18" y="14"/>
                      <a:pt x="17" y="12"/>
                      <a:pt x="16" y="11"/>
                    </a:cubicBezTo>
                    <a:cubicBezTo>
                      <a:pt x="15" y="10"/>
                      <a:pt x="14" y="10"/>
                      <a:pt x="13" y="10"/>
                    </a:cubicBezTo>
                    <a:cubicBezTo>
                      <a:pt x="11" y="8"/>
                      <a:pt x="10" y="6"/>
                      <a:pt x="8" y="5"/>
                    </a:cubicBezTo>
                    <a:cubicBezTo>
                      <a:pt x="5" y="3"/>
                      <a:pt x="3" y="7"/>
                      <a:pt x="1" y="3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5"/>
                      <a:pt x="0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1" y="18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6" y="28"/>
                      <a:pt x="8" y="30"/>
                      <a:pt x="10" y="31"/>
                    </a:cubicBezTo>
                    <a:cubicBezTo>
                      <a:pt x="11" y="34"/>
                      <a:pt x="14" y="35"/>
                      <a:pt x="15" y="37"/>
                    </a:cubicBezTo>
                    <a:cubicBezTo>
                      <a:pt x="17" y="38"/>
                      <a:pt x="17" y="39"/>
                      <a:pt x="18" y="40"/>
                    </a:cubicBezTo>
                    <a:cubicBezTo>
                      <a:pt x="19" y="41"/>
                      <a:pt x="21" y="40"/>
                      <a:pt x="22" y="41"/>
                    </a:cubicBezTo>
                    <a:cubicBezTo>
                      <a:pt x="24" y="41"/>
                      <a:pt x="25" y="44"/>
                      <a:pt x="27" y="45"/>
                    </a:cubicBezTo>
                    <a:cubicBezTo>
                      <a:pt x="28" y="46"/>
                      <a:pt x="30" y="45"/>
                      <a:pt x="31" y="45"/>
                    </a:cubicBezTo>
                    <a:cubicBezTo>
                      <a:pt x="34" y="47"/>
                      <a:pt x="36" y="49"/>
                      <a:pt x="35" y="52"/>
                    </a:cubicBezTo>
                    <a:cubicBezTo>
                      <a:pt x="36" y="48"/>
                      <a:pt x="39" y="48"/>
                      <a:pt x="42" y="47"/>
                    </a:cubicBezTo>
                    <a:cubicBezTo>
                      <a:pt x="43" y="47"/>
                      <a:pt x="48" y="45"/>
                      <a:pt x="50" y="45"/>
                    </a:cubicBezTo>
                    <a:cubicBezTo>
                      <a:pt x="52" y="45"/>
                      <a:pt x="53" y="47"/>
                      <a:pt x="55" y="48"/>
                    </a:cubicBezTo>
                    <a:cubicBezTo>
                      <a:pt x="57" y="48"/>
                      <a:pt x="57" y="46"/>
                      <a:pt x="60" y="46"/>
                    </a:cubicBezTo>
                    <a:cubicBezTo>
                      <a:pt x="63" y="45"/>
                      <a:pt x="63" y="48"/>
                      <a:pt x="66" y="48"/>
                    </a:cubicBezTo>
                    <a:cubicBezTo>
                      <a:pt x="69" y="48"/>
                      <a:pt x="71" y="43"/>
                      <a:pt x="73" y="49"/>
                    </a:cubicBezTo>
                    <a:cubicBezTo>
                      <a:pt x="77" y="45"/>
                      <a:pt x="77" y="47"/>
                      <a:pt x="81" y="47"/>
                    </a:cubicBezTo>
                    <a:cubicBezTo>
                      <a:pt x="84" y="46"/>
                      <a:pt x="87" y="41"/>
                      <a:pt x="91" y="45"/>
                    </a:cubicBezTo>
                    <a:cubicBezTo>
                      <a:pt x="92" y="43"/>
                      <a:pt x="94" y="41"/>
                      <a:pt x="97" y="42"/>
                    </a:cubicBezTo>
                    <a:cubicBezTo>
                      <a:pt x="100" y="37"/>
                      <a:pt x="105" y="36"/>
                      <a:pt x="109" y="33"/>
                    </a:cubicBezTo>
                    <a:cubicBezTo>
                      <a:pt x="113" y="31"/>
                      <a:pt x="116" y="29"/>
                      <a:pt x="118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20" y="20"/>
                      <a:pt x="122" y="13"/>
                      <a:pt x="122" y="7"/>
                    </a:cubicBez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20" name="Freeform 26"/>
              <p:cNvSpPr>
                <a:spLocks/>
              </p:cNvSpPr>
              <p:nvPr/>
            </p:nvSpPr>
            <p:spPr bwMode="auto">
              <a:xfrm>
                <a:off x="3172547" y="6235450"/>
                <a:ext cx="127177" cy="77107"/>
              </a:xfrm>
              <a:custGeom>
                <a:avLst/>
                <a:gdLst>
                  <a:gd name="T0" fmla="*/ 5340 w 88"/>
                  <a:gd name="T1" fmla="*/ 521 h 50"/>
                  <a:gd name="T2" fmla="*/ 4306 w 88"/>
                  <a:gd name="T3" fmla="*/ 644 h 50"/>
                  <a:gd name="T4" fmla="*/ 3749 w 88"/>
                  <a:gd name="T5" fmla="*/ 644 h 50"/>
                  <a:gd name="T6" fmla="*/ 3467 w 88"/>
                  <a:gd name="T7" fmla="*/ 816 h 50"/>
                  <a:gd name="T8" fmla="*/ 2716 w 88"/>
                  <a:gd name="T9" fmla="*/ 437 h 50"/>
                  <a:gd name="T10" fmla="*/ 2018 w 88"/>
                  <a:gd name="T11" fmla="*/ 437 h 50"/>
                  <a:gd name="T12" fmla="*/ 1108 w 88"/>
                  <a:gd name="T13" fmla="*/ 351 h 50"/>
                  <a:gd name="T14" fmla="*/ 699 w 88"/>
                  <a:gd name="T15" fmla="*/ 265 h 50"/>
                  <a:gd name="T16" fmla="*/ 482 w 88"/>
                  <a:gd name="T17" fmla="*/ 437 h 50"/>
                  <a:gd name="T18" fmla="*/ 0 w 88"/>
                  <a:gd name="T19" fmla="*/ 86 h 50"/>
                  <a:gd name="T20" fmla="*/ 551 w 88"/>
                  <a:gd name="T21" fmla="*/ 1167 h 50"/>
                  <a:gd name="T22" fmla="*/ 699 w 88"/>
                  <a:gd name="T23" fmla="*/ 1432 h 50"/>
                  <a:gd name="T24" fmla="*/ 699 w 88"/>
                  <a:gd name="T25" fmla="*/ 1728 h 50"/>
                  <a:gd name="T26" fmla="*/ 768 w 88"/>
                  <a:gd name="T27" fmla="*/ 1728 h 50"/>
                  <a:gd name="T28" fmla="*/ 918 w 88"/>
                  <a:gd name="T29" fmla="*/ 1897 h 50"/>
                  <a:gd name="T30" fmla="*/ 843 w 88"/>
                  <a:gd name="T31" fmla="*/ 2162 h 50"/>
                  <a:gd name="T32" fmla="*/ 1033 w 88"/>
                  <a:gd name="T33" fmla="*/ 2513 h 50"/>
                  <a:gd name="T34" fmla="*/ 1175 w 88"/>
                  <a:gd name="T35" fmla="*/ 2513 h 50"/>
                  <a:gd name="T36" fmla="*/ 1175 w 88"/>
                  <a:gd name="T37" fmla="*/ 2778 h 50"/>
                  <a:gd name="T38" fmla="*/ 1466 w 88"/>
                  <a:gd name="T39" fmla="*/ 3065 h 50"/>
                  <a:gd name="T40" fmla="*/ 1732 w 88"/>
                  <a:gd name="T41" fmla="*/ 3511 h 50"/>
                  <a:gd name="T42" fmla="*/ 1948 w 88"/>
                  <a:gd name="T43" fmla="*/ 3862 h 50"/>
                  <a:gd name="T44" fmla="*/ 2090 w 88"/>
                  <a:gd name="T45" fmla="*/ 4146 h 50"/>
                  <a:gd name="T46" fmla="*/ 2358 w 88"/>
                  <a:gd name="T47" fmla="*/ 3862 h 50"/>
                  <a:gd name="T48" fmla="*/ 2433 w 88"/>
                  <a:gd name="T49" fmla="*/ 4497 h 50"/>
                  <a:gd name="T50" fmla="*/ 2650 w 88"/>
                  <a:gd name="T51" fmla="*/ 3976 h 50"/>
                  <a:gd name="T52" fmla="*/ 2765 w 88"/>
                  <a:gd name="T53" fmla="*/ 4241 h 50"/>
                  <a:gd name="T54" fmla="*/ 2840 w 88"/>
                  <a:gd name="T55" fmla="*/ 3976 h 50"/>
                  <a:gd name="T56" fmla="*/ 2982 w 88"/>
                  <a:gd name="T57" fmla="*/ 4241 h 50"/>
                  <a:gd name="T58" fmla="*/ 3340 w 88"/>
                  <a:gd name="T59" fmla="*/ 4411 h 50"/>
                  <a:gd name="T60" fmla="*/ 3391 w 88"/>
                  <a:gd name="T61" fmla="*/ 3976 h 50"/>
                  <a:gd name="T62" fmla="*/ 3683 w 88"/>
                  <a:gd name="T63" fmla="*/ 4241 h 50"/>
                  <a:gd name="T64" fmla="*/ 4015 w 88"/>
                  <a:gd name="T65" fmla="*/ 3976 h 50"/>
                  <a:gd name="T66" fmla="*/ 4015 w 88"/>
                  <a:gd name="T67" fmla="*/ 3862 h 50"/>
                  <a:gd name="T68" fmla="*/ 4306 w 88"/>
                  <a:gd name="T69" fmla="*/ 3681 h 50"/>
                  <a:gd name="T70" fmla="*/ 4523 w 88"/>
                  <a:gd name="T71" fmla="*/ 3065 h 50"/>
                  <a:gd name="T72" fmla="*/ 4716 w 88"/>
                  <a:gd name="T73" fmla="*/ 2686 h 50"/>
                  <a:gd name="T74" fmla="*/ 4933 w 88"/>
                  <a:gd name="T75" fmla="*/ 2686 h 50"/>
                  <a:gd name="T76" fmla="*/ 4999 w 88"/>
                  <a:gd name="T77" fmla="*/ 2427 h 50"/>
                  <a:gd name="T78" fmla="*/ 5074 w 88"/>
                  <a:gd name="T79" fmla="*/ 1897 h 50"/>
                  <a:gd name="T80" fmla="*/ 5149 w 88"/>
                  <a:gd name="T81" fmla="*/ 1897 h 50"/>
                  <a:gd name="T82" fmla="*/ 6108 w 88"/>
                  <a:gd name="T83" fmla="*/ 0 h 50"/>
                  <a:gd name="T84" fmla="*/ 5340 w 88"/>
                  <a:gd name="T85" fmla="*/ 521 h 5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88" h="50">
                    <a:moveTo>
                      <a:pt x="77" y="6"/>
                    </a:moveTo>
                    <a:cubicBezTo>
                      <a:pt x="72" y="6"/>
                      <a:pt x="67" y="7"/>
                      <a:pt x="62" y="7"/>
                    </a:cubicBezTo>
                    <a:cubicBezTo>
                      <a:pt x="60" y="7"/>
                      <a:pt x="56" y="7"/>
                      <a:pt x="54" y="7"/>
                    </a:cubicBezTo>
                    <a:cubicBezTo>
                      <a:pt x="52" y="7"/>
                      <a:pt x="52" y="9"/>
                      <a:pt x="50" y="9"/>
                    </a:cubicBezTo>
                    <a:cubicBezTo>
                      <a:pt x="46" y="9"/>
                      <a:pt x="42" y="4"/>
                      <a:pt x="39" y="5"/>
                    </a:cubicBezTo>
                    <a:cubicBezTo>
                      <a:pt x="35" y="5"/>
                      <a:pt x="33" y="11"/>
                      <a:pt x="29" y="5"/>
                    </a:cubicBezTo>
                    <a:cubicBezTo>
                      <a:pt x="28" y="10"/>
                      <a:pt x="19" y="7"/>
                      <a:pt x="16" y="4"/>
                    </a:cubicBezTo>
                    <a:cubicBezTo>
                      <a:pt x="14" y="6"/>
                      <a:pt x="10" y="7"/>
                      <a:pt x="10" y="3"/>
                    </a:cubicBezTo>
                    <a:cubicBezTo>
                      <a:pt x="9" y="4"/>
                      <a:pt x="8" y="4"/>
                      <a:pt x="7" y="5"/>
                    </a:cubicBezTo>
                    <a:cubicBezTo>
                      <a:pt x="5" y="3"/>
                      <a:pt x="2" y="2"/>
                      <a:pt x="0" y="1"/>
                    </a:cubicBezTo>
                    <a:cubicBezTo>
                      <a:pt x="3" y="5"/>
                      <a:pt x="5" y="9"/>
                      <a:pt x="8" y="13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7"/>
                      <a:pt x="10" y="18"/>
                      <a:pt x="10" y="19"/>
                    </a:cubicBezTo>
                    <a:cubicBezTo>
                      <a:pt x="10" y="18"/>
                      <a:pt x="11" y="18"/>
                      <a:pt x="11" y="19"/>
                    </a:cubicBezTo>
                    <a:cubicBezTo>
                      <a:pt x="12" y="19"/>
                      <a:pt x="12" y="20"/>
                      <a:pt x="13" y="21"/>
                    </a:cubicBezTo>
                    <a:cubicBezTo>
                      <a:pt x="13" y="22"/>
                      <a:pt x="12" y="23"/>
                      <a:pt x="12" y="24"/>
                    </a:cubicBezTo>
                    <a:cubicBezTo>
                      <a:pt x="15" y="23"/>
                      <a:pt x="15" y="26"/>
                      <a:pt x="15" y="28"/>
                    </a:cubicBezTo>
                    <a:cubicBezTo>
                      <a:pt x="15" y="28"/>
                      <a:pt x="16" y="28"/>
                      <a:pt x="17" y="28"/>
                    </a:cubicBezTo>
                    <a:cubicBezTo>
                      <a:pt x="17" y="29"/>
                      <a:pt x="17" y="30"/>
                      <a:pt x="17" y="31"/>
                    </a:cubicBezTo>
                    <a:cubicBezTo>
                      <a:pt x="20" y="30"/>
                      <a:pt x="21" y="31"/>
                      <a:pt x="21" y="34"/>
                    </a:cubicBezTo>
                    <a:cubicBezTo>
                      <a:pt x="23" y="34"/>
                      <a:pt x="25" y="36"/>
                      <a:pt x="25" y="39"/>
                    </a:cubicBezTo>
                    <a:cubicBezTo>
                      <a:pt x="28" y="36"/>
                      <a:pt x="29" y="40"/>
                      <a:pt x="28" y="43"/>
                    </a:cubicBezTo>
                    <a:cubicBezTo>
                      <a:pt x="29" y="40"/>
                      <a:pt x="31" y="41"/>
                      <a:pt x="30" y="46"/>
                    </a:cubicBezTo>
                    <a:cubicBezTo>
                      <a:pt x="31" y="45"/>
                      <a:pt x="33" y="43"/>
                      <a:pt x="34" y="43"/>
                    </a:cubicBezTo>
                    <a:cubicBezTo>
                      <a:pt x="36" y="43"/>
                      <a:pt x="34" y="47"/>
                      <a:pt x="35" y="50"/>
                    </a:cubicBezTo>
                    <a:cubicBezTo>
                      <a:pt x="35" y="46"/>
                      <a:pt x="34" y="45"/>
                      <a:pt x="38" y="44"/>
                    </a:cubicBezTo>
                    <a:cubicBezTo>
                      <a:pt x="38" y="43"/>
                      <a:pt x="39" y="46"/>
                      <a:pt x="40" y="47"/>
                    </a:cubicBezTo>
                    <a:cubicBezTo>
                      <a:pt x="40" y="46"/>
                      <a:pt x="40" y="44"/>
                      <a:pt x="41" y="44"/>
                    </a:cubicBezTo>
                    <a:cubicBezTo>
                      <a:pt x="43" y="43"/>
                      <a:pt x="43" y="45"/>
                      <a:pt x="43" y="47"/>
                    </a:cubicBezTo>
                    <a:cubicBezTo>
                      <a:pt x="43" y="42"/>
                      <a:pt x="47" y="48"/>
                      <a:pt x="48" y="49"/>
                    </a:cubicBezTo>
                    <a:cubicBezTo>
                      <a:pt x="48" y="50"/>
                      <a:pt x="47" y="45"/>
                      <a:pt x="49" y="44"/>
                    </a:cubicBezTo>
                    <a:cubicBezTo>
                      <a:pt x="50" y="44"/>
                      <a:pt x="52" y="45"/>
                      <a:pt x="53" y="47"/>
                    </a:cubicBezTo>
                    <a:cubicBezTo>
                      <a:pt x="50" y="43"/>
                      <a:pt x="55" y="40"/>
                      <a:pt x="58" y="44"/>
                    </a:cubicBezTo>
                    <a:cubicBezTo>
                      <a:pt x="58" y="44"/>
                      <a:pt x="58" y="43"/>
                      <a:pt x="58" y="43"/>
                    </a:cubicBezTo>
                    <a:cubicBezTo>
                      <a:pt x="56" y="40"/>
                      <a:pt x="59" y="38"/>
                      <a:pt x="62" y="41"/>
                    </a:cubicBezTo>
                    <a:cubicBezTo>
                      <a:pt x="61" y="38"/>
                      <a:pt x="62" y="34"/>
                      <a:pt x="65" y="34"/>
                    </a:cubicBezTo>
                    <a:cubicBezTo>
                      <a:pt x="66" y="32"/>
                      <a:pt x="67" y="31"/>
                      <a:pt x="68" y="30"/>
                    </a:cubicBezTo>
                    <a:cubicBezTo>
                      <a:pt x="69" y="29"/>
                      <a:pt x="71" y="30"/>
                      <a:pt x="71" y="30"/>
                    </a:cubicBezTo>
                    <a:cubicBezTo>
                      <a:pt x="72" y="29"/>
                      <a:pt x="71" y="28"/>
                      <a:pt x="72" y="27"/>
                    </a:cubicBezTo>
                    <a:cubicBezTo>
                      <a:pt x="73" y="25"/>
                      <a:pt x="73" y="23"/>
                      <a:pt x="73" y="21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9" y="15"/>
                      <a:pt x="84" y="8"/>
                      <a:pt x="88" y="0"/>
                    </a:cubicBezTo>
                    <a:cubicBezTo>
                      <a:pt x="85" y="3"/>
                      <a:pt x="81" y="4"/>
                      <a:pt x="77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21" name="Freeform 27"/>
              <p:cNvSpPr>
                <a:spLocks/>
              </p:cNvSpPr>
              <p:nvPr/>
            </p:nvSpPr>
            <p:spPr bwMode="auto">
              <a:xfrm>
                <a:off x="3273688" y="5940540"/>
                <a:ext cx="270377" cy="495188"/>
              </a:xfrm>
              <a:custGeom>
                <a:avLst/>
                <a:gdLst>
                  <a:gd name="T0" fmla="*/ 4236 w 187"/>
                  <a:gd name="T1" fmla="*/ 3247 h 321"/>
                  <a:gd name="T2" fmla="*/ 1467 w 187"/>
                  <a:gd name="T3" fmla="*/ 86 h 321"/>
                  <a:gd name="T4" fmla="*/ 843 w 187"/>
                  <a:gd name="T5" fmla="*/ 3417 h 321"/>
                  <a:gd name="T6" fmla="*/ 1467 w 187"/>
                  <a:gd name="T7" fmla="*/ 4766 h 321"/>
                  <a:gd name="T8" fmla="*/ 1325 w 187"/>
                  <a:gd name="T9" fmla="*/ 5059 h 321"/>
                  <a:gd name="T10" fmla="*/ 918 w 187"/>
                  <a:gd name="T11" fmla="*/ 14940 h 321"/>
                  <a:gd name="T12" fmla="*/ 1467 w 187"/>
                  <a:gd name="T13" fmla="*/ 16754 h 321"/>
                  <a:gd name="T14" fmla="*/ 1594 w 187"/>
                  <a:gd name="T15" fmla="*/ 17201 h 321"/>
                  <a:gd name="T16" fmla="*/ 1811 w 187"/>
                  <a:gd name="T17" fmla="*/ 17666 h 321"/>
                  <a:gd name="T18" fmla="*/ 2027 w 187"/>
                  <a:gd name="T19" fmla="*/ 18187 h 321"/>
                  <a:gd name="T20" fmla="*/ 2284 w 187"/>
                  <a:gd name="T21" fmla="*/ 18662 h 321"/>
                  <a:gd name="T22" fmla="*/ 3535 w 187"/>
                  <a:gd name="T23" fmla="*/ 21179 h 321"/>
                  <a:gd name="T24" fmla="*/ 3826 w 187"/>
                  <a:gd name="T25" fmla="*/ 21727 h 321"/>
                  <a:gd name="T26" fmla="*/ 4170 w 187"/>
                  <a:gd name="T27" fmla="*/ 22260 h 321"/>
                  <a:gd name="T28" fmla="*/ 4453 w 187"/>
                  <a:gd name="T29" fmla="*/ 22781 h 321"/>
                  <a:gd name="T30" fmla="*/ 4794 w 187"/>
                  <a:gd name="T31" fmla="*/ 23342 h 321"/>
                  <a:gd name="T32" fmla="*/ 5155 w 187"/>
                  <a:gd name="T33" fmla="*/ 23779 h 321"/>
                  <a:gd name="T34" fmla="*/ 5637 w 187"/>
                  <a:gd name="T35" fmla="*/ 24596 h 321"/>
                  <a:gd name="T36" fmla="*/ 5972 w 187"/>
                  <a:gd name="T37" fmla="*/ 25061 h 321"/>
                  <a:gd name="T38" fmla="*/ 6330 w 187"/>
                  <a:gd name="T39" fmla="*/ 25508 h 321"/>
                  <a:gd name="T40" fmla="*/ 6671 w 187"/>
                  <a:gd name="T41" fmla="*/ 25942 h 321"/>
                  <a:gd name="T42" fmla="*/ 7029 w 187"/>
                  <a:gd name="T43" fmla="*/ 26407 h 321"/>
                  <a:gd name="T44" fmla="*/ 7372 w 187"/>
                  <a:gd name="T45" fmla="*/ 26758 h 321"/>
                  <a:gd name="T46" fmla="*/ 7730 w 187"/>
                  <a:gd name="T47" fmla="*/ 27196 h 321"/>
                  <a:gd name="T48" fmla="*/ 7996 w 187"/>
                  <a:gd name="T49" fmla="*/ 27492 h 321"/>
                  <a:gd name="T50" fmla="*/ 8406 w 187"/>
                  <a:gd name="T51" fmla="*/ 27926 h 321"/>
                  <a:gd name="T52" fmla="*/ 8764 w 187"/>
                  <a:gd name="T53" fmla="*/ 28194 h 321"/>
                  <a:gd name="T54" fmla="*/ 9105 w 187"/>
                  <a:gd name="T55" fmla="*/ 28487 h 321"/>
                  <a:gd name="T56" fmla="*/ 9391 w 187"/>
                  <a:gd name="T57" fmla="*/ 28659 h 321"/>
                  <a:gd name="T58" fmla="*/ 9656 w 187"/>
                  <a:gd name="T59" fmla="*/ 28752 h 321"/>
                  <a:gd name="T60" fmla="*/ 9948 w 187"/>
                  <a:gd name="T61" fmla="*/ 28924 h 321"/>
                  <a:gd name="T62" fmla="*/ 10208 w 187"/>
                  <a:gd name="T63" fmla="*/ 28924 h 321"/>
                  <a:gd name="T64" fmla="*/ 10090 w 187"/>
                  <a:gd name="T65" fmla="*/ 12691 h 32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87" h="321">
                    <a:moveTo>
                      <a:pt x="145" y="141"/>
                    </a:moveTo>
                    <a:cubicBezTo>
                      <a:pt x="129" y="103"/>
                      <a:pt x="72" y="54"/>
                      <a:pt x="61" y="36"/>
                    </a:cubicBezTo>
                    <a:cubicBezTo>
                      <a:pt x="49" y="17"/>
                      <a:pt x="31" y="19"/>
                      <a:pt x="22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19" y="14"/>
                      <a:pt x="15" y="24"/>
                      <a:pt x="10" y="33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7" y="36"/>
                      <a:pt x="25" y="48"/>
                      <a:pt x="25" y="48"/>
                    </a:cubicBezTo>
                    <a:cubicBezTo>
                      <a:pt x="23" y="49"/>
                      <a:pt x="22" y="51"/>
                      <a:pt x="21" y="53"/>
                    </a:cubicBezTo>
                    <a:cubicBezTo>
                      <a:pt x="21" y="54"/>
                      <a:pt x="20" y="55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1" y="87"/>
                      <a:pt x="0" y="119"/>
                      <a:pt x="13" y="166"/>
                    </a:cubicBezTo>
                    <a:cubicBezTo>
                      <a:pt x="15" y="172"/>
                      <a:pt x="17" y="179"/>
                      <a:pt x="21" y="186"/>
                    </a:cubicBezTo>
                    <a:cubicBezTo>
                      <a:pt x="21" y="186"/>
                      <a:pt x="21" y="186"/>
                      <a:pt x="21" y="186"/>
                    </a:cubicBezTo>
                    <a:cubicBezTo>
                      <a:pt x="21" y="186"/>
                      <a:pt x="21" y="186"/>
                      <a:pt x="21" y="186"/>
                    </a:cubicBezTo>
                    <a:cubicBezTo>
                      <a:pt x="22" y="187"/>
                      <a:pt x="22" y="189"/>
                      <a:pt x="23" y="191"/>
                    </a:cubicBezTo>
                    <a:cubicBezTo>
                      <a:pt x="23" y="191"/>
                      <a:pt x="24" y="191"/>
                      <a:pt x="24" y="191"/>
                    </a:cubicBezTo>
                    <a:cubicBezTo>
                      <a:pt x="24" y="193"/>
                      <a:pt x="25" y="194"/>
                      <a:pt x="26" y="196"/>
                    </a:cubicBezTo>
                    <a:cubicBezTo>
                      <a:pt x="26" y="196"/>
                      <a:pt x="26" y="196"/>
                      <a:pt x="27" y="197"/>
                    </a:cubicBezTo>
                    <a:cubicBezTo>
                      <a:pt x="27" y="198"/>
                      <a:pt x="28" y="200"/>
                      <a:pt x="29" y="202"/>
                    </a:cubicBezTo>
                    <a:cubicBezTo>
                      <a:pt x="29" y="202"/>
                      <a:pt x="29" y="202"/>
                      <a:pt x="30" y="202"/>
                    </a:cubicBezTo>
                    <a:cubicBezTo>
                      <a:pt x="31" y="204"/>
                      <a:pt x="32" y="206"/>
                      <a:pt x="33" y="207"/>
                    </a:cubicBezTo>
                    <a:cubicBezTo>
                      <a:pt x="33" y="207"/>
                      <a:pt x="33" y="207"/>
                      <a:pt x="33" y="207"/>
                    </a:cubicBezTo>
                    <a:cubicBezTo>
                      <a:pt x="38" y="217"/>
                      <a:pt x="44" y="226"/>
                      <a:pt x="51" y="235"/>
                    </a:cubicBezTo>
                    <a:cubicBezTo>
                      <a:pt x="51" y="236"/>
                      <a:pt x="52" y="236"/>
                      <a:pt x="52" y="237"/>
                    </a:cubicBezTo>
                    <a:cubicBezTo>
                      <a:pt x="53" y="238"/>
                      <a:pt x="54" y="240"/>
                      <a:pt x="55" y="241"/>
                    </a:cubicBezTo>
                    <a:cubicBezTo>
                      <a:pt x="56" y="242"/>
                      <a:pt x="56" y="242"/>
                      <a:pt x="56" y="243"/>
                    </a:cubicBezTo>
                    <a:cubicBezTo>
                      <a:pt x="58" y="244"/>
                      <a:pt x="59" y="245"/>
                      <a:pt x="60" y="247"/>
                    </a:cubicBezTo>
                    <a:cubicBezTo>
                      <a:pt x="60" y="247"/>
                      <a:pt x="61" y="248"/>
                      <a:pt x="61" y="249"/>
                    </a:cubicBezTo>
                    <a:cubicBezTo>
                      <a:pt x="62" y="250"/>
                      <a:pt x="63" y="251"/>
                      <a:pt x="64" y="253"/>
                    </a:cubicBezTo>
                    <a:cubicBezTo>
                      <a:pt x="65" y="253"/>
                      <a:pt x="65" y="254"/>
                      <a:pt x="66" y="255"/>
                    </a:cubicBezTo>
                    <a:cubicBezTo>
                      <a:pt x="67" y="256"/>
                      <a:pt x="68" y="257"/>
                      <a:pt x="69" y="259"/>
                    </a:cubicBezTo>
                    <a:cubicBezTo>
                      <a:pt x="70" y="259"/>
                      <a:pt x="70" y="260"/>
                      <a:pt x="71" y="260"/>
                    </a:cubicBezTo>
                    <a:cubicBezTo>
                      <a:pt x="72" y="262"/>
                      <a:pt x="73" y="263"/>
                      <a:pt x="74" y="264"/>
                    </a:cubicBezTo>
                    <a:cubicBezTo>
                      <a:pt x="74" y="265"/>
                      <a:pt x="74" y="265"/>
                      <a:pt x="74" y="265"/>
                    </a:cubicBezTo>
                    <a:cubicBezTo>
                      <a:pt x="77" y="268"/>
                      <a:pt x="79" y="270"/>
                      <a:pt x="81" y="273"/>
                    </a:cubicBezTo>
                    <a:cubicBezTo>
                      <a:pt x="82" y="274"/>
                      <a:pt x="83" y="274"/>
                      <a:pt x="83" y="275"/>
                    </a:cubicBezTo>
                    <a:cubicBezTo>
                      <a:pt x="84" y="276"/>
                      <a:pt x="85" y="277"/>
                      <a:pt x="86" y="278"/>
                    </a:cubicBezTo>
                    <a:cubicBezTo>
                      <a:pt x="87" y="279"/>
                      <a:pt x="88" y="280"/>
                      <a:pt x="88" y="281"/>
                    </a:cubicBezTo>
                    <a:cubicBezTo>
                      <a:pt x="89" y="281"/>
                      <a:pt x="90" y="282"/>
                      <a:pt x="91" y="283"/>
                    </a:cubicBezTo>
                    <a:cubicBezTo>
                      <a:pt x="92" y="284"/>
                      <a:pt x="93" y="285"/>
                      <a:pt x="93" y="286"/>
                    </a:cubicBezTo>
                    <a:cubicBezTo>
                      <a:pt x="94" y="287"/>
                      <a:pt x="95" y="287"/>
                      <a:pt x="96" y="288"/>
                    </a:cubicBezTo>
                    <a:cubicBezTo>
                      <a:pt x="97" y="289"/>
                      <a:pt x="98" y="290"/>
                      <a:pt x="99" y="291"/>
                    </a:cubicBezTo>
                    <a:cubicBezTo>
                      <a:pt x="99" y="291"/>
                      <a:pt x="100" y="292"/>
                      <a:pt x="101" y="293"/>
                    </a:cubicBezTo>
                    <a:cubicBezTo>
                      <a:pt x="102" y="294"/>
                      <a:pt x="103" y="295"/>
                      <a:pt x="104" y="295"/>
                    </a:cubicBezTo>
                    <a:cubicBezTo>
                      <a:pt x="104" y="296"/>
                      <a:pt x="105" y="297"/>
                      <a:pt x="106" y="297"/>
                    </a:cubicBezTo>
                    <a:cubicBezTo>
                      <a:pt x="107" y="298"/>
                      <a:pt x="108" y="299"/>
                      <a:pt x="109" y="300"/>
                    </a:cubicBezTo>
                    <a:cubicBezTo>
                      <a:pt x="109" y="301"/>
                      <a:pt x="110" y="301"/>
                      <a:pt x="111" y="302"/>
                    </a:cubicBezTo>
                    <a:cubicBezTo>
                      <a:pt x="112" y="303"/>
                      <a:pt x="113" y="304"/>
                      <a:pt x="114" y="304"/>
                    </a:cubicBezTo>
                    <a:cubicBezTo>
                      <a:pt x="115" y="305"/>
                      <a:pt x="115" y="305"/>
                      <a:pt x="115" y="305"/>
                    </a:cubicBezTo>
                    <a:cubicBezTo>
                      <a:pt x="117" y="307"/>
                      <a:pt x="119" y="308"/>
                      <a:pt x="120" y="309"/>
                    </a:cubicBezTo>
                    <a:cubicBezTo>
                      <a:pt x="121" y="309"/>
                      <a:pt x="121" y="310"/>
                      <a:pt x="121" y="310"/>
                    </a:cubicBezTo>
                    <a:cubicBezTo>
                      <a:pt x="123" y="311"/>
                      <a:pt x="124" y="311"/>
                      <a:pt x="125" y="312"/>
                    </a:cubicBezTo>
                    <a:cubicBezTo>
                      <a:pt x="125" y="312"/>
                      <a:pt x="126" y="313"/>
                      <a:pt x="126" y="313"/>
                    </a:cubicBezTo>
                    <a:cubicBezTo>
                      <a:pt x="127" y="314"/>
                      <a:pt x="128" y="314"/>
                      <a:pt x="129" y="315"/>
                    </a:cubicBezTo>
                    <a:cubicBezTo>
                      <a:pt x="130" y="315"/>
                      <a:pt x="130" y="315"/>
                      <a:pt x="131" y="316"/>
                    </a:cubicBezTo>
                    <a:cubicBezTo>
                      <a:pt x="132" y="316"/>
                      <a:pt x="133" y="317"/>
                      <a:pt x="134" y="317"/>
                    </a:cubicBezTo>
                    <a:cubicBezTo>
                      <a:pt x="134" y="317"/>
                      <a:pt x="135" y="318"/>
                      <a:pt x="135" y="318"/>
                    </a:cubicBezTo>
                    <a:cubicBezTo>
                      <a:pt x="136" y="318"/>
                      <a:pt x="137" y="319"/>
                      <a:pt x="138" y="319"/>
                    </a:cubicBezTo>
                    <a:cubicBezTo>
                      <a:pt x="138" y="319"/>
                      <a:pt x="139" y="319"/>
                      <a:pt x="139" y="319"/>
                    </a:cubicBezTo>
                    <a:cubicBezTo>
                      <a:pt x="140" y="320"/>
                      <a:pt x="141" y="320"/>
                      <a:pt x="142" y="320"/>
                    </a:cubicBezTo>
                    <a:cubicBezTo>
                      <a:pt x="142" y="320"/>
                      <a:pt x="143" y="320"/>
                      <a:pt x="143" y="321"/>
                    </a:cubicBezTo>
                    <a:cubicBezTo>
                      <a:pt x="144" y="321"/>
                      <a:pt x="145" y="321"/>
                      <a:pt x="146" y="321"/>
                    </a:cubicBezTo>
                    <a:cubicBezTo>
                      <a:pt x="146" y="321"/>
                      <a:pt x="146" y="321"/>
                      <a:pt x="147" y="321"/>
                    </a:cubicBezTo>
                    <a:cubicBezTo>
                      <a:pt x="148" y="321"/>
                      <a:pt x="149" y="321"/>
                      <a:pt x="150" y="321"/>
                    </a:cubicBezTo>
                    <a:cubicBezTo>
                      <a:pt x="187" y="318"/>
                      <a:pt x="161" y="179"/>
                      <a:pt x="145" y="141"/>
                    </a:cubicBezTo>
                    <a:close/>
                  </a:path>
                </a:pathLst>
              </a:custGeom>
              <a:solidFill>
                <a:srgbClr val="E8E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22" name="Freeform 28"/>
              <p:cNvSpPr>
                <a:spLocks/>
              </p:cNvSpPr>
              <p:nvPr/>
            </p:nvSpPr>
            <p:spPr bwMode="auto">
              <a:xfrm>
                <a:off x="2928206" y="5940540"/>
                <a:ext cx="271879" cy="495188"/>
              </a:xfrm>
              <a:custGeom>
                <a:avLst/>
                <a:gdLst>
                  <a:gd name="T0" fmla="*/ 11539 w 188"/>
                  <a:gd name="T1" fmla="*/ 4766 h 321"/>
                  <a:gd name="T2" fmla="*/ 11345 w 188"/>
                  <a:gd name="T3" fmla="*/ 4329 h 321"/>
                  <a:gd name="T4" fmla="*/ 12171 w 188"/>
                  <a:gd name="T5" fmla="*/ 3417 h 321"/>
                  <a:gd name="T6" fmla="*/ 12388 w 188"/>
                  <a:gd name="T7" fmla="*/ 2979 h 321"/>
                  <a:gd name="T8" fmla="*/ 11539 w 188"/>
                  <a:gd name="T9" fmla="*/ 0 h 321"/>
                  <a:gd name="T10" fmla="*/ 11495 w 188"/>
                  <a:gd name="T11" fmla="*/ 0 h 321"/>
                  <a:gd name="T12" fmla="*/ 8844 w 188"/>
                  <a:gd name="T13" fmla="*/ 3247 h 321"/>
                  <a:gd name="T14" fmla="*/ 2987 w 188"/>
                  <a:gd name="T15" fmla="*/ 12691 h 321"/>
                  <a:gd name="T16" fmla="*/ 2576 w 188"/>
                  <a:gd name="T17" fmla="*/ 28924 h 321"/>
                  <a:gd name="T18" fmla="*/ 2796 w 188"/>
                  <a:gd name="T19" fmla="*/ 28924 h 321"/>
                  <a:gd name="T20" fmla="*/ 2911 w 188"/>
                  <a:gd name="T21" fmla="*/ 28924 h 321"/>
                  <a:gd name="T22" fmla="*/ 3062 w 188"/>
                  <a:gd name="T23" fmla="*/ 28924 h 321"/>
                  <a:gd name="T24" fmla="*/ 3203 w 188"/>
                  <a:gd name="T25" fmla="*/ 28838 h 321"/>
                  <a:gd name="T26" fmla="*/ 3345 w 188"/>
                  <a:gd name="T27" fmla="*/ 28752 h 321"/>
                  <a:gd name="T28" fmla="*/ 3472 w 188"/>
                  <a:gd name="T29" fmla="*/ 28752 h 321"/>
                  <a:gd name="T30" fmla="*/ 3613 w 188"/>
                  <a:gd name="T31" fmla="*/ 28659 h 321"/>
                  <a:gd name="T32" fmla="*/ 3763 w 188"/>
                  <a:gd name="T33" fmla="*/ 28573 h 321"/>
                  <a:gd name="T34" fmla="*/ 3905 w 188"/>
                  <a:gd name="T35" fmla="*/ 28487 h 321"/>
                  <a:gd name="T36" fmla="*/ 4047 w 188"/>
                  <a:gd name="T37" fmla="*/ 28401 h 321"/>
                  <a:gd name="T38" fmla="*/ 4237 w 188"/>
                  <a:gd name="T39" fmla="*/ 28194 h 321"/>
                  <a:gd name="T40" fmla="*/ 4312 w 188"/>
                  <a:gd name="T41" fmla="*/ 28108 h 321"/>
                  <a:gd name="T42" fmla="*/ 4604 w 188"/>
                  <a:gd name="T43" fmla="*/ 27926 h 321"/>
                  <a:gd name="T44" fmla="*/ 4670 w 188"/>
                  <a:gd name="T45" fmla="*/ 27843 h 321"/>
                  <a:gd name="T46" fmla="*/ 5014 w 188"/>
                  <a:gd name="T47" fmla="*/ 27575 h 321"/>
                  <a:gd name="T48" fmla="*/ 5081 w 188"/>
                  <a:gd name="T49" fmla="*/ 27405 h 321"/>
                  <a:gd name="T50" fmla="*/ 5297 w 188"/>
                  <a:gd name="T51" fmla="*/ 27196 h 321"/>
                  <a:gd name="T52" fmla="*/ 5421 w 188"/>
                  <a:gd name="T53" fmla="*/ 27027 h 321"/>
                  <a:gd name="T54" fmla="*/ 5638 w 188"/>
                  <a:gd name="T55" fmla="*/ 26758 h 321"/>
                  <a:gd name="T56" fmla="*/ 5857 w 188"/>
                  <a:gd name="T57" fmla="*/ 26589 h 321"/>
                  <a:gd name="T58" fmla="*/ 5973 w 188"/>
                  <a:gd name="T59" fmla="*/ 26407 h 321"/>
                  <a:gd name="T60" fmla="*/ 6190 w 188"/>
                  <a:gd name="T61" fmla="*/ 26238 h 321"/>
                  <a:gd name="T62" fmla="*/ 6340 w 188"/>
                  <a:gd name="T63" fmla="*/ 25942 h 321"/>
                  <a:gd name="T64" fmla="*/ 6556 w 188"/>
                  <a:gd name="T65" fmla="*/ 25763 h 321"/>
                  <a:gd name="T66" fmla="*/ 6675 w 188"/>
                  <a:gd name="T67" fmla="*/ 25508 h 321"/>
                  <a:gd name="T68" fmla="*/ 6891 w 188"/>
                  <a:gd name="T69" fmla="*/ 25326 h 321"/>
                  <a:gd name="T70" fmla="*/ 7033 w 188"/>
                  <a:gd name="T71" fmla="*/ 25061 h 321"/>
                  <a:gd name="T72" fmla="*/ 7224 w 188"/>
                  <a:gd name="T73" fmla="*/ 24774 h 321"/>
                  <a:gd name="T74" fmla="*/ 7374 w 188"/>
                  <a:gd name="T75" fmla="*/ 24596 h 321"/>
                  <a:gd name="T76" fmla="*/ 7784 w 188"/>
                  <a:gd name="T77" fmla="*/ 23979 h 321"/>
                  <a:gd name="T78" fmla="*/ 7859 w 188"/>
                  <a:gd name="T79" fmla="*/ 23779 h 321"/>
                  <a:gd name="T80" fmla="*/ 8142 w 188"/>
                  <a:gd name="T81" fmla="*/ 23514 h 321"/>
                  <a:gd name="T82" fmla="*/ 8217 w 188"/>
                  <a:gd name="T83" fmla="*/ 23342 h 321"/>
                  <a:gd name="T84" fmla="*/ 8408 w 188"/>
                  <a:gd name="T85" fmla="*/ 22990 h 321"/>
                  <a:gd name="T86" fmla="*/ 8552 w 188"/>
                  <a:gd name="T87" fmla="*/ 22781 h 321"/>
                  <a:gd name="T88" fmla="*/ 8769 w 188"/>
                  <a:gd name="T89" fmla="*/ 22430 h 321"/>
                  <a:gd name="T90" fmla="*/ 8844 w 188"/>
                  <a:gd name="T91" fmla="*/ 22260 h 321"/>
                  <a:gd name="T92" fmla="*/ 9110 w 188"/>
                  <a:gd name="T93" fmla="*/ 21909 h 321"/>
                  <a:gd name="T94" fmla="*/ 9176 w 188"/>
                  <a:gd name="T95" fmla="*/ 21727 h 321"/>
                  <a:gd name="T96" fmla="*/ 9393 w 188"/>
                  <a:gd name="T97" fmla="*/ 21348 h 321"/>
                  <a:gd name="T98" fmla="*/ 9468 w 188"/>
                  <a:gd name="T99" fmla="*/ 21179 h 321"/>
                  <a:gd name="T100" fmla="*/ 10718 w 188"/>
                  <a:gd name="T101" fmla="*/ 18748 h 321"/>
                  <a:gd name="T102" fmla="*/ 10794 w 188"/>
                  <a:gd name="T103" fmla="*/ 18662 h 321"/>
                  <a:gd name="T104" fmla="*/ 10912 w 188"/>
                  <a:gd name="T105" fmla="*/ 18283 h 321"/>
                  <a:gd name="T106" fmla="*/ 10987 w 188"/>
                  <a:gd name="T107" fmla="*/ 18187 h 321"/>
                  <a:gd name="T108" fmla="*/ 11204 w 188"/>
                  <a:gd name="T109" fmla="*/ 17750 h 321"/>
                  <a:gd name="T110" fmla="*/ 11204 w 188"/>
                  <a:gd name="T111" fmla="*/ 17666 h 321"/>
                  <a:gd name="T112" fmla="*/ 11345 w 188"/>
                  <a:gd name="T113" fmla="*/ 17201 h 321"/>
                  <a:gd name="T114" fmla="*/ 11420 w 188"/>
                  <a:gd name="T115" fmla="*/ 17201 h 321"/>
                  <a:gd name="T116" fmla="*/ 11539 w 188"/>
                  <a:gd name="T117" fmla="*/ 16754 h 321"/>
                  <a:gd name="T118" fmla="*/ 11539 w 188"/>
                  <a:gd name="T119" fmla="*/ 16754 h 321"/>
                  <a:gd name="T120" fmla="*/ 11539 w 188"/>
                  <a:gd name="T121" fmla="*/ 16754 h 321"/>
                  <a:gd name="T122" fmla="*/ 12122 w 188"/>
                  <a:gd name="T123" fmla="*/ 14940 h 321"/>
                  <a:gd name="T124" fmla="*/ 11539 w 188"/>
                  <a:gd name="T125" fmla="*/ 4766 h 32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88" h="321">
                    <a:moveTo>
                      <a:pt x="166" y="53"/>
                    </a:moveTo>
                    <a:cubicBezTo>
                      <a:pt x="165" y="51"/>
                      <a:pt x="164" y="49"/>
                      <a:pt x="163" y="48"/>
                    </a:cubicBezTo>
                    <a:cubicBezTo>
                      <a:pt x="163" y="48"/>
                      <a:pt x="171" y="36"/>
                      <a:pt x="175" y="38"/>
                    </a:cubicBezTo>
                    <a:cubicBezTo>
                      <a:pt x="178" y="33"/>
                      <a:pt x="178" y="33"/>
                      <a:pt x="178" y="33"/>
                    </a:cubicBezTo>
                    <a:cubicBezTo>
                      <a:pt x="172" y="24"/>
                      <a:pt x="168" y="13"/>
                      <a:pt x="166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57" y="19"/>
                      <a:pt x="138" y="17"/>
                      <a:pt x="127" y="36"/>
                    </a:cubicBezTo>
                    <a:cubicBezTo>
                      <a:pt x="115" y="54"/>
                      <a:pt x="59" y="103"/>
                      <a:pt x="43" y="141"/>
                    </a:cubicBezTo>
                    <a:cubicBezTo>
                      <a:pt x="27" y="179"/>
                      <a:pt x="0" y="318"/>
                      <a:pt x="37" y="321"/>
                    </a:cubicBezTo>
                    <a:cubicBezTo>
                      <a:pt x="38" y="321"/>
                      <a:pt x="39" y="321"/>
                      <a:pt x="40" y="321"/>
                    </a:cubicBezTo>
                    <a:cubicBezTo>
                      <a:pt x="41" y="321"/>
                      <a:pt x="41" y="321"/>
                      <a:pt x="42" y="321"/>
                    </a:cubicBezTo>
                    <a:cubicBezTo>
                      <a:pt x="42" y="321"/>
                      <a:pt x="43" y="321"/>
                      <a:pt x="44" y="321"/>
                    </a:cubicBezTo>
                    <a:cubicBezTo>
                      <a:pt x="45" y="320"/>
                      <a:pt x="45" y="320"/>
                      <a:pt x="46" y="320"/>
                    </a:cubicBezTo>
                    <a:cubicBezTo>
                      <a:pt x="46" y="320"/>
                      <a:pt x="47" y="320"/>
                      <a:pt x="48" y="319"/>
                    </a:cubicBezTo>
                    <a:cubicBezTo>
                      <a:pt x="48" y="319"/>
                      <a:pt x="49" y="319"/>
                      <a:pt x="50" y="319"/>
                    </a:cubicBezTo>
                    <a:cubicBezTo>
                      <a:pt x="50" y="319"/>
                      <a:pt x="51" y="318"/>
                      <a:pt x="52" y="318"/>
                    </a:cubicBezTo>
                    <a:cubicBezTo>
                      <a:pt x="53" y="318"/>
                      <a:pt x="53" y="317"/>
                      <a:pt x="54" y="317"/>
                    </a:cubicBezTo>
                    <a:cubicBezTo>
                      <a:pt x="55" y="317"/>
                      <a:pt x="55" y="316"/>
                      <a:pt x="56" y="316"/>
                    </a:cubicBezTo>
                    <a:cubicBezTo>
                      <a:pt x="57" y="315"/>
                      <a:pt x="57" y="315"/>
                      <a:pt x="58" y="315"/>
                    </a:cubicBezTo>
                    <a:cubicBezTo>
                      <a:pt x="59" y="314"/>
                      <a:pt x="60" y="314"/>
                      <a:pt x="61" y="313"/>
                    </a:cubicBezTo>
                    <a:cubicBezTo>
                      <a:pt x="61" y="313"/>
                      <a:pt x="62" y="312"/>
                      <a:pt x="62" y="312"/>
                    </a:cubicBezTo>
                    <a:cubicBezTo>
                      <a:pt x="64" y="311"/>
                      <a:pt x="65" y="311"/>
                      <a:pt x="66" y="310"/>
                    </a:cubicBezTo>
                    <a:cubicBezTo>
                      <a:pt x="66" y="310"/>
                      <a:pt x="67" y="309"/>
                      <a:pt x="67" y="309"/>
                    </a:cubicBezTo>
                    <a:cubicBezTo>
                      <a:pt x="69" y="308"/>
                      <a:pt x="70" y="307"/>
                      <a:pt x="72" y="306"/>
                    </a:cubicBezTo>
                    <a:cubicBezTo>
                      <a:pt x="72" y="305"/>
                      <a:pt x="73" y="305"/>
                      <a:pt x="73" y="304"/>
                    </a:cubicBezTo>
                    <a:cubicBezTo>
                      <a:pt x="74" y="303"/>
                      <a:pt x="75" y="303"/>
                      <a:pt x="76" y="302"/>
                    </a:cubicBezTo>
                    <a:cubicBezTo>
                      <a:pt x="77" y="301"/>
                      <a:pt x="78" y="301"/>
                      <a:pt x="78" y="300"/>
                    </a:cubicBezTo>
                    <a:cubicBezTo>
                      <a:pt x="79" y="299"/>
                      <a:pt x="80" y="298"/>
                      <a:pt x="81" y="297"/>
                    </a:cubicBezTo>
                    <a:cubicBezTo>
                      <a:pt x="82" y="297"/>
                      <a:pt x="83" y="296"/>
                      <a:pt x="84" y="295"/>
                    </a:cubicBezTo>
                    <a:cubicBezTo>
                      <a:pt x="84" y="295"/>
                      <a:pt x="85" y="294"/>
                      <a:pt x="86" y="293"/>
                    </a:cubicBezTo>
                    <a:cubicBezTo>
                      <a:pt x="87" y="292"/>
                      <a:pt x="88" y="292"/>
                      <a:pt x="89" y="291"/>
                    </a:cubicBezTo>
                    <a:cubicBezTo>
                      <a:pt x="90" y="290"/>
                      <a:pt x="90" y="289"/>
                      <a:pt x="91" y="288"/>
                    </a:cubicBezTo>
                    <a:cubicBezTo>
                      <a:pt x="92" y="287"/>
                      <a:pt x="93" y="287"/>
                      <a:pt x="94" y="286"/>
                    </a:cubicBezTo>
                    <a:cubicBezTo>
                      <a:pt x="95" y="285"/>
                      <a:pt x="95" y="284"/>
                      <a:pt x="96" y="283"/>
                    </a:cubicBezTo>
                    <a:cubicBezTo>
                      <a:pt x="97" y="282"/>
                      <a:pt x="98" y="282"/>
                      <a:pt x="99" y="281"/>
                    </a:cubicBezTo>
                    <a:cubicBezTo>
                      <a:pt x="100" y="280"/>
                      <a:pt x="100" y="279"/>
                      <a:pt x="101" y="278"/>
                    </a:cubicBezTo>
                    <a:cubicBezTo>
                      <a:pt x="102" y="277"/>
                      <a:pt x="103" y="276"/>
                      <a:pt x="104" y="275"/>
                    </a:cubicBezTo>
                    <a:cubicBezTo>
                      <a:pt x="104" y="275"/>
                      <a:pt x="105" y="274"/>
                      <a:pt x="106" y="273"/>
                    </a:cubicBezTo>
                    <a:cubicBezTo>
                      <a:pt x="108" y="271"/>
                      <a:pt x="110" y="268"/>
                      <a:pt x="112" y="266"/>
                    </a:cubicBezTo>
                    <a:cubicBezTo>
                      <a:pt x="112" y="265"/>
                      <a:pt x="113" y="265"/>
                      <a:pt x="113" y="264"/>
                    </a:cubicBezTo>
                    <a:cubicBezTo>
                      <a:pt x="114" y="263"/>
                      <a:pt x="115" y="262"/>
                      <a:pt x="117" y="261"/>
                    </a:cubicBezTo>
                    <a:cubicBezTo>
                      <a:pt x="117" y="260"/>
                      <a:pt x="118" y="259"/>
                      <a:pt x="118" y="259"/>
                    </a:cubicBezTo>
                    <a:cubicBezTo>
                      <a:pt x="119" y="257"/>
                      <a:pt x="120" y="256"/>
                      <a:pt x="121" y="255"/>
                    </a:cubicBezTo>
                    <a:cubicBezTo>
                      <a:pt x="122" y="254"/>
                      <a:pt x="122" y="254"/>
                      <a:pt x="123" y="253"/>
                    </a:cubicBezTo>
                    <a:cubicBezTo>
                      <a:pt x="124" y="252"/>
                      <a:pt x="125" y="250"/>
                      <a:pt x="126" y="249"/>
                    </a:cubicBezTo>
                    <a:cubicBezTo>
                      <a:pt x="127" y="248"/>
                      <a:pt x="127" y="248"/>
                      <a:pt x="127" y="247"/>
                    </a:cubicBezTo>
                    <a:cubicBezTo>
                      <a:pt x="129" y="246"/>
                      <a:pt x="130" y="244"/>
                      <a:pt x="131" y="243"/>
                    </a:cubicBezTo>
                    <a:cubicBezTo>
                      <a:pt x="131" y="242"/>
                      <a:pt x="131" y="242"/>
                      <a:pt x="132" y="241"/>
                    </a:cubicBezTo>
                    <a:cubicBezTo>
                      <a:pt x="133" y="240"/>
                      <a:pt x="134" y="238"/>
                      <a:pt x="135" y="237"/>
                    </a:cubicBezTo>
                    <a:cubicBezTo>
                      <a:pt x="135" y="236"/>
                      <a:pt x="136" y="236"/>
                      <a:pt x="136" y="235"/>
                    </a:cubicBezTo>
                    <a:cubicBezTo>
                      <a:pt x="143" y="226"/>
                      <a:pt x="149" y="217"/>
                      <a:pt x="154" y="208"/>
                    </a:cubicBezTo>
                    <a:cubicBezTo>
                      <a:pt x="154" y="208"/>
                      <a:pt x="154" y="208"/>
                      <a:pt x="155" y="207"/>
                    </a:cubicBezTo>
                    <a:cubicBezTo>
                      <a:pt x="156" y="206"/>
                      <a:pt x="156" y="204"/>
                      <a:pt x="157" y="203"/>
                    </a:cubicBezTo>
                    <a:cubicBezTo>
                      <a:pt x="158" y="202"/>
                      <a:pt x="158" y="202"/>
                      <a:pt x="158" y="202"/>
                    </a:cubicBezTo>
                    <a:cubicBezTo>
                      <a:pt x="159" y="200"/>
                      <a:pt x="160" y="199"/>
                      <a:pt x="161" y="197"/>
                    </a:cubicBezTo>
                    <a:cubicBezTo>
                      <a:pt x="161" y="197"/>
                      <a:pt x="161" y="196"/>
                      <a:pt x="161" y="196"/>
                    </a:cubicBezTo>
                    <a:cubicBezTo>
                      <a:pt x="162" y="194"/>
                      <a:pt x="163" y="193"/>
                      <a:pt x="163" y="191"/>
                    </a:cubicBezTo>
                    <a:cubicBezTo>
                      <a:pt x="164" y="191"/>
                      <a:pt x="164" y="191"/>
                      <a:pt x="164" y="191"/>
                    </a:cubicBezTo>
                    <a:cubicBezTo>
                      <a:pt x="165" y="189"/>
                      <a:pt x="165" y="188"/>
                      <a:pt x="166" y="186"/>
                    </a:cubicBezTo>
                    <a:cubicBezTo>
                      <a:pt x="166" y="186"/>
                      <a:pt x="166" y="186"/>
                      <a:pt x="166" y="186"/>
                    </a:cubicBezTo>
                    <a:cubicBezTo>
                      <a:pt x="166" y="186"/>
                      <a:pt x="166" y="186"/>
                      <a:pt x="166" y="186"/>
                    </a:cubicBezTo>
                    <a:cubicBezTo>
                      <a:pt x="170" y="179"/>
                      <a:pt x="172" y="172"/>
                      <a:pt x="174" y="166"/>
                    </a:cubicBezTo>
                    <a:cubicBezTo>
                      <a:pt x="188" y="117"/>
                      <a:pt x="186" y="84"/>
                      <a:pt x="166" y="53"/>
                    </a:cubicBezTo>
                    <a:close/>
                  </a:path>
                </a:pathLst>
              </a:custGeom>
              <a:solidFill>
                <a:srgbClr val="E8E9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23" name="Freeform 29"/>
              <p:cNvSpPr>
                <a:spLocks/>
              </p:cNvSpPr>
              <p:nvPr/>
            </p:nvSpPr>
            <p:spPr bwMode="auto">
              <a:xfrm>
                <a:off x="3172547" y="5851416"/>
                <a:ext cx="112657" cy="143199"/>
              </a:xfrm>
              <a:custGeom>
                <a:avLst/>
                <a:gdLst>
                  <a:gd name="T0" fmla="*/ 332 w 78"/>
                  <a:gd name="T1" fmla="*/ 5997 h 93"/>
                  <a:gd name="T2" fmla="*/ 141 w 78"/>
                  <a:gd name="T3" fmla="*/ 2411 h 93"/>
                  <a:gd name="T4" fmla="*/ 1324 w 78"/>
                  <a:gd name="T5" fmla="*/ 520 h 93"/>
                  <a:gd name="T6" fmla="*/ 3819 w 78"/>
                  <a:gd name="T7" fmla="*/ 86 h 93"/>
                  <a:gd name="T8" fmla="*/ 5400 w 78"/>
                  <a:gd name="T9" fmla="*/ 1335 h 93"/>
                  <a:gd name="T10" fmla="*/ 2354 w 78"/>
                  <a:gd name="T11" fmla="*/ 2592 h 93"/>
                  <a:gd name="T12" fmla="*/ 1514 w 78"/>
                  <a:gd name="T13" fmla="*/ 5732 h 93"/>
                  <a:gd name="T14" fmla="*/ 1656 w 78"/>
                  <a:gd name="T15" fmla="*/ 8226 h 93"/>
                  <a:gd name="T16" fmla="*/ 407 w 78"/>
                  <a:gd name="T17" fmla="*/ 6166 h 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8" h="93">
                    <a:moveTo>
                      <a:pt x="5" y="67"/>
                    </a:moveTo>
                    <a:cubicBezTo>
                      <a:pt x="0" y="54"/>
                      <a:pt x="0" y="38"/>
                      <a:pt x="2" y="27"/>
                    </a:cubicBezTo>
                    <a:cubicBezTo>
                      <a:pt x="4" y="15"/>
                      <a:pt x="8" y="10"/>
                      <a:pt x="19" y="6"/>
                    </a:cubicBezTo>
                    <a:cubicBezTo>
                      <a:pt x="31" y="1"/>
                      <a:pt x="43" y="0"/>
                      <a:pt x="55" y="1"/>
                    </a:cubicBezTo>
                    <a:cubicBezTo>
                      <a:pt x="63" y="1"/>
                      <a:pt x="78" y="5"/>
                      <a:pt x="78" y="15"/>
                    </a:cubicBezTo>
                    <a:cubicBezTo>
                      <a:pt x="63" y="18"/>
                      <a:pt x="46" y="17"/>
                      <a:pt x="34" y="29"/>
                    </a:cubicBezTo>
                    <a:cubicBezTo>
                      <a:pt x="24" y="38"/>
                      <a:pt x="20" y="51"/>
                      <a:pt x="22" y="64"/>
                    </a:cubicBezTo>
                    <a:cubicBezTo>
                      <a:pt x="23" y="69"/>
                      <a:pt x="34" y="93"/>
                      <a:pt x="24" y="92"/>
                    </a:cubicBezTo>
                    <a:cubicBezTo>
                      <a:pt x="16" y="91"/>
                      <a:pt x="8" y="76"/>
                      <a:pt x="6" y="69"/>
                    </a:cubicBezTo>
                  </a:path>
                </a:pathLst>
              </a:custGeom>
              <a:solidFill>
                <a:srgbClr val="929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24" name="Freeform 30"/>
              <p:cNvSpPr>
                <a:spLocks/>
              </p:cNvSpPr>
              <p:nvPr/>
            </p:nvSpPr>
            <p:spPr bwMode="auto">
              <a:xfrm>
                <a:off x="3177053" y="5857425"/>
                <a:ext cx="66593" cy="64590"/>
              </a:xfrm>
              <a:custGeom>
                <a:avLst/>
                <a:gdLst>
                  <a:gd name="T0" fmla="*/ 3218 w 46"/>
                  <a:gd name="T1" fmla="*/ 0 h 42"/>
                  <a:gd name="T2" fmla="*/ 844 w 46"/>
                  <a:gd name="T3" fmla="*/ 897 h 42"/>
                  <a:gd name="T4" fmla="*/ 292 w 46"/>
                  <a:gd name="T5" fmla="*/ 3735 h 42"/>
                  <a:gd name="T6" fmla="*/ 1255 w 46"/>
                  <a:gd name="T7" fmla="*/ 1244 h 42"/>
                  <a:gd name="T8" fmla="*/ 2174 w 46"/>
                  <a:gd name="T9" fmla="*/ 728 h 42"/>
                  <a:gd name="T10" fmla="*/ 2877 w 46"/>
                  <a:gd name="T11" fmla="*/ 169 h 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6" h="42">
                    <a:moveTo>
                      <a:pt x="46" y="0"/>
                    </a:moveTo>
                    <a:cubicBezTo>
                      <a:pt x="35" y="4"/>
                      <a:pt x="21" y="1"/>
                      <a:pt x="12" y="10"/>
                    </a:cubicBezTo>
                    <a:cubicBezTo>
                      <a:pt x="3" y="17"/>
                      <a:pt x="0" y="31"/>
                      <a:pt x="4" y="42"/>
                    </a:cubicBezTo>
                    <a:cubicBezTo>
                      <a:pt x="8" y="31"/>
                      <a:pt x="4" y="17"/>
                      <a:pt x="18" y="14"/>
                    </a:cubicBezTo>
                    <a:cubicBezTo>
                      <a:pt x="24" y="13"/>
                      <a:pt x="27" y="11"/>
                      <a:pt x="31" y="8"/>
                    </a:cubicBezTo>
                    <a:cubicBezTo>
                      <a:pt x="34" y="5"/>
                      <a:pt x="39" y="5"/>
                      <a:pt x="41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25" name="Freeform 31"/>
              <p:cNvSpPr>
                <a:spLocks/>
              </p:cNvSpPr>
              <p:nvPr/>
            </p:nvSpPr>
            <p:spPr bwMode="auto">
              <a:xfrm>
                <a:off x="3243646" y="5857425"/>
                <a:ext cx="11516" cy="9513"/>
              </a:xfrm>
              <a:custGeom>
                <a:avLst/>
                <a:gdLst>
                  <a:gd name="T0" fmla="*/ 480 w 8"/>
                  <a:gd name="T1" fmla="*/ 101 h 6"/>
                  <a:gd name="T2" fmla="*/ 216 w 8"/>
                  <a:gd name="T3" fmla="*/ 513 h 6"/>
                  <a:gd name="T4" fmla="*/ 480 w 8"/>
                  <a:gd name="T5" fmla="*/ 19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7" y="1"/>
                    </a:moveTo>
                    <a:cubicBezTo>
                      <a:pt x="4" y="0"/>
                      <a:pt x="0" y="3"/>
                      <a:pt x="3" y="5"/>
                    </a:cubicBezTo>
                    <a:cubicBezTo>
                      <a:pt x="5" y="6"/>
                      <a:pt x="8" y="4"/>
                      <a:pt x="7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26" name="Freeform 32"/>
              <p:cNvSpPr>
                <a:spLocks/>
              </p:cNvSpPr>
              <p:nvPr/>
            </p:nvSpPr>
            <p:spPr bwMode="auto">
              <a:xfrm>
                <a:off x="3168041" y="5789831"/>
                <a:ext cx="13018" cy="12017"/>
              </a:xfrm>
              <a:custGeom>
                <a:avLst/>
                <a:gdLst>
                  <a:gd name="T0" fmla="*/ 335 w 9"/>
                  <a:gd name="T1" fmla="*/ 0 h 8"/>
                  <a:gd name="T2" fmla="*/ 485 w 9"/>
                  <a:gd name="T3" fmla="*/ 567 h 8"/>
                  <a:gd name="T4" fmla="*/ 410 w 9"/>
                  <a:gd name="T5" fmla="*/ 81 h 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5" y="0"/>
                    </a:moveTo>
                    <a:cubicBezTo>
                      <a:pt x="0" y="3"/>
                      <a:pt x="2" y="8"/>
                      <a:pt x="7" y="7"/>
                    </a:cubicBezTo>
                    <a:cubicBezTo>
                      <a:pt x="8" y="4"/>
                      <a:pt x="9" y="2"/>
                      <a:pt x="6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27" name="Freeform 33"/>
              <p:cNvSpPr>
                <a:spLocks/>
              </p:cNvSpPr>
              <p:nvPr/>
            </p:nvSpPr>
            <p:spPr bwMode="auto">
              <a:xfrm>
                <a:off x="3178555" y="5786326"/>
                <a:ext cx="7010" cy="6509"/>
              </a:xfrm>
              <a:custGeom>
                <a:avLst/>
                <a:gdLst>
                  <a:gd name="T0" fmla="*/ 134 w 5"/>
                  <a:gd name="T1" fmla="*/ 0 h 4"/>
                  <a:gd name="T2" fmla="*/ 0 w 5"/>
                  <a:gd name="T3" fmla="*/ 348 h 4"/>
                  <a:gd name="T4" fmla="*/ 174 w 5"/>
                  <a:gd name="T5" fmla="*/ 0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3" y="4"/>
                      <a:pt x="5" y="2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28" name="Freeform 34"/>
              <p:cNvSpPr>
                <a:spLocks/>
              </p:cNvSpPr>
              <p:nvPr/>
            </p:nvSpPr>
            <p:spPr bwMode="auto">
              <a:xfrm>
                <a:off x="3172547" y="5806354"/>
                <a:ext cx="4506" cy="5007"/>
              </a:xfrm>
              <a:custGeom>
                <a:avLst/>
                <a:gdLst>
                  <a:gd name="T0" fmla="*/ 81 w 3"/>
                  <a:gd name="T1" fmla="*/ 0 h 3"/>
                  <a:gd name="T2" fmla="*/ 162 w 3"/>
                  <a:gd name="T3" fmla="*/ 367 h 3"/>
                  <a:gd name="T4" fmla="*/ 243 w 3"/>
                  <a:gd name="T5" fmla="*/ 0 h 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1"/>
                      <a:pt x="0" y="2"/>
                      <a:pt x="2" y="3"/>
                    </a:cubicBezTo>
                    <a:cubicBezTo>
                      <a:pt x="3" y="2"/>
                      <a:pt x="2" y="1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29" name="Freeform 35"/>
              <p:cNvSpPr>
                <a:spLocks/>
              </p:cNvSpPr>
              <p:nvPr/>
            </p:nvSpPr>
            <p:spPr bwMode="auto">
              <a:xfrm>
                <a:off x="3283702" y="5788329"/>
                <a:ext cx="9013" cy="10515"/>
              </a:xfrm>
              <a:custGeom>
                <a:avLst/>
                <a:gdLst>
                  <a:gd name="T0" fmla="*/ 243 w 6"/>
                  <a:gd name="T1" fmla="*/ 0 h 7"/>
                  <a:gd name="T2" fmla="*/ 0 w 6"/>
                  <a:gd name="T3" fmla="*/ 405 h 7"/>
                  <a:gd name="T4" fmla="*/ 243 w 6"/>
                  <a:gd name="T5" fmla="*/ 81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3" y="0"/>
                    </a:moveTo>
                    <a:cubicBezTo>
                      <a:pt x="1" y="2"/>
                      <a:pt x="0" y="3"/>
                      <a:pt x="0" y="5"/>
                    </a:cubicBezTo>
                    <a:cubicBezTo>
                      <a:pt x="3" y="7"/>
                      <a:pt x="6" y="3"/>
                      <a:pt x="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30" name="Freeform 36"/>
              <p:cNvSpPr>
                <a:spLocks/>
              </p:cNvSpPr>
              <p:nvPr/>
            </p:nvSpPr>
            <p:spPr bwMode="auto">
              <a:xfrm>
                <a:off x="3282700" y="5780317"/>
                <a:ext cx="5508" cy="4506"/>
              </a:xfrm>
              <a:custGeom>
                <a:avLst/>
                <a:gdLst>
                  <a:gd name="T0" fmla="*/ 168 w 4"/>
                  <a:gd name="T1" fmla="*/ 0 h 3"/>
                  <a:gd name="T2" fmla="*/ 0 w 4"/>
                  <a:gd name="T3" fmla="*/ 243 h 3"/>
                  <a:gd name="T4" fmla="*/ 228 w 4"/>
                  <a:gd name="T5" fmla="*/ 243 h 3"/>
                  <a:gd name="T6" fmla="*/ 228 w 4"/>
                  <a:gd name="T7" fmla="*/ 81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1" y="3"/>
                      <a:pt x="3" y="3"/>
                      <a:pt x="4" y="3"/>
                    </a:cubicBezTo>
                    <a:cubicBezTo>
                      <a:pt x="4" y="2"/>
                      <a:pt x="4" y="1"/>
                      <a:pt x="4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31" name="Freeform 37"/>
              <p:cNvSpPr>
                <a:spLocks/>
              </p:cNvSpPr>
              <p:nvPr/>
            </p:nvSpPr>
            <p:spPr bwMode="auto">
              <a:xfrm>
                <a:off x="3288208" y="5801847"/>
                <a:ext cx="4506" cy="4506"/>
              </a:xfrm>
              <a:custGeom>
                <a:avLst/>
                <a:gdLst>
                  <a:gd name="T0" fmla="*/ 81 w 3"/>
                  <a:gd name="T1" fmla="*/ 0 h 3"/>
                  <a:gd name="T2" fmla="*/ 0 w 3"/>
                  <a:gd name="T3" fmla="*/ 243 h 3"/>
                  <a:gd name="T4" fmla="*/ 243 w 3"/>
                  <a:gd name="T5" fmla="*/ 162 h 3"/>
                  <a:gd name="T6" fmla="*/ 162 w 3"/>
                  <a:gd name="T7" fmla="*/ 81 h 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32" name="Freeform 38"/>
              <p:cNvSpPr>
                <a:spLocks/>
              </p:cNvSpPr>
              <p:nvPr/>
            </p:nvSpPr>
            <p:spPr bwMode="auto">
              <a:xfrm>
                <a:off x="3203089" y="5771305"/>
                <a:ext cx="83617" cy="70598"/>
              </a:xfrm>
              <a:custGeom>
                <a:avLst/>
                <a:gdLst>
                  <a:gd name="T0" fmla="*/ 3291 w 58"/>
                  <a:gd name="T1" fmla="*/ 264 h 46"/>
                  <a:gd name="T2" fmla="*/ 3225 w 58"/>
                  <a:gd name="T3" fmla="*/ 2048 h 46"/>
                  <a:gd name="T4" fmla="*/ 3847 w 58"/>
                  <a:gd name="T5" fmla="*/ 3626 h 46"/>
                  <a:gd name="T6" fmla="*/ 3507 w 58"/>
                  <a:gd name="T7" fmla="*/ 3976 h 46"/>
                  <a:gd name="T8" fmla="*/ 2338 w 58"/>
                  <a:gd name="T9" fmla="*/ 3543 h 46"/>
                  <a:gd name="T10" fmla="*/ 2056 w 58"/>
                  <a:gd name="T11" fmla="*/ 1756 h 46"/>
                  <a:gd name="T12" fmla="*/ 1434 w 58"/>
                  <a:gd name="T13" fmla="*/ 809 h 46"/>
                  <a:gd name="T14" fmla="*/ 0 w 58"/>
                  <a:gd name="T15" fmla="*/ 518 h 46"/>
                  <a:gd name="T16" fmla="*/ 1244 w 58"/>
                  <a:gd name="T17" fmla="*/ 346 h 46"/>
                  <a:gd name="T18" fmla="*/ 2007 w 58"/>
                  <a:gd name="T19" fmla="*/ 518 h 46"/>
                  <a:gd name="T20" fmla="*/ 2338 w 58"/>
                  <a:gd name="T21" fmla="*/ 264 h 46"/>
                  <a:gd name="T22" fmla="*/ 3366 w 58"/>
                  <a:gd name="T23" fmla="*/ 264 h 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8" h="46">
                    <a:moveTo>
                      <a:pt x="48" y="3"/>
                    </a:moveTo>
                    <a:cubicBezTo>
                      <a:pt x="44" y="7"/>
                      <a:pt x="45" y="18"/>
                      <a:pt x="47" y="23"/>
                    </a:cubicBezTo>
                    <a:cubicBezTo>
                      <a:pt x="48" y="30"/>
                      <a:pt x="53" y="34"/>
                      <a:pt x="56" y="41"/>
                    </a:cubicBezTo>
                    <a:cubicBezTo>
                      <a:pt x="58" y="46"/>
                      <a:pt x="55" y="45"/>
                      <a:pt x="51" y="45"/>
                    </a:cubicBezTo>
                    <a:cubicBezTo>
                      <a:pt x="46" y="44"/>
                      <a:pt x="37" y="43"/>
                      <a:pt x="34" y="40"/>
                    </a:cubicBezTo>
                    <a:cubicBezTo>
                      <a:pt x="30" y="36"/>
                      <a:pt x="32" y="25"/>
                      <a:pt x="30" y="20"/>
                    </a:cubicBezTo>
                    <a:cubicBezTo>
                      <a:pt x="29" y="15"/>
                      <a:pt x="26" y="10"/>
                      <a:pt x="21" y="9"/>
                    </a:cubicBezTo>
                    <a:cubicBezTo>
                      <a:pt x="17" y="7"/>
                      <a:pt x="2" y="9"/>
                      <a:pt x="0" y="6"/>
                    </a:cubicBezTo>
                    <a:cubicBezTo>
                      <a:pt x="6" y="2"/>
                      <a:pt x="11" y="2"/>
                      <a:pt x="18" y="4"/>
                    </a:cubicBezTo>
                    <a:cubicBezTo>
                      <a:pt x="21" y="5"/>
                      <a:pt x="25" y="7"/>
                      <a:pt x="29" y="6"/>
                    </a:cubicBezTo>
                    <a:cubicBezTo>
                      <a:pt x="31" y="6"/>
                      <a:pt x="32" y="4"/>
                      <a:pt x="34" y="3"/>
                    </a:cubicBezTo>
                    <a:cubicBezTo>
                      <a:pt x="39" y="0"/>
                      <a:pt x="46" y="2"/>
                      <a:pt x="49" y="3"/>
                    </a:cubicBezTo>
                  </a:path>
                </a:pathLst>
              </a:custGeom>
              <a:solidFill>
                <a:srgbClr val="929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33" name="Freeform 39"/>
              <p:cNvSpPr>
                <a:spLocks/>
              </p:cNvSpPr>
              <p:nvPr/>
            </p:nvSpPr>
            <p:spPr bwMode="auto">
              <a:xfrm>
                <a:off x="3242144" y="5775811"/>
                <a:ext cx="21530" cy="52573"/>
              </a:xfrm>
              <a:custGeom>
                <a:avLst/>
                <a:gdLst>
                  <a:gd name="T0" fmla="*/ 682 w 15"/>
                  <a:gd name="T1" fmla="*/ 266 h 34"/>
                  <a:gd name="T2" fmla="*/ 682 w 15"/>
                  <a:gd name="T3" fmla="*/ 3091 h 34"/>
                  <a:gd name="T4" fmla="*/ 542 w 15"/>
                  <a:gd name="T5" fmla="*/ 821 h 34"/>
                  <a:gd name="T6" fmla="*/ 797 w 15"/>
                  <a:gd name="T7" fmla="*/ 266 h 34"/>
                  <a:gd name="T8" fmla="*/ 946 w 15"/>
                  <a:gd name="T9" fmla="*/ 182 h 34"/>
                  <a:gd name="T10" fmla="*/ 757 w 15"/>
                  <a:gd name="T11" fmla="*/ 86 h 3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4">
                    <a:moveTo>
                      <a:pt x="10" y="3"/>
                    </a:moveTo>
                    <a:cubicBezTo>
                      <a:pt x="0" y="2"/>
                      <a:pt x="8" y="29"/>
                      <a:pt x="10" y="34"/>
                    </a:cubicBezTo>
                    <a:cubicBezTo>
                      <a:pt x="11" y="25"/>
                      <a:pt x="6" y="18"/>
                      <a:pt x="8" y="9"/>
                    </a:cubicBezTo>
                    <a:cubicBezTo>
                      <a:pt x="9" y="6"/>
                      <a:pt x="11" y="5"/>
                      <a:pt x="12" y="3"/>
                    </a:cubicBezTo>
                    <a:cubicBezTo>
                      <a:pt x="13" y="3"/>
                      <a:pt x="15" y="3"/>
                      <a:pt x="14" y="2"/>
                    </a:cubicBezTo>
                    <a:cubicBezTo>
                      <a:pt x="14" y="0"/>
                      <a:pt x="12" y="1"/>
                      <a:pt x="11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34" name="Freeform 40"/>
              <p:cNvSpPr>
                <a:spLocks/>
              </p:cNvSpPr>
              <p:nvPr/>
            </p:nvSpPr>
            <p:spPr bwMode="auto">
              <a:xfrm>
                <a:off x="3265176" y="5775811"/>
                <a:ext cx="3004" cy="3004"/>
              </a:xfrm>
              <a:custGeom>
                <a:avLst/>
                <a:gdLst>
                  <a:gd name="T0" fmla="*/ 81 w 2"/>
                  <a:gd name="T1" fmla="*/ 0 h 2"/>
                  <a:gd name="T2" fmla="*/ 81 w 2"/>
                  <a:gd name="T3" fmla="*/ 162 h 2"/>
                  <a:gd name="T4" fmla="*/ 162 w 2"/>
                  <a:gd name="T5" fmla="*/ 81 h 2"/>
                  <a:gd name="T6" fmla="*/ 81 w 2"/>
                  <a:gd name="T7" fmla="*/ 81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35" name="Freeform 41"/>
              <p:cNvSpPr>
                <a:spLocks/>
              </p:cNvSpPr>
              <p:nvPr/>
            </p:nvSpPr>
            <p:spPr bwMode="auto">
              <a:xfrm>
                <a:off x="3180057" y="6005630"/>
                <a:ext cx="90626" cy="77107"/>
              </a:xfrm>
              <a:custGeom>
                <a:avLst/>
                <a:gdLst>
                  <a:gd name="T0" fmla="*/ 0 w 63"/>
                  <a:gd name="T1" fmla="*/ 1518 h 50"/>
                  <a:gd name="T2" fmla="*/ 1419 w 63"/>
                  <a:gd name="T3" fmla="*/ 1728 h 50"/>
                  <a:gd name="T4" fmla="*/ 2442 w 63"/>
                  <a:gd name="T5" fmla="*/ 2079 h 50"/>
                  <a:gd name="T6" fmla="*/ 3672 w 63"/>
                  <a:gd name="T7" fmla="*/ 1728 h 50"/>
                  <a:gd name="T8" fmla="*/ 3416 w 63"/>
                  <a:gd name="T9" fmla="*/ 2686 h 50"/>
                  <a:gd name="T10" fmla="*/ 1635 w 63"/>
                  <a:gd name="T11" fmla="*/ 3511 h 50"/>
                  <a:gd name="T12" fmla="*/ 876 w 63"/>
                  <a:gd name="T13" fmla="*/ 3976 h 50"/>
                  <a:gd name="T14" fmla="*/ 330 w 63"/>
                  <a:gd name="T15" fmla="*/ 2248 h 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3" h="50">
                    <a:moveTo>
                      <a:pt x="0" y="17"/>
                    </a:moveTo>
                    <a:cubicBezTo>
                      <a:pt x="0" y="0"/>
                      <a:pt x="15" y="15"/>
                      <a:pt x="21" y="19"/>
                    </a:cubicBezTo>
                    <a:cubicBezTo>
                      <a:pt x="26" y="21"/>
                      <a:pt x="31" y="23"/>
                      <a:pt x="36" y="23"/>
                    </a:cubicBezTo>
                    <a:cubicBezTo>
                      <a:pt x="43" y="23"/>
                      <a:pt x="48" y="20"/>
                      <a:pt x="54" y="19"/>
                    </a:cubicBezTo>
                    <a:cubicBezTo>
                      <a:pt x="63" y="18"/>
                      <a:pt x="55" y="28"/>
                      <a:pt x="50" y="30"/>
                    </a:cubicBezTo>
                    <a:cubicBezTo>
                      <a:pt x="41" y="34"/>
                      <a:pt x="32" y="30"/>
                      <a:pt x="24" y="39"/>
                    </a:cubicBezTo>
                    <a:cubicBezTo>
                      <a:pt x="20" y="44"/>
                      <a:pt x="19" y="50"/>
                      <a:pt x="13" y="44"/>
                    </a:cubicBezTo>
                    <a:cubicBezTo>
                      <a:pt x="9" y="40"/>
                      <a:pt x="6" y="30"/>
                      <a:pt x="5" y="25"/>
                    </a:cubicBezTo>
                  </a:path>
                </a:pathLst>
              </a:custGeom>
              <a:solidFill>
                <a:srgbClr val="9299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36" name="Freeform 42"/>
              <p:cNvSpPr>
                <a:spLocks/>
              </p:cNvSpPr>
              <p:nvPr/>
            </p:nvSpPr>
            <p:spPr bwMode="auto">
              <a:xfrm>
                <a:off x="3188569" y="6034671"/>
                <a:ext cx="20028" cy="23032"/>
              </a:xfrm>
              <a:custGeom>
                <a:avLst/>
                <a:gdLst>
                  <a:gd name="T0" fmla="*/ 211 w 14"/>
                  <a:gd name="T1" fmla="*/ 0 h 15"/>
                  <a:gd name="T2" fmla="*/ 466 w 14"/>
                  <a:gd name="T3" fmla="*/ 1325 h 15"/>
                  <a:gd name="T4" fmla="*/ 466 w 14"/>
                  <a:gd name="T5" fmla="*/ 518 h 15"/>
                  <a:gd name="T6" fmla="*/ 931 w 14"/>
                  <a:gd name="T7" fmla="*/ 432 h 15"/>
                  <a:gd name="T8" fmla="*/ 540 w 14"/>
                  <a:gd name="T9" fmla="*/ 86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3" y="0"/>
                    </a:moveTo>
                    <a:cubicBezTo>
                      <a:pt x="0" y="3"/>
                      <a:pt x="4" y="13"/>
                      <a:pt x="7" y="15"/>
                    </a:cubicBezTo>
                    <a:cubicBezTo>
                      <a:pt x="6" y="12"/>
                      <a:pt x="4" y="8"/>
                      <a:pt x="7" y="6"/>
                    </a:cubicBezTo>
                    <a:cubicBezTo>
                      <a:pt x="9" y="4"/>
                      <a:pt x="12" y="8"/>
                      <a:pt x="14" y="5"/>
                    </a:cubicBezTo>
                    <a:cubicBezTo>
                      <a:pt x="12" y="3"/>
                      <a:pt x="10" y="2"/>
                      <a:pt x="8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37" name="Freeform 43"/>
              <p:cNvSpPr>
                <a:spLocks/>
              </p:cNvSpPr>
              <p:nvPr/>
            </p:nvSpPr>
            <p:spPr bwMode="auto">
              <a:xfrm>
                <a:off x="3210099" y="6041180"/>
                <a:ext cx="9013" cy="7510"/>
              </a:xfrm>
              <a:custGeom>
                <a:avLst/>
                <a:gdLst>
                  <a:gd name="T0" fmla="*/ 0 w 6"/>
                  <a:gd name="T1" fmla="*/ 324 h 5"/>
                  <a:gd name="T2" fmla="*/ 81 w 6"/>
                  <a:gd name="T3" fmla="*/ 162 h 5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6" h="5">
                    <a:moveTo>
                      <a:pt x="0" y="4"/>
                    </a:moveTo>
                    <a:cubicBezTo>
                      <a:pt x="4" y="5"/>
                      <a:pt x="6" y="0"/>
                      <a:pt x="1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38" name="Freeform 44"/>
              <p:cNvSpPr>
                <a:spLocks/>
              </p:cNvSpPr>
              <p:nvPr/>
            </p:nvSpPr>
            <p:spPr bwMode="auto">
              <a:xfrm>
                <a:off x="3124980" y="5852918"/>
                <a:ext cx="8512" cy="12517"/>
              </a:xfrm>
              <a:custGeom>
                <a:avLst/>
                <a:gdLst>
                  <a:gd name="T0" fmla="*/ 210 w 6"/>
                  <a:gd name="T1" fmla="*/ 0 h 8"/>
                  <a:gd name="T2" fmla="*/ 0 w 6"/>
                  <a:gd name="T3" fmla="*/ 0 h 8"/>
                  <a:gd name="T4" fmla="*/ 320 w 6"/>
                  <a:gd name="T5" fmla="*/ 763 h 8"/>
                  <a:gd name="T6" fmla="*/ 385 w 6"/>
                  <a:gd name="T7" fmla="*/ 400 h 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3"/>
                      <a:pt x="2" y="6"/>
                      <a:pt x="5" y="8"/>
                    </a:cubicBezTo>
                    <a:cubicBezTo>
                      <a:pt x="2" y="5"/>
                      <a:pt x="4" y="3"/>
                      <a:pt x="6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39" name="Freeform 45"/>
              <p:cNvSpPr>
                <a:spLocks/>
              </p:cNvSpPr>
              <p:nvPr/>
            </p:nvSpPr>
            <p:spPr bwMode="auto">
              <a:xfrm>
                <a:off x="3327263" y="5841903"/>
                <a:ext cx="20028" cy="28039"/>
              </a:xfrm>
              <a:custGeom>
                <a:avLst/>
                <a:gdLst>
                  <a:gd name="T0" fmla="*/ 0 w 14"/>
                  <a:gd name="T1" fmla="*/ 1683 h 18"/>
                  <a:gd name="T2" fmla="*/ 931 w 14"/>
                  <a:gd name="T3" fmla="*/ 843 h 18"/>
                  <a:gd name="T4" fmla="*/ 603 w 14"/>
                  <a:gd name="T5" fmla="*/ 1027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" h="18">
                    <a:moveTo>
                      <a:pt x="0" y="18"/>
                    </a:moveTo>
                    <a:cubicBezTo>
                      <a:pt x="3" y="15"/>
                      <a:pt x="12" y="0"/>
                      <a:pt x="14" y="9"/>
                    </a:cubicBezTo>
                    <a:cubicBezTo>
                      <a:pt x="12" y="8"/>
                      <a:pt x="10" y="9"/>
                      <a:pt x="9" y="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40" name="Freeform 46"/>
              <p:cNvSpPr>
                <a:spLocks/>
              </p:cNvSpPr>
              <p:nvPr/>
            </p:nvSpPr>
            <p:spPr bwMode="auto">
              <a:xfrm>
                <a:off x="3064396" y="6008635"/>
                <a:ext cx="24534" cy="12517"/>
              </a:xfrm>
              <a:custGeom>
                <a:avLst/>
                <a:gdLst>
                  <a:gd name="T0" fmla="*/ 0 w 17"/>
                  <a:gd name="T1" fmla="*/ 763 h 8"/>
                  <a:gd name="T2" fmla="*/ 1170 w 17"/>
                  <a:gd name="T3" fmla="*/ 0 h 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7" h="8">
                    <a:moveTo>
                      <a:pt x="0" y="8"/>
                    </a:moveTo>
                    <a:cubicBezTo>
                      <a:pt x="4" y="3"/>
                      <a:pt x="11" y="1"/>
                      <a:pt x="1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41" name="Freeform 47"/>
              <p:cNvSpPr>
                <a:spLocks/>
              </p:cNvSpPr>
              <p:nvPr/>
            </p:nvSpPr>
            <p:spPr bwMode="auto">
              <a:xfrm>
                <a:off x="3253660" y="5752779"/>
                <a:ext cx="14520" cy="10515"/>
              </a:xfrm>
              <a:custGeom>
                <a:avLst/>
                <a:gdLst>
                  <a:gd name="T0" fmla="*/ 0 w 10"/>
                  <a:gd name="T1" fmla="*/ 567 h 7"/>
                  <a:gd name="T2" fmla="*/ 708 w 10"/>
                  <a:gd name="T3" fmla="*/ 243 h 7"/>
                  <a:gd name="T4" fmla="*/ 218 w 10"/>
                  <a:gd name="T5" fmla="*/ 486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" h="7">
                    <a:moveTo>
                      <a:pt x="0" y="7"/>
                    </a:moveTo>
                    <a:cubicBezTo>
                      <a:pt x="1" y="3"/>
                      <a:pt x="6" y="0"/>
                      <a:pt x="10" y="3"/>
                    </a:cubicBezTo>
                    <a:cubicBezTo>
                      <a:pt x="8" y="3"/>
                      <a:pt x="5" y="4"/>
                      <a:pt x="3" y="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42" name="Freeform 48"/>
              <p:cNvSpPr>
                <a:spLocks/>
              </p:cNvSpPr>
              <p:nvPr/>
            </p:nvSpPr>
            <p:spPr bwMode="auto">
              <a:xfrm>
                <a:off x="3195579" y="5752779"/>
                <a:ext cx="16022" cy="9013"/>
              </a:xfrm>
              <a:custGeom>
                <a:avLst/>
                <a:gdLst>
                  <a:gd name="T0" fmla="*/ 221 w 11"/>
                  <a:gd name="T1" fmla="*/ 486 h 6"/>
                  <a:gd name="T2" fmla="*/ 788 w 11"/>
                  <a:gd name="T3" fmla="*/ 405 h 6"/>
                  <a:gd name="T4" fmla="*/ 372 w 11"/>
                  <a:gd name="T5" fmla="*/ 405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3" y="6"/>
                    </a:moveTo>
                    <a:cubicBezTo>
                      <a:pt x="0" y="0"/>
                      <a:pt x="9" y="2"/>
                      <a:pt x="11" y="5"/>
                    </a:cubicBezTo>
                    <a:cubicBezTo>
                      <a:pt x="9" y="3"/>
                      <a:pt x="7" y="4"/>
                      <a:pt x="5" y="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43" name="Freeform 49"/>
              <p:cNvSpPr>
                <a:spLocks/>
              </p:cNvSpPr>
              <p:nvPr/>
            </p:nvSpPr>
            <p:spPr bwMode="auto">
              <a:xfrm>
                <a:off x="3167039" y="5727744"/>
                <a:ext cx="8512" cy="6509"/>
              </a:xfrm>
              <a:custGeom>
                <a:avLst/>
                <a:gdLst>
                  <a:gd name="T0" fmla="*/ 0 w 6"/>
                  <a:gd name="T1" fmla="*/ 244 h 4"/>
                  <a:gd name="T2" fmla="*/ 249 w 6"/>
                  <a:gd name="T3" fmla="*/ 348 h 4"/>
                  <a:gd name="T4" fmla="*/ 210 w 6"/>
                  <a:gd name="T5" fmla="*/ 348 h 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cubicBezTo>
                      <a:pt x="2" y="0"/>
                      <a:pt x="6" y="1"/>
                      <a:pt x="4" y="3"/>
                    </a:cubicBezTo>
                    <a:cubicBezTo>
                      <a:pt x="3" y="4"/>
                      <a:pt x="4" y="3"/>
                      <a:pt x="3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44" name="Freeform 50"/>
              <p:cNvSpPr>
                <a:spLocks/>
              </p:cNvSpPr>
              <p:nvPr/>
            </p:nvSpPr>
            <p:spPr bwMode="auto">
              <a:xfrm>
                <a:off x="3299724" y="5729747"/>
                <a:ext cx="4506" cy="3004"/>
              </a:xfrm>
              <a:custGeom>
                <a:avLst/>
                <a:gdLst>
                  <a:gd name="T0" fmla="*/ 162 w 3"/>
                  <a:gd name="T1" fmla="*/ 0 h 2"/>
                  <a:gd name="T2" fmla="*/ 0 w 3"/>
                  <a:gd name="T3" fmla="*/ 81 h 2"/>
                  <a:gd name="T4" fmla="*/ 243 w 3"/>
                  <a:gd name="T5" fmla="*/ 81 h 2"/>
                  <a:gd name="T6" fmla="*/ 243 w 3"/>
                  <a:gd name="T7" fmla="*/ 0 h 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3" y="0"/>
                      <a:pt x="3" y="1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45" name="Freeform 51"/>
              <p:cNvSpPr>
                <a:spLocks/>
              </p:cNvSpPr>
              <p:nvPr/>
            </p:nvSpPr>
            <p:spPr bwMode="auto">
              <a:xfrm>
                <a:off x="3009319" y="6094754"/>
                <a:ext cx="91127" cy="314937"/>
              </a:xfrm>
              <a:custGeom>
                <a:avLst/>
                <a:gdLst>
                  <a:gd name="T0" fmla="*/ 4172 w 63"/>
                  <a:gd name="T1" fmla="*/ 0 h 204"/>
                  <a:gd name="T2" fmla="*/ 4391 w 63"/>
                  <a:gd name="T3" fmla="*/ 731 h 204"/>
                  <a:gd name="T4" fmla="*/ 4047 w 63"/>
                  <a:gd name="T5" fmla="*/ 2168 h 204"/>
                  <a:gd name="T6" fmla="*/ 3548 w 63"/>
                  <a:gd name="T7" fmla="*/ 5421 h 204"/>
                  <a:gd name="T8" fmla="*/ 2655 w 63"/>
                  <a:gd name="T9" fmla="*/ 9117 h 204"/>
                  <a:gd name="T10" fmla="*/ 1953 w 63"/>
                  <a:gd name="T11" fmla="*/ 11581 h 204"/>
                  <a:gd name="T12" fmla="*/ 1736 w 63"/>
                  <a:gd name="T13" fmla="*/ 14279 h 204"/>
                  <a:gd name="T14" fmla="*/ 919 w 63"/>
                  <a:gd name="T15" fmla="*/ 17532 h 204"/>
                  <a:gd name="T16" fmla="*/ 627 w 63"/>
                  <a:gd name="T17" fmla="*/ 14917 h 204"/>
                  <a:gd name="T18" fmla="*/ 1401 w 63"/>
                  <a:gd name="T19" fmla="*/ 10314 h 204"/>
                  <a:gd name="T20" fmla="*/ 2580 w 63"/>
                  <a:gd name="T21" fmla="*/ 6864 h 204"/>
                  <a:gd name="T22" fmla="*/ 3062 w 63"/>
                  <a:gd name="T23" fmla="*/ 4166 h 204"/>
                  <a:gd name="T24" fmla="*/ 3831 w 63"/>
                  <a:gd name="T25" fmla="*/ 1351 h 2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3" h="204">
                    <a:moveTo>
                      <a:pt x="60" y="0"/>
                    </a:moveTo>
                    <a:cubicBezTo>
                      <a:pt x="61" y="3"/>
                      <a:pt x="63" y="4"/>
                      <a:pt x="63" y="8"/>
                    </a:cubicBezTo>
                    <a:cubicBezTo>
                      <a:pt x="63" y="12"/>
                      <a:pt x="59" y="19"/>
                      <a:pt x="58" y="24"/>
                    </a:cubicBezTo>
                    <a:cubicBezTo>
                      <a:pt x="55" y="35"/>
                      <a:pt x="54" y="48"/>
                      <a:pt x="51" y="60"/>
                    </a:cubicBezTo>
                    <a:cubicBezTo>
                      <a:pt x="48" y="74"/>
                      <a:pt x="43" y="87"/>
                      <a:pt x="38" y="101"/>
                    </a:cubicBezTo>
                    <a:cubicBezTo>
                      <a:pt x="34" y="110"/>
                      <a:pt x="30" y="119"/>
                      <a:pt x="28" y="128"/>
                    </a:cubicBezTo>
                    <a:cubicBezTo>
                      <a:pt x="26" y="138"/>
                      <a:pt x="25" y="148"/>
                      <a:pt x="25" y="158"/>
                    </a:cubicBezTo>
                    <a:cubicBezTo>
                      <a:pt x="24" y="173"/>
                      <a:pt x="26" y="184"/>
                      <a:pt x="13" y="194"/>
                    </a:cubicBezTo>
                    <a:cubicBezTo>
                      <a:pt x="0" y="204"/>
                      <a:pt x="8" y="169"/>
                      <a:pt x="9" y="165"/>
                    </a:cubicBezTo>
                    <a:cubicBezTo>
                      <a:pt x="13" y="148"/>
                      <a:pt x="12" y="130"/>
                      <a:pt x="20" y="114"/>
                    </a:cubicBezTo>
                    <a:cubicBezTo>
                      <a:pt x="26" y="102"/>
                      <a:pt x="32" y="89"/>
                      <a:pt x="37" y="76"/>
                    </a:cubicBezTo>
                    <a:cubicBezTo>
                      <a:pt x="40" y="67"/>
                      <a:pt x="42" y="56"/>
                      <a:pt x="44" y="46"/>
                    </a:cubicBezTo>
                    <a:cubicBezTo>
                      <a:pt x="46" y="35"/>
                      <a:pt x="50" y="25"/>
                      <a:pt x="55" y="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46" name="Freeform 52"/>
              <p:cNvSpPr>
                <a:spLocks/>
              </p:cNvSpPr>
              <p:nvPr/>
            </p:nvSpPr>
            <p:spPr bwMode="auto">
              <a:xfrm>
                <a:off x="3065898" y="6085742"/>
                <a:ext cx="66092" cy="269875"/>
              </a:xfrm>
              <a:custGeom>
                <a:avLst/>
                <a:gdLst>
                  <a:gd name="T0" fmla="*/ 2907 w 46"/>
                  <a:gd name="T1" fmla="*/ 902 h 175"/>
                  <a:gd name="T2" fmla="*/ 1894 w 46"/>
                  <a:gd name="T3" fmla="*/ 4497 h 175"/>
                  <a:gd name="T4" fmla="*/ 1300 w 46"/>
                  <a:gd name="T5" fmla="*/ 8738 h 175"/>
                  <a:gd name="T6" fmla="*/ 872 w 46"/>
                  <a:gd name="T7" fmla="*/ 10521 h 175"/>
                  <a:gd name="T8" fmla="*/ 617 w 46"/>
                  <a:gd name="T9" fmla="*/ 12332 h 175"/>
                  <a:gd name="T10" fmla="*/ 215 w 46"/>
                  <a:gd name="T11" fmla="*/ 15748 h 175"/>
                  <a:gd name="T12" fmla="*/ 1960 w 46"/>
                  <a:gd name="T13" fmla="*/ 12770 h 175"/>
                  <a:gd name="T14" fmla="*/ 1960 w 46"/>
                  <a:gd name="T15" fmla="*/ 11602 h 175"/>
                  <a:gd name="T16" fmla="*/ 2035 w 46"/>
                  <a:gd name="T17" fmla="*/ 8652 h 175"/>
                  <a:gd name="T18" fmla="*/ 2247 w 46"/>
                  <a:gd name="T19" fmla="*/ 5929 h 175"/>
                  <a:gd name="T20" fmla="*/ 2643 w 46"/>
                  <a:gd name="T21" fmla="*/ 3511 h 175"/>
                  <a:gd name="T22" fmla="*/ 3122 w 46"/>
                  <a:gd name="T23" fmla="*/ 0 h 17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6" h="175">
                    <a:moveTo>
                      <a:pt x="43" y="10"/>
                    </a:moveTo>
                    <a:cubicBezTo>
                      <a:pt x="36" y="21"/>
                      <a:pt x="32" y="38"/>
                      <a:pt x="28" y="50"/>
                    </a:cubicBezTo>
                    <a:cubicBezTo>
                      <a:pt x="24" y="65"/>
                      <a:pt x="22" y="82"/>
                      <a:pt x="19" y="97"/>
                    </a:cubicBezTo>
                    <a:cubicBezTo>
                      <a:pt x="18" y="104"/>
                      <a:pt x="15" y="110"/>
                      <a:pt x="13" y="117"/>
                    </a:cubicBezTo>
                    <a:cubicBezTo>
                      <a:pt x="11" y="123"/>
                      <a:pt x="10" y="130"/>
                      <a:pt x="9" y="137"/>
                    </a:cubicBezTo>
                    <a:cubicBezTo>
                      <a:pt x="6" y="149"/>
                      <a:pt x="0" y="162"/>
                      <a:pt x="3" y="175"/>
                    </a:cubicBezTo>
                    <a:cubicBezTo>
                      <a:pt x="4" y="160"/>
                      <a:pt x="21" y="152"/>
                      <a:pt x="29" y="142"/>
                    </a:cubicBezTo>
                    <a:cubicBezTo>
                      <a:pt x="32" y="137"/>
                      <a:pt x="30" y="134"/>
                      <a:pt x="29" y="129"/>
                    </a:cubicBezTo>
                    <a:cubicBezTo>
                      <a:pt x="28" y="118"/>
                      <a:pt x="29" y="107"/>
                      <a:pt x="30" y="96"/>
                    </a:cubicBezTo>
                    <a:cubicBezTo>
                      <a:pt x="31" y="86"/>
                      <a:pt x="31" y="76"/>
                      <a:pt x="33" y="66"/>
                    </a:cubicBezTo>
                    <a:cubicBezTo>
                      <a:pt x="35" y="57"/>
                      <a:pt x="39" y="48"/>
                      <a:pt x="39" y="39"/>
                    </a:cubicBezTo>
                    <a:cubicBezTo>
                      <a:pt x="41" y="26"/>
                      <a:pt x="43" y="12"/>
                      <a:pt x="4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47" name="Freeform 53"/>
              <p:cNvSpPr>
                <a:spLocks/>
              </p:cNvSpPr>
              <p:nvPr/>
            </p:nvSpPr>
            <p:spPr bwMode="auto">
              <a:xfrm>
                <a:off x="3142505" y="6031667"/>
                <a:ext cx="40056" cy="186759"/>
              </a:xfrm>
              <a:custGeom>
                <a:avLst/>
                <a:gdLst>
                  <a:gd name="T0" fmla="*/ 603 w 28"/>
                  <a:gd name="T1" fmla="*/ 0 h 121"/>
                  <a:gd name="T2" fmla="*/ 326 w 28"/>
                  <a:gd name="T3" fmla="*/ 3080 h 121"/>
                  <a:gd name="T4" fmla="*/ 211 w 28"/>
                  <a:gd name="T5" fmla="*/ 5863 h 121"/>
                  <a:gd name="T6" fmla="*/ 211 w 28"/>
                  <a:gd name="T7" fmla="*/ 8117 h 121"/>
                  <a:gd name="T8" fmla="*/ 677 w 28"/>
                  <a:gd name="T9" fmla="*/ 10928 h 121"/>
                  <a:gd name="T10" fmla="*/ 1657 w 28"/>
                  <a:gd name="T11" fmla="*/ 6415 h 121"/>
                  <a:gd name="T12" fmla="*/ 1657 w 28"/>
                  <a:gd name="T13" fmla="*/ 3687 h 121"/>
                  <a:gd name="T14" fmla="*/ 1143 w 28"/>
                  <a:gd name="T15" fmla="*/ 817 h 12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8" h="121">
                    <a:moveTo>
                      <a:pt x="9" y="0"/>
                    </a:moveTo>
                    <a:cubicBezTo>
                      <a:pt x="9" y="11"/>
                      <a:pt x="6" y="23"/>
                      <a:pt x="5" y="34"/>
                    </a:cubicBezTo>
                    <a:cubicBezTo>
                      <a:pt x="5" y="44"/>
                      <a:pt x="4" y="55"/>
                      <a:pt x="3" y="65"/>
                    </a:cubicBezTo>
                    <a:cubicBezTo>
                      <a:pt x="1" y="75"/>
                      <a:pt x="0" y="80"/>
                      <a:pt x="3" y="90"/>
                    </a:cubicBezTo>
                    <a:cubicBezTo>
                      <a:pt x="5" y="100"/>
                      <a:pt x="6" y="112"/>
                      <a:pt x="10" y="121"/>
                    </a:cubicBezTo>
                    <a:cubicBezTo>
                      <a:pt x="16" y="105"/>
                      <a:pt x="21" y="88"/>
                      <a:pt x="25" y="71"/>
                    </a:cubicBezTo>
                    <a:cubicBezTo>
                      <a:pt x="28" y="61"/>
                      <a:pt x="26" y="51"/>
                      <a:pt x="25" y="41"/>
                    </a:cubicBezTo>
                    <a:cubicBezTo>
                      <a:pt x="24" y="30"/>
                      <a:pt x="18" y="20"/>
                      <a:pt x="17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48" name="Freeform 54"/>
              <p:cNvSpPr>
                <a:spLocks/>
              </p:cNvSpPr>
              <p:nvPr/>
            </p:nvSpPr>
            <p:spPr bwMode="auto">
              <a:xfrm>
                <a:off x="3129487" y="6199900"/>
                <a:ext cx="18526" cy="74103"/>
              </a:xfrm>
              <a:custGeom>
                <a:avLst/>
                <a:gdLst>
                  <a:gd name="T0" fmla="*/ 137 w 13"/>
                  <a:gd name="T1" fmla="*/ 0 h 48"/>
                  <a:gd name="T2" fmla="*/ 0 w 13"/>
                  <a:gd name="T3" fmla="*/ 2433 h 48"/>
                  <a:gd name="T4" fmla="*/ 137 w 13"/>
                  <a:gd name="T5" fmla="*/ 4335 h 48"/>
                  <a:gd name="T6" fmla="*/ 649 w 13"/>
                  <a:gd name="T7" fmla="*/ 3080 h 48"/>
                  <a:gd name="T8" fmla="*/ 461 w 13"/>
                  <a:gd name="T9" fmla="*/ 1169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48">
                    <a:moveTo>
                      <a:pt x="2" y="0"/>
                    </a:moveTo>
                    <a:cubicBezTo>
                      <a:pt x="4" y="7"/>
                      <a:pt x="0" y="19"/>
                      <a:pt x="0" y="27"/>
                    </a:cubicBezTo>
                    <a:cubicBezTo>
                      <a:pt x="0" y="34"/>
                      <a:pt x="0" y="42"/>
                      <a:pt x="2" y="48"/>
                    </a:cubicBezTo>
                    <a:cubicBezTo>
                      <a:pt x="4" y="44"/>
                      <a:pt x="9" y="39"/>
                      <a:pt x="10" y="34"/>
                    </a:cubicBezTo>
                    <a:cubicBezTo>
                      <a:pt x="13" y="28"/>
                      <a:pt x="8" y="20"/>
                      <a:pt x="7" y="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49" name="Freeform 55"/>
              <p:cNvSpPr>
                <a:spLocks/>
              </p:cNvSpPr>
              <p:nvPr/>
            </p:nvSpPr>
            <p:spPr bwMode="auto">
              <a:xfrm>
                <a:off x="2963255" y="6194893"/>
                <a:ext cx="77608" cy="216300"/>
              </a:xfrm>
              <a:custGeom>
                <a:avLst/>
                <a:gdLst>
                  <a:gd name="T0" fmla="*/ 264 w 54"/>
                  <a:gd name="T1" fmla="*/ 7606 h 140"/>
                  <a:gd name="T2" fmla="*/ 543 w 54"/>
                  <a:gd name="T3" fmla="*/ 11874 h 140"/>
                  <a:gd name="T4" fmla="*/ 1229 w 54"/>
                  <a:gd name="T5" fmla="*/ 12044 h 140"/>
                  <a:gd name="T6" fmla="*/ 1493 w 54"/>
                  <a:gd name="T7" fmla="*/ 8961 h 140"/>
                  <a:gd name="T8" fmla="*/ 1894 w 54"/>
                  <a:gd name="T9" fmla="*/ 6255 h 140"/>
                  <a:gd name="T10" fmla="*/ 2718 w 54"/>
                  <a:gd name="T11" fmla="*/ 4085 h 140"/>
                  <a:gd name="T12" fmla="*/ 3665 w 54"/>
                  <a:gd name="T13" fmla="*/ 0 h 140"/>
                  <a:gd name="T14" fmla="*/ 2506 w 54"/>
                  <a:gd name="T15" fmla="*/ 2817 h 140"/>
                  <a:gd name="T16" fmla="*/ 617 w 54"/>
                  <a:gd name="T17" fmla="*/ 6437 h 1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" h="140">
                    <a:moveTo>
                      <a:pt x="4" y="84"/>
                    </a:moveTo>
                    <a:cubicBezTo>
                      <a:pt x="4" y="100"/>
                      <a:pt x="0" y="116"/>
                      <a:pt x="8" y="131"/>
                    </a:cubicBezTo>
                    <a:cubicBezTo>
                      <a:pt x="11" y="137"/>
                      <a:pt x="15" y="140"/>
                      <a:pt x="18" y="133"/>
                    </a:cubicBezTo>
                    <a:cubicBezTo>
                      <a:pt x="21" y="122"/>
                      <a:pt x="20" y="109"/>
                      <a:pt x="22" y="99"/>
                    </a:cubicBezTo>
                    <a:cubicBezTo>
                      <a:pt x="23" y="89"/>
                      <a:pt x="24" y="78"/>
                      <a:pt x="28" y="69"/>
                    </a:cubicBezTo>
                    <a:cubicBezTo>
                      <a:pt x="32" y="61"/>
                      <a:pt x="36" y="53"/>
                      <a:pt x="40" y="45"/>
                    </a:cubicBezTo>
                    <a:cubicBezTo>
                      <a:pt x="47" y="30"/>
                      <a:pt x="48" y="15"/>
                      <a:pt x="54" y="0"/>
                    </a:cubicBezTo>
                    <a:cubicBezTo>
                      <a:pt x="48" y="10"/>
                      <a:pt x="43" y="20"/>
                      <a:pt x="37" y="31"/>
                    </a:cubicBezTo>
                    <a:cubicBezTo>
                      <a:pt x="28" y="45"/>
                      <a:pt x="16" y="56"/>
                      <a:pt x="9" y="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50" name="Freeform 56"/>
              <p:cNvSpPr>
                <a:spLocks/>
              </p:cNvSpPr>
              <p:nvPr/>
            </p:nvSpPr>
            <p:spPr bwMode="auto">
              <a:xfrm>
                <a:off x="2974771" y="6064212"/>
                <a:ext cx="104145" cy="191266"/>
              </a:xfrm>
              <a:custGeom>
                <a:avLst/>
                <a:gdLst>
                  <a:gd name="T0" fmla="*/ 3831 w 72"/>
                  <a:gd name="T1" fmla="*/ 912 h 124"/>
                  <a:gd name="T2" fmla="*/ 3354 w 72"/>
                  <a:gd name="T3" fmla="*/ 1898 h 124"/>
                  <a:gd name="T4" fmla="*/ 2580 w 72"/>
                  <a:gd name="T5" fmla="*/ 3161 h 124"/>
                  <a:gd name="T6" fmla="*/ 1595 w 72"/>
                  <a:gd name="T7" fmla="*/ 4849 h 124"/>
                  <a:gd name="T8" fmla="*/ 627 w 72"/>
                  <a:gd name="T9" fmla="*/ 8275 h 124"/>
                  <a:gd name="T10" fmla="*/ 217 w 72"/>
                  <a:gd name="T11" fmla="*/ 11170 h 124"/>
                  <a:gd name="T12" fmla="*/ 1109 w 72"/>
                  <a:gd name="T13" fmla="*/ 9091 h 124"/>
                  <a:gd name="T14" fmla="*/ 1736 w 72"/>
                  <a:gd name="T15" fmla="*/ 7923 h 124"/>
                  <a:gd name="T16" fmla="*/ 2721 w 72"/>
                  <a:gd name="T17" fmla="*/ 4849 h 124"/>
                  <a:gd name="T18" fmla="*/ 3354 w 72"/>
                  <a:gd name="T19" fmla="*/ 3330 h 124"/>
                  <a:gd name="T20" fmla="*/ 3831 w 72"/>
                  <a:gd name="T21" fmla="*/ 1984 h 124"/>
                  <a:gd name="T22" fmla="*/ 5015 w 72"/>
                  <a:gd name="T23" fmla="*/ 0 h 124"/>
                  <a:gd name="T24" fmla="*/ 4096 w 72"/>
                  <a:gd name="T25" fmla="*/ 912 h 1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2" h="124">
                    <a:moveTo>
                      <a:pt x="55" y="10"/>
                    </a:moveTo>
                    <a:cubicBezTo>
                      <a:pt x="54" y="14"/>
                      <a:pt x="50" y="18"/>
                      <a:pt x="48" y="21"/>
                    </a:cubicBezTo>
                    <a:cubicBezTo>
                      <a:pt x="44" y="26"/>
                      <a:pt x="40" y="30"/>
                      <a:pt x="37" y="35"/>
                    </a:cubicBezTo>
                    <a:cubicBezTo>
                      <a:pt x="31" y="43"/>
                      <a:pt x="27" y="46"/>
                      <a:pt x="23" y="54"/>
                    </a:cubicBezTo>
                    <a:cubicBezTo>
                      <a:pt x="18" y="63"/>
                      <a:pt x="10" y="83"/>
                      <a:pt x="9" y="92"/>
                    </a:cubicBezTo>
                    <a:cubicBezTo>
                      <a:pt x="8" y="100"/>
                      <a:pt x="0" y="117"/>
                      <a:pt x="3" y="124"/>
                    </a:cubicBezTo>
                    <a:cubicBezTo>
                      <a:pt x="6" y="122"/>
                      <a:pt x="14" y="104"/>
                      <a:pt x="16" y="101"/>
                    </a:cubicBezTo>
                    <a:cubicBezTo>
                      <a:pt x="19" y="96"/>
                      <a:pt x="22" y="92"/>
                      <a:pt x="25" y="88"/>
                    </a:cubicBezTo>
                    <a:cubicBezTo>
                      <a:pt x="31" y="77"/>
                      <a:pt x="35" y="65"/>
                      <a:pt x="39" y="54"/>
                    </a:cubicBezTo>
                    <a:cubicBezTo>
                      <a:pt x="41" y="48"/>
                      <a:pt x="45" y="43"/>
                      <a:pt x="48" y="37"/>
                    </a:cubicBezTo>
                    <a:cubicBezTo>
                      <a:pt x="50" y="32"/>
                      <a:pt x="52" y="27"/>
                      <a:pt x="55" y="22"/>
                    </a:cubicBezTo>
                    <a:cubicBezTo>
                      <a:pt x="60" y="14"/>
                      <a:pt x="67" y="8"/>
                      <a:pt x="72" y="0"/>
                    </a:cubicBezTo>
                    <a:cubicBezTo>
                      <a:pt x="69" y="4"/>
                      <a:pt x="64" y="8"/>
                      <a:pt x="59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51" name="Freeform 57"/>
              <p:cNvSpPr>
                <a:spLocks/>
              </p:cNvSpPr>
              <p:nvPr/>
            </p:nvSpPr>
            <p:spPr bwMode="auto">
              <a:xfrm>
                <a:off x="3084424" y="5988607"/>
                <a:ext cx="43561" cy="54075"/>
              </a:xfrm>
              <a:custGeom>
                <a:avLst/>
                <a:gdLst>
                  <a:gd name="T0" fmla="*/ 0 w 30"/>
                  <a:gd name="T1" fmla="*/ 3172 h 35"/>
                  <a:gd name="T2" fmla="*/ 1346 w 30"/>
                  <a:gd name="T3" fmla="*/ 1352 h 35"/>
                  <a:gd name="T4" fmla="*/ 2120 w 30"/>
                  <a:gd name="T5" fmla="*/ 0 h 35"/>
                  <a:gd name="T6" fmla="*/ 1119 w 30"/>
                  <a:gd name="T7" fmla="*/ 1648 h 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" h="35">
                    <a:moveTo>
                      <a:pt x="0" y="35"/>
                    </a:moveTo>
                    <a:cubicBezTo>
                      <a:pt x="7" y="30"/>
                      <a:pt x="12" y="21"/>
                      <a:pt x="19" y="15"/>
                    </a:cubicBezTo>
                    <a:cubicBezTo>
                      <a:pt x="25" y="11"/>
                      <a:pt x="30" y="7"/>
                      <a:pt x="30" y="0"/>
                    </a:cubicBezTo>
                    <a:cubicBezTo>
                      <a:pt x="25" y="6"/>
                      <a:pt x="18" y="11"/>
                      <a:pt x="16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52" name="Freeform 58"/>
              <p:cNvSpPr>
                <a:spLocks/>
              </p:cNvSpPr>
              <p:nvPr/>
            </p:nvSpPr>
            <p:spPr bwMode="auto">
              <a:xfrm>
                <a:off x="3143506" y="5960568"/>
                <a:ext cx="20529" cy="35549"/>
              </a:xfrm>
              <a:custGeom>
                <a:avLst/>
                <a:gdLst>
                  <a:gd name="T0" fmla="*/ 952 w 14"/>
                  <a:gd name="T1" fmla="*/ 0 h 23"/>
                  <a:gd name="T2" fmla="*/ 76 w 14"/>
                  <a:gd name="T3" fmla="*/ 914 h 23"/>
                  <a:gd name="T4" fmla="*/ 223 w 14"/>
                  <a:gd name="T5" fmla="*/ 2087 h 23"/>
                  <a:gd name="T6" fmla="*/ 1028 w 14"/>
                  <a:gd name="T7" fmla="*/ 352 h 2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" h="23">
                    <a:moveTo>
                      <a:pt x="13" y="0"/>
                    </a:moveTo>
                    <a:cubicBezTo>
                      <a:pt x="10" y="2"/>
                      <a:pt x="2" y="7"/>
                      <a:pt x="1" y="10"/>
                    </a:cubicBezTo>
                    <a:cubicBezTo>
                      <a:pt x="0" y="12"/>
                      <a:pt x="2" y="21"/>
                      <a:pt x="3" y="23"/>
                    </a:cubicBezTo>
                    <a:cubicBezTo>
                      <a:pt x="8" y="18"/>
                      <a:pt x="6" y="9"/>
                      <a:pt x="14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53" name="Freeform 59"/>
              <p:cNvSpPr>
                <a:spLocks/>
              </p:cNvSpPr>
              <p:nvPr/>
            </p:nvSpPr>
            <p:spPr bwMode="auto">
              <a:xfrm>
                <a:off x="3158027" y="5977591"/>
                <a:ext cx="20529" cy="34047"/>
              </a:xfrm>
              <a:custGeom>
                <a:avLst/>
                <a:gdLst>
                  <a:gd name="T0" fmla="*/ 574 w 14"/>
                  <a:gd name="T1" fmla="*/ 0 h 22"/>
                  <a:gd name="T2" fmla="*/ 76 w 14"/>
                  <a:gd name="T3" fmla="*/ 2006 h 22"/>
                  <a:gd name="T4" fmla="*/ 1028 w 14"/>
                  <a:gd name="T5" fmla="*/ 831 h 22"/>
                  <a:gd name="T6" fmla="*/ 884 w 14"/>
                  <a:gd name="T7" fmla="*/ 269 h 2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" h="22">
                    <a:moveTo>
                      <a:pt x="8" y="0"/>
                    </a:moveTo>
                    <a:cubicBezTo>
                      <a:pt x="5" y="7"/>
                      <a:pt x="0" y="14"/>
                      <a:pt x="1" y="22"/>
                    </a:cubicBezTo>
                    <a:cubicBezTo>
                      <a:pt x="4" y="16"/>
                      <a:pt x="8" y="12"/>
                      <a:pt x="14" y="9"/>
                    </a:cubicBezTo>
                    <a:cubicBezTo>
                      <a:pt x="13" y="7"/>
                      <a:pt x="12" y="5"/>
                      <a:pt x="12" y="3"/>
                    </a:cubicBezTo>
                  </a:path>
                </a:pathLst>
              </a:custGeom>
              <a:solidFill>
                <a:srgbClr val="C1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54" name="Freeform 60"/>
              <p:cNvSpPr>
                <a:spLocks/>
              </p:cNvSpPr>
              <p:nvPr/>
            </p:nvSpPr>
            <p:spPr bwMode="auto">
              <a:xfrm>
                <a:off x="3370823" y="6094754"/>
                <a:ext cx="91127" cy="314937"/>
              </a:xfrm>
              <a:custGeom>
                <a:avLst/>
                <a:gdLst>
                  <a:gd name="T0" fmla="*/ 217 w 63"/>
                  <a:gd name="T1" fmla="*/ 0 h 204"/>
                  <a:gd name="T2" fmla="*/ 0 w 63"/>
                  <a:gd name="T3" fmla="*/ 731 h 204"/>
                  <a:gd name="T4" fmla="*/ 335 w 63"/>
                  <a:gd name="T5" fmla="*/ 2168 h 204"/>
                  <a:gd name="T6" fmla="*/ 844 w 63"/>
                  <a:gd name="T7" fmla="*/ 5421 h 204"/>
                  <a:gd name="T8" fmla="*/ 1736 w 63"/>
                  <a:gd name="T9" fmla="*/ 9117 h 204"/>
                  <a:gd name="T10" fmla="*/ 2438 w 63"/>
                  <a:gd name="T11" fmla="*/ 11581 h 204"/>
                  <a:gd name="T12" fmla="*/ 2655 w 63"/>
                  <a:gd name="T13" fmla="*/ 14279 h 204"/>
                  <a:gd name="T14" fmla="*/ 3472 w 63"/>
                  <a:gd name="T15" fmla="*/ 17532 h 204"/>
                  <a:gd name="T16" fmla="*/ 3764 w 63"/>
                  <a:gd name="T17" fmla="*/ 14917 h 204"/>
                  <a:gd name="T18" fmla="*/ 3062 w 63"/>
                  <a:gd name="T19" fmla="*/ 10314 h 204"/>
                  <a:gd name="T20" fmla="*/ 1811 w 63"/>
                  <a:gd name="T21" fmla="*/ 6864 h 204"/>
                  <a:gd name="T22" fmla="*/ 1401 w 63"/>
                  <a:gd name="T23" fmla="*/ 4166 h 204"/>
                  <a:gd name="T24" fmla="*/ 552 w 63"/>
                  <a:gd name="T25" fmla="*/ 1351 h 20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63" h="204">
                    <a:moveTo>
                      <a:pt x="3" y="0"/>
                    </a:moveTo>
                    <a:cubicBezTo>
                      <a:pt x="2" y="3"/>
                      <a:pt x="0" y="4"/>
                      <a:pt x="0" y="8"/>
                    </a:cubicBezTo>
                    <a:cubicBezTo>
                      <a:pt x="0" y="12"/>
                      <a:pt x="4" y="19"/>
                      <a:pt x="5" y="24"/>
                    </a:cubicBezTo>
                    <a:cubicBezTo>
                      <a:pt x="8" y="35"/>
                      <a:pt x="9" y="48"/>
                      <a:pt x="12" y="60"/>
                    </a:cubicBezTo>
                    <a:cubicBezTo>
                      <a:pt x="15" y="74"/>
                      <a:pt x="20" y="87"/>
                      <a:pt x="25" y="101"/>
                    </a:cubicBezTo>
                    <a:cubicBezTo>
                      <a:pt x="29" y="110"/>
                      <a:pt x="33" y="119"/>
                      <a:pt x="35" y="128"/>
                    </a:cubicBezTo>
                    <a:cubicBezTo>
                      <a:pt x="37" y="138"/>
                      <a:pt x="38" y="148"/>
                      <a:pt x="38" y="158"/>
                    </a:cubicBezTo>
                    <a:cubicBezTo>
                      <a:pt x="39" y="173"/>
                      <a:pt x="37" y="184"/>
                      <a:pt x="50" y="194"/>
                    </a:cubicBezTo>
                    <a:cubicBezTo>
                      <a:pt x="63" y="204"/>
                      <a:pt x="56" y="169"/>
                      <a:pt x="54" y="165"/>
                    </a:cubicBezTo>
                    <a:cubicBezTo>
                      <a:pt x="50" y="148"/>
                      <a:pt x="51" y="130"/>
                      <a:pt x="44" y="114"/>
                    </a:cubicBezTo>
                    <a:cubicBezTo>
                      <a:pt x="37" y="102"/>
                      <a:pt x="32" y="89"/>
                      <a:pt x="26" y="76"/>
                    </a:cubicBezTo>
                    <a:cubicBezTo>
                      <a:pt x="23" y="67"/>
                      <a:pt x="22" y="56"/>
                      <a:pt x="20" y="46"/>
                    </a:cubicBezTo>
                    <a:cubicBezTo>
                      <a:pt x="17" y="35"/>
                      <a:pt x="13" y="25"/>
                      <a:pt x="8" y="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55" name="Freeform 61"/>
              <p:cNvSpPr>
                <a:spLocks/>
              </p:cNvSpPr>
              <p:nvPr/>
            </p:nvSpPr>
            <p:spPr bwMode="auto">
              <a:xfrm>
                <a:off x="3338779" y="6085742"/>
                <a:ext cx="66593" cy="269875"/>
              </a:xfrm>
              <a:custGeom>
                <a:avLst/>
                <a:gdLst>
                  <a:gd name="T0" fmla="*/ 217 w 46"/>
                  <a:gd name="T1" fmla="*/ 902 h 175"/>
                  <a:gd name="T2" fmla="*/ 1255 w 46"/>
                  <a:gd name="T3" fmla="*/ 4497 h 175"/>
                  <a:gd name="T4" fmla="*/ 1888 w 46"/>
                  <a:gd name="T5" fmla="*/ 8738 h 175"/>
                  <a:gd name="T6" fmla="*/ 2299 w 46"/>
                  <a:gd name="T7" fmla="*/ 10521 h 175"/>
                  <a:gd name="T8" fmla="*/ 2582 w 46"/>
                  <a:gd name="T9" fmla="*/ 12332 h 175"/>
                  <a:gd name="T10" fmla="*/ 3001 w 46"/>
                  <a:gd name="T11" fmla="*/ 15748 h 175"/>
                  <a:gd name="T12" fmla="*/ 1188 w 46"/>
                  <a:gd name="T13" fmla="*/ 12770 h 175"/>
                  <a:gd name="T14" fmla="*/ 1188 w 46"/>
                  <a:gd name="T15" fmla="*/ 11602 h 175"/>
                  <a:gd name="T16" fmla="*/ 1113 w 46"/>
                  <a:gd name="T17" fmla="*/ 8652 h 175"/>
                  <a:gd name="T18" fmla="*/ 919 w 46"/>
                  <a:gd name="T19" fmla="*/ 5929 h 175"/>
                  <a:gd name="T20" fmla="*/ 486 w 46"/>
                  <a:gd name="T21" fmla="*/ 3511 h 175"/>
                  <a:gd name="T22" fmla="*/ 0 w 46"/>
                  <a:gd name="T23" fmla="*/ 0 h 17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6" h="175">
                    <a:moveTo>
                      <a:pt x="3" y="10"/>
                    </a:moveTo>
                    <a:cubicBezTo>
                      <a:pt x="10" y="21"/>
                      <a:pt x="14" y="38"/>
                      <a:pt x="18" y="50"/>
                    </a:cubicBezTo>
                    <a:cubicBezTo>
                      <a:pt x="22" y="65"/>
                      <a:pt x="24" y="82"/>
                      <a:pt x="27" y="97"/>
                    </a:cubicBezTo>
                    <a:cubicBezTo>
                      <a:pt x="28" y="104"/>
                      <a:pt x="31" y="110"/>
                      <a:pt x="33" y="117"/>
                    </a:cubicBezTo>
                    <a:cubicBezTo>
                      <a:pt x="35" y="123"/>
                      <a:pt x="36" y="130"/>
                      <a:pt x="37" y="137"/>
                    </a:cubicBezTo>
                    <a:cubicBezTo>
                      <a:pt x="40" y="149"/>
                      <a:pt x="46" y="162"/>
                      <a:pt x="43" y="175"/>
                    </a:cubicBezTo>
                    <a:cubicBezTo>
                      <a:pt x="42" y="160"/>
                      <a:pt x="25" y="152"/>
                      <a:pt x="17" y="142"/>
                    </a:cubicBezTo>
                    <a:cubicBezTo>
                      <a:pt x="14" y="137"/>
                      <a:pt x="16" y="134"/>
                      <a:pt x="17" y="129"/>
                    </a:cubicBezTo>
                    <a:cubicBezTo>
                      <a:pt x="18" y="118"/>
                      <a:pt x="17" y="107"/>
                      <a:pt x="16" y="96"/>
                    </a:cubicBezTo>
                    <a:cubicBezTo>
                      <a:pt x="15" y="86"/>
                      <a:pt x="15" y="76"/>
                      <a:pt x="13" y="66"/>
                    </a:cubicBezTo>
                    <a:cubicBezTo>
                      <a:pt x="12" y="57"/>
                      <a:pt x="8" y="48"/>
                      <a:pt x="7" y="39"/>
                    </a:cubicBezTo>
                    <a:cubicBezTo>
                      <a:pt x="6" y="26"/>
                      <a:pt x="3" y="12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56" name="Freeform 62"/>
              <p:cNvSpPr>
                <a:spLocks/>
              </p:cNvSpPr>
              <p:nvPr/>
            </p:nvSpPr>
            <p:spPr bwMode="auto">
              <a:xfrm>
                <a:off x="3289710" y="6031667"/>
                <a:ext cx="39054" cy="186759"/>
              </a:xfrm>
              <a:custGeom>
                <a:avLst/>
                <a:gdLst>
                  <a:gd name="T0" fmla="*/ 1326 w 27"/>
                  <a:gd name="T1" fmla="*/ 0 h 121"/>
                  <a:gd name="T2" fmla="*/ 1543 w 27"/>
                  <a:gd name="T3" fmla="*/ 3080 h 121"/>
                  <a:gd name="T4" fmla="*/ 1661 w 27"/>
                  <a:gd name="T5" fmla="*/ 5863 h 121"/>
                  <a:gd name="T6" fmla="*/ 1736 w 27"/>
                  <a:gd name="T7" fmla="*/ 8117 h 121"/>
                  <a:gd name="T8" fmla="*/ 1184 w 27"/>
                  <a:gd name="T9" fmla="*/ 10928 h 121"/>
                  <a:gd name="T10" fmla="*/ 142 w 27"/>
                  <a:gd name="T11" fmla="*/ 6415 h 121"/>
                  <a:gd name="T12" fmla="*/ 142 w 27"/>
                  <a:gd name="T13" fmla="*/ 3687 h 121"/>
                  <a:gd name="T14" fmla="*/ 768 w 27"/>
                  <a:gd name="T15" fmla="*/ 817 h 12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7" h="121">
                    <a:moveTo>
                      <a:pt x="19" y="0"/>
                    </a:moveTo>
                    <a:cubicBezTo>
                      <a:pt x="19" y="11"/>
                      <a:pt x="21" y="23"/>
                      <a:pt x="22" y="34"/>
                    </a:cubicBezTo>
                    <a:cubicBezTo>
                      <a:pt x="23" y="44"/>
                      <a:pt x="23" y="55"/>
                      <a:pt x="24" y="65"/>
                    </a:cubicBezTo>
                    <a:cubicBezTo>
                      <a:pt x="26" y="75"/>
                      <a:pt x="27" y="80"/>
                      <a:pt x="25" y="90"/>
                    </a:cubicBezTo>
                    <a:cubicBezTo>
                      <a:pt x="22" y="100"/>
                      <a:pt x="21" y="112"/>
                      <a:pt x="17" y="121"/>
                    </a:cubicBezTo>
                    <a:cubicBezTo>
                      <a:pt x="11" y="105"/>
                      <a:pt x="6" y="88"/>
                      <a:pt x="2" y="71"/>
                    </a:cubicBezTo>
                    <a:cubicBezTo>
                      <a:pt x="0" y="61"/>
                      <a:pt x="1" y="51"/>
                      <a:pt x="2" y="41"/>
                    </a:cubicBezTo>
                    <a:cubicBezTo>
                      <a:pt x="4" y="30"/>
                      <a:pt x="9" y="20"/>
                      <a:pt x="11" y="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57" name="Freeform 63"/>
              <p:cNvSpPr>
                <a:spLocks/>
              </p:cNvSpPr>
              <p:nvPr/>
            </p:nvSpPr>
            <p:spPr bwMode="auto">
              <a:xfrm>
                <a:off x="3322756" y="6199900"/>
                <a:ext cx="19027" cy="74103"/>
              </a:xfrm>
              <a:custGeom>
                <a:avLst/>
                <a:gdLst>
                  <a:gd name="T0" fmla="*/ 871 w 13"/>
                  <a:gd name="T1" fmla="*/ 0 h 48"/>
                  <a:gd name="T2" fmla="*/ 947 w 13"/>
                  <a:gd name="T3" fmla="*/ 2433 h 48"/>
                  <a:gd name="T4" fmla="*/ 871 w 13"/>
                  <a:gd name="T5" fmla="*/ 4335 h 48"/>
                  <a:gd name="T6" fmla="*/ 222 w 13"/>
                  <a:gd name="T7" fmla="*/ 3080 h 48"/>
                  <a:gd name="T8" fmla="*/ 453 w 13"/>
                  <a:gd name="T9" fmla="*/ 1169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48">
                    <a:moveTo>
                      <a:pt x="12" y="0"/>
                    </a:moveTo>
                    <a:cubicBezTo>
                      <a:pt x="9" y="7"/>
                      <a:pt x="13" y="19"/>
                      <a:pt x="13" y="27"/>
                    </a:cubicBezTo>
                    <a:cubicBezTo>
                      <a:pt x="13" y="34"/>
                      <a:pt x="13" y="42"/>
                      <a:pt x="12" y="48"/>
                    </a:cubicBezTo>
                    <a:cubicBezTo>
                      <a:pt x="9" y="44"/>
                      <a:pt x="5" y="39"/>
                      <a:pt x="3" y="34"/>
                    </a:cubicBezTo>
                    <a:cubicBezTo>
                      <a:pt x="0" y="28"/>
                      <a:pt x="5" y="20"/>
                      <a:pt x="6" y="1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58" name="Freeform 64"/>
              <p:cNvSpPr>
                <a:spLocks/>
              </p:cNvSpPr>
              <p:nvPr/>
            </p:nvSpPr>
            <p:spPr bwMode="auto">
              <a:xfrm>
                <a:off x="3431408" y="6194893"/>
                <a:ext cx="76607" cy="216300"/>
              </a:xfrm>
              <a:custGeom>
                <a:avLst/>
                <a:gdLst>
                  <a:gd name="T0" fmla="*/ 3467 w 53"/>
                  <a:gd name="T1" fmla="*/ 7606 h 140"/>
                  <a:gd name="T2" fmla="*/ 3126 w 53"/>
                  <a:gd name="T3" fmla="*/ 11874 h 140"/>
                  <a:gd name="T4" fmla="*/ 2500 w 53"/>
                  <a:gd name="T5" fmla="*/ 12044 h 140"/>
                  <a:gd name="T6" fmla="*/ 2142 w 53"/>
                  <a:gd name="T7" fmla="*/ 8961 h 140"/>
                  <a:gd name="T8" fmla="*/ 1732 w 53"/>
                  <a:gd name="T9" fmla="*/ 6255 h 140"/>
                  <a:gd name="T10" fmla="*/ 918 w 53"/>
                  <a:gd name="T11" fmla="*/ 4085 h 140"/>
                  <a:gd name="T12" fmla="*/ 0 w 53"/>
                  <a:gd name="T13" fmla="*/ 0 h 140"/>
                  <a:gd name="T14" fmla="*/ 1109 w 53"/>
                  <a:gd name="T15" fmla="*/ 2817 h 140"/>
                  <a:gd name="T16" fmla="*/ 3057 w 53"/>
                  <a:gd name="T17" fmla="*/ 6437 h 14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" h="140">
                    <a:moveTo>
                      <a:pt x="50" y="84"/>
                    </a:moveTo>
                    <a:cubicBezTo>
                      <a:pt x="49" y="100"/>
                      <a:pt x="53" y="116"/>
                      <a:pt x="45" y="131"/>
                    </a:cubicBezTo>
                    <a:cubicBezTo>
                      <a:pt x="42" y="137"/>
                      <a:pt x="38" y="140"/>
                      <a:pt x="36" y="133"/>
                    </a:cubicBezTo>
                    <a:cubicBezTo>
                      <a:pt x="32" y="122"/>
                      <a:pt x="33" y="109"/>
                      <a:pt x="31" y="99"/>
                    </a:cubicBezTo>
                    <a:cubicBezTo>
                      <a:pt x="30" y="89"/>
                      <a:pt x="29" y="78"/>
                      <a:pt x="25" y="69"/>
                    </a:cubicBezTo>
                    <a:cubicBezTo>
                      <a:pt x="22" y="61"/>
                      <a:pt x="17" y="53"/>
                      <a:pt x="13" y="45"/>
                    </a:cubicBezTo>
                    <a:cubicBezTo>
                      <a:pt x="6" y="30"/>
                      <a:pt x="5" y="15"/>
                      <a:pt x="0" y="0"/>
                    </a:cubicBezTo>
                    <a:cubicBezTo>
                      <a:pt x="6" y="10"/>
                      <a:pt x="10" y="20"/>
                      <a:pt x="16" y="31"/>
                    </a:cubicBezTo>
                    <a:cubicBezTo>
                      <a:pt x="25" y="45"/>
                      <a:pt x="37" y="56"/>
                      <a:pt x="44" y="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59" name="Freeform 65"/>
              <p:cNvSpPr>
                <a:spLocks/>
              </p:cNvSpPr>
              <p:nvPr/>
            </p:nvSpPr>
            <p:spPr bwMode="auto">
              <a:xfrm>
                <a:off x="3392353" y="6064212"/>
                <a:ext cx="104145" cy="191266"/>
              </a:xfrm>
              <a:custGeom>
                <a:avLst/>
                <a:gdLst>
                  <a:gd name="T0" fmla="*/ 1251 w 72"/>
                  <a:gd name="T1" fmla="*/ 912 h 124"/>
                  <a:gd name="T2" fmla="*/ 1736 w 72"/>
                  <a:gd name="T3" fmla="*/ 1898 h 124"/>
                  <a:gd name="T4" fmla="*/ 2438 w 72"/>
                  <a:gd name="T5" fmla="*/ 3161 h 124"/>
                  <a:gd name="T6" fmla="*/ 3472 w 72"/>
                  <a:gd name="T7" fmla="*/ 4849 h 124"/>
                  <a:gd name="T8" fmla="*/ 4458 w 72"/>
                  <a:gd name="T9" fmla="*/ 8275 h 124"/>
                  <a:gd name="T10" fmla="*/ 4874 w 72"/>
                  <a:gd name="T11" fmla="*/ 11170 h 124"/>
                  <a:gd name="T12" fmla="*/ 3906 w 72"/>
                  <a:gd name="T13" fmla="*/ 9091 h 124"/>
                  <a:gd name="T14" fmla="*/ 3279 w 72"/>
                  <a:gd name="T15" fmla="*/ 7923 h 124"/>
                  <a:gd name="T16" fmla="*/ 2288 w 72"/>
                  <a:gd name="T17" fmla="*/ 4849 h 124"/>
                  <a:gd name="T18" fmla="*/ 1661 w 72"/>
                  <a:gd name="T19" fmla="*/ 3330 h 124"/>
                  <a:gd name="T20" fmla="*/ 1184 w 72"/>
                  <a:gd name="T21" fmla="*/ 1984 h 124"/>
                  <a:gd name="T22" fmla="*/ 0 w 72"/>
                  <a:gd name="T23" fmla="*/ 0 h 124"/>
                  <a:gd name="T24" fmla="*/ 968 w 72"/>
                  <a:gd name="T25" fmla="*/ 912 h 12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2" h="124">
                    <a:moveTo>
                      <a:pt x="18" y="10"/>
                    </a:moveTo>
                    <a:cubicBezTo>
                      <a:pt x="18" y="14"/>
                      <a:pt x="22" y="18"/>
                      <a:pt x="25" y="21"/>
                    </a:cubicBezTo>
                    <a:cubicBezTo>
                      <a:pt x="28" y="26"/>
                      <a:pt x="32" y="30"/>
                      <a:pt x="35" y="35"/>
                    </a:cubicBezTo>
                    <a:cubicBezTo>
                      <a:pt x="41" y="43"/>
                      <a:pt x="45" y="46"/>
                      <a:pt x="50" y="54"/>
                    </a:cubicBezTo>
                    <a:cubicBezTo>
                      <a:pt x="54" y="63"/>
                      <a:pt x="62" y="83"/>
                      <a:pt x="64" y="92"/>
                    </a:cubicBezTo>
                    <a:cubicBezTo>
                      <a:pt x="64" y="100"/>
                      <a:pt x="72" y="117"/>
                      <a:pt x="70" y="124"/>
                    </a:cubicBezTo>
                    <a:cubicBezTo>
                      <a:pt x="66" y="122"/>
                      <a:pt x="58" y="104"/>
                      <a:pt x="56" y="101"/>
                    </a:cubicBezTo>
                    <a:cubicBezTo>
                      <a:pt x="53" y="96"/>
                      <a:pt x="50" y="92"/>
                      <a:pt x="47" y="88"/>
                    </a:cubicBezTo>
                    <a:cubicBezTo>
                      <a:pt x="41" y="77"/>
                      <a:pt x="37" y="65"/>
                      <a:pt x="33" y="54"/>
                    </a:cubicBezTo>
                    <a:cubicBezTo>
                      <a:pt x="31" y="48"/>
                      <a:pt x="27" y="43"/>
                      <a:pt x="24" y="37"/>
                    </a:cubicBezTo>
                    <a:cubicBezTo>
                      <a:pt x="22" y="32"/>
                      <a:pt x="20" y="27"/>
                      <a:pt x="17" y="22"/>
                    </a:cubicBezTo>
                    <a:cubicBezTo>
                      <a:pt x="12" y="14"/>
                      <a:pt x="5" y="8"/>
                      <a:pt x="0" y="0"/>
                    </a:cubicBezTo>
                    <a:cubicBezTo>
                      <a:pt x="3" y="4"/>
                      <a:pt x="9" y="8"/>
                      <a:pt x="14" y="1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60" name="Freeform 66"/>
              <p:cNvSpPr>
                <a:spLocks/>
              </p:cNvSpPr>
              <p:nvPr/>
            </p:nvSpPr>
            <p:spPr bwMode="auto">
              <a:xfrm>
                <a:off x="3343285" y="5988607"/>
                <a:ext cx="44562" cy="54075"/>
              </a:xfrm>
              <a:custGeom>
                <a:avLst/>
                <a:gdLst>
                  <a:gd name="T0" fmla="*/ 2110 w 31"/>
                  <a:gd name="T1" fmla="*/ 3172 h 35"/>
                  <a:gd name="T2" fmla="*/ 758 w 31"/>
                  <a:gd name="T3" fmla="*/ 1352 h 35"/>
                  <a:gd name="T4" fmla="*/ 75 w 31"/>
                  <a:gd name="T5" fmla="*/ 0 h 35"/>
                  <a:gd name="T6" fmla="*/ 1013 w 31"/>
                  <a:gd name="T7" fmla="*/ 1648 h 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35">
                    <a:moveTo>
                      <a:pt x="31" y="35"/>
                    </a:moveTo>
                    <a:cubicBezTo>
                      <a:pt x="23" y="30"/>
                      <a:pt x="18" y="21"/>
                      <a:pt x="11" y="15"/>
                    </a:cubicBezTo>
                    <a:cubicBezTo>
                      <a:pt x="5" y="11"/>
                      <a:pt x="0" y="7"/>
                      <a:pt x="1" y="0"/>
                    </a:cubicBezTo>
                    <a:cubicBezTo>
                      <a:pt x="5" y="6"/>
                      <a:pt x="12" y="11"/>
                      <a:pt x="15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61" name="Freeform 67"/>
              <p:cNvSpPr>
                <a:spLocks/>
              </p:cNvSpPr>
              <p:nvPr/>
            </p:nvSpPr>
            <p:spPr bwMode="auto">
              <a:xfrm>
                <a:off x="3308737" y="5960568"/>
                <a:ext cx="18526" cy="35549"/>
              </a:xfrm>
              <a:custGeom>
                <a:avLst/>
                <a:gdLst>
                  <a:gd name="T0" fmla="*/ 0 w 13"/>
                  <a:gd name="T1" fmla="*/ 0 h 23"/>
                  <a:gd name="T2" fmla="*/ 786 w 13"/>
                  <a:gd name="T3" fmla="*/ 914 h 23"/>
                  <a:gd name="T4" fmla="*/ 649 w 13"/>
                  <a:gd name="T5" fmla="*/ 2087 h 23"/>
                  <a:gd name="T6" fmla="*/ 0 w 13"/>
                  <a:gd name="T7" fmla="*/ 352 h 2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23">
                    <a:moveTo>
                      <a:pt x="0" y="0"/>
                    </a:moveTo>
                    <a:cubicBezTo>
                      <a:pt x="3" y="2"/>
                      <a:pt x="11" y="7"/>
                      <a:pt x="12" y="10"/>
                    </a:cubicBezTo>
                    <a:cubicBezTo>
                      <a:pt x="13" y="12"/>
                      <a:pt x="11" y="21"/>
                      <a:pt x="10" y="23"/>
                    </a:cubicBezTo>
                    <a:cubicBezTo>
                      <a:pt x="5" y="18"/>
                      <a:pt x="7" y="9"/>
                      <a:pt x="0" y="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62" name="Freeform 68"/>
              <p:cNvSpPr>
                <a:spLocks/>
              </p:cNvSpPr>
              <p:nvPr/>
            </p:nvSpPr>
            <p:spPr bwMode="auto">
              <a:xfrm>
                <a:off x="3292714" y="5977591"/>
                <a:ext cx="20028" cy="34047"/>
              </a:xfrm>
              <a:custGeom>
                <a:avLst/>
                <a:gdLst>
                  <a:gd name="T0" fmla="*/ 400 w 14"/>
                  <a:gd name="T1" fmla="*/ 0 h 22"/>
                  <a:gd name="T2" fmla="*/ 931 w 14"/>
                  <a:gd name="T3" fmla="*/ 2006 h 22"/>
                  <a:gd name="T4" fmla="*/ 0 w 14"/>
                  <a:gd name="T5" fmla="*/ 831 h 22"/>
                  <a:gd name="T6" fmla="*/ 211 w 14"/>
                  <a:gd name="T7" fmla="*/ 269 h 2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4" h="22">
                    <a:moveTo>
                      <a:pt x="6" y="0"/>
                    </a:moveTo>
                    <a:cubicBezTo>
                      <a:pt x="9" y="7"/>
                      <a:pt x="14" y="14"/>
                      <a:pt x="14" y="22"/>
                    </a:cubicBezTo>
                    <a:cubicBezTo>
                      <a:pt x="10" y="16"/>
                      <a:pt x="6" y="12"/>
                      <a:pt x="0" y="9"/>
                    </a:cubicBezTo>
                    <a:cubicBezTo>
                      <a:pt x="1" y="7"/>
                      <a:pt x="3" y="5"/>
                      <a:pt x="3" y="3"/>
                    </a:cubicBezTo>
                  </a:path>
                </a:pathLst>
              </a:custGeom>
              <a:solidFill>
                <a:srgbClr val="C1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63" name="Freeform 69"/>
              <p:cNvSpPr>
                <a:spLocks/>
              </p:cNvSpPr>
              <p:nvPr/>
            </p:nvSpPr>
            <p:spPr bwMode="auto">
              <a:xfrm>
                <a:off x="3118972" y="6134810"/>
                <a:ext cx="29041" cy="45063"/>
              </a:xfrm>
              <a:custGeom>
                <a:avLst/>
                <a:gdLst>
                  <a:gd name="T0" fmla="*/ 1412 w 20"/>
                  <a:gd name="T1" fmla="*/ 0 h 29"/>
                  <a:gd name="T2" fmla="*/ 0 w 20"/>
                  <a:gd name="T3" fmla="*/ 1946 h 29"/>
                  <a:gd name="T4" fmla="*/ 142 w 20"/>
                  <a:gd name="T5" fmla="*/ 2601 h 29"/>
                  <a:gd name="T6" fmla="*/ 632 w 20"/>
                  <a:gd name="T7" fmla="*/ 2418 h 29"/>
                  <a:gd name="T8" fmla="*/ 1412 w 20"/>
                  <a:gd name="T9" fmla="*/ 1850 h 29"/>
                  <a:gd name="T10" fmla="*/ 1412 w 20"/>
                  <a:gd name="T11" fmla="*/ 0 h 2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" h="29">
                    <a:moveTo>
                      <a:pt x="20" y="0"/>
                    </a:moveTo>
                    <a:cubicBezTo>
                      <a:pt x="9" y="1"/>
                      <a:pt x="2" y="15"/>
                      <a:pt x="0" y="21"/>
                    </a:cubicBezTo>
                    <a:cubicBezTo>
                      <a:pt x="0" y="23"/>
                      <a:pt x="0" y="26"/>
                      <a:pt x="2" y="28"/>
                    </a:cubicBezTo>
                    <a:cubicBezTo>
                      <a:pt x="4" y="29"/>
                      <a:pt x="7" y="28"/>
                      <a:pt x="9" y="26"/>
                    </a:cubicBezTo>
                    <a:cubicBezTo>
                      <a:pt x="10" y="25"/>
                      <a:pt x="15" y="22"/>
                      <a:pt x="20" y="20"/>
                    </a:cubicBezTo>
                    <a:cubicBezTo>
                      <a:pt x="20" y="16"/>
                      <a:pt x="20" y="5"/>
                      <a:pt x="20" y="0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9A9B9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64" name="Freeform 70"/>
              <p:cNvSpPr>
                <a:spLocks/>
              </p:cNvSpPr>
              <p:nvPr/>
            </p:nvSpPr>
            <p:spPr bwMode="auto">
              <a:xfrm>
                <a:off x="3117470" y="6173363"/>
                <a:ext cx="33547" cy="88122"/>
              </a:xfrm>
              <a:custGeom>
                <a:avLst/>
                <a:gdLst>
                  <a:gd name="T0" fmla="*/ 1579 w 23"/>
                  <a:gd name="T1" fmla="*/ 4740 h 57"/>
                  <a:gd name="T2" fmla="*/ 1655 w 23"/>
                  <a:gd name="T3" fmla="*/ 4443 h 57"/>
                  <a:gd name="T4" fmla="*/ 1357 w 23"/>
                  <a:gd name="T5" fmla="*/ 4443 h 57"/>
                  <a:gd name="T6" fmla="*/ 1433 w 23"/>
                  <a:gd name="T7" fmla="*/ 4005 h 57"/>
                  <a:gd name="T8" fmla="*/ 1162 w 23"/>
                  <a:gd name="T9" fmla="*/ 3918 h 57"/>
                  <a:gd name="T10" fmla="*/ 1162 w 23"/>
                  <a:gd name="T11" fmla="*/ 3918 h 57"/>
                  <a:gd name="T12" fmla="*/ 1011 w 23"/>
                  <a:gd name="T13" fmla="*/ 3539 h 57"/>
                  <a:gd name="T14" fmla="*/ 1087 w 23"/>
                  <a:gd name="T15" fmla="*/ 3088 h 57"/>
                  <a:gd name="T16" fmla="*/ 941 w 23"/>
                  <a:gd name="T17" fmla="*/ 3088 h 57"/>
                  <a:gd name="T18" fmla="*/ 865 w 23"/>
                  <a:gd name="T19" fmla="*/ 2918 h 57"/>
                  <a:gd name="T20" fmla="*/ 789 w 23"/>
                  <a:gd name="T21" fmla="*/ 2535 h 57"/>
                  <a:gd name="T22" fmla="*/ 714 w 23"/>
                  <a:gd name="T23" fmla="*/ 2356 h 57"/>
                  <a:gd name="T24" fmla="*/ 865 w 23"/>
                  <a:gd name="T25" fmla="*/ 1917 h 57"/>
                  <a:gd name="T26" fmla="*/ 644 w 23"/>
                  <a:gd name="T27" fmla="*/ 1917 h 57"/>
                  <a:gd name="T28" fmla="*/ 789 w 23"/>
                  <a:gd name="T29" fmla="*/ 1439 h 57"/>
                  <a:gd name="T30" fmla="*/ 568 w 23"/>
                  <a:gd name="T31" fmla="*/ 1000 h 57"/>
                  <a:gd name="T32" fmla="*/ 425 w 23"/>
                  <a:gd name="T33" fmla="*/ 914 h 57"/>
                  <a:gd name="T34" fmla="*/ 425 w 23"/>
                  <a:gd name="T35" fmla="*/ 266 h 57"/>
                  <a:gd name="T36" fmla="*/ 221 w 23"/>
                  <a:gd name="T37" fmla="*/ 266 h 57"/>
                  <a:gd name="T38" fmla="*/ 76 w 23"/>
                  <a:gd name="T39" fmla="*/ 0 h 57"/>
                  <a:gd name="T40" fmla="*/ 1238 w 23"/>
                  <a:gd name="T41" fmla="*/ 5178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3" h="57">
                    <a:moveTo>
                      <a:pt x="22" y="52"/>
                    </a:moveTo>
                    <a:cubicBezTo>
                      <a:pt x="22" y="51"/>
                      <a:pt x="23" y="50"/>
                      <a:pt x="23" y="49"/>
                    </a:cubicBezTo>
                    <a:cubicBezTo>
                      <a:pt x="22" y="49"/>
                      <a:pt x="20" y="49"/>
                      <a:pt x="19" y="49"/>
                    </a:cubicBezTo>
                    <a:cubicBezTo>
                      <a:pt x="19" y="48"/>
                      <a:pt x="20" y="45"/>
                      <a:pt x="20" y="44"/>
                    </a:cubicBezTo>
                    <a:cubicBezTo>
                      <a:pt x="19" y="42"/>
                      <a:pt x="18" y="44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5" y="41"/>
                      <a:pt x="15" y="40"/>
                      <a:pt x="14" y="39"/>
                    </a:cubicBezTo>
                    <a:cubicBezTo>
                      <a:pt x="15" y="38"/>
                      <a:pt x="15" y="36"/>
                      <a:pt x="15" y="34"/>
                    </a:cubicBezTo>
                    <a:cubicBezTo>
                      <a:pt x="15" y="34"/>
                      <a:pt x="14" y="34"/>
                      <a:pt x="13" y="34"/>
                    </a:cubicBezTo>
                    <a:cubicBezTo>
                      <a:pt x="13" y="34"/>
                      <a:pt x="12" y="33"/>
                      <a:pt x="12" y="32"/>
                    </a:cubicBezTo>
                    <a:cubicBezTo>
                      <a:pt x="13" y="30"/>
                      <a:pt x="13" y="28"/>
                      <a:pt x="11" y="28"/>
                    </a:cubicBezTo>
                    <a:cubicBezTo>
                      <a:pt x="11" y="27"/>
                      <a:pt x="10" y="27"/>
                      <a:pt x="10" y="26"/>
                    </a:cubicBezTo>
                    <a:cubicBezTo>
                      <a:pt x="11" y="24"/>
                      <a:pt x="12" y="23"/>
                      <a:pt x="12" y="21"/>
                    </a:cubicBezTo>
                    <a:cubicBezTo>
                      <a:pt x="11" y="21"/>
                      <a:pt x="10" y="21"/>
                      <a:pt x="9" y="21"/>
                    </a:cubicBezTo>
                    <a:cubicBezTo>
                      <a:pt x="9" y="19"/>
                      <a:pt x="10" y="17"/>
                      <a:pt x="11" y="16"/>
                    </a:cubicBezTo>
                    <a:cubicBezTo>
                      <a:pt x="4" y="17"/>
                      <a:pt x="9" y="13"/>
                      <a:pt x="8" y="11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7"/>
                      <a:pt x="6" y="5"/>
                      <a:pt x="6" y="3"/>
                    </a:cubicBezTo>
                    <a:cubicBezTo>
                      <a:pt x="5" y="3"/>
                      <a:pt x="4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0" y="13"/>
                      <a:pt x="8" y="39"/>
                      <a:pt x="17" y="57"/>
                    </a:cubicBezTo>
                  </a:path>
                </a:pathLst>
              </a:custGeom>
              <a:noFill/>
              <a:ln w="9525" cap="rnd">
                <a:solidFill>
                  <a:srgbClr val="9A9B9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65" name="Freeform 71"/>
              <p:cNvSpPr>
                <a:spLocks/>
              </p:cNvSpPr>
              <p:nvPr/>
            </p:nvSpPr>
            <p:spPr bwMode="auto">
              <a:xfrm>
                <a:off x="3114966" y="5977591"/>
                <a:ext cx="70598" cy="28039"/>
              </a:xfrm>
              <a:custGeom>
                <a:avLst/>
                <a:gdLst>
                  <a:gd name="T0" fmla="*/ 2196 w 49"/>
                  <a:gd name="T1" fmla="*/ 184 h 18"/>
                  <a:gd name="T2" fmla="*/ 216 w 49"/>
                  <a:gd name="T3" fmla="*/ 756 h 18"/>
                  <a:gd name="T4" fmla="*/ 141 w 49"/>
                  <a:gd name="T5" fmla="*/ 1412 h 18"/>
                  <a:gd name="T6" fmla="*/ 622 w 49"/>
                  <a:gd name="T7" fmla="*/ 1509 h 18"/>
                  <a:gd name="T8" fmla="*/ 2262 w 49"/>
                  <a:gd name="T9" fmla="*/ 1114 h 18"/>
                  <a:gd name="T10" fmla="*/ 3361 w 49"/>
                  <a:gd name="T11" fmla="*/ 843 h 18"/>
                  <a:gd name="T12" fmla="*/ 3021 w 49"/>
                  <a:gd name="T13" fmla="*/ 0 h 18"/>
                  <a:gd name="T14" fmla="*/ 2196 w 49"/>
                  <a:gd name="T15" fmla="*/ 184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9" h="18">
                    <a:moveTo>
                      <a:pt x="32" y="2"/>
                    </a:moveTo>
                    <a:cubicBezTo>
                      <a:pt x="18" y="4"/>
                      <a:pt x="8" y="5"/>
                      <a:pt x="3" y="8"/>
                    </a:cubicBezTo>
                    <a:cubicBezTo>
                      <a:pt x="1" y="10"/>
                      <a:pt x="0" y="13"/>
                      <a:pt x="2" y="15"/>
                    </a:cubicBezTo>
                    <a:cubicBezTo>
                      <a:pt x="3" y="17"/>
                      <a:pt x="6" y="18"/>
                      <a:pt x="9" y="16"/>
                    </a:cubicBezTo>
                    <a:cubicBezTo>
                      <a:pt x="12" y="14"/>
                      <a:pt x="23" y="13"/>
                      <a:pt x="33" y="12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7" y="7"/>
                      <a:pt x="46" y="4"/>
                      <a:pt x="44" y="0"/>
                    </a:cubicBezTo>
                    <a:lnTo>
                      <a:pt x="32" y="2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9A9B9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66" name="Freeform 72"/>
              <p:cNvSpPr>
                <a:spLocks/>
              </p:cNvSpPr>
              <p:nvPr/>
            </p:nvSpPr>
            <p:spPr bwMode="auto">
              <a:xfrm>
                <a:off x="3110460" y="5993113"/>
                <a:ext cx="10014" cy="17024"/>
              </a:xfrm>
              <a:custGeom>
                <a:avLst/>
                <a:gdLst>
                  <a:gd name="T0" fmla="*/ 0 w 7"/>
                  <a:gd name="T1" fmla="*/ 1005 h 11"/>
                  <a:gd name="T2" fmla="*/ 74 w 7"/>
                  <a:gd name="T3" fmla="*/ 918 h 11"/>
                  <a:gd name="T4" fmla="*/ 211 w 7"/>
                  <a:gd name="T5" fmla="*/ 831 h 11"/>
                  <a:gd name="T6" fmla="*/ 326 w 7"/>
                  <a:gd name="T7" fmla="*/ 736 h 11"/>
                  <a:gd name="T8" fmla="*/ 466 w 7"/>
                  <a:gd name="T9" fmla="*/ 649 h 11"/>
                  <a:gd name="T10" fmla="*/ 326 w 7"/>
                  <a:gd name="T11" fmla="*/ 439 h 11"/>
                  <a:gd name="T12" fmla="*/ 254 w 7"/>
                  <a:gd name="T13" fmla="*/ 87 h 11"/>
                  <a:gd name="T14" fmla="*/ 254 w 7"/>
                  <a:gd name="T15" fmla="*/ 0 h 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0" y="11"/>
                    </a:moveTo>
                    <a:cubicBezTo>
                      <a:pt x="0" y="11"/>
                      <a:pt x="0" y="11"/>
                      <a:pt x="1" y="10"/>
                    </a:cubicBezTo>
                    <a:cubicBezTo>
                      <a:pt x="2" y="9"/>
                      <a:pt x="1" y="9"/>
                      <a:pt x="3" y="9"/>
                    </a:cubicBezTo>
                    <a:cubicBezTo>
                      <a:pt x="4" y="8"/>
                      <a:pt x="4" y="9"/>
                      <a:pt x="5" y="8"/>
                    </a:cubicBezTo>
                    <a:cubicBezTo>
                      <a:pt x="6" y="8"/>
                      <a:pt x="6" y="7"/>
                      <a:pt x="7" y="7"/>
                    </a:cubicBezTo>
                    <a:cubicBezTo>
                      <a:pt x="6" y="6"/>
                      <a:pt x="5" y="6"/>
                      <a:pt x="5" y="5"/>
                    </a:cubicBezTo>
                    <a:cubicBezTo>
                      <a:pt x="4" y="4"/>
                      <a:pt x="4" y="2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noFill/>
              <a:ln w="9525" cap="rnd">
                <a:solidFill>
                  <a:srgbClr val="9A9B9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67" name="Freeform 73"/>
              <p:cNvSpPr>
                <a:spLocks/>
              </p:cNvSpPr>
              <p:nvPr/>
            </p:nvSpPr>
            <p:spPr bwMode="auto">
              <a:xfrm>
                <a:off x="3139501" y="6037675"/>
                <a:ext cx="28540" cy="180751"/>
              </a:xfrm>
              <a:custGeom>
                <a:avLst/>
                <a:gdLst>
                  <a:gd name="T0" fmla="*/ 1112 w 20"/>
                  <a:gd name="T1" fmla="*/ 10605 h 117"/>
                  <a:gd name="T2" fmla="*/ 675 w 20"/>
                  <a:gd name="T3" fmla="*/ 8874 h 117"/>
                  <a:gd name="T4" fmla="*/ 1317 w 20"/>
                  <a:gd name="T5" fmla="*/ 0 h 1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17">
                    <a:moveTo>
                      <a:pt x="17" y="117"/>
                    </a:moveTo>
                    <a:cubicBezTo>
                      <a:pt x="14" y="111"/>
                      <a:pt x="12" y="104"/>
                      <a:pt x="10" y="98"/>
                    </a:cubicBezTo>
                    <a:cubicBezTo>
                      <a:pt x="0" y="69"/>
                      <a:pt x="10" y="30"/>
                      <a:pt x="20" y="0"/>
                    </a:cubicBezTo>
                  </a:path>
                </a:pathLst>
              </a:custGeom>
              <a:noFill/>
              <a:ln w="9525" cap="rnd">
                <a:solidFill>
                  <a:srgbClr val="9A9B9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68" name="Freeform 74"/>
              <p:cNvSpPr>
                <a:spLocks/>
              </p:cNvSpPr>
              <p:nvPr/>
            </p:nvSpPr>
            <p:spPr bwMode="auto">
              <a:xfrm>
                <a:off x="3324258" y="6130304"/>
                <a:ext cx="30543" cy="49569"/>
              </a:xfrm>
              <a:custGeom>
                <a:avLst/>
                <a:gdLst>
                  <a:gd name="T0" fmla="*/ 1418 w 21"/>
                  <a:gd name="T1" fmla="*/ 2190 h 32"/>
                  <a:gd name="T2" fmla="*/ 76 w 21"/>
                  <a:gd name="T3" fmla="*/ 566 h 32"/>
                  <a:gd name="T4" fmla="*/ 0 w 21"/>
                  <a:gd name="T5" fmla="*/ 2107 h 32"/>
                  <a:gd name="T6" fmla="*/ 860 w 21"/>
                  <a:gd name="T7" fmla="*/ 2661 h 32"/>
                  <a:gd name="T8" fmla="*/ 1275 w 21"/>
                  <a:gd name="T9" fmla="*/ 2843 h 32"/>
                  <a:gd name="T10" fmla="*/ 1418 w 21"/>
                  <a:gd name="T11" fmla="*/ 2190 h 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" h="32">
                    <a:moveTo>
                      <a:pt x="20" y="24"/>
                    </a:moveTo>
                    <a:cubicBezTo>
                      <a:pt x="20" y="17"/>
                      <a:pt x="10" y="0"/>
                      <a:pt x="1" y="6"/>
                    </a:cubicBezTo>
                    <a:cubicBezTo>
                      <a:pt x="1" y="10"/>
                      <a:pt x="0" y="18"/>
                      <a:pt x="0" y="23"/>
                    </a:cubicBezTo>
                    <a:cubicBezTo>
                      <a:pt x="5" y="25"/>
                      <a:pt x="11" y="28"/>
                      <a:pt x="12" y="29"/>
                    </a:cubicBezTo>
                    <a:cubicBezTo>
                      <a:pt x="13" y="31"/>
                      <a:pt x="16" y="32"/>
                      <a:pt x="18" y="31"/>
                    </a:cubicBezTo>
                    <a:cubicBezTo>
                      <a:pt x="21" y="29"/>
                      <a:pt x="20" y="27"/>
                      <a:pt x="20" y="24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9A9B9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69" name="Freeform 75"/>
              <p:cNvSpPr>
                <a:spLocks/>
              </p:cNvSpPr>
              <p:nvPr/>
            </p:nvSpPr>
            <p:spPr bwMode="auto">
              <a:xfrm>
                <a:off x="3321254" y="6173363"/>
                <a:ext cx="33547" cy="91127"/>
              </a:xfrm>
              <a:custGeom>
                <a:avLst/>
                <a:gdLst>
                  <a:gd name="T0" fmla="*/ 76 w 23"/>
                  <a:gd name="T1" fmla="*/ 4701 h 59"/>
                  <a:gd name="T2" fmla="*/ 0 w 23"/>
                  <a:gd name="T3" fmla="*/ 4433 h 59"/>
                  <a:gd name="T4" fmla="*/ 297 w 23"/>
                  <a:gd name="T5" fmla="*/ 4433 h 59"/>
                  <a:gd name="T6" fmla="*/ 221 w 23"/>
                  <a:gd name="T7" fmla="*/ 3998 h 59"/>
                  <a:gd name="T8" fmla="*/ 492 w 23"/>
                  <a:gd name="T9" fmla="*/ 3902 h 59"/>
                  <a:gd name="T10" fmla="*/ 492 w 23"/>
                  <a:gd name="T11" fmla="*/ 3902 h 59"/>
                  <a:gd name="T12" fmla="*/ 644 w 23"/>
                  <a:gd name="T13" fmla="*/ 3520 h 59"/>
                  <a:gd name="T14" fmla="*/ 568 w 23"/>
                  <a:gd name="T15" fmla="*/ 3082 h 59"/>
                  <a:gd name="T16" fmla="*/ 714 w 23"/>
                  <a:gd name="T17" fmla="*/ 3082 h 59"/>
                  <a:gd name="T18" fmla="*/ 789 w 23"/>
                  <a:gd name="T19" fmla="*/ 2903 h 59"/>
                  <a:gd name="T20" fmla="*/ 865 w 23"/>
                  <a:gd name="T21" fmla="*/ 2520 h 59"/>
                  <a:gd name="T22" fmla="*/ 941 w 23"/>
                  <a:gd name="T23" fmla="*/ 2351 h 59"/>
                  <a:gd name="T24" fmla="*/ 865 w 23"/>
                  <a:gd name="T25" fmla="*/ 1913 h 59"/>
                  <a:gd name="T26" fmla="*/ 1011 w 23"/>
                  <a:gd name="T27" fmla="*/ 1913 h 59"/>
                  <a:gd name="T28" fmla="*/ 941 w 23"/>
                  <a:gd name="T29" fmla="*/ 1437 h 59"/>
                  <a:gd name="T30" fmla="*/ 1087 w 23"/>
                  <a:gd name="T31" fmla="*/ 999 h 59"/>
                  <a:gd name="T32" fmla="*/ 1238 w 23"/>
                  <a:gd name="T33" fmla="*/ 913 h 59"/>
                  <a:gd name="T34" fmla="*/ 1282 w 23"/>
                  <a:gd name="T35" fmla="*/ 265 h 59"/>
                  <a:gd name="T36" fmla="*/ 1433 w 23"/>
                  <a:gd name="T37" fmla="*/ 265 h 59"/>
                  <a:gd name="T38" fmla="*/ 1579 w 23"/>
                  <a:gd name="T39" fmla="*/ 0 h 59"/>
                  <a:gd name="T40" fmla="*/ 568 w 23"/>
                  <a:gd name="T41" fmla="*/ 5340 h 5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3" h="59">
                    <a:moveTo>
                      <a:pt x="1" y="52"/>
                    </a:moveTo>
                    <a:cubicBezTo>
                      <a:pt x="1" y="51"/>
                      <a:pt x="0" y="50"/>
                      <a:pt x="0" y="49"/>
                    </a:cubicBezTo>
                    <a:cubicBezTo>
                      <a:pt x="1" y="49"/>
                      <a:pt x="3" y="49"/>
                      <a:pt x="4" y="49"/>
                    </a:cubicBezTo>
                    <a:cubicBezTo>
                      <a:pt x="4" y="48"/>
                      <a:pt x="3" y="45"/>
                      <a:pt x="3" y="44"/>
                    </a:cubicBezTo>
                    <a:cubicBezTo>
                      <a:pt x="4" y="42"/>
                      <a:pt x="5" y="44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1"/>
                      <a:pt x="8" y="40"/>
                      <a:pt x="9" y="39"/>
                    </a:cubicBezTo>
                    <a:cubicBezTo>
                      <a:pt x="9" y="38"/>
                      <a:pt x="8" y="36"/>
                      <a:pt x="8" y="34"/>
                    </a:cubicBezTo>
                    <a:cubicBezTo>
                      <a:pt x="9" y="34"/>
                      <a:pt x="10" y="34"/>
                      <a:pt x="10" y="34"/>
                    </a:cubicBezTo>
                    <a:cubicBezTo>
                      <a:pt x="11" y="34"/>
                      <a:pt x="11" y="33"/>
                      <a:pt x="11" y="32"/>
                    </a:cubicBezTo>
                    <a:cubicBezTo>
                      <a:pt x="11" y="30"/>
                      <a:pt x="10" y="28"/>
                      <a:pt x="12" y="28"/>
                    </a:cubicBezTo>
                    <a:cubicBezTo>
                      <a:pt x="13" y="27"/>
                      <a:pt x="13" y="27"/>
                      <a:pt x="13" y="26"/>
                    </a:cubicBezTo>
                    <a:cubicBezTo>
                      <a:pt x="12" y="24"/>
                      <a:pt x="12" y="23"/>
                      <a:pt x="12" y="21"/>
                    </a:cubicBezTo>
                    <a:cubicBezTo>
                      <a:pt x="12" y="21"/>
                      <a:pt x="14" y="21"/>
                      <a:pt x="14" y="21"/>
                    </a:cubicBezTo>
                    <a:cubicBezTo>
                      <a:pt x="14" y="19"/>
                      <a:pt x="13" y="17"/>
                      <a:pt x="13" y="16"/>
                    </a:cubicBezTo>
                    <a:cubicBezTo>
                      <a:pt x="19" y="17"/>
                      <a:pt x="14" y="13"/>
                      <a:pt x="15" y="11"/>
                    </a:cubicBezTo>
                    <a:cubicBezTo>
                      <a:pt x="16" y="10"/>
                      <a:pt x="16" y="10"/>
                      <a:pt x="17" y="10"/>
                    </a:cubicBezTo>
                    <a:cubicBezTo>
                      <a:pt x="17" y="7"/>
                      <a:pt x="17" y="5"/>
                      <a:pt x="18" y="3"/>
                    </a:cubicBezTo>
                    <a:cubicBezTo>
                      <a:pt x="18" y="3"/>
                      <a:pt x="20" y="3"/>
                      <a:pt x="20" y="3"/>
                    </a:cubicBezTo>
                    <a:cubicBezTo>
                      <a:pt x="21" y="2"/>
                      <a:pt x="22" y="1"/>
                      <a:pt x="22" y="0"/>
                    </a:cubicBezTo>
                    <a:cubicBezTo>
                      <a:pt x="23" y="13"/>
                      <a:pt x="16" y="40"/>
                      <a:pt x="8" y="59"/>
                    </a:cubicBezTo>
                  </a:path>
                </a:pathLst>
              </a:custGeom>
              <a:noFill/>
              <a:ln w="9525" cap="rnd">
                <a:solidFill>
                  <a:srgbClr val="9A9B9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70" name="Freeform 76"/>
              <p:cNvSpPr>
                <a:spLocks/>
              </p:cNvSpPr>
              <p:nvPr/>
            </p:nvSpPr>
            <p:spPr bwMode="auto">
              <a:xfrm>
                <a:off x="3286706" y="5977591"/>
                <a:ext cx="71099" cy="28039"/>
              </a:xfrm>
              <a:custGeom>
                <a:avLst/>
                <a:gdLst>
                  <a:gd name="T0" fmla="*/ 345 w 49"/>
                  <a:gd name="T1" fmla="*/ 0 h 18"/>
                  <a:gd name="T2" fmla="*/ 0 w 49"/>
                  <a:gd name="T3" fmla="*/ 843 h 18"/>
                  <a:gd name="T4" fmla="*/ 1116 w 49"/>
                  <a:gd name="T5" fmla="*/ 1114 h 18"/>
                  <a:gd name="T6" fmla="*/ 2898 w 49"/>
                  <a:gd name="T7" fmla="*/ 1509 h 18"/>
                  <a:gd name="T8" fmla="*/ 3309 w 49"/>
                  <a:gd name="T9" fmla="*/ 1412 h 18"/>
                  <a:gd name="T10" fmla="*/ 3234 w 49"/>
                  <a:gd name="T11" fmla="*/ 756 h 18"/>
                  <a:gd name="T12" fmla="*/ 1194 w 49"/>
                  <a:gd name="T13" fmla="*/ 184 h 18"/>
                  <a:gd name="T14" fmla="*/ 345 w 49"/>
                  <a:gd name="T15" fmla="*/ 0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9" h="18">
                    <a:moveTo>
                      <a:pt x="5" y="0"/>
                    </a:moveTo>
                    <a:cubicBezTo>
                      <a:pt x="4" y="4"/>
                      <a:pt x="2" y="7"/>
                      <a:pt x="0" y="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26" y="13"/>
                      <a:pt x="37" y="14"/>
                      <a:pt x="41" y="16"/>
                    </a:cubicBezTo>
                    <a:cubicBezTo>
                      <a:pt x="43" y="18"/>
                      <a:pt x="46" y="17"/>
                      <a:pt x="47" y="15"/>
                    </a:cubicBezTo>
                    <a:cubicBezTo>
                      <a:pt x="49" y="13"/>
                      <a:pt x="48" y="10"/>
                      <a:pt x="46" y="8"/>
                    </a:cubicBezTo>
                    <a:cubicBezTo>
                      <a:pt x="41" y="5"/>
                      <a:pt x="32" y="4"/>
                      <a:pt x="17" y="2"/>
                    </a:cubicBezTo>
                    <a:lnTo>
                      <a:pt x="5" y="0"/>
                    </a:lnTo>
                    <a:close/>
                  </a:path>
                </a:pathLst>
              </a:custGeom>
              <a:noFill/>
              <a:ln w="9525" cap="rnd">
                <a:solidFill>
                  <a:srgbClr val="9A9B9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71" name="Freeform 77"/>
              <p:cNvSpPr>
                <a:spLocks/>
              </p:cNvSpPr>
              <p:nvPr/>
            </p:nvSpPr>
            <p:spPr bwMode="auto">
              <a:xfrm>
                <a:off x="2928206" y="5940540"/>
                <a:ext cx="271879" cy="499694"/>
              </a:xfrm>
              <a:custGeom>
                <a:avLst/>
                <a:gdLst>
                  <a:gd name="T0" fmla="*/ 11495 w 188"/>
                  <a:gd name="T1" fmla="*/ 0 h 324"/>
                  <a:gd name="T2" fmla="*/ 8844 w 188"/>
                  <a:gd name="T3" fmla="*/ 3244 h 324"/>
                  <a:gd name="T4" fmla="*/ 2987 w 188"/>
                  <a:gd name="T5" fmla="*/ 12684 h 324"/>
                  <a:gd name="T6" fmla="*/ 2576 w 188"/>
                  <a:gd name="T7" fmla="*/ 28899 h 324"/>
                  <a:gd name="T8" fmla="*/ 12122 w 188"/>
                  <a:gd name="T9" fmla="*/ 14933 h 324"/>
                  <a:gd name="T10" fmla="*/ 11345 w 188"/>
                  <a:gd name="T11" fmla="*/ 4328 h 324"/>
                  <a:gd name="T12" fmla="*/ 12171 w 188"/>
                  <a:gd name="T13" fmla="*/ 3416 h 3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8" h="324">
                    <a:moveTo>
                      <a:pt x="165" y="0"/>
                    </a:moveTo>
                    <a:cubicBezTo>
                      <a:pt x="157" y="19"/>
                      <a:pt x="138" y="17"/>
                      <a:pt x="127" y="36"/>
                    </a:cubicBezTo>
                    <a:cubicBezTo>
                      <a:pt x="115" y="54"/>
                      <a:pt x="59" y="103"/>
                      <a:pt x="43" y="141"/>
                    </a:cubicBezTo>
                    <a:cubicBezTo>
                      <a:pt x="27" y="179"/>
                      <a:pt x="0" y="318"/>
                      <a:pt x="37" y="321"/>
                    </a:cubicBezTo>
                    <a:cubicBezTo>
                      <a:pt x="74" y="324"/>
                      <a:pt x="160" y="217"/>
                      <a:pt x="174" y="166"/>
                    </a:cubicBezTo>
                    <a:cubicBezTo>
                      <a:pt x="188" y="115"/>
                      <a:pt x="186" y="81"/>
                      <a:pt x="163" y="48"/>
                    </a:cubicBezTo>
                    <a:cubicBezTo>
                      <a:pt x="163" y="48"/>
                      <a:pt x="171" y="36"/>
                      <a:pt x="175" y="38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72" name="Freeform 78"/>
              <p:cNvSpPr>
                <a:spLocks/>
              </p:cNvSpPr>
              <p:nvPr/>
            </p:nvSpPr>
            <p:spPr bwMode="auto">
              <a:xfrm>
                <a:off x="2958749" y="5997619"/>
                <a:ext cx="177748" cy="311433"/>
              </a:xfrm>
              <a:custGeom>
                <a:avLst/>
                <a:gdLst>
                  <a:gd name="T0" fmla="*/ 8537 w 123"/>
                  <a:gd name="T1" fmla="*/ 0 h 202"/>
                  <a:gd name="T2" fmla="*/ 5406 w 123"/>
                  <a:gd name="T3" fmla="*/ 5927 h 202"/>
                  <a:gd name="T4" fmla="*/ 2283 w 123"/>
                  <a:gd name="T5" fmla="*/ 13398 h 202"/>
                  <a:gd name="T6" fmla="*/ 0 w 123"/>
                  <a:gd name="T7" fmla="*/ 18158 h 20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3" h="202">
                    <a:moveTo>
                      <a:pt x="123" y="0"/>
                    </a:moveTo>
                    <a:cubicBezTo>
                      <a:pt x="113" y="25"/>
                      <a:pt x="91" y="44"/>
                      <a:pt x="78" y="66"/>
                    </a:cubicBezTo>
                    <a:cubicBezTo>
                      <a:pt x="62" y="93"/>
                      <a:pt x="50" y="122"/>
                      <a:pt x="33" y="149"/>
                    </a:cubicBezTo>
                    <a:cubicBezTo>
                      <a:pt x="20" y="168"/>
                      <a:pt x="8" y="181"/>
                      <a:pt x="0" y="202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73" name="Freeform 79"/>
              <p:cNvSpPr>
                <a:spLocks/>
              </p:cNvSpPr>
              <p:nvPr/>
            </p:nvSpPr>
            <p:spPr bwMode="auto">
              <a:xfrm>
                <a:off x="3002309" y="6034671"/>
                <a:ext cx="115161" cy="396551"/>
              </a:xfrm>
              <a:custGeom>
                <a:avLst/>
                <a:gdLst>
                  <a:gd name="T0" fmla="*/ 5463 w 80"/>
                  <a:gd name="T1" fmla="*/ 0 h 257"/>
                  <a:gd name="T2" fmla="*/ 3496 w 80"/>
                  <a:gd name="T3" fmla="*/ 5415 h 257"/>
                  <a:gd name="T4" fmla="*/ 1570 w 80"/>
                  <a:gd name="T5" fmla="*/ 12992 h 257"/>
                  <a:gd name="T6" fmla="*/ 141 w 80"/>
                  <a:gd name="T7" fmla="*/ 20105 h 257"/>
                  <a:gd name="T8" fmla="*/ 0 w 80"/>
                  <a:gd name="T9" fmla="*/ 23181 h 2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0" h="257">
                    <a:moveTo>
                      <a:pt x="80" y="0"/>
                    </a:moveTo>
                    <a:cubicBezTo>
                      <a:pt x="69" y="22"/>
                      <a:pt x="62" y="38"/>
                      <a:pt x="51" y="60"/>
                    </a:cubicBezTo>
                    <a:cubicBezTo>
                      <a:pt x="37" y="87"/>
                      <a:pt x="33" y="117"/>
                      <a:pt x="23" y="144"/>
                    </a:cubicBezTo>
                    <a:cubicBezTo>
                      <a:pt x="13" y="169"/>
                      <a:pt x="4" y="196"/>
                      <a:pt x="2" y="223"/>
                    </a:cubicBezTo>
                    <a:cubicBezTo>
                      <a:pt x="0" y="235"/>
                      <a:pt x="1" y="246"/>
                      <a:pt x="0" y="257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74" name="Freeform 80"/>
              <p:cNvSpPr>
                <a:spLocks/>
              </p:cNvSpPr>
              <p:nvPr/>
            </p:nvSpPr>
            <p:spPr bwMode="auto">
              <a:xfrm>
                <a:off x="3120474" y="5965575"/>
                <a:ext cx="55077" cy="343477"/>
              </a:xfrm>
              <a:custGeom>
                <a:avLst/>
                <a:gdLst>
                  <a:gd name="T0" fmla="*/ 0 w 38"/>
                  <a:gd name="T1" fmla="*/ 19968 h 223"/>
                  <a:gd name="T2" fmla="*/ 142 w 38"/>
                  <a:gd name="T3" fmla="*/ 15227 h 223"/>
                  <a:gd name="T4" fmla="*/ 845 w 38"/>
                  <a:gd name="T5" fmla="*/ 9056 h 223"/>
                  <a:gd name="T6" fmla="*/ 1552 w 38"/>
                  <a:gd name="T7" fmla="*/ 2507 h 223"/>
                  <a:gd name="T8" fmla="*/ 2666 w 38"/>
                  <a:gd name="T9" fmla="*/ 0 h 2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223">
                    <a:moveTo>
                      <a:pt x="0" y="223"/>
                    </a:moveTo>
                    <a:cubicBezTo>
                      <a:pt x="1" y="209"/>
                      <a:pt x="1" y="185"/>
                      <a:pt x="2" y="170"/>
                    </a:cubicBezTo>
                    <a:cubicBezTo>
                      <a:pt x="4" y="147"/>
                      <a:pt x="8" y="124"/>
                      <a:pt x="12" y="101"/>
                    </a:cubicBezTo>
                    <a:cubicBezTo>
                      <a:pt x="17" y="77"/>
                      <a:pt x="16" y="52"/>
                      <a:pt x="22" y="28"/>
                    </a:cubicBezTo>
                    <a:cubicBezTo>
                      <a:pt x="25" y="14"/>
                      <a:pt x="33" y="3"/>
                      <a:pt x="38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75" name="Freeform 81"/>
              <p:cNvSpPr>
                <a:spLocks/>
              </p:cNvSpPr>
              <p:nvPr/>
            </p:nvSpPr>
            <p:spPr bwMode="auto">
              <a:xfrm>
                <a:off x="3133492" y="6144323"/>
                <a:ext cx="23032" cy="104645"/>
              </a:xfrm>
              <a:custGeom>
                <a:avLst/>
                <a:gdLst>
                  <a:gd name="T0" fmla="*/ 0 w 16"/>
                  <a:gd name="T1" fmla="*/ 0 h 68"/>
                  <a:gd name="T2" fmla="*/ 762 w 16"/>
                  <a:gd name="T3" fmla="*/ 4469 h 68"/>
                  <a:gd name="T4" fmla="*/ 1026 w 16"/>
                  <a:gd name="T5" fmla="*/ 6064 h 6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6" h="68">
                    <a:moveTo>
                      <a:pt x="0" y="0"/>
                    </a:moveTo>
                    <a:cubicBezTo>
                      <a:pt x="3" y="17"/>
                      <a:pt x="6" y="33"/>
                      <a:pt x="11" y="50"/>
                    </a:cubicBezTo>
                    <a:cubicBezTo>
                      <a:pt x="12" y="56"/>
                      <a:pt x="16" y="62"/>
                      <a:pt x="15" y="68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76" name="Freeform 82"/>
              <p:cNvSpPr>
                <a:spLocks/>
              </p:cNvSpPr>
              <p:nvPr/>
            </p:nvSpPr>
            <p:spPr bwMode="auto">
              <a:xfrm>
                <a:off x="3049876" y="5971583"/>
                <a:ext cx="91127" cy="421085"/>
              </a:xfrm>
              <a:custGeom>
                <a:avLst/>
                <a:gdLst>
                  <a:gd name="T0" fmla="*/ 142 w 63"/>
                  <a:gd name="T1" fmla="*/ 24589 h 273"/>
                  <a:gd name="T2" fmla="*/ 1401 w 63"/>
                  <a:gd name="T3" fmla="*/ 16229 h 273"/>
                  <a:gd name="T4" fmla="*/ 2721 w 63"/>
                  <a:gd name="T5" fmla="*/ 8653 h 273"/>
                  <a:gd name="T6" fmla="*/ 4316 w 63"/>
                  <a:gd name="T7" fmla="*/ 2600 h 273"/>
                  <a:gd name="T8" fmla="*/ 4172 w 63"/>
                  <a:gd name="T9" fmla="*/ 0 h 2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273">
                    <a:moveTo>
                      <a:pt x="2" y="273"/>
                    </a:moveTo>
                    <a:cubicBezTo>
                      <a:pt x="0" y="243"/>
                      <a:pt x="10" y="210"/>
                      <a:pt x="20" y="180"/>
                    </a:cubicBezTo>
                    <a:cubicBezTo>
                      <a:pt x="29" y="153"/>
                      <a:pt x="31" y="124"/>
                      <a:pt x="39" y="96"/>
                    </a:cubicBezTo>
                    <a:cubicBezTo>
                      <a:pt x="45" y="73"/>
                      <a:pt x="58" y="52"/>
                      <a:pt x="62" y="29"/>
                    </a:cubicBezTo>
                    <a:cubicBezTo>
                      <a:pt x="63" y="22"/>
                      <a:pt x="63" y="1"/>
                      <a:pt x="60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77" name="Freeform 83"/>
              <p:cNvSpPr>
                <a:spLocks/>
              </p:cNvSpPr>
              <p:nvPr/>
            </p:nvSpPr>
            <p:spPr bwMode="auto">
              <a:xfrm>
                <a:off x="3097442" y="6074726"/>
                <a:ext cx="17524" cy="17024"/>
              </a:xfrm>
              <a:custGeom>
                <a:avLst/>
                <a:gdLst>
                  <a:gd name="T0" fmla="*/ 76 w 12"/>
                  <a:gd name="T1" fmla="*/ 0 h 11"/>
                  <a:gd name="T2" fmla="*/ 869 w 12"/>
                  <a:gd name="T3" fmla="*/ 1005 h 1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2" h="11">
                    <a:moveTo>
                      <a:pt x="1" y="0"/>
                    </a:moveTo>
                    <a:cubicBezTo>
                      <a:pt x="0" y="7"/>
                      <a:pt x="5" y="11"/>
                      <a:pt x="12" y="1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78" name="Freeform 84"/>
              <p:cNvSpPr>
                <a:spLocks/>
              </p:cNvSpPr>
              <p:nvPr/>
            </p:nvSpPr>
            <p:spPr bwMode="auto">
              <a:xfrm>
                <a:off x="3055383" y="6002626"/>
                <a:ext cx="78109" cy="69096"/>
              </a:xfrm>
              <a:custGeom>
                <a:avLst/>
                <a:gdLst>
                  <a:gd name="T0" fmla="*/ 0 w 54"/>
                  <a:gd name="T1" fmla="*/ 3631 h 45"/>
                  <a:gd name="T2" fmla="*/ 2987 w 54"/>
                  <a:gd name="T3" fmla="*/ 978 h 45"/>
                  <a:gd name="T4" fmla="*/ 3764 w 54"/>
                  <a:gd name="T5" fmla="*/ 0 h 4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4" h="45">
                    <a:moveTo>
                      <a:pt x="0" y="41"/>
                    </a:moveTo>
                    <a:cubicBezTo>
                      <a:pt x="14" y="45"/>
                      <a:pt x="33" y="20"/>
                      <a:pt x="43" y="11"/>
                    </a:cubicBezTo>
                    <a:cubicBezTo>
                      <a:pt x="47" y="8"/>
                      <a:pt x="51" y="5"/>
                      <a:pt x="54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79" name="Freeform 85"/>
              <p:cNvSpPr>
                <a:spLocks/>
              </p:cNvSpPr>
              <p:nvPr/>
            </p:nvSpPr>
            <p:spPr bwMode="auto">
              <a:xfrm>
                <a:off x="3154021" y="5771305"/>
                <a:ext cx="46064" cy="81613"/>
              </a:xfrm>
              <a:custGeom>
                <a:avLst/>
                <a:gdLst>
                  <a:gd name="T0" fmla="*/ 1636 w 32"/>
                  <a:gd name="T1" fmla="*/ 0 h 53"/>
                  <a:gd name="T2" fmla="*/ 762 w 32"/>
                  <a:gd name="T3" fmla="*/ 643 h 53"/>
                  <a:gd name="T4" fmla="*/ 141 w 32"/>
                  <a:gd name="T5" fmla="*/ 3924 h 53"/>
                  <a:gd name="T6" fmla="*/ 331 w 32"/>
                  <a:gd name="T7" fmla="*/ 4739 h 53"/>
                  <a:gd name="T8" fmla="*/ 1636 w 32"/>
                  <a:gd name="T9" fmla="*/ 0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53">
                    <a:moveTo>
                      <a:pt x="24" y="0"/>
                    </a:moveTo>
                    <a:cubicBezTo>
                      <a:pt x="19" y="2"/>
                      <a:pt x="14" y="4"/>
                      <a:pt x="11" y="7"/>
                    </a:cubicBezTo>
                    <a:cubicBezTo>
                      <a:pt x="0" y="17"/>
                      <a:pt x="0" y="27"/>
                      <a:pt x="2" y="44"/>
                    </a:cubicBezTo>
                    <a:cubicBezTo>
                      <a:pt x="3" y="48"/>
                      <a:pt x="4" y="51"/>
                      <a:pt x="5" y="53"/>
                    </a:cubicBezTo>
                    <a:cubicBezTo>
                      <a:pt x="28" y="37"/>
                      <a:pt x="32" y="12"/>
                      <a:pt x="24" y="0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80" name="Freeform 86"/>
              <p:cNvSpPr>
                <a:spLocks/>
              </p:cNvSpPr>
              <p:nvPr/>
            </p:nvSpPr>
            <p:spPr bwMode="auto">
              <a:xfrm>
                <a:off x="3193075" y="5749775"/>
                <a:ext cx="33046" cy="21530"/>
              </a:xfrm>
              <a:custGeom>
                <a:avLst/>
                <a:gdLst>
                  <a:gd name="T0" fmla="*/ 683 w 23"/>
                  <a:gd name="T1" fmla="*/ 1075 h 14"/>
                  <a:gd name="T2" fmla="*/ 1489 w 23"/>
                  <a:gd name="T3" fmla="*/ 1244 h 14"/>
                  <a:gd name="T4" fmla="*/ 1555 w 23"/>
                  <a:gd name="T5" fmla="*/ 1244 h 14"/>
                  <a:gd name="T6" fmla="*/ 405 w 23"/>
                  <a:gd name="T7" fmla="*/ 169 h 14"/>
                  <a:gd name="T8" fmla="*/ 215 w 23"/>
                  <a:gd name="T9" fmla="*/ 1161 h 14"/>
                  <a:gd name="T10" fmla="*/ 683 w 23"/>
                  <a:gd name="T11" fmla="*/ 1075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" h="14">
                    <a:moveTo>
                      <a:pt x="10" y="12"/>
                    </a:moveTo>
                    <a:cubicBezTo>
                      <a:pt x="14" y="12"/>
                      <a:pt x="18" y="13"/>
                      <a:pt x="2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6"/>
                      <a:pt x="12" y="0"/>
                      <a:pt x="6" y="2"/>
                    </a:cubicBezTo>
                    <a:cubicBezTo>
                      <a:pt x="0" y="4"/>
                      <a:pt x="1" y="9"/>
                      <a:pt x="3" y="13"/>
                    </a:cubicBezTo>
                    <a:cubicBezTo>
                      <a:pt x="5" y="12"/>
                      <a:pt x="8" y="12"/>
                      <a:pt x="10" y="12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81" name="Freeform 87"/>
              <p:cNvSpPr>
                <a:spLocks/>
              </p:cNvSpPr>
              <p:nvPr/>
            </p:nvSpPr>
            <p:spPr bwMode="auto">
              <a:xfrm>
                <a:off x="3185565" y="5991611"/>
                <a:ext cx="50571" cy="37051"/>
              </a:xfrm>
              <a:custGeom>
                <a:avLst/>
                <a:gdLst>
                  <a:gd name="T0" fmla="*/ 0 w 35"/>
                  <a:gd name="T1" fmla="*/ 0 h 24"/>
                  <a:gd name="T2" fmla="*/ 2424 w 35"/>
                  <a:gd name="T3" fmla="*/ 2168 h 2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5" h="24">
                    <a:moveTo>
                      <a:pt x="0" y="0"/>
                    </a:moveTo>
                    <a:cubicBezTo>
                      <a:pt x="9" y="16"/>
                      <a:pt x="22" y="24"/>
                      <a:pt x="35" y="24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82" name="Freeform 88"/>
              <p:cNvSpPr>
                <a:spLocks/>
              </p:cNvSpPr>
              <p:nvPr/>
            </p:nvSpPr>
            <p:spPr bwMode="auto">
              <a:xfrm>
                <a:off x="3151017" y="5982598"/>
                <a:ext cx="21530" cy="13519"/>
              </a:xfrm>
              <a:custGeom>
                <a:avLst/>
                <a:gdLst>
                  <a:gd name="T0" fmla="*/ 0 w 15"/>
                  <a:gd name="T1" fmla="*/ 405 h 9"/>
                  <a:gd name="T2" fmla="*/ 1012 w 15"/>
                  <a:gd name="T3" fmla="*/ 729 h 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5" h="9">
                    <a:moveTo>
                      <a:pt x="0" y="5"/>
                    </a:moveTo>
                    <a:cubicBezTo>
                      <a:pt x="8" y="3"/>
                      <a:pt x="11" y="0"/>
                      <a:pt x="15" y="9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83" name="Freeform 89"/>
              <p:cNvSpPr>
                <a:spLocks/>
              </p:cNvSpPr>
              <p:nvPr/>
            </p:nvSpPr>
            <p:spPr bwMode="auto">
              <a:xfrm>
                <a:off x="3117470" y="5843405"/>
                <a:ext cx="50571" cy="60083"/>
              </a:xfrm>
              <a:custGeom>
                <a:avLst/>
                <a:gdLst>
                  <a:gd name="T0" fmla="*/ 2424 w 35"/>
                  <a:gd name="T1" fmla="*/ 1978 h 39"/>
                  <a:gd name="T2" fmla="*/ 698 w 35"/>
                  <a:gd name="T3" fmla="*/ 265 h 39"/>
                  <a:gd name="T4" fmla="*/ 216 w 35"/>
                  <a:gd name="T5" fmla="*/ 169 h 39"/>
                  <a:gd name="T6" fmla="*/ 141 w 35"/>
                  <a:gd name="T7" fmla="*/ 815 h 39"/>
                  <a:gd name="T8" fmla="*/ 2283 w 35"/>
                  <a:gd name="T9" fmla="*/ 3492 h 39"/>
                  <a:gd name="T10" fmla="*/ 2424 w 35"/>
                  <a:gd name="T11" fmla="*/ 1978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5" h="39">
                    <a:moveTo>
                      <a:pt x="35" y="22"/>
                    </a:moveTo>
                    <a:cubicBezTo>
                      <a:pt x="25" y="19"/>
                      <a:pt x="14" y="11"/>
                      <a:pt x="10" y="3"/>
                    </a:cubicBezTo>
                    <a:cubicBezTo>
                      <a:pt x="8" y="1"/>
                      <a:pt x="5" y="0"/>
                      <a:pt x="3" y="2"/>
                    </a:cubicBezTo>
                    <a:cubicBezTo>
                      <a:pt x="1" y="3"/>
                      <a:pt x="0" y="6"/>
                      <a:pt x="2" y="9"/>
                    </a:cubicBezTo>
                    <a:cubicBezTo>
                      <a:pt x="3" y="11"/>
                      <a:pt x="18" y="34"/>
                      <a:pt x="33" y="39"/>
                    </a:cubicBezTo>
                    <a:cubicBezTo>
                      <a:pt x="33" y="33"/>
                      <a:pt x="34" y="27"/>
                      <a:pt x="35" y="22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84" name="Freeform 90"/>
              <p:cNvSpPr>
                <a:spLocks/>
              </p:cNvSpPr>
              <p:nvPr/>
            </p:nvSpPr>
            <p:spPr bwMode="auto">
              <a:xfrm>
                <a:off x="3149515" y="6014643"/>
                <a:ext cx="14520" cy="12517"/>
              </a:xfrm>
              <a:custGeom>
                <a:avLst/>
                <a:gdLst>
                  <a:gd name="T0" fmla="*/ 708 w 10"/>
                  <a:gd name="T1" fmla="*/ 0 h 8"/>
                  <a:gd name="T2" fmla="*/ 0 w 10"/>
                  <a:gd name="T3" fmla="*/ 763 h 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6" y="5"/>
                      <a:pt x="0" y="3"/>
                      <a:pt x="0" y="8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85" name="Freeform 91"/>
              <p:cNvSpPr>
                <a:spLocks/>
              </p:cNvSpPr>
              <p:nvPr/>
            </p:nvSpPr>
            <p:spPr bwMode="auto">
              <a:xfrm>
                <a:off x="3036858" y="5720234"/>
                <a:ext cx="89625" cy="128178"/>
              </a:xfrm>
              <a:custGeom>
                <a:avLst/>
                <a:gdLst>
                  <a:gd name="T0" fmla="*/ 4160 w 62"/>
                  <a:gd name="T1" fmla="*/ 6955 h 83"/>
                  <a:gd name="T2" fmla="*/ 4160 w 62"/>
                  <a:gd name="T3" fmla="*/ 6517 h 83"/>
                  <a:gd name="T4" fmla="*/ 3967 w 62"/>
                  <a:gd name="T5" fmla="*/ 6604 h 83"/>
                  <a:gd name="T6" fmla="*/ 3967 w 62"/>
                  <a:gd name="T7" fmla="*/ 6517 h 83"/>
                  <a:gd name="T8" fmla="*/ 3967 w 62"/>
                  <a:gd name="T9" fmla="*/ 5984 h 83"/>
                  <a:gd name="T10" fmla="*/ 3825 w 62"/>
                  <a:gd name="T11" fmla="*/ 6070 h 83"/>
                  <a:gd name="T12" fmla="*/ 3825 w 62"/>
                  <a:gd name="T13" fmla="*/ 5432 h 83"/>
                  <a:gd name="T14" fmla="*/ 3609 w 62"/>
                  <a:gd name="T15" fmla="*/ 5518 h 83"/>
                  <a:gd name="T16" fmla="*/ 3609 w 62"/>
                  <a:gd name="T17" fmla="*/ 5518 h 83"/>
                  <a:gd name="T18" fmla="*/ 3684 w 62"/>
                  <a:gd name="T19" fmla="*/ 4984 h 83"/>
                  <a:gd name="T20" fmla="*/ 3534 w 62"/>
                  <a:gd name="T21" fmla="*/ 5080 h 83"/>
                  <a:gd name="T22" fmla="*/ 3609 w 62"/>
                  <a:gd name="T23" fmla="*/ 4605 h 83"/>
                  <a:gd name="T24" fmla="*/ 3467 w 62"/>
                  <a:gd name="T25" fmla="*/ 4691 h 83"/>
                  <a:gd name="T26" fmla="*/ 3534 w 62"/>
                  <a:gd name="T27" fmla="*/ 4253 h 83"/>
                  <a:gd name="T28" fmla="*/ 3392 w 62"/>
                  <a:gd name="T29" fmla="*/ 3815 h 83"/>
                  <a:gd name="T30" fmla="*/ 3277 w 62"/>
                  <a:gd name="T31" fmla="*/ 3815 h 83"/>
                  <a:gd name="T32" fmla="*/ 3343 w 62"/>
                  <a:gd name="T33" fmla="*/ 3254 h 83"/>
                  <a:gd name="T34" fmla="*/ 3202 w 62"/>
                  <a:gd name="T35" fmla="*/ 3254 h 83"/>
                  <a:gd name="T36" fmla="*/ 3277 w 62"/>
                  <a:gd name="T37" fmla="*/ 2816 h 83"/>
                  <a:gd name="T38" fmla="*/ 3060 w 62"/>
                  <a:gd name="T39" fmla="*/ 2902 h 83"/>
                  <a:gd name="T40" fmla="*/ 3127 w 62"/>
                  <a:gd name="T41" fmla="*/ 2437 h 83"/>
                  <a:gd name="T42" fmla="*/ 2985 w 62"/>
                  <a:gd name="T43" fmla="*/ 2520 h 83"/>
                  <a:gd name="T44" fmla="*/ 2985 w 62"/>
                  <a:gd name="T45" fmla="*/ 2437 h 83"/>
                  <a:gd name="T46" fmla="*/ 2985 w 62"/>
                  <a:gd name="T47" fmla="*/ 2255 h 83"/>
                  <a:gd name="T48" fmla="*/ 2910 w 62"/>
                  <a:gd name="T49" fmla="*/ 2255 h 83"/>
                  <a:gd name="T50" fmla="*/ 2910 w 62"/>
                  <a:gd name="T51" fmla="*/ 1999 h 83"/>
                  <a:gd name="T52" fmla="*/ 2717 w 62"/>
                  <a:gd name="T53" fmla="*/ 2168 h 83"/>
                  <a:gd name="T54" fmla="*/ 2575 w 62"/>
                  <a:gd name="T55" fmla="*/ 1817 h 83"/>
                  <a:gd name="T56" fmla="*/ 2434 w 62"/>
                  <a:gd name="T57" fmla="*/ 1903 h 83"/>
                  <a:gd name="T58" fmla="*/ 2359 w 62"/>
                  <a:gd name="T59" fmla="*/ 1647 h 83"/>
                  <a:gd name="T60" fmla="*/ 2168 w 62"/>
                  <a:gd name="T61" fmla="*/ 1730 h 83"/>
                  <a:gd name="T62" fmla="*/ 2093 w 62"/>
                  <a:gd name="T63" fmla="*/ 1437 h 83"/>
                  <a:gd name="T64" fmla="*/ 1877 w 62"/>
                  <a:gd name="T65" fmla="*/ 1647 h 83"/>
                  <a:gd name="T66" fmla="*/ 1810 w 62"/>
                  <a:gd name="T67" fmla="*/ 1437 h 83"/>
                  <a:gd name="T68" fmla="*/ 1591 w 62"/>
                  <a:gd name="T69" fmla="*/ 1521 h 83"/>
                  <a:gd name="T70" fmla="*/ 1542 w 62"/>
                  <a:gd name="T71" fmla="*/ 1169 h 83"/>
                  <a:gd name="T72" fmla="*/ 1250 w 62"/>
                  <a:gd name="T73" fmla="*/ 913 h 83"/>
                  <a:gd name="T74" fmla="*/ 1034 w 62"/>
                  <a:gd name="T75" fmla="*/ 1086 h 83"/>
                  <a:gd name="T76" fmla="*/ 959 w 62"/>
                  <a:gd name="T77" fmla="*/ 817 h 83"/>
                  <a:gd name="T78" fmla="*/ 768 w 62"/>
                  <a:gd name="T79" fmla="*/ 913 h 83"/>
                  <a:gd name="T80" fmla="*/ 702 w 62"/>
                  <a:gd name="T81" fmla="*/ 648 h 83"/>
                  <a:gd name="T82" fmla="*/ 551 w 62"/>
                  <a:gd name="T83" fmla="*/ 817 h 83"/>
                  <a:gd name="T84" fmla="*/ 482 w 62"/>
                  <a:gd name="T85" fmla="*/ 731 h 83"/>
                  <a:gd name="T86" fmla="*/ 482 w 62"/>
                  <a:gd name="T87" fmla="*/ 352 h 83"/>
                  <a:gd name="T88" fmla="*/ 292 w 62"/>
                  <a:gd name="T89" fmla="*/ 561 h 83"/>
                  <a:gd name="T90" fmla="*/ 0 w 62"/>
                  <a:gd name="T91" fmla="*/ 86 h 83"/>
                  <a:gd name="T92" fmla="*/ 75 w 62"/>
                  <a:gd name="T93" fmla="*/ 731 h 83"/>
                  <a:gd name="T94" fmla="*/ 141 w 62"/>
                  <a:gd name="T95" fmla="*/ 913 h 83"/>
                  <a:gd name="T96" fmla="*/ 2717 w 62"/>
                  <a:gd name="T97" fmla="*/ 2730 h 83"/>
                  <a:gd name="T98" fmla="*/ 4019 w 62"/>
                  <a:gd name="T99" fmla="*/ 7517 h 83"/>
                  <a:gd name="T100" fmla="*/ 4094 w 62"/>
                  <a:gd name="T101" fmla="*/ 7421 h 83"/>
                  <a:gd name="T102" fmla="*/ 4310 w 62"/>
                  <a:gd name="T103" fmla="*/ 7335 h 83"/>
                  <a:gd name="T104" fmla="*/ 4160 w 62"/>
                  <a:gd name="T105" fmla="*/ 6955 h 8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62" h="83">
                    <a:moveTo>
                      <a:pt x="60" y="77"/>
                    </a:moveTo>
                    <a:cubicBezTo>
                      <a:pt x="60" y="75"/>
                      <a:pt x="61" y="74"/>
                      <a:pt x="60" y="72"/>
                    </a:cubicBezTo>
                    <a:cubicBezTo>
                      <a:pt x="59" y="72"/>
                      <a:pt x="58" y="73"/>
                      <a:pt x="57" y="73"/>
                    </a:cubicBezTo>
                    <a:cubicBezTo>
                      <a:pt x="57" y="73"/>
                      <a:pt x="57" y="72"/>
                      <a:pt x="57" y="72"/>
                    </a:cubicBezTo>
                    <a:cubicBezTo>
                      <a:pt x="57" y="70"/>
                      <a:pt x="57" y="68"/>
                      <a:pt x="57" y="66"/>
                    </a:cubicBezTo>
                    <a:cubicBezTo>
                      <a:pt x="56" y="66"/>
                      <a:pt x="55" y="66"/>
                      <a:pt x="55" y="67"/>
                    </a:cubicBezTo>
                    <a:cubicBezTo>
                      <a:pt x="54" y="64"/>
                      <a:pt x="55" y="62"/>
                      <a:pt x="55" y="60"/>
                    </a:cubicBezTo>
                    <a:cubicBezTo>
                      <a:pt x="54" y="60"/>
                      <a:pt x="53" y="61"/>
                      <a:pt x="52" y="61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59"/>
                      <a:pt x="53" y="57"/>
                      <a:pt x="53" y="55"/>
                    </a:cubicBezTo>
                    <a:cubicBezTo>
                      <a:pt x="52" y="56"/>
                      <a:pt x="51" y="56"/>
                      <a:pt x="51" y="56"/>
                    </a:cubicBezTo>
                    <a:cubicBezTo>
                      <a:pt x="51" y="55"/>
                      <a:pt x="52" y="53"/>
                      <a:pt x="52" y="51"/>
                    </a:cubicBezTo>
                    <a:cubicBezTo>
                      <a:pt x="52" y="52"/>
                      <a:pt x="50" y="52"/>
                      <a:pt x="50" y="52"/>
                    </a:cubicBezTo>
                    <a:cubicBezTo>
                      <a:pt x="50" y="51"/>
                      <a:pt x="50" y="49"/>
                      <a:pt x="51" y="47"/>
                    </a:cubicBezTo>
                    <a:cubicBezTo>
                      <a:pt x="48" y="47"/>
                      <a:pt x="48" y="44"/>
                      <a:pt x="49" y="42"/>
                    </a:cubicBezTo>
                    <a:cubicBezTo>
                      <a:pt x="49" y="42"/>
                      <a:pt x="48" y="42"/>
                      <a:pt x="47" y="42"/>
                    </a:cubicBezTo>
                    <a:cubicBezTo>
                      <a:pt x="47" y="40"/>
                      <a:pt x="48" y="38"/>
                      <a:pt x="48" y="36"/>
                    </a:cubicBezTo>
                    <a:cubicBezTo>
                      <a:pt x="47" y="36"/>
                      <a:pt x="46" y="36"/>
                      <a:pt x="46" y="36"/>
                    </a:cubicBezTo>
                    <a:cubicBezTo>
                      <a:pt x="46" y="35"/>
                      <a:pt x="47" y="32"/>
                      <a:pt x="47" y="31"/>
                    </a:cubicBezTo>
                    <a:cubicBezTo>
                      <a:pt x="46" y="32"/>
                      <a:pt x="45" y="32"/>
                      <a:pt x="44" y="32"/>
                    </a:cubicBezTo>
                    <a:cubicBezTo>
                      <a:pt x="45" y="31"/>
                      <a:pt x="45" y="28"/>
                      <a:pt x="45" y="27"/>
                    </a:cubicBezTo>
                    <a:cubicBezTo>
                      <a:pt x="45" y="27"/>
                      <a:pt x="44" y="28"/>
                      <a:pt x="43" y="28"/>
                    </a:cubicBezTo>
                    <a:cubicBezTo>
                      <a:pt x="43" y="28"/>
                      <a:pt x="43" y="27"/>
                      <a:pt x="43" y="27"/>
                    </a:cubicBezTo>
                    <a:cubicBezTo>
                      <a:pt x="43" y="27"/>
                      <a:pt x="43" y="26"/>
                      <a:pt x="43" y="25"/>
                    </a:cubicBezTo>
                    <a:cubicBezTo>
                      <a:pt x="43" y="25"/>
                      <a:pt x="42" y="26"/>
                      <a:pt x="42" y="25"/>
                    </a:cubicBezTo>
                    <a:cubicBezTo>
                      <a:pt x="42" y="24"/>
                      <a:pt x="41" y="23"/>
                      <a:pt x="42" y="22"/>
                    </a:cubicBezTo>
                    <a:cubicBezTo>
                      <a:pt x="41" y="23"/>
                      <a:pt x="39" y="23"/>
                      <a:pt x="39" y="24"/>
                    </a:cubicBezTo>
                    <a:cubicBezTo>
                      <a:pt x="38" y="23"/>
                      <a:pt x="37" y="21"/>
                      <a:pt x="37" y="20"/>
                    </a:cubicBezTo>
                    <a:cubicBezTo>
                      <a:pt x="37" y="21"/>
                      <a:pt x="35" y="21"/>
                      <a:pt x="35" y="21"/>
                    </a:cubicBezTo>
                    <a:cubicBezTo>
                      <a:pt x="35" y="20"/>
                      <a:pt x="34" y="19"/>
                      <a:pt x="34" y="18"/>
                    </a:cubicBezTo>
                    <a:cubicBezTo>
                      <a:pt x="33" y="18"/>
                      <a:pt x="31" y="18"/>
                      <a:pt x="31" y="19"/>
                    </a:cubicBezTo>
                    <a:cubicBezTo>
                      <a:pt x="31" y="18"/>
                      <a:pt x="30" y="17"/>
                      <a:pt x="30" y="16"/>
                    </a:cubicBezTo>
                    <a:cubicBezTo>
                      <a:pt x="30" y="17"/>
                      <a:pt x="28" y="17"/>
                      <a:pt x="27" y="18"/>
                    </a:cubicBezTo>
                    <a:cubicBezTo>
                      <a:pt x="27" y="17"/>
                      <a:pt x="26" y="17"/>
                      <a:pt x="26" y="16"/>
                    </a:cubicBezTo>
                    <a:cubicBezTo>
                      <a:pt x="25" y="16"/>
                      <a:pt x="24" y="16"/>
                      <a:pt x="23" y="17"/>
                    </a:cubicBezTo>
                    <a:cubicBezTo>
                      <a:pt x="23" y="16"/>
                      <a:pt x="22" y="13"/>
                      <a:pt x="22" y="13"/>
                    </a:cubicBezTo>
                    <a:cubicBezTo>
                      <a:pt x="20" y="14"/>
                      <a:pt x="18" y="13"/>
                      <a:pt x="18" y="10"/>
                    </a:cubicBezTo>
                    <a:cubicBezTo>
                      <a:pt x="18" y="11"/>
                      <a:pt x="16" y="11"/>
                      <a:pt x="15" y="12"/>
                    </a:cubicBezTo>
                    <a:cubicBezTo>
                      <a:pt x="15" y="11"/>
                      <a:pt x="14" y="10"/>
                      <a:pt x="14" y="9"/>
                    </a:cubicBezTo>
                    <a:cubicBezTo>
                      <a:pt x="13" y="10"/>
                      <a:pt x="12" y="10"/>
                      <a:pt x="11" y="10"/>
                    </a:cubicBezTo>
                    <a:cubicBezTo>
                      <a:pt x="11" y="9"/>
                      <a:pt x="10" y="8"/>
                      <a:pt x="10" y="7"/>
                    </a:cubicBezTo>
                    <a:cubicBezTo>
                      <a:pt x="10" y="8"/>
                      <a:pt x="8" y="8"/>
                      <a:pt x="8" y="9"/>
                    </a:cubicBezTo>
                    <a:cubicBezTo>
                      <a:pt x="8" y="9"/>
                      <a:pt x="8" y="8"/>
                      <a:pt x="7" y="8"/>
                    </a:cubicBezTo>
                    <a:cubicBezTo>
                      <a:pt x="7" y="7"/>
                      <a:pt x="7" y="5"/>
                      <a:pt x="7" y="4"/>
                    </a:cubicBezTo>
                    <a:cubicBezTo>
                      <a:pt x="6" y="5"/>
                      <a:pt x="5" y="5"/>
                      <a:pt x="4" y="6"/>
                    </a:cubicBezTo>
                    <a:cubicBezTo>
                      <a:pt x="3" y="4"/>
                      <a:pt x="1" y="0"/>
                      <a:pt x="0" y="1"/>
                    </a:cubicBezTo>
                    <a:cubicBezTo>
                      <a:pt x="0" y="1"/>
                      <a:pt x="1" y="7"/>
                      <a:pt x="1" y="8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8" y="17"/>
                      <a:pt x="30" y="27"/>
                      <a:pt x="39" y="30"/>
                    </a:cubicBezTo>
                    <a:cubicBezTo>
                      <a:pt x="41" y="42"/>
                      <a:pt x="45" y="63"/>
                      <a:pt x="58" y="83"/>
                    </a:cubicBezTo>
                    <a:cubicBezTo>
                      <a:pt x="58" y="83"/>
                      <a:pt x="58" y="82"/>
                      <a:pt x="59" y="82"/>
                    </a:cubicBezTo>
                    <a:cubicBezTo>
                      <a:pt x="60" y="81"/>
                      <a:pt x="61" y="81"/>
                      <a:pt x="62" y="81"/>
                    </a:cubicBezTo>
                    <a:cubicBezTo>
                      <a:pt x="61" y="80"/>
                      <a:pt x="60" y="79"/>
                      <a:pt x="60" y="77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86" name="Freeform 92"/>
              <p:cNvSpPr>
                <a:spLocks/>
              </p:cNvSpPr>
              <p:nvPr/>
            </p:nvSpPr>
            <p:spPr bwMode="auto">
              <a:xfrm>
                <a:off x="2960251" y="5996117"/>
                <a:ext cx="151712" cy="52573"/>
              </a:xfrm>
              <a:custGeom>
                <a:avLst/>
                <a:gdLst>
                  <a:gd name="T0" fmla="*/ 7278 w 105"/>
                  <a:gd name="T1" fmla="*/ 0 h 34"/>
                  <a:gd name="T2" fmla="*/ 6320 w 105"/>
                  <a:gd name="T3" fmla="*/ 562 h 34"/>
                  <a:gd name="T4" fmla="*/ 4447 w 105"/>
                  <a:gd name="T5" fmla="*/ 1918 h 34"/>
                  <a:gd name="T6" fmla="*/ 141 w 105"/>
                  <a:gd name="T7" fmla="*/ 2443 h 34"/>
                  <a:gd name="T8" fmla="*/ 0 w 105"/>
                  <a:gd name="T9" fmla="*/ 2535 h 34"/>
                  <a:gd name="T10" fmla="*/ 0 w 105"/>
                  <a:gd name="T11" fmla="*/ 2535 h 34"/>
                  <a:gd name="T12" fmla="*/ 0 w 105"/>
                  <a:gd name="T13" fmla="*/ 2535 h 34"/>
                  <a:gd name="T14" fmla="*/ 0 w 105"/>
                  <a:gd name="T15" fmla="*/ 2653 h 34"/>
                  <a:gd name="T16" fmla="*/ 0 w 105"/>
                  <a:gd name="T17" fmla="*/ 2653 h 34"/>
                  <a:gd name="T18" fmla="*/ 75 w 105"/>
                  <a:gd name="T19" fmla="*/ 3091 h 34"/>
                  <a:gd name="T20" fmla="*/ 216 w 105"/>
                  <a:gd name="T21" fmla="*/ 3005 h 34"/>
                  <a:gd name="T22" fmla="*/ 332 w 105"/>
                  <a:gd name="T23" fmla="*/ 2823 h 34"/>
                  <a:gd name="T24" fmla="*/ 482 w 105"/>
                  <a:gd name="T25" fmla="*/ 3005 h 34"/>
                  <a:gd name="T26" fmla="*/ 623 w 105"/>
                  <a:gd name="T27" fmla="*/ 2736 h 34"/>
                  <a:gd name="T28" fmla="*/ 698 w 105"/>
                  <a:gd name="T29" fmla="*/ 2918 h 34"/>
                  <a:gd name="T30" fmla="*/ 915 w 105"/>
                  <a:gd name="T31" fmla="*/ 2736 h 34"/>
                  <a:gd name="T32" fmla="*/ 1033 w 105"/>
                  <a:gd name="T33" fmla="*/ 2918 h 34"/>
                  <a:gd name="T34" fmla="*/ 1250 w 105"/>
                  <a:gd name="T35" fmla="*/ 2653 h 34"/>
                  <a:gd name="T36" fmla="*/ 1391 w 105"/>
                  <a:gd name="T37" fmla="*/ 2823 h 34"/>
                  <a:gd name="T38" fmla="*/ 1581 w 105"/>
                  <a:gd name="T39" fmla="*/ 2653 h 34"/>
                  <a:gd name="T40" fmla="*/ 1798 w 105"/>
                  <a:gd name="T41" fmla="*/ 2736 h 34"/>
                  <a:gd name="T42" fmla="*/ 2089 w 105"/>
                  <a:gd name="T43" fmla="*/ 2736 h 34"/>
                  <a:gd name="T44" fmla="*/ 2499 w 105"/>
                  <a:gd name="T45" fmla="*/ 2736 h 34"/>
                  <a:gd name="T46" fmla="*/ 2715 w 105"/>
                  <a:gd name="T47" fmla="*/ 2653 h 34"/>
                  <a:gd name="T48" fmla="*/ 2840 w 105"/>
                  <a:gd name="T49" fmla="*/ 2653 h 34"/>
                  <a:gd name="T50" fmla="*/ 2981 w 105"/>
                  <a:gd name="T51" fmla="*/ 2535 h 34"/>
                  <a:gd name="T52" fmla="*/ 3047 w 105"/>
                  <a:gd name="T53" fmla="*/ 2653 h 34"/>
                  <a:gd name="T54" fmla="*/ 3264 w 105"/>
                  <a:gd name="T55" fmla="*/ 2535 h 34"/>
                  <a:gd name="T56" fmla="*/ 3388 w 105"/>
                  <a:gd name="T57" fmla="*/ 2653 h 34"/>
                  <a:gd name="T58" fmla="*/ 3532 w 105"/>
                  <a:gd name="T59" fmla="*/ 2535 h 34"/>
                  <a:gd name="T60" fmla="*/ 3679 w 105"/>
                  <a:gd name="T61" fmla="*/ 2443 h 34"/>
                  <a:gd name="T62" fmla="*/ 3824 w 105"/>
                  <a:gd name="T63" fmla="*/ 2535 h 34"/>
                  <a:gd name="T64" fmla="*/ 4014 w 105"/>
                  <a:gd name="T65" fmla="*/ 2443 h 34"/>
                  <a:gd name="T66" fmla="*/ 4230 w 105"/>
                  <a:gd name="T67" fmla="*/ 2535 h 34"/>
                  <a:gd name="T68" fmla="*/ 4305 w 105"/>
                  <a:gd name="T69" fmla="*/ 2443 h 34"/>
                  <a:gd name="T70" fmla="*/ 4522 w 105"/>
                  <a:gd name="T71" fmla="*/ 2535 h 34"/>
                  <a:gd name="T72" fmla="*/ 4562 w 105"/>
                  <a:gd name="T73" fmla="*/ 2443 h 34"/>
                  <a:gd name="T74" fmla="*/ 4712 w 105"/>
                  <a:gd name="T75" fmla="*/ 2535 h 34"/>
                  <a:gd name="T76" fmla="*/ 4854 w 105"/>
                  <a:gd name="T77" fmla="*/ 2088 h 34"/>
                  <a:gd name="T78" fmla="*/ 5070 w 105"/>
                  <a:gd name="T79" fmla="*/ 2183 h 34"/>
                  <a:gd name="T80" fmla="*/ 5145 w 105"/>
                  <a:gd name="T81" fmla="*/ 1918 h 34"/>
                  <a:gd name="T82" fmla="*/ 5264 w 105"/>
                  <a:gd name="T83" fmla="*/ 1918 h 34"/>
                  <a:gd name="T84" fmla="*/ 5405 w 105"/>
                  <a:gd name="T85" fmla="*/ 1649 h 34"/>
                  <a:gd name="T86" fmla="*/ 5555 w 105"/>
                  <a:gd name="T87" fmla="*/ 1822 h 34"/>
                  <a:gd name="T88" fmla="*/ 5696 w 105"/>
                  <a:gd name="T89" fmla="*/ 1439 h 34"/>
                  <a:gd name="T90" fmla="*/ 5812 w 105"/>
                  <a:gd name="T91" fmla="*/ 1563 h 34"/>
                  <a:gd name="T92" fmla="*/ 5962 w 105"/>
                  <a:gd name="T93" fmla="*/ 1269 h 34"/>
                  <a:gd name="T94" fmla="*/ 6103 w 105"/>
                  <a:gd name="T95" fmla="*/ 1439 h 34"/>
                  <a:gd name="T96" fmla="*/ 6245 w 105"/>
                  <a:gd name="T97" fmla="*/ 1183 h 34"/>
                  <a:gd name="T98" fmla="*/ 6320 w 105"/>
                  <a:gd name="T99" fmla="*/ 1269 h 34"/>
                  <a:gd name="T100" fmla="*/ 6654 w 105"/>
                  <a:gd name="T101" fmla="*/ 1183 h 34"/>
                  <a:gd name="T102" fmla="*/ 6729 w 105"/>
                  <a:gd name="T103" fmla="*/ 1001 h 3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05" h="34">
                    <a:moveTo>
                      <a:pt x="105" y="0"/>
                    </a:moveTo>
                    <a:cubicBezTo>
                      <a:pt x="100" y="2"/>
                      <a:pt x="95" y="4"/>
                      <a:pt x="91" y="6"/>
                    </a:cubicBezTo>
                    <a:cubicBezTo>
                      <a:pt x="79" y="11"/>
                      <a:pt x="69" y="15"/>
                      <a:pt x="64" y="21"/>
                    </a:cubicBezTo>
                    <a:cubicBezTo>
                      <a:pt x="56" y="21"/>
                      <a:pt x="13" y="22"/>
                      <a:pt x="2" y="27"/>
                    </a:cubicBezTo>
                    <a:cubicBezTo>
                      <a:pt x="1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1"/>
                      <a:pt x="0" y="33"/>
                      <a:pt x="1" y="34"/>
                    </a:cubicBezTo>
                    <a:cubicBezTo>
                      <a:pt x="1" y="33"/>
                      <a:pt x="2" y="33"/>
                      <a:pt x="3" y="33"/>
                    </a:cubicBezTo>
                    <a:cubicBezTo>
                      <a:pt x="4" y="33"/>
                      <a:pt x="4" y="32"/>
                      <a:pt x="5" y="31"/>
                    </a:cubicBezTo>
                    <a:cubicBezTo>
                      <a:pt x="6" y="31"/>
                      <a:pt x="6" y="32"/>
                      <a:pt x="7" y="33"/>
                    </a:cubicBezTo>
                    <a:cubicBezTo>
                      <a:pt x="7" y="32"/>
                      <a:pt x="8" y="31"/>
                      <a:pt x="9" y="30"/>
                    </a:cubicBezTo>
                    <a:cubicBezTo>
                      <a:pt x="9" y="31"/>
                      <a:pt x="10" y="32"/>
                      <a:pt x="10" y="32"/>
                    </a:cubicBezTo>
                    <a:cubicBezTo>
                      <a:pt x="11" y="32"/>
                      <a:pt x="12" y="30"/>
                      <a:pt x="13" y="30"/>
                    </a:cubicBezTo>
                    <a:cubicBezTo>
                      <a:pt x="14" y="30"/>
                      <a:pt x="14" y="31"/>
                      <a:pt x="15" y="32"/>
                    </a:cubicBezTo>
                    <a:cubicBezTo>
                      <a:pt x="16" y="32"/>
                      <a:pt x="17" y="30"/>
                      <a:pt x="18" y="29"/>
                    </a:cubicBezTo>
                    <a:cubicBezTo>
                      <a:pt x="19" y="29"/>
                      <a:pt x="20" y="31"/>
                      <a:pt x="20" y="31"/>
                    </a:cubicBezTo>
                    <a:cubicBezTo>
                      <a:pt x="21" y="31"/>
                      <a:pt x="22" y="30"/>
                      <a:pt x="23" y="29"/>
                    </a:cubicBezTo>
                    <a:cubicBezTo>
                      <a:pt x="24" y="29"/>
                      <a:pt x="25" y="30"/>
                      <a:pt x="26" y="30"/>
                    </a:cubicBezTo>
                    <a:cubicBezTo>
                      <a:pt x="28" y="30"/>
                      <a:pt x="28" y="28"/>
                      <a:pt x="30" y="30"/>
                    </a:cubicBezTo>
                    <a:cubicBezTo>
                      <a:pt x="33" y="27"/>
                      <a:pt x="34" y="29"/>
                      <a:pt x="36" y="30"/>
                    </a:cubicBezTo>
                    <a:cubicBezTo>
                      <a:pt x="37" y="27"/>
                      <a:pt x="38" y="29"/>
                      <a:pt x="39" y="29"/>
                    </a:cubicBezTo>
                    <a:cubicBezTo>
                      <a:pt x="40" y="29"/>
                      <a:pt x="41" y="29"/>
                      <a:pt x="41" y="29"/>
                    </a:cubicBezTo>
                    <a:cubicBezTo>
                      <a:pt x="42" y="29"/>
                      <a:pt x="43" y="28"/>
                      <a:pt x="43" y="28"/>
                    </a:cubicBezTo>
                    <a:cubicBezTo>
                      <a:pt x="44" y="28"/>
                      <a:pt x="44" y="29"/>
                      <a:pt x="44" y="29"/>
                    </a:cubicBezTo>
                    <a:cubicBezTo>
                      <a:pt x="45" y="29"/>
                      <a:pt x="46" y="28"/>
                      <a:pt x="47" y="28"/>
                    </a:cubicBezTo>
                    <a:cubicBezTo>
                      <a:pt x="48" y="28"/>
                      <a:pt x="48" y="29"/>
                      <a:pt x="49" y="29"/>
                    </a:cubicBezTo>
                    <a:cubicBezTo>
                      <a:pt x="50" y="28"/>
                      <a:pt x="50" y="28"/>
                      <a:pt x="51" y="28"/>
                    </a:cubicBezTo>
                    <a:cubicBezTo>
                      <a:pt x="52" y="28"/>
                      <a:pt x="52" y="27"/>
                      <a:pt x="53" y="27"/>
                    </a:cubicBezTo>
                    <a:cubicBezTo>
                      <a:pt x="54" y="27"/>
                      <a:pt x="54" y="28"/>
                      <a:pt x="55" y="28"/>
                    </a:cubicBezTo>
                    <a:cubicBezTo>
                      <a:pt x="56" y="28"/>
                      <a:pt x="56" y="27"/>
                      <a:pt x="58" y="27"/>
                    </a:cubicBezTo>
                    <a:cubicBezTo>
                      <a:pt x="59" y="27"/>
                      <a:pt x="60" y="28"/>
                      <a:pt x="61" y="28"/>
                    </a:cubicBezTo>
                    <a:cubicBezTo>
                      <a:pt x="61" y="28"/>
                      <a:pt x="62" y="27"/>
                      <a:pt x="62" y="27"/>
                    </a:cubicBezTo>
                    <a:cubicBezTo>
                      <a:pt x="63" y="27"/>
                      <a:pt x="65" y="28"/>
                      <a:pt x="65" y="28"/>
                    </a:cubicBezTo>
                    <a:cubicBezTo>
                      <a:pt x="65" y="27"/>
                      <a:pt x="65" y="27"/>
                      <a:pt x="66" y="27"/>
                    </a:cubicBezTo>
                    <a:cubicBezTo>
                      <a:pt x="66" y="27"/>
                      <a:pt x="67" y="28"/>
                      <a:pt x="68" y="28"/>
                    </a:cubicBezTo>
                    <a:cubicBezTo>
                      <a:pt x="68" y="26"/>
                      <a:pt x="69" y="25"/>
                      <a:pt x="70" y="23"/>
                    </a:cubicBezTo>
                    <a:cubicBezTo>
                      <a:pt x="71" y="24"/>
                      <a:pt x="72" y="24"/>
                      <a:pt x="73" y="24"/>
                    </a:cubicBezTo>
                    <a:cubicBezTo>
                      <a:pt x="73" y="23"/>
                      <a:pt x="73" y="21"/>
                      <a:pt x="74" y="21"/>
                    </a:cubicBezTo>
                    <a:cubicBezTo>
                      <a:pt x="75" y="20"/>
                      <a:pt x="75" y="21"/>
                      <a:pt x="76" y="21"/>
                    </a:cubicBezTo>
                    <a:cubicBezTo>
                      <a:pt x="76" y="20"/>
                      <a:pt x="77" y="19"/>
                      <a:pt x="78" y="18"/>
                    </a:cubicBezTo>
                    <a:cubicBezTo>
                      <a:pt x="78" y="18"/>
                      <a:pt x="79" y="20"/>
                      <a:pt x="80" y="20"/>
                    </a:cubicBezTo>
                    <a:cubicBezTo>
                      <a:pt x="80" y="18"/>
                      <a:pt x="81" y="17"/>
                      <a:pt x="82" y="16"/>
                    </a:cubicBezTo>
                    <a:cubicBezTo>
                      <a:pt x="82" y="17"/>
                      <a:pt x="83" y="17"/>
                      <a:pt x="84" y="17"/>
                    </a:cubicBezTo>
                    <a:cubicBezTo>
                      <a:pt x="84" y="16"/>
                      <a:pt x="85" y="14"/>
                      <a:pt x="86" y="14"/>
                    </a:cubicBezTo>
                    <a:cubicBezTo>
                      <a:pt x="87" y="14"/>
                      <a:pt x="87" y="15"/>
                      <a:pt x="88" y="16"/>
                    </a:cubicBezTo>
                    <a:cubicBezTo>
                      <a:pt x="89" y="14"/>
                      <a:pt x="89" y="14"/>
                      <a:pt x="90" y="13"/>
                    </a:cubicBezTo>
                    <a:cubicBezTo>
                      <a:pt x="90" y="13"/>
                      <a:pt x="91" y="14"/>
                      <a:pt x="91" y="14"/>
                    </a:cubicBezTo>
                    <a:cubicBezTo>
                      <a:pt x="91" y="10"/>
                      <a:pt x="95" y="14"/>
                      <a:pt x="96" y="13"/>
                    </a:cubicBezTo>
                    <a:cubicBezTo>
                      <a:pt x="97" y="12"/>
                      <a:pt x="96" y="10"/>
                      <a:pt x="97" y="1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87" name="Freeform 93"/>
              <p:cNvSpPr>
                <a:spLocks/>
              </p:cNvSpPr>
              <p:nvPr/>
            </p:nvSpPr>
            <p:spPr bwMode="auto">
              <a:xfrm>
                <a:off x="3100446" y="6259984"/>
                <a:ext cx="75105" cy="138693"/>
              </a:xfrm>
              <a:custGeom>
                <a:avLst/>
                <a:gdLst>
                  <a:gd name="T0" fmla="*/ 2204 w 52"/>
                  <a:gd name="T1" fmla="*/ 643 h 90"/>
                  <a:gd name="T2" fmla="*/ 2570 w 52"/>
                  <a:gd name="T3" fmla="*/ 1514 h 90"/>
                  <a:gd name="T4" fmla="*/ 2637 w 52"/>
                  <a:gd name="T5" fmla="*/ 3410 h 90"/>
                  <a:gd name="T6" fmla="*/ 2570 w 52"/>
                  <a:gd name="T7" fmla="*/ 3496 h 90"/>
                  <a:gd name="T8" fmla="*/ 216 w 52"/>
                  <a:gd name="T9" fmla="*/ 7085 h 90"/>
                  <a:gd name="T10" fmla="*/ 141 w 52"/>
                  <a:gd name="T11" fmla="*/ 7728 h 90"/>
                  <a:gd name="T12" fmla="*/ 407 w 52"/>
                  <a:gd name="T13" fmla="*/ 8079 h 90"/>
                  <a:gd name="T14" fmla="*/ 482 w 52"/>
                  <a:gd name="T15" fmla="*/ 7436 h 90"/>
                  <a:gd name="T16" fmla="*/ 839 w 52"/>
                  <a:gd name="T17" fmla="*/ 7436 h 90"/>
                  <a:gd name="T18" fmla="*/ 1108 w 52"/>
                  <a:gd name="T19" fmla="*/ 6999 h 90"/>
                  <a:gd name="T20" fmla="*/ 1108 w 52"/>
                  <a:gd name="T21" fmla="*/ 6651 h 90"/>
                  <a:gd name="T22" fmla="*/ 1390 w 52"/>
                  <a:gd name="T23" fmla="*/ 6565 h 90"/>
                  <a:gd name="T24" fmla="*/ 1465 w 52"/>
                  <a:gd name="T25" fmla="*/ 6177 h 90"/>
                  <a:gd name="T26" fmla="*/ 1797 w 52"/>
                  <a:gd name="T27" fmla="*/ 6005 h 90"/>
                  <a:gd name="T28" fmla="*/ 2204 w 52"/>
                  <a:gd name="T29" fmla="*/ 5485 h 90"/>
                  <a:gd name="T30" fmla="*/ 2712 w 52"/>
                  <a:gd name="T31" fmla="*/ 4841 h 90"/>
                  <a:gd name="T32" fmla="*/ 3046 w 52"/>
                  <a:gd name="T33" fmla="*/ 4226 h 90"/>
                  <a:gd name="T34" fmla="*/ 3312 w 52"/>
                  <a:gd name="T35" fmla="*/ 3675 h 90"/>
                  <a:gd name="T36" fmla="*/ 3453 w 52"/>
                  <a:gd name="T37" fmla="*/ 3241 h 90"/>
                  <a:gd name="T38" fmla="*/ 3528 w 52"/>
                  <a:gd name="T39" fmla="*/ 2681 h 90"/>
                  <a:gd name="T40" fmla="*/ 3603 w 52"/>
                  <a:gd name="T41" fmla="*/ 2074 h 90"/>
                  <a:gd name="T42" fmla="*/ 3453 w 52"/>
                  <a:gd name="T43" fmla="*/ 1600 h 90"/>
                  <a:gd name="T44" fmla="*/ 3196 w 52"/>
                  <a:gd name="T45" fmla="*/ 1166 h 90"/>
                  <a:gd name="T46" fmla="*/ 2830 w 52"/>
                  <a:gd name="T47" fmla="*/ 1250 h 90"/>
                  <a:gd name="T48" fmla="*/ 2763 w 52"/>
                  <a:gd name="T49" fmla="*/ 1080 h 90"/>
                  <a:gd name="T50" fmla="*/ 2763 w 52"/>
                  <a:gd name="T51" fmla="*/ 729 h 90"/>
                  <a:gd name="T52" fmla="*/ 2495 w 52"/>
                  <a:gd name="T53" fmla="*/ 437 h 90"/>
                  <a:gd name="T54" fmla="*/ 2420 w 52"/>
                  <a:gd name="T55" fmla="*/ 351 h 90"/>
                  <a:gd name="T56" fmla="*/ 2495 w 52"/>
                  <a:gd name="T57" fmla="*/ 0 h 9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2" h="90">
                    <a:moveTo>
                      <a:pt x="32" y="7"/>
                    </a:moveTo>
                    <a:cubicBezTo>
                      <a:pt x="34" y="11"/>
                      <a:pt x="36" y="15"/>
                      <a:pt x="37" y="17"/>
                    </a:cubicBezTo>
                    <a:cubicBezTo>
                      <a:pt x="39" y="21"/>
                      <a:pt x="44" y="30"/>
                      <a:pt x="38" y="38"/>
                    </a:cubicBezTo>
                    <a:cubicBezTo>
                      <a:pt x="37" y="39"/>
                      <a:pt x="37" y="39"/>
                      <a:pt x="37" y="39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1" y="82"/>
                      <a:pt x="0" y="86"/>
                      <a:pt x="2" y="86"/>
                    </a:cubicBezTo>
                    <a:cubicBezTo>
                      <a:pt x="3" y="88"/>
                      <a:pt x="4" y="89"/>
                      <a:pt x="6" y="90"/>
                    </a:cubicBezTo>
                    <a:cubicBezTo>
                      <a:pt x="6" y="88"/>
                      <a:pt x="6" y="85"/>
                      <a:pt x="7" y="83"/>
                    </a:cubicBezTo>
                    <a:cubicBezTo>
                      <a:pt x="8" y="83"/>
                      <a:pt x="10" y="84"/>
                      <a:pt x="12" y="83"/>
                    </a:cubicBezTo>
                    <a:cubicBezTo>
                      <a:pt x="10" y="80"/>
                      <a:pt x="12" y="76"/>
                      <a:pt x="16" y="78"/>
                    </a:cubicBezTo>
                    <a:cubicBezTo>
                      <a:pt x="16" y="77"/>
                      <a:pt x="16" y="75"/>
                      <a:pt x="16" y="74"/>
                    </a:cubicBezTo>
                    <a:cubicBezTo>
                      <a:pt x="17" y="73"/>
                      <a:pt x="19" y="74"/>
                      <a:pt x="20" y="73"/>
                    </a:cubicBezTo>
                    <a:cubicBezTo>
                      <a:pt x="21" y="72"/>
                      <a:pt x="20" y="70"/>
                      <a:pt x="21" y="69"/>
                    </a:cubicBezTo>
                    <a:cubicBezTo>
                      <a:pt x="22" y="67"/>
                      <a:pt x="24" y="67"/>
                      <a:pt x="26" y="67"/>
                    </a:cubicBezTo>
                    <a:cubicBezTo>
                      <a:pt x="26" y="60"/>
                      <a:pt x="26" y="62"/>
                      <a:pt x="32" y="61"/>
                    </a:cubicBezTo>
                    <a:cubicBezTo>
                      <a:pt x="29" y="56"/>
                      <a:pt x="35" y="55"/>
                      <a:pt x="39" y="54"/>
                    </a:cubicBezTo>
                    <a:cubicBezTo>
                      <a:pt x="37" y="50"/>
                      <a:pt x="39" y="47"/>
                      <a:pt x="44" y="47"/>
                    </a:cubicBezTo>
                    <a:cubicBezTo>
                      <a:pt x="43" y="44"/>
                      <a:pt x="44" y="41"/>
                      <a:pt x="48" y="41"/>
                    </a:cubicBezTo>
                    <a:cubicBezTo>
                      <a:pt x="47" y="39"/>
                      <a:pt x="47" y="36"/>
                      <a:pt x="50" y="36"/>
                    </a:cubicBezTo>
                    <a:cubicBezTo>
                      <a:pt x="49" y="34"/>
                      <a:pt x="48" y="31"/>
                      <a:pt x="51" y="30"/>
                    </a:cubicBezTo>
                    <a:cubicBezTo>
                      <a:pt x="48" y="28"/>
                      <a:pt x="49" y="24"/>
                      <a:pt x="52" y="23"/>
                    </a:cubicBezTo>
                    <a:cubicBezTo>
                      <a:pt x="49" y="24"/>
                      <a:pt x="49" y="21"/>
                      <a:pt x="50" y="18"/>
                    </a:cubicBezTo>
                    <a:cubicBezTo>
                      <a:pt x="44" y="19"/>
                      <a:pt x="44" y="18"/>
                      <a:pt x="46" y="13"/>
                    </a:cubicBezTo>
                    <a:cubicBezTo>
                      <a:pt x="44" y="13"/>
                      <a:pt x="42" y="14"/>
                      <a:pt x="41" y="14"/>
                    </a:cubicBezTo>
                    <a:cubicBezTo>
                      <a:pt x="40" y="13"/>
                      <a:pt x="40" y="12"/>
                      <a:pt x="40" y="12"/>
                    </a:cubicBezTo>
                    <a:cubicBezTo>
                      <a:pt x="40" y="10"/>
                      <a:pt x="41" y="9"/>
                      <a:pt x="40" y="8"/>
                    </a:cubicBezTo>
                    <a:cubicBezTo>
                      <a:pt x="39" y="5"/>
                      <a:pt x="37" y="6"/>
                      <a:pt x="36" y="5"/>
                    </a:cubicBezTo>
                    <a:cubicBezTo>
                      <a:pt x="36" y="4"/>
                      <a:pt x="35" y="4"/>
                      <a:pt x="35" y="4"/>
                    </a:cubicBezTo>
                    <a:cubicBezTo>
                      <a:pt x="35" y="3"/>
                      <a:pt x="35" y="2"/>
                      <a:pt x="36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88" name="Freeform 94"/>
              <p:cNvSpPr>
                <a:spLocks/>
              </p:cNvSpPr>
              <p:nvPr/>
            </p:nvSpPr>
            <p:spPr bwMode="auto">
              <a:xfrm>
                <a:off x="3317249" y="6144323"/>
                <a:ext cx="21530" cy="104645"/>
              </a:xfrm>
              <a:custGeom>
                <a:avLst/>
                <a:gdLst>
                  <a:gd name="T0" fmla="*/ 1012 w 15"/>
                  <a:gd name="T1" fmla="*/ 0 h 68"/>
                  <a:gd name="T2" fmla="*/ 330 w 15"/>
                  <a:gd name="T3" fmla="*/ 4469 h 68"/>
                  <a:gd name="T4" fmla="*/ 0 w 15"/>
                  <a:gd name="T5" fmla="*/ 6064 h 6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68">
                    <a:moveTo>
                      <a:pt x="15" y="0"/>
                    </a:moveTo>
                    <a:cubicBezTo>
                      <a:pt x="12" y="17"/>
                      <a:pt x="9" y="33"/>
                      <a:pt x="5" y="50"/>
                    </a:cubicBezTo>
                    <a:cubicBezTo>
                      <a:pt x="3" y="56"/>
                      <a:pt x="0" y="62"/>
                      <a:pt x="0" y="68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89" name="Freeform 95"/>
              <p:cNvSpPr>
                <a:spLocks/>
              </p:cNvSpPr>
              <p:nvPr/>
            </p:nvSpPr>
            <p:spPr bwMode="auto">
              <a:xfrm>
                <a:off x="3154021" y="5767800"/>
                <a:ext cx="164730" cy="97636"/>
              </a:xfrm>
              <a:custGeom>
                <a:avLst/>
                <a:gdLst>
                  <a:gd name="T0" fmla="*/ 3965 w 114"/>
                  <a:gd name="T1" fmla="*/ 4417 h 63"/>
                  <a:gd name="T2" fmla="*/ 7062 w 114"/>
                  <a:gd name="T3" fmla="*/ 5788 h 63"/>
                  <a:gd name="T4" fmla="*/ 7763 w 114"/>
                  <a:gd name="T5" fmla="*/ 4216 h 63"/>
                  <a:gd name="T6" fmla="*/ 7212 w 114"/>
                  <a:gd name="T7" fmla="*/ 833 h 63"/>
                  <a:gd name="T8" fmla="*/ 5339 w 114"/>
                  <a:gd name="T9" fmla="*/ 0 h 63"/>
                  <a:gd name="T10" fmla="*/ 3965 w 114"/>
                  <a:gd name="T11" fmla="*/ 440 h 63"/>
                  <a:gd name="T12" fmla="*/ 3965 w 114"/>
                  <a:gd name="T13" fmla="*/ 440 h 63"/>
                  <a:gd name="T14" fmla="*/ 2574 w 114"/>
                  <a:gd name="T15" fmla="*/ 0 h 63"/>
                  <a:gd name="T16" fmla="*/ 768 w 114"/>
                  <a:gd name="T17" fmla="*/ 833 h 63"/>
                  <a:gd name="T18" fmla="*/ 141 w 114"/>
                  <a:gd name="T19" fmla="*/ 4216 h 63"/>
                  <a:gd name="T20" fmla="*/ 840 w 114"/>
                  <a:gd name="T21" fmla="*/ 5788 h 63"/>
                  <a:gd name="T22" fmla="*/ 3965 w 114"/>
                  <a:gd name="T23" fmla="*/ 4417 h 6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14" h="63">
                    <a:moveTo>
                      <a:pt x="57" y="48"/>
                    </a:moveTo>
                    <a:cubicBezTo>
                      <a:pt x="75" y="49"/>
                      <a:pt x="86" y="51"/>
                      <a:pt x="102" y="63"/>
                    </a:cubicBezTo>
                    <a:cubicBezTo>
                      <a:pt x="102" y="63"/>
                      <a:pt x="109" y="63"/>
                      <a:pt x="112" y="46"/>
                    </a:cubicBezTo>
                    <a:cubicBezTo>
                      <a:pt x="114" y="29"/>
                      <a:pt x="114" y="19"/>
                      <a:pt x="104" y="9"/>
                    </a:cubicBezTo>
                    <a:cubicBezTo>
                      <a:pt x="97" y="3"/>
                      <a:pt x="87" y="0"/>
                      <a:pt x="77" y="0"/>
                    </a:cubicBezTo>
                    <a:cubicBezTo>
                      <a:pt x="71" y="0"/>
                      <a:pt x="62" y="2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2" y="2"/>
                      <a:pt x="43" y="0"/>
                      <a:pt x="37" y="0"/>
                    </a:cubicBezTo>
                    <a:cubicBezTo>
                      <a:pt x="28" y="0"/>
                      <a:pt x="17" y="3"/>
                      <a:pt x="11" y="9"/>
                    </a:cubicBezTo>
                    <a:cubicBezTo>
                      <a:pt x="0" y="19"/>
                      <a:pt x="0" y="29"/>
                      <a:pt x="2" y="46"/>
                    </a:cubicBezTo>
                    <a:cubicBezTo>
                      <a:pt x="5" y="63"/>
                      <a:pt x="12" y="63"/>
                      <a:pt x="12" y="63"/>
                    </a:cubicBezTo>
                    <a:cubicBezTo>
                      <a:pt x="28" y="51"/>
                      <a:pt x="39" y="49"/>
                      <a:pt x="57" y="48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90" name="Freeform 96"/>
              <p:cNvSpPr>
                <a:spLocks/>
              </p:cNvSpPr>
              <p:nvPr/>
            </p:nvSpPr>
            <p:spPr bwMode="auto">
              <a:xfrm>
                <a:off x="3272186" y="5771305"/>
                <a:ext cx="46565" cy="81613"/>
              </a:xfrm>
              <a:custGeom>
                <a:avLst/>
                <a:gdLst>
                  <a:gd name="T0" fmla="*/ 567 w 32"/>
                  <a:gd name="T1" fmla="*/ 0 h 53"/>
                  <a:gd name="T2" fmla="*/ 1572 w 32"/>
                  <a:gd name="T3" fmla="*/ 643 h 53"/>
                  <a:gd name="T4" fmla="*/ 2136 w 32"/>
                  <a:gd name="T5" fmla="*/ 3924 h 53"/>
                  <a:gd name="T6" fmla="*/ 1918 w 32"/>
                  <a:gd name="T7" fmla="*/ 4739 h 53"/>
                  <a:gd name="T8" fmla="*/ 567 w 32"/>
                  <a:gd name="T9" fmla="*/ 0 h 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" h="53">
                    <a:moveTo>
                      <a:pt x="8" y="0"/>
                    </a:moveTo>
                    <a:cubicBezTo>
                      <a:pt x="13" y="2"/>
                      <a:pt x="18" y="4"/>
                      <a:pt x="22" y="7"/>
                    </a:cubicBezTo>
                    <a:cubicBezTo>
                      <a:pt x="32" y="17"/>
                      <a:pt x="32" y="27"/>
                      <a:pt x="30" y="44"/>
                    </a:cubicBezTo>
                    <a:cubicBezTo>
                      <a:pt x="29" y="48"/>
                      <a:pt x="28" y="51"/>
                      <a:pt x="27" y="53"/>
                    </a:cubicBezTo>
                    <a:cubicBezTo>
                      <a:pt x="4" y="37"/>
                      <a:pt x="0" y="12"/>
                      <a:pt x="8" y="0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91" name="Freeform 97"/>
              <p:cNvSpPr>
                <a:spLocks/>
              </p:cNvSpPr>
              <p:nvPr/>
            </p:nvSpPr>
            <p:spPr bwMode="auto">
              <a:xfrm>
                <a:off x="3246149" y="5749775"/>
                <a:ext cx="33547" cy="21530"/>
              </a:xfrm>
              <a:custGeom>
                <a:avLst/>
                <a:gdLst>
                  <a:gd name="T0" fmla="*/ 941 w 23"/>
                  <a:gd name="T1" fmla="*/ 1075 h 14"/>
                  <a:gd name="T2" fmla="*/ 76 w 23"/>
                  <a:gd name="T3" fmla="*/ 1244 h 14"/>
                  <a:gd name="T4" fmla="*/ 0 w 23"/>
                  <a:gd name="T5" fmla="*/ 1244 h 14"/>
                  <a:gd name="T6" fmla="*/ 1238 w 23"/>
                  <a:gd name="T7" fmla="*/ 169 h 14"/>
                  <a:gd name="T8" fmla="*/ 1512 w 23"/>
                  <a:gd name="T9" fmla="*/ 1161 h 14"/>
                  <a:gd name="T10" fmla="*/ 941 w 23"/>
                  <a:gd name="T11" fmla="*/ 1075 h 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3" h="14">
                    <a:moveTo>
                      <a:pt x="13" y="12"/>
                    </a:moveTo>
                    <a:cubicBezTo>
                      <a:pt x="10" y="12"/>
                      <a:pt x="5" y="13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6"/>
                      <a:pt x="11" y="0"/>
                      <a:pt x="17" y="2"/>
                    </a:cubicBezTo>
                    <a:cubicBezTo>
                      <a:pt x="23" y="4"/>
                      <a:pt x="22" y="9"/>
                      <a:pt x="21" y="13"/>
                    </a:cubicBezTo>
                    <a:cubicBezTo>
                      <a:pt x="18" y="12"/>
                      <a:pt x="16" y="12"/>
                      <a:pt x="13" y="12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92" name="Freeform 98"/>
              <p:cNvSpPr>
                <a:spLocks/>
              </p:cNvSpPr>
              <p:nvPr/>
            </p:nvSpPr>
            <p:spPr bwMode="auto">
              <a:xfrm>
                <a:off x="3236135" y="5991611"/>
                <a:ext cx="50571" cy="37051"/>
              </a:xfrm>
              <a:custGeom>
                <a:avLst/>
                <a:gdLst>
                  <a:gd name="T0" fmla="*/ 2424 w 35"/>
                  <a:gd name="T1" fmla="*/ 0 h 24"/>
                  <a:gd name="T2" fmla="*/ 0 w 35"/>
                  <a:gd name="T3" fmla="*/ 2168 h 2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5" h="24">
                    <a:moveTo>
                      <a:pt x="35" y="0"/>
                    </a:moveTo>
                    <a:cubicBezTo>
                      <a:pt x="26" y="16"/>
                      <a:pt x="14" y="24"/>
                      <a:pt x="0" y="24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93" name="Freeform 99"/>
              <p:cNvSpPr>
                <a:spLocks/>
              </p:cNvSpPr>
              <p:nvPr/>
            </p:nvSpPr>
            <p:spPr bwMode="auto">
              <a:xfrm>
                <a:off x="3162533" y="5865436"/>
                <a:ext cx="23032" cy="161725"/>
              </a:xfrm>
              <a:custGeom>
                <a:avLst/>
                <a:gdLst>
                  <a:gd name="T0" fmla="*/ 405 w 16"/>
                  <a:gd name="T1" fmla="*/ 9407 h 105"/>
                  <a:gd name="T2" fmla="*/ 480 w 16"/>
                  <a:gd name="T3" fmla="*/ 9142 h 105"/>
                  <a:gd name="T4" fmla="*/ 1093 w 16"/>
                  <a:gd name="T5" fmla="*/ 7334 h 105"/>
                  <a:gd name="T6" fmla="*/ 1093 w 16"/>
                  <a:gd name="T7" fmla="*/ 7334 h 105"/>
                  <a:gd name="T8" fmla="*/ 141 w 16"/>
                  <a:gd name="T9" fmla="*/ 3322 h 105"/>
                  <a:gd name="T10" fmla="*/ 405 w 16"/>
                  <a:gd name="T11" fmla="*/ 0 h 10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5">
                    <a:moveTo>
                      <a:pt x="6" y="105"/>
                    </a:moveTo>
                    <a:cubicBezTo>
                      <a:pt x="6" y="104"/>
                      <a:pt x="7" y="103"/>
                      <a:pt x="7" y="102"/>
                    </a:cubicBezTo>
                    <a:cubicBezTo>
                      <a:pt x="12" y="87"/>
                      <a:pt x="16" y="82"/>
                      <a:pt x="16" y="82"/>
                    </a:cubicBezTo>
                    <a:cubicBezTo>
                      <a:pt x="16" y="82"/>
                      <a:pt x="16" y="82"/>
                      <a:pt x="16" y="82"/>
                    </a:cubicBezTo>
                    <a:cubicBezTo>
                      <a:pt x="9" y="71"/>
                      <a:pt x="4" y="56"/>
                      <a:pt x="2" y="37"/>
                    </a:cubicBezTo>
                    <a:cubicBezTo>
                      <a:pt x="0" y="22"/>
                      <a:pt x="4" y="5"/>
                      <a:pt x="6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94" name="Freeform 100"/>
              <p:cNvSpPr>
                <a:spLocks/>
              </p:cNvSpPr>
              <p:nvPr/>
            </p:nvSpPr>
            <p:spPr bwMode="auto">
              <a:xfrm>
                <a:off x="3168041" y="6225936"/>
                <a:ext cx="136190" cy="68095"/>
              </a:xfrm>
              <a:custGeom>
                <a:avLst/>
                <a:gdLst>
                  <a:gd name="T0" fmla="*/ 6589 w 94"/>
                  <a:gd name="T1" fmla="*/ 0 h 44"/>
                  <a:gd name="T2" fmla="*/ 3299 w 94"/>
                  <a:gd name="T3" fmla="*/ 4012 h 44"/>
                  <a:gd name="T4" fmla="*/ 0 w 94"/>
                  <a:gd name="T5" fmla="*/ 87 h 4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94" h="44">
                    <a:moveTo>
                      <a:pt x="94" y="0"/>
                    </a:moveTo>
                    <a:cubicBezTo>
                      <a:pt x="82" y="24"/>
                      <a:pt x="65" y="44"/>
                      <a:pt x="47" y="44"/>
                    </a:cubicBezTo>
                    <a:cubicBezTo>
                      <a:pt x="29" y="44"/>
                      <a:pt x="12" y="25"/>
                      <a:pt x="0" y="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95" name="Freeform 101"/>
              <p:cNvSpPr>
                <a:spLocks/>
              </p:cNvSpPr>
              <p:nvPr/>
            </p:nvSpPr>
            <p:spPr bwMode="auto">
              <a:xfrm>
                <a:off x="3304230" y="6037675"/>
                <a:ext cx="29041" cy="179249"/>
              </a:xfrm>
              <a:custGeom>
                <a:avLst/>
                <a:gdLst>
                  <a:gd name="T0" fmla="*/ 0 w 20"/>
                  <a:gd name="T1" fmla="*/ 0 h 116"/>
                  <a:gd name="T2" fmla="*/ 708 w 20"/>
                  <a:gd name="T3" fmla="*/ 8876 h 116"/>
                  <a:gd name="T4" fmla="*/ 218 w 20"/>
                  <a:gd name="T5" fmla="*/ 10524 h 11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16">
                    <a:moveTo>
                      <a:pt x="0" y="0"/>
                    </a:moveTo>
                    <a:cubicBezTo>
                      <a:pt x="10" y="30"/>
                      <a:pt x="20" y="69"/>
                      <a:pt x="10" y="98"/>
                    </a:cubicBezTo>
                    <a:cubicBezTo>
                      <a:pt x="8" y="104"/>
                      <a:pt x="6" y="110"/>
                      <a:pt x="3" y="116"/>
                    </a:cubicBezTo>
                  </a:path>
                </a:pathLst>
              </a:custGeom>
              <a:noFill/>
              <a:ln w="9525" cap="rnd">
                <a:solidFill>
                  <a:srgbClr val="9A9B9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96" name="Freeform 102"/>
              <p:cNvSpPr>
                <a:spLocks/>
              </p:cNvSpPr>
              <p:nvPr/>
            </p:nvSpPr>
            <p:spPr bwMode="auto">
              <a:xfrm>
                <a:off x="3286706" y="5865436"/>
                <a:ext cx="23032" cy="163227"/>
              </a:xfrm>
              <a:custGeom>
                <a:avLst/>
                <a:gdLst>
                  <a:gd name="T0" fmla="*/ 687 w 16"/>
                  <a:gd name="T1" fmla="*/ 0 h 106"/>
                  <a:gd name="T2" fmla="*/ 952 w 16"/>
                  <a:gd name="T3" fmla="*/ 3318 h 106"/>
                  <a:gd name="T4" fmla="*/ 0 w 16"/>
                  <a:gd name="T5" fmla="*/ 7329 h 106"/>
                  <a:gd name="T6" fmla="*/ 0 w 16"/>
                  <a:gd name="T7" fmla="*/ 7329 h 106"/>
                  <a:gd name="T8" fmla="*/ 621 w 16"/>
                  <a:gd name="T9" fmla="*/ 9137 h 106"/>
                  <a:gd name="T10" fmla="*/ 762 w 16"/>
                  <a:gd name="T11" fmla="*/ 9488 h 10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" h="106">
                    <a:moveTo>
                      <a:pt x="10" y="0"/>
                    </a:moveTo>
                    <a:cubicBezTo>
                      <a:pt x="12" y="5"/>
                      <a:pt x="16" y="22"/>
                      <a:pt x="14" y="37"/>
                    </a:cubicBezTo>
                    <a:cubicBezTo>
                      <a:pt x="12" y="56"/>
                      <a:pt x="7" y="71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2"/>
                      <a:pt x="4" y="87"/>
                      <a:pt x="9" y="102"/>
                    </a:cubicBezTo>
                    <a:cubicBezTo>
                      <a:pt x="9" y="103"/>
                      <a:pt x="10" y="105"/>
                      <a:pt x="11" y="106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97" name="Freeform 103"/>
              <p:cNvSpPr>
                <a:spLocks/>
              </p:cNvSpPr>
              <p:nvPr/>
            </p:nvSpPr>
            <p:spPr bwMode="auto">
              <a:xfrm>
                <a:off x="3304230" y="5843405"/>
                <a:ext cx="50571" cy="60083"/>
              </a:xfrm>
              <a:custGeom>
                <a:avLst/>
                <a:gdLst>
                  <a:gd name="T0" fmla="*/ 0 w 35"/>
                  <a:gd name="T1" fmla="*/ 1978 h 39"/>
                  <a:gd name="T2" fmla="*/ 1731 w 35"/>
                  <a:gd name="T3" fmla="*/ 265 h 39"/>
                  <a:gd name="T4" fmla="*/ 2208 w 35"/>
                  <a:gd name="T5" fmla="*/ 169 h 39"/>
                  <a:gd name="T6" fmla="*/ 2358 w 35"/>
                  <a:gd name="T7" fmla="*/ 815 h 39"/>
                  <a:gd name="T8" fmla="*/ 216 w 35"/>
                  <a:gd name="T9" fmla="*/ 3492 h 39"/>
                  <a:gd name="T10" fmla="*/ 0 w 35"/>
                  <a:gd name="T11" fmla="*/ 1978 h 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5" h="39">
                    <a:moveTo>
                      <a:pt x="0" y="22"/>
                    </a:moveTo>
                    <a:cubicBezTo>
                      <a:pt x="10" y="19"/>
                      <a:pt x="21" y="11"/>
                      <a:pt x="25" y="3"/>
                    </a:cubicBezTo>
                    <a:cubicBezTo>
                      <a:pt x="27" y="1"/>
                      <a:pt x="30" y="0"/>
                      <a:pt x="32" y="2"/>
                    </a:cubicBezTo>
                    <a:cubicBezTo>
                      <a:pt x="34" y="3"/>
                      <a:pt x="35" y="6"/>
                      <a:pt x="34" y="9"/>
                    </a:cubicBezTo>
                    <a:cubicBezTo>
                      <a:pt x="32" y="11"/>
                      <a:pt x="18" y="34"/>
                      <a:pt x="3" y="39"/>
                    </a:cubicBezTo>
                    <a:cubicBezTo>
                      <a:pt x="2" y="33"/>
                      <a:pt x="1" y="27"/>
                      <a:pt x="0" y="22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98" name="Freeform 104"/>
              <p:cNvSpPr>
                <a:spLocks/>
              </p:cNvSpPr>
              <p:nvPr/>
            </p:nvSpPr>
            <p:spPr bwMode="auto">
              <a:xfrm>
                <a:off x="3309738" y="6014643"/>
                <a:ext cx="14520" cy="12517"/>
              </a:xfrm>
              <a:custGeom>
                <a:avLst/>
                <a:gdLst>
                  <a:gd name="T0" fmla="*/ 0 w 10"/>
                  <a:gd name="T1" fmla="*/ 0 h 8"/>
                  <a:gd name="T2" fmla="*/ 708 w 10"/>
                  <a:gd name="T3" fmla="*/ 763 h 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0" h="8">
                    <a:moveTo>
                      <a:pt x="0" y="0"/>
                    </a:moveTo>
                    <a:cubicBezTo>
                      <a:pt x="3" y="5"/>
                      <a:pt x="9" y="3"/>
                      <a:pt x="10" y="8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399" name="Freeform 105"/>
              <p:cNvSpPr>
                <a:spLocks/>
              </p:cNvSpPr>
              <p:nvPr/>
            </p:nvSpPr>
            <p:spPr bwMode="auto">
              <a:xfrm>
                <a:off x="3346289" y="5720234"/>
                <a:ext cx="89625" cy="128178"/>
              </a:xfrm>
              <a:custGeom>
                <a:avLst/>
                <a:gdLst>
                  <a:gd name="T0" fmla="*/ 217 w 62"/>
                  <a:gd name="T1" fmla="*/ 6955 h 83"/>
                  <a:gd name="T2" fmla="*/ 141 w 62"/>
                  <a:gd name="T3" fmla="*/ 6517 h 83"/>
                  <a:gd name="T4" fmla="*/ 332 w 62"/>
                  <a:gd name="T5" fmla="*/ 6604 h 83"/>
                  <a:gd name="T6" fmla="*/ 332 w 62"/>
                  <a:gd name="T7" fmla="*/ 6517 h 83"/>
                  <a:gd name="T8" fmla="*/ 332 w 62"/>
                  <a:gd name="T9" fmla="*/ 5984 h 83"/>
                  <a:gd name="T10" fmla="*/ 551 w 62"/>
                  <a:gd name="T11" fmla="*/ 6070 h 83"/>
                  <a:gd name="T12" fmla="*/ 551 w 62"/>
                  <a:gd name="T13" fmla="*/ 5432 h 83"/>
                  <a:gd name="T14" fmla="*/ 702 w 62"/>
                  <a:gd name="T15" fmla="*/ 5518 h 83"/>
                  <a:gd name="T16" fmla="*/ 702 w 62"/>
                  <a:gd name="T17" fmla="*/ 5518 h 83"/>
                  <a:gd name="T18" fmla="*/ 627 w 62"/>
                  <a:gd name="T19" fmla="*/ 4984 h 83"/>
                  <a:gd name="T20" fmla="*/ 768 w 62"/>
                  <a:gd name="T21" fmla="*/ 5080 h 83"/>
                  <a:gd name="T22" fmla="*/ 702 w 62"/>
                  <a:gd name="T23" fmla="*/ 4605 h 83"/>
                  <a:gd name="T24" fmla="*/ 918 w 62"/>
                  <a:gd name="T25" fmla="*/ 4691 h 83"/>
                  <a:gd name="T26" fmla="*/ 843 w 62"/>
                  <a:gd name="T27" fmla="*/ 4253 h 83"/>
                  <a:gd name="T28" fmla="*/ 918 w 62"/>
                  <a:gd name="T29" fmla="*/ 3815 h 83"/>
                  <a:gd name="T30" fmla="*/ 1109 w 62"/>
                  <a:gd name="T31" fmla="*/ 3815 h 83"/>
                  <a:gd name="T32" fmla="*/ 959 w 62"/>
                  <a:gd name="T33" fmla="*/ 3254 h 83"/>
                  <a:gd name="T34" fmla="*/ 1175 w 62"/>
                  <a:gd name="T35" fmla="*/ 3254 h 83"/>
                  <a:gd name="T36" fmla="*/ 1034 w 62"/>
                  <a:gd name="T37" fmla="*/ 2816 h 83"/>
                  <a:gd name="T38" fmla="*/ 1250 w 62"/>
                  <a:gd name="T39" fmla="*/ 2902 h 83"/>
                  <a:gd name="T40" fmla="*/ 1175 w 62"/>
                  <a:gd name="T41" fmla="*/ 2437 h 83"/>
                  <a:gd name="T42" fmla="*/ 1325 w 62"/>
                  <a:gd name="T43" fmla="*/ 2520 h 83"/>
                  <a:gd name="T44" fmla="*/ 1325 w 62"/>
                  <a:gd name="T45" fmla="*/ 2437 h 83"/>
                  <a:gd name="T46" fmla="*/ 1325 w 62"/>
                  <a:gd name="T47" fmla="*/ 2255 h 83"/>
                  <a:gd name="T48" fmla="*/ 1467 w 62"/>
                  <a:gd name="T49" fmla="*/ 2255 h 83"/>
                  <a:gd name="T50" fmla="*/ 1392 w 62"/>
                  <a:gd name="T51" fmla="*/ 1999 h 83"/>
                  <a:gd name="T52" fmla="*/ 1660 w 62"/>
                  <a:gd name="T53" fmla="*/ 2168 h 83"/>
                  <a:gd name="T54" fmla="*/ 1735 w 62"/>
                  <a:gd name="T55" fmla="*/ 1817 h 83"/>
                  <a:gd name="T56" fmla="*/ 1952 w 62"/>
                  <a:gd name="T57" fmla="*/ 1903 h 83"/>
                  <a:gd name="T58" fmla="*/ 1952 w 62"/>
                  <a:gd name="T59" fmla="*/ 1647 h 83"/>
                  <a:gd name="T60" fmla="*/ 2217 w 62"/>
                  <a:gd name="T61" fmla="*/ 1730 h 83"/>
                  <a:gd name="T62" fmla="*/ 2217 w 62"/>
                  <a:gd name="T63" fmla="*/ 1437 h 83"/>
                  <a:gd name="T64" fmla="*/ 2434 w 62"/>
                  <a:gd name="T65" fmla="*/ 1647 h 83"/>
                  <a:gd name="T66" fmla="*/ 2500 w 62"/>
                  <a:gd name="T67" fmla="*/ 1437 h 83"/>
                  <a:gd name="T68" fmla="*/ 2717 w 62"/>
                  <a:gd name="T69" fmla="*/ 1521 h 83"/>
                  <a:gd name="T70" fmla="*/ 2769 w 62"/>
                  <a:gd name="T71" fmla="*/ 1169 h 83"/>
                  <a:gd name="T72" fmla="*/ 3060 w 62"/>
                  <a:gd name="T73" fmla="*/ 913 h 83"/>
                  <a:gd name="T74" fmla="*/ 3277 w 62"/>
                  <a:gd name="T75" fmla="*/ 1086 h 83"/>
                  <a:gd name="T76" fmla="*/ 3343 w 62"/>
                  <a:gd name="T77" fmla="*/ 817 h 83"/>
                  <a:gd name="T78" fmla="*/ 3534 w 62"/>
                  <a:gd name="T79" fmla="*/ 913 h 83"/>
                  <a:gd name="T80" fmla="*/ 3609 w 62"/>
                  <a:gd name="T81" fmla="*/ 648 h 83"/>
                  <a:gd name="T82" fmla="*/ 3825 w 62"/>
                  <a:gd name="T83" fmla="*/ 817 h 83"/>
                  <a:gd name="T84" fmla="*/ 3825 w 62"/>
                  <a:gd name="T85" fmla="*/ 731 h 83"/>
                  <a:gd name="T86" fmla="*/ 3825 w 62"/>
                  <a:gd name="T87" fmla="*/ 352 h 83"/>
                  <a:gd name="T88" fmla="*/ 4019 w 62"/>
                  <a:gd name="T89" fmla="*/ 561 h 83"/>
                  <a:gd name="T90" fmla="*/ 4310 w 62"/>
                  <a:gd name="T91" fmla="*/ 86 h 83"/>
                  <a:gd name="T92" fmla="*/ 4235 w 62"/>
                  <a:gd name="T93" fmla="*/ 731 h 83"/>
                  <a:gd name="T94" fmla="*/ 4235 w 62"/>
                  <a:gd name="T95" fmla="*/ 913 h 83"/>
                  <a:gd name="T96" fmla="*/ 1591 w 62"/>
                  <a:gd name="T97" fmla="*/ 2730 h 83"/>
                  <a:gd name="T98" fmla="*/ 332 w 62"/>
                  <a:gd name="T99" fmla="*/ 7517 h 83"/>
                  <a:gd name="T100" fmla="*/ 217 w 62"/>
                  <a:gd name="T101" fmla="*/ 7421 h 83"/>
                  <a:gd name="T102" fmla="*/ 0 w 62"/>
                  <a:gd name="T103" fmla="*/ 7335 h 83"/>
                  <a:gd name="T104" fmla="*/ 217 w 62"/>
                  <a:gd name="T105" fmla="*/ 6955 h 8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62" h="83">
                    <a:moveTo>
                      <a:pt x="3" y="77"/>
                    </a:moveTo>
                    <a:cubicBezTo>
                      <a:pt x="2" y="75"/>
                      <a:pt x="1" y="74"/>
                      <a:pt x="2" y="72"/>
                    </a:cubicBezTo>
                    <a:cubicBezTo>
                      <a:pt x="3" y="72"/>
                      <a:pt x="4" y="73"/>
                      <a:pt x="5" y="73"/>
                    </a:cubicBezTo>
                    <a:cubicBezTo>
                      <a:pt x="5" y="73"/>
                      <a:pt x="5" y="72"/>
                      <a:pt x="5" y="72"/>
                    </a:cubicBezTo>
                    <a:cubicBezTo>
                      <a:pt x="5" y="70"/>
                      <a:pt x="5" y="68"/>
                      <a:pt x="5" y="66"/>
                    </a:cubicBezTo>
                    <a:cubicBezTo>
                      <a:pt x="6" y="66"/>
                      <a:pt x="7" y="66"/>
                      <a:pt x="8" y="67"/>
                    </a:cubicBezTo>
                    <a:cubicBezTo>
                      <a:pt x="8" y="64"/>
                      <a:pt x="7" y="62"/>
                      <a:pt x="8" y="60"/>
                    </a:cubicBezTo>
                    <a:cubicBezTo>
                      <a:pt x="8" y="60"/>
                      <a:pt x="9" y="61"/>
                      <a:pt x="10" y="61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0" y="59"/>
                      <a:pt x="9" y="57"/>
                      <a:pt x="9" y="55"/>
                    </a:cubicBezTo>
                    <a:cubicBezTo>
                      <a:pt x="10" y="56"/>
                      <a:pt x="11" y="56"/>
                      <a:pt x="11" y="56"/>
                    </a:cubicBezTo>
                    <a:cubicBezTo>
                      <a:pt x="11" y="55"/>
                      <a:pt x="11" y="53"/>
                      <a:pt x="10" y="51"/>
                    </a:cubicBezTo>
                    <a:cubicBezTo>
                      <a:pt x="10" y="52"/>
                      <a:pt x="12" y="52"/>
                      <a:pt x="13" y="52"/>
                    </a:cubicBezTo>
                    <a:cubicBezTo>
                      <a:pt x="12" y="51"/>
                      <a:pt x="12" y="49"/>
                      <a:pt x="12" y="47"/>
                    </a:cubicBezTo>
                    <a:cubicBezTo>
                      <a:pt x="15" y="47"/>
                      <a:pt x="14" y="44"/>
                      <a:pt x="13" y="42"/>
                    </a:cubicBezTo>
                    <a:cubicBezTo>
                      <a:pt x="13" y="42"/>
                      <a:pt x="15" y="42"/>
                      <a:pt x="16" y="42"/>
                    </a:cubicBezTo>
                    <a:cubicBezTo>
                      <a:pt x="15" y="40"/>
                      <a:pt x="14" y="38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6" y="35"/>
                      <a:pt x="16" y="32"/>
                      <a:pt x="15" y="31"/>
                    </a:cubicBezTo>
                    <a:cubicBezTo>
                      <a:pt x="16" y="32"/>
                      <a:pt x="17" y="32"/>
                      <a:pt x="18" y="32"/>
                    </a:cubicBezTo>
                    <a:cubicBezTo>
                      <a:pt x="17" y="31"/>
                      <a:pt x="17" y="28"/>
                      <a:pt x="17" y="27"/>
                    </a:cubicBezTo>
                    <a:cubicBezTo>
                      <a:pt x="17" y="27"/>
                      <a:pt x="18" y="28"/>
                      <a:pt x="19" y="28"/>
                    </a:cubicBezTo>
                    <a:cubicBezTo>
                      <a:pt x="19" y="28"/>
                      <a:pt x="19" y="27"/>
                      <a:pt x="19" y="27"/>
                    </a:cubicBezTo>
                    <a:cubicBezTo>
                      <a:pt x="19" y="27"/>
                      <a:pt x="19" y="26"/>
                      <a:pt x="19" y="25"/>
                    </a:cubicBezTo>
                    <a:cubicBezTo>
                      <a:pt x="20" y="25"/>
                      <a:pt x="20" y="26"/>
                      <a:pt x="21" y="25"/>
                    </a:cubicBezTo>
                    <a:cubicBezTo>
                      <a:pt x="20" y="24"/>
                      <a:pt x="21" y="23"/>
                      <a:pt x="20" y="22"/>
                    </a:cubicBezTo>
                    <a:cubicBezTo>
                      <a:pt x="21" y="23"/>
                      <a:pt x="23" y="23"/>
                      <a:pt x="24" y="24"/>
                    </a:cubicBezTo>
                    <a:cubicBezTo>
                      <a:pt x="24" y="23"/>
                      <a:pt x="25" y="21"/>
                      <a:pt x="25" y="20"/>
                    </a:cubicBezTo>
                    <a:cubicBezTo>
                      <a:pt x="26" y="21"/>
                      <a:pt x="27" y="21"/>
                      <a:pt x="28" y="21"/>
                    </a:cubicBezTo>
                    <a:cubicBezTo>
                      <a:pt x="28" y="20"/>
                      <a:pt x="28" y="19"/>
                      <a:pt x="28" y="18"/>
                    </a:cubicBezTo>
                    <a:cubicBezTo>
                      <a:pt x="29" y="18"/>
                      <a:pt x="31" y="18"/>
                      <a:pt x="32" y="19"/>
                    </a:cubicBezTo>
                    <a:cubicBezTo>
                      <a:pt x="32" y="18"/>
                      <a:pt x="32" y="17"/>
                      <a:pt x="32" y="16"/>
                    </a:cubicBezTo>
                    <a:cubicBezTo>
                      <a:pt x="32" y="17"/>
                      <a:pt x="35" y="17"/>
                      <a:pt x="35" y="18"/>
                    </a:cubicBezTo>
                    <a:cubicBezTo>
                      <a:pt x="36" y="17"/>
                      <a:pt x="36" y="17"/>
                      <a:pt x="36" y="16"/>
                    </a:cubicBezTo>
                    <a:cubicBezTo>
                      <a:pt x="37" y="16"/>
                      <a:pt x="38" y="16"/>
                      <a:pt x="39" y="17"/>
                    </a:cubicBezTo>
                    <a:cubicBezTo>
                      <a:pt x="39" y="16"/>
                      <a:pt x="40" y="13"/>
                      <a:pt x="40" y="13"/>
                    </a:cubicBezTo>
                    <a:cubicBezTo>
                      <a:pt x="43" y="14"/>
                      <a:pt x="44" y="13"/>
                      <a:pt x="44" y="10"/>
                    </a:cubicBezTo>
                    <a:cubicBezTo>
                      <a:pt x="44" y="11"/>
                      <a:pt x="46" y="11"/>
                      <a:pt x="47" y="12"/>
                    </a:cubicBezTo>
                    <a:cubicBezTo>
                      <a:pt x="47" y="11"/>
                      <a:pt x="48" y="10"/>
                      <a:pt x="48" y="9"/>
                    </a:cubicBezTo>
                    <a:cubicBezTo>
                      <a:pt x="49" y="10"/>
                      <a:pt x="50" y="10"/>
                      <a:pt x="51" y="10"/>
                    </a:cubicBezTo>
                    <a:cubicBezTo>
                      <a:pt x="51" y="9"/>
                      <a:pt x="52" y="8"/>
                      <a:pt x="52" y="7"/>
                    </a:cubicBezTo>
                    <a:cubicBezTo>
                      <a:pt x="53" y="8"/>
                      <a:pt x="54" y="8"/>
                      <a:pt x="55" y="9"/>
                    </a:cubicBezTo>
                    <a:cubicBezTo>
                      <a:pt x="55" y="9"/>
                      <a:pt x="55" y="8"/>
                      <a:pt x="55" y="8"/>
                    </a:cubicBezTo>
                    <a:cubicBezTo>
                      <a:pt x="55" y="7"/>
                      <a:pt x="56" y="5"/>
                      <a:pt x="55" y="4"/>
                    </a:cubicBezTo>
                    <a:cubicBezTo>
                      <a:pt x="56" y="5"/>
                      <a:pt x="57" y="5"/>
                      <a:pt x="58" y="6"/>
                    </a:cubicBezTo>
                    <a:cubicBezTo>
                      <a:pt x="59" y="4"/>
                      <a:pt x="61" y="0"/>
                      <a:pt x="62" y="1"/>
                    </a:cubicBezTo>
                    <a:cubicBezTo>
                      <a:pt x="62" y="1"/>
                      <a:pt x="61" y="7"/>
                      <a:pt x="61" y="8"/>
                    </a:cubicBezTo>
                    <a:cubicBezTo>
                      <a:pt x="61" y="9"/>
                      <a:pt x="61" y="9"/>
                      <a:pt x="61" y="10"/>
                    </a:cubicBezTo>
                    <a:cubicBezTo>
                      <a:pt x="54" y="17"/>
                      <a:pt x="32" y="27"/>
                      <a:pt x="23" y="30"/>
                    </a:cubicBezTo>
                    <a:cubicBezTo>
                      <a:pt x="22" y="42"/>
                      <a:pt x="17" y="63"/>
                      <a:pt x="5" y="83"/>
                    </a:cubicBezTo>
                    <a:cubicBezTo>
                      <a:pt x="4" y="83"/>
                      <a:pt x="4" y="82"/>
                      <a:pt x="3" y="82"/>
                    </a:cubicBezTo>
                    <a:cubicBezTo>
                      <a:pt x="2" y="81"/>
                      <a:pt x="1" y="81"/>
                      <a:pt x="0" y="81"/>
                    </a:cubicBezTo>
                    <a:cubicBezTo>
                      <a:pt x="1" y="80"/>
                      <a:pt x="2" y="79"/>
                      <a:pt x="3" y="77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00" name="Freeform 106"/>
              <p:cNvSpPr>
                <a:spLocks/>
              </p:cNvSpPr>
              <p:nvPr/>
            </p:nvSpPr>
            <p:spPr bwMode="auto">
              <a:xfrm>
                <a:off x="3361811" y="5996117"/>
                <a:ext cx="150710" cy="52573"/>
              </a:xfrm>
              <a:custGeom>
                <a:avLst/>
                <a:gdLst>
                  <a:gd name="T0" fmla="*/ 0 w 104"/>
                  <a:gd name="T1" fmla="*/ 0 h 34"/>
                  <a:gd name="T2" fmla="*/ 996 w 104"/>
                  <a:gd name="T3" fmla="*/ 562 h 34"/>
                  <a:gd name="T4" fmla="*/ 2883 w 104"/>
                  <a:gd name="T5" fmla="*/ 1918 h 34"/>
                  <a:gd name="T6" fmla="*/ 7221 w 104"/>
                  <a:gd name="T7" fmla="*/ 2443 h 34"/>
                  <a:gd name="T8" fmla="*/ 7296 w 104"/>
                  <a:gd name="T9" fmla="*/ 2535 h 34"/>
                  <a:gd name="T10" fmla="*/ 7296 w 104"/>
                  <a:gd name="T11" fmla="*/ 2535 h 34"/>
                  <a:gd name="T12" fmla="*/ 7296 w 104"/>
                  <a:gd name="T13" fmla="*/ 2535 h 34"/>
                  <a:gd name="T14" fmla="*/ 7296 w 104"/>
                  <a:gd name="T15" fmla="*/ 2653 h 34"/>
                  <a:gd name="T16" fmla="*/ 7296 w 104"/>
                  <a:gd name="T17" fmla="*/ 2653 h 34"/>
                  <a:gd name="T18" fmla="*/ 7221 w 104"/>
                  <a:gd name="T19" fmla="*/ 3091 h 34"/>
                  <a:gd name="T20" fmla="*/ 7079 w 104"/>
                  <a:gd name="T21" fmla="*/ 3005 h 34"/>
                  <a:gd name="T22" fmla="*/ 6961 w 104"/>
                  <a:gd name="T23" fmla="*/ 2823 h 34"/>
                  <a:gd name="T24" fmla="*/ 6885 w 104"/>
                  <a:gd name="T25" fmla="*/ 3005 h 34"/>
                  <a:gd name="T26" fmla="*/ 6668 w 104"/>
                  <a:gd name="T27" fmla="*/ 2736 h 34"/>
                  <a:gd name="T28" fmla="*/ 6593 w 104"/>
                  <a:gd name="T29" fmla="*/ 2918 h 34"/>
                  <a:gd name="T30" fmla="*/ 6376 w 104"/>
                  <a:gd name="T31" fmla="*/ 2736 h 34"/>
                  <a:gd name="T32" fmla="*/ 6257 w 104"/>
                  <a:gd name="T33" fmla="*/ 2918 h 34"/>
                  <a:gd name="T34" fmla="*/ 6040 w 104"/>
                  <a:gd name="T35" fmla="*/ 2653 h 34"/>
                  <a:gd name="T36" fmla="*/ 5890 w 104"/>
                  <a:gd name="T37" fmla="*/ 2823 h 34"/>
                  <a:gd name="T38" fmla="*/ 5670 w 104"/>
                  <a:gd name="T39" fmla="*/ 2653 h 34"/>
                  <a:gd name="T40" fmla="*/ 5554 w 104"/>
                  <a:gd name="T41" fmla="*/ 2736 h 34"/>
                  <a:gd name="T42" fmla="*/ 5186 w 104"/>
                  <a:gd name="T43" fmla="*/ 2736 h 34"/>
                  <a:gd name="T44" fmla="*/ 4775 w 104"/>
                  <a:gd name="T45" fmla="*/ 2736 h 34"/>
                  <a:gd name="T46" fmla="*/ 4556 w 104"/>
                  <a:gd name="T47" fmla="*/ 2653 h 34"/>
                  <a:gd name="T48" fmla="*/ 4414 w 104"/>
                  <a:gd name="T49" fmla="*/ 2653 h 34"/>
                  <a:gd name="T50" fmla="*/ 4289 w 104"/>
                  <a:gd name="T51" fmla="*/ 2535 h 34"/>
                  <a:gd name="T52" fmla="*/ 4223 w 104"/>
                  <a:gd name="T53" fmla="*/ 2653 h 34"/>
                  <a:gd name="T54" fmla="*/ 4003 w 104"/>
                  <a:gd name="T55" fmla="*/ 2535 h 34"/>
                  <a:gd name="T56" fmla="*/ 3927 w 104"/>
                  <a:gd name="T57" fmla="*/ 2653 h 34"/>
                  <a:gd name="T58" fmla="*/ 3710 w 104"/>
                  <a:gd name="T59" fmla="*/ 2535 h 34"/>
                  <a:gd name="T60" fmla="*/ 3586 w 104"/>
                  <a:gd name="T61" fmla="*/ 2443 h 34"/>
                  <a:gd name="T62" fmla="*/ 3444 w 104"/>
                  <a:gd name="T63" fmla="*/ 2535 h 34"/>
                  <a:gd name="T64" fmla="*/ 3224 w 104"/>
                  <a:gd name="T65" fmla="*/ 2443 h 34"/>
                  <a:gd name="T66" fmla="*/ 3007 w 104"/>
                  <a:gd name="T67" fmla="*/ 2535 h 34"/>
                  <a:gd name="T68" fmla="*/ 2958 w 104"/>
                  <a:gd name="T69" fmla="*/ 2443 h 34"/>
                  <a:gd name="T70" fmla="*/ 2813 w 104"/>
                  <a:gd name="T71" fmla="*/ 2535 h 34"/>
                  <a:gd name="T72" fmla="*/ 2738 w 104"/>
                  <a:gd name="T73" fmla="*/ 2443 h 34"/>
                  <a:gd name="T74" fmla="*/ 2521 w 104"/>
                  <a:gd name="T75" fmla="*/ 2535 h 34"/>
                  <a:gd name="T76" fmla="*/ 2379 w 104"/>
                  <a:gd name="T77" fmla="*/ 2088 h 34"/>
                  <a:gd name="T78" fmla="*/ 2179 w 104"/>
                  <a:gd name="T79" fmla="*/ 2183 h 34"/>
                  <a:gd name="T80" fmla="*/ 2110 w 104"/>
                  <a:gd name="T81" fmla="*/ 1918 h 34"/>
                  <a:gd name="T82" fmla="*/ 1959 w 104"/>
                  <a:gd name="T83" fmla="*/ 1918 h 34"/>
                  <a:gd name="T84" fmla="*/ 1818 w 104"/>
                  <a:gd name="T85" fmla="*/ 1649 h 34"/>
                  <a:gd name="T86" fmla="*/ 1676 w 104"/>
                  <a:gd name="T87" fmla="*/ 1822 h 34"/>
                  <a:gd name="T88" fmla="*/ 1548 w 104"/>
                  <a:gd name="T89" fmla="*/ 1439 h 34"/>
                  <a:gd name="T90" fmla="*/ 1407 w 104"/>
                  <a:gd name="T91" fmla="*/ 1563 h 34"/>
                  <a:gd name="T92" fmla="*/ 1265 w 104"/>
                  <a:gd name="T93" fmla="*/ 1269 h 34"/>
                  <a:gd name="T94" fmla="*/ 1114 w 104"/>
                  <a:gd name="T95" fmla="*/ 1439 h 34"/>
                  <a:gd name="T96" fmla="*/ 996 w 104"/>
                  <a:gd name="T97" fmla="*/ 1183 h 34"/>
                  <a:gd name="T98" fmla="*/ 920 w 104"/>
                  <a:gd name="T99" fmla="*/ 1269 h 34"/>
                  <a:gd name="T100" fmla="*/ 703 w 104"/>
                  <a:gd name="T101" fmla="*/ 1183 h 34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04" h="34">
                    <a:moveTo>
                      <a:pt x="0" y="0"/>
                    </a:moveTo>
                    <a:cubicBezTo>
                      <a:pt x="4" y="2"/>
                      <a:pt x="9" y="4"/>
                      <a:pt x="14" y="6"/>
                    </a:cubicBezTo>
                    <a:cubicBezTo>
                      <a:pt x="25" y="11"/>
                      <a:pt x="36" y="15"/>
                      <a:pt x="41" y="21"/>
                    </a:cubicBezTo>
                    <a:cubicBezTo>
                      <a:pt x="48" y="21"/>
                      <a:pt x="91" y="22"/>
                      <a:pt x="103" y="27"/>
                    </a:cubicBezTo>
                    <a:cubicBezTo>
                      <a:pt x="103" y="27"/>
                      <a:pt x="104" y="27"/>
                      <a:pt x="104" y="28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104" y="28"/>
                      <a:pt x="104" y="29"/>
                      <a:pt x="104" y="29"/>
                    </a:cubicBezTo>
                    <a:cubicBezTo>
                      <a:pt x="104" y="29"/>
                      <a:pt x="104" y="29"/>
                      <a:pt x="104" y="29"/>
                    </a:cubicBezTo>
                    <a:cubicBezTo>
                      <a:pt x="104" y="31"/>
                      <a:pt x="104" y="33"/>
                      <a:pt x="103" y="34"/>
                    </a:cubicBezTo>
                    <a:cubicBezTo>
                      <a:pt x="103" y="33"/>
                      <a:pt x="102" y="33"/>
                      <a:pt x="101" y="33"/>
                    </a:cubicBezTo>
                    <a:cubicBezTo>
                      <a:pt x="100" y="33"/>
                      <a:pt x="100" y="32"/>
                      <a:pt x="99" y="31"/>
                    </a:cubicBezTo>
                    <a:cubicBezTo>
                      <a:pt x="99" y="31"/>
                      <a:pt x="98" y="32"/>
                      <a:pt x="98" y="33"/>
                    </a:cubicBezTo>
                    <a:cubicBezTo>
                      <a:pt x="97" y="32"/>
                      <a:pt x="96" y="31"/>
                      <a:pt x="95" y="30"/>
                    </a:cubicBezTo>
                    <a:cubicBezTo>
                      <a:pt x="95" y="31"/>
                      <a:pt x="94" y="32"/>
                      <a:pt x="94" y="32"/>
                    </a:cubicBezTo>
                    <a:cubicBezTo>
                      <a:pt x="93" y="32"/>
                      <a:pt x="92" y="30"/>
                      <a:pt x="91" y="30"/>
                    </a:cubicBezTo>
                    <a:cubicBezTo>
                      <a:pt x="90" y="30"/>
                      <a:pt x="90" y="31"/>
                      <a:pt x="89" y="32"/>
                    </a:cubicBezTo>
                    <a:cubicBezTo>
                      <a:pt x="88" y="32"/>
                      <a:pt x="87" y="30"/>
                      <a:pt x="86" y="29"/>
                    </a:cubicBezTo>
                    <a:cubicBezTo>
                      <a:pt x="85" y="29"/>
                      <a:pt x="85" y="31"/>
                      <a:pt x="84" y="31"/>
                    </a:cubicBezTo>
                    <a:cubicBezTo>
                      <a:pt x="83" y="31"/>
                      <a:pt x="82" y="30"/>
                      <a:pt x="81" y="29"/>
                    </a:cubicBezTo>
                    <a:cubicBezTo>
                      <a:pt x="80" y="29"/>
                      <a:pt x="80" y="30"/>
                      <a:pt x="79" y="30"/>
                    </a:cubicBezTo>
                    <a:cubicBezTo>
                      <a:pt x="76" y="30"/>
                      <a:pt x="76" y="28"/>
                      <a:pt x="74" y="30"/>
                    </a:cubicBezTo>
                    <a:cubicBezTo>
                      <a:pt x="72" y="27"/>
                      <a:pt x="70" y="29"/>
                      <a:pt x="68" y="30"/>
                    </a:cubicBezTo>
                    <a:cubicBezTo>
                      <a:pt x="67" y="27"/>
                      <a:pt x="66" y="29"/>
                      <a:pt x="65" y="29"/>
                    </a:cubicBezTo>
                    <a:cubicBezTo>
                      <a:pt x="64" y="29"/>
                      <a:pt x="64" y="29"/>
                      <a:pt x="63" y="29"/>
                    </a:cubicBezTo>
                    <a:cubicBezTo>
                      <a:pt x="62" y="29"/>
                      <a:pt x="61" y="28"/>
                      <a:pt x="61" y="28"/>
                    </a:cubicBezTo>
                    <a:cubicBezTo>
                      <a:pt x="61" y="28"/>
                      <a:pt x="60" y="29"/>
                      <a:pt x="60" y="29"/>
                    </a:cubicBezTo>
                    <a:cubicBezTo>
                      <a:pt x="59" y="29"/>
                      <a:pt x="58" y="28"/>
                      <a:pt x="57" y="28"/>
                    </a:cubicBezTo>
                    <a:cubicBezTo>
                      <a:pt x="56" y="28"/>
                      <a:pt x="56" y="29"/>
                      <a:pt x="56" y="29"/>
                    </a:cubicBezTo>
                    <a:cubicBezTo>
                      <a:pt x="55" y="28"/>
                      <a:pt x="54" y="28"/>
                      <a:pt x="53" y="28"/>
                    </a:cubicBezTo>
                    <a:cubicBezTo>
                      <a:pt x="53" y="28"/>
                      <a:pt x="52" y="27"/>
                      <a:pt x="51" y="27"/>
                    </a:cubicBezTo>
                    <a:cubicBezTo>
                      <a:pt x="51" y="27"/>
                      <a:pt x="50" y="28"/>
                      <a:pt x="49" y="28"/>
                    </a:cubicBezTo>
                    <a:cubicBezTo>
                      <a:pt x="48" y="28"/>
                      <a:pt x="48" y="27"/>
                      <a:pt x="46" y="27"/>
                    </a:cubicBezTo>
                    <a:cubicBezTo>
                      <a:pt x="45" y="27"/>
                      <a:pt x="45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2" y="27"/>
                      <a:pt x="40" y="28"/>
                      <a:pt x="40" y="28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7"/>
                      <a:pt x="37" y="28"/>
                      <a:pt x="36" y="28"/>
                    </a:cubicBezTo>
                    <a:cubicBezTo>
                      <a:pt x="37" y="26"/>
                      <a:pt x="35" y="25"/>
                      <a:pt x="34" y="23"/>
                    </a:cubicBezTo>
                    <a:cubicBezTo>
                      <a:pt x="33" y="24"/>
                      <a:pt x="32" y="24"/>
                      <a:pt x="31" y="24"/>
                    </a:cubicBezTo>
                    <a:cubicBezTo>
                      <a:pt x="31" y="23"/>
                      <a:pt x="31" y="21"/>
                      <a:pt x="30" y="21"/>
                    </a:cubicBezTo>
                    <a:cubicBezTo>
                      <a:pt x="30" y="20"/>
                      <a:pt x="29" y="21"/>
                      <a:pt x="28" y="21"/>
                    </a:cubicBezTo>
                    <a:cubicBezTo>
                      <a:pt x="28" y="20"/>
                      <a:pt x="28" y="19"/>
                      <a:pt x="26" y="18"/>
                    </a:cubicBezTo>
                    <a:cubicBezTo>
                      <a:pt x="26" y="18"/>
                      <a:pt x="25" y="20"/>
                      <a:pt x="24" y="20"/>
                    </a:cubicBezTo>
                    <a:cubicBezTo>
                      <a:pt x="24" y="18"/>
                      <a:pt x="23" y="17"/>
                      <a:pt x="22" y="16"/>
                    </a:cubicBezTo>
                    <a:cubicBezTo>
                      <a:pt x="22" y="17"/>
                      <a:pt x="21" y="17"/>
                      <a:pt x="20" y="17"/>
                    </a:cubicBezTo>
                    <a:cubicBezTo>
                      <a:pt x="20" y="16"/>
                      <a:pt x="19" y="14"/>
                      <a:pt x="18" y="14"/>
                    </a:cubicBezTo>
                    <a:cubicBezTo>
                      <a:pt x="17" y="14"/>
                      <a:pt x="17" y="15"/>
                      <a:pt x="16" y="16"/>
                    </a:cubicBezTo>
                    <a:cubicBezTo>
                      <a:pt x="16" y="14"/>
                      <a:pt x="16" y="14"/>
                      <a:pt x="14" y="13"/>
                    </a:cubicBezTo>
                    <a:cubicBezTo>
                      <a:pt x="14" y="13"/>
                      <a:pt x="14" y="14"/>
                      <a:pt x="13" y="14"/>
                    </a:cubicBezTo>
                    <a:cubicBezTo>
                      <a:pt x="13" y="11"/>
                      <a:pt x="11" y="12"/>
                      <a:pt x="10" y="13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01" name="Freeform 107"/>
              <p:cNvSpPr>
                <a:spLocks/>
              </p:cNvSpPr>
              <p:nvPr/>
            </p:nvSpPr>
            <p:spPr bwMode="auto">
              <a:xfrm>
                <a:off x="3351797" y="5993113"/>
                <a:ext cx="14520" cy="18526"/>
              </a:xfrm>
              <a:custGeom>
                <a:avLst/>
                <a:gdLst>
                  <a:gd name="T0" fmla="*/ 708 w 10"/>
                  <a:gd name="T1" fmla="*/ 1085 h 12"/>
                  <a:gd name="T2" fmla="*/ 632 w 10"/>
                  <a:gd name="T3" fmla="*/ 999 h 12"/>
                  <a:gd name="T4" fmla="*/ 412 w 10"/>
                  <a:gd name="T5" fmla="*/ 913 h 12"/>
                  <a:gd name="T6" fmla="*/ 371 w 10"/>
                  <a:gd name="T7" fmla="*/ 817 h 12"/>
                  <a:gd name="T8" fmla="*/ 142 w 10"/>
                  <a:gd name="T9" fmla="*/ 731 h 12"/>
                  <a:gd name="T10" fmla="*/ 0 w 10"/>
                  <a:gd name="T11" fmla="*/ 648 h 12"/>
                  <a:gd name="T12" fmla="*/ 142 w 10"/>
                  <a:gd name="T13" fmla="*/ 438 h 12"/>
                  <a:gd name="T14" fmla="*/ 218 w 10"/>
                  <a:gd name="T15" fmla="*/ 86 h 12"/>
                  <a:gd name="T16" fmla="*/ 218 w 10"/>
                  <a:gd name="T17" fmla="*/ 0 h 1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" h="12">
                    <a:moveTo>
                      <a:pt x="10" y="12"/>
                    </a:moveTo>
                    <a:cubicBezTo>
                      <a:pt x="10" y="11"/>
                      <a:pt x="10" y="10"/>
                      <a:pt x="9" y="11"/>
                    </a:cubicBezTo>
                    <a:cubicBezTo>
                      <a:pt x="7" y="11"/>
                      <a:pt x="7" y="12"/>
                      <a:pt x="6" y="10"/>
                    </a:cubicBezTo>
                    <a:cubicBezTo>
                      <a:pt x="5" y="9"/>
                      <a:pt x="6" y="9"/>
                      <a:pt x="5" y="9"/>
                    </a:cubicBezTo>
                    <a:cubicBezTo>
                      <a:pt x="4" y="8"/>
                      <a:pt x="3" y="9"/>
                      <a:pt x="2" y="8"/>
                    </a:cubicBezTo>
                    <a:cubicBezTo>
                      <a:pt x="1" y="8"/>
                      <a:pt x="1" y="7"/>
                      <a:pt x="0" y="7"/>
                    </a:cubicBezTo>
                    <a:cubicBezTo>
                      <a:pt x="1" y="6"/>
                      <a:pt x="2" y="6"/>
                      <a:pt x="2" y="5"/>
                    </a:cubicBezTo>
                    <a:cubicBezTo>
                      <a:pt x="3" y="4"/>
                      <a:pt x="3" y="2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noFill/>
              <a:ln w="9525" cap="rnd">
                <a:solidFill>
                  <a:srgbClr val="9A9B9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02" name="Freeform 108"/>
              <p:cNvSpPr>
                <a:spLocks/>
              </p:cNvSpPr>
              <p:nvPr/>
            </p:nvSpPr>
            <p:spPr bwMode="auto">
              <a:xfrm>
                <a:off x="3296720" y="6259984"/>
                <a:ext cx="78109" cy="138693"/>
              </a:xfrm>
              <a:custGeom>
                <a:avLst/>
                <a:gdLst>
                  <a:gd name="T0" fmla="*/ 1543 w 54"/>
                  <a:gd name="T1" fmla="*/ 729 h 90"/>
                  <a:gd name="T2" fmla="*/ 1109 w 54"/>
                  <a:gd name="T3" fmla="*/ 1810 h 90"/>
                  <a:gd name="T4" fmla="*/ 1034 w 54"/>
                  <a:gd name="T5" fmla="*/ 3496 h 90"/>
                  <a:gd name="T6" fmla="*/ 3614 w 54"/>
                  <a:gd name="T7" fmla="*/ 7350 h 90"/>
                  <a:gd name="T8" fmla="*/ 3472 w 54"/>
                  <a:gd name="T9" fmla="*/ 7728 h 90"/>
                  <a:gd name="T10" fmla="*/ 3204 w 54"/>
                  <a:gd name="T11" fmla="*/ 8079 h 90"/>
                  <a:gd name="T12" fmla="*/ 3204 w 54"/>
                  <a:gd name="T13" fmla="*/ 7436 h 90"/>
                  <a:gd name="T14" fmla="*/ 2846 w 54"/>
                  <a:gd name="T15" fmla="*/ 7436 h 90"/>
                  <a:gd name="T16" fmla="*/ 2505 w 54"/>
                  <a:gd name="T17" fmla="*/ 6999 h 90"/>
                  <a:gd name="T18" fmla="*/ 2505 w 54"/>
                  <a:gd name="T19" fmla="*/ 6651 h 90"/>
                  <a:gd name="T20" fmla="*/ 2219 w 54"/>
                  <a:gd name="T21" fmla="*/ 6565 h 90"/>
                  <a:gd name="T22" fmla="*/ 2219 w 54"/>
                  <a:gd name="T23" fmla="*/ 6177 h 90"/>
                  <a:gd name="T24" fmla="*/ 1811 w 54"/>
                  <a:gd name="T25" fmla="*/ 6005 h 90"/>
                  <a:gd name="T26" fmla="*/ 1401 w 54"/>
                  <a:gd name="T27" fmla="*/ 5485 h 90"/>
                  <a:gd name="T28" fmla="*/ 968 w 54"/>
                  <a:gd name="T29" fmla="*/ 4841 h 90"/>
                  <a:gd name="T30" fmla="*/ 552 w 54"/>
                  <a:gd name="T31" fmla="*/ 4226 h 90"/>
                  <a:gd name="T32" fmla="*/ 292 w 54"/>
                  <a:gd name="T33" fmla="*/ 3675 h 90"/>
                  <a:gd name="T34" fmla="*/ 142 w 54"/>
                  <a:gd name="T35" fmla="*/ 3241 h 90"/>
                  <a:gd name="T36" fmla="*/ 75 w 54"/>
                  <a:gd name="T37" fmla="*/ 2681 h 90"/>
                  <a:gd name="T38" fmla="*/ 0 w 54"/>
                  <a:gd name="T39" fmla="*/ 2074 h 90"/>
                  <a:gd name="T40" fmla="*/ 217 w 54"/>
                  <a:gd name="T41" fmla="*/ 1600 h 90"/>
                  <a:gd name="T42" fmla="*/ 485 w 54"/>
                  <a:gd name="T43" fmla="*/ 1166 h 90"/>
                  <a:gd name="T44" fmla="*/ 768 w 54"/>
                  <a:gd name="T45" fmla="*/ 1250 h 90"/>
                  <a:gd name="T46" fmla="*/ 919 w 54"/>
                  <a:gd name="T47" fmla="*/ 1080 h 90"/>
                  <a:gd name="T48" fmla="*/ 844 w 54"/>
                  <a:gd name="T49" fmla="*/ 729 h 90"/>
                  <a:gd name="T50" fmla="*/ 1184 w 54"/>
                  <a:gd name="T51" fmla="*/ 437 h 90"/>
                  <a:gd name="T52" fmla="*/ 1184 w 54"/>
                  <a:gd name="T53" fmla="*/ 351 h 90"/>
                  <a:gd name="T54" fmla="*/ 1109 w 54"/>
                  <a:gd name="T55" fmla="*/ 0 h 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54" h="90">
                    <a:moveTo>
                      <a:pt x="22" y="8"/>
                    </a:moveTo>
                    <a:cubicBezTo>
                      <a:pt x="20" y="14"/>
                      <a:pt x="18" y="17"/>
                      <a:pt x="16" y="20"/>
                    </a:cubicBezTo>
                    <a:cubicBezTo>
                      <a:pt x="10" y="28"/>
                      <a:pt x="11" y="34"/>
                      <a:pt x="15" y="39"/>
                    </a:cubicBezTo>
                    <a:cubicBezTo>
                      <a:pt x="19" y="44"/>
                      <a:pt x="52" y="82"/>
                      <a:pt x="52" y="82"/>
                    </a:cubicBezTo>
                    <a:cubicBezTo>
                      <a:pt x="54" y="85"/>
                      <a:pt x="52" y="86"/>
                      <a:pt x="50" y="86"/>
                    </a:cubicBezTo>
                    <a:cubicBezTo>
                      <a:pt x="49" y="88"/>
                      <a:pt x="48" y="89"/>
                      <a:pt x="46" y="90"/>
                    </a:cubicBezTo>
                    <a:cubicBezTo>
                      <a:pt x="46" y="88"/>
                      <a:pt x="47" y="85"/>
                      <a:pt x="46" y="83"/>
                    </a:cubicBezTo>
                    <a:cubicBezTo>
                      <a:pt x="44" y="83"/>
                      <a:pt x="42" y="84"/>
                      <a:pt x="41" y="83"/>
                    </a:cubicBezTo>
                    <a:cubicBezTo>
                      <a:pt x="42" y="80"/>
                      <a:pt x="40" y="76"/>
                      <a:pt x="36" y="78"/>
                    </a:cubicBezTo>
                    <a:cubicBezTo>
                      <a:pt x="36" y="77"/>
                      <a:pt x="37" y="75"/>
                      <a:pt x="36" y="74"/>
                    </a:cubicBezTo>
                    <a:cubicBezTo>
                      <a:pt x="35" y="73"/>
                      <a:pt x="33" y="74"/>
                      <a:pt x="32" y="73"/>
                    </a:cubicBezTo>
                    <a:cubicBezTo>
                      <a:pt x="31" y="72"/>
                      <a:pt x="33" y="70"/>
                      <a:pt x="32" y="69"/>
                    </a:cubicBezTo>
                    <a:cubicBezTo>
                      <a:pt x="30" y="67"/>
                      <a:pt x="29" y="67"/>
                      <a:pt x="26" y="67"/>
                    </a:cubicBezTo>
                    <a:cubicBezTo>
                      <a:pt x="26" y="60"/>
                      <a:pt x="26" y="62"/>
                      <a:pt x="20" y="61"/>
                    </a:cubicBezTo>
                    <a:cubicBezTo>
                      <a:pt x="23" y="56"/>
                      <a:pt x="17" y="55"/>
                      <a:pt x="14" y="54"/>
                    </a:cubicBezTo>
                    <a:cubicBezTo>
                      <a:pt x="15" y="50"/>
                      <a:pt x="13" y="47"/>
                      <a:pt x="8" y="47"/>
                    </a:cubicBezTo>
                    <a:cubicBezTo>
                      <a:pt x="9" y="44"/>
                      <a:pt x="8" y="41"/>
                      <a:pt x="4" y="41"/>
                    </a:cubicBezTo>
                    <a:cubicBezTo>
                      <a:pt x="5" y="39"/>
                      <a:pt x="5" y="36"/>
                      <a:pt x="2" y="36"/>
                    </a:cubicBezTo>
                    <a:cubicBezTo>
                      <a:pt x="4" y="34"/>
                      <a:pt x="4" y="31"/>
                      <a:pt x="1" y="30"/>
                    </a:cubicBezTo>
                    <a:cubicBezTo>
                      <a:pt x="4" y="28"/>
                      <a:pt x="4" y="24"/>
                      <a:pt x="0" y="23"/>
                    </a:cubicBezTo>
                    <a:cubicBezTo>
                      <a:pt x="4" y="24"/>
                      <a:pt x="4" y="21"/>
                      <a:pt x="3" y="18"/>
                    </a:cubicBezTo>
                    <a:cubicBezTo>
                      <a:pt x="8" y="19"/>
                      <a:pt x="8" y="18"/>
                      <a:pt x="7" y="13"/>
                    </a:cubicBezTo>
                    <a:cubicBezTo>
                      <a:pt x="8" y="13"/>
                      <a:pt x="10" y="14"/>
                      <a:pt x="11" y="14"/>
                    </a:cubicBezTo>
                    <a:cubicBezTo>
                      <a:pt x="12" y="13"/>
                      <a:pt x="12" y="12"/>
                      <a:pt x="13" y="12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3" y="5"/>
                      <a:pt x="16" y="6"/>
                      <a:pt x="17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2"/>
                      <a:pt x="16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03" name="Freeform 109"/>
              <p:cNvSpPr>
                <a:spLocks/>
              </p:cNvSpPr>
              <p:nvPr/>
            </p:nvSpPr>
            <p:spPr bwMode="auto">
              <a:xfrm>
                <a:off x="3272186" y="5940540"/>
                <a:ext cx="271879" cy="499694"/>
              </a:xfrm>
              <a:custGeom>
                <a:avLst/>
                <a:gdLst>
                  <a:gd name="T0" fmla="*/ 1594 w 188"/>
                  <a:gd name="T1" fmla="*/ 0 h 324"/>
                  <a:gd name="T2" fmla="*/ 4312 w 188"/>
                  <a:gd name="T3" fmla="*/ 3244 h 324"/>
                  <a:gd name="T4" fmla="*/ 10170 w 188"/>
                  <a:gd name="T5" fmla="*/ 12684 h 324"/>
                  <a:gd name="T6" fmla="*/ 10502 w 188"/>
                  <a:gd name="T7" fmla="*/ 28899 h 324"/>
                  <a:gd name="T8" fmla="*/ 968 w 188"/>
                  <a:gd name="T9" fmla="*/ 14933 h 324"/>
                  <a:gd name="T10" fmla="*/ 1811 w 188"/>
                  <a:gd name="T11" fmla="*/ 4328 h 324"/>
                  <a:gd name="T12" fmla="*/ 918 w 188"/>
                  <a:gd name="T13" fmla="*/ 3416 h 3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8" h="324">
                    <a:moveTo>
                      <a:pt x="23" y="0"/>
                    </a:moveTo>
                    <a:cubicBezTo>
                      <a:pt x="32" y="19"/>
                      <a:pt x="50" y="17"/>
                      <a:pt x="62" y="36"/>
                    </a:cubicBezTo>
                    <a:cubicBezTo>
                      <a:pt x="73" y="54"/>
                      <a:pt x="130" y="103"/>
                      <a:pt x="146" y="141"/>
                    </a:cubicBezTo>
                    <a:cubicBezTo>
                      <a:pt x="162" y="179"/>
                      <a:pt x="188" y="318"/>
                      <a:pt x="151" y="321"/>
                    </a:cubicBezTo>
                    <a:cubicBezTo>
                      <a:pt x="115" y="324"/>
                      <a:pt x="28" y="217"/>
                      <a:pt x="14" y="166"/>
                    </a:cubicBezTo>
                    <a:cubicBezTo>
                      <a:pt x="0" y="115"/>
                      <a:pt x="2" y="81"/>
                      <a:pt x="26" y="48"/>
                    </a:cubicBezTo>
                    <a:cubicBezTo>
                      <a:pt x="26" y="48"/>
                      <a:pt x="18" y="36"/>
                      <a:pt x="13" y="38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04" name="Freeform 110"/>
              <p:cNvSpPr>
                <a:spLocks/>
              </p:cNvSpPr>
              <p:nvPr/>
            </p:nvSpPr>
            <p:spPr bwMode="auto">
              <a:xfrm>
                <a:off x="3337277" y="5997619"/>
                <a:ext cx="176246" cy="311433"/>
              </a:xfrm>
              <a:custGeom>
                <a:avLst/>
                <a:gdLst>
                  <a:gd name="T0" fmla="*/ 0 w 122"/>
                  <a:gd name="T1" fmla="*/ 0 h 202"/>
                  <a:gd name="T2" fmla="*/ 3047 w 122"/>
                  <a:gd name="T3" fmla="*/ 5927 h 202"/>
                  <a:gd name="T4" fmla="*/ 6244 w 122"/>
                  <a:gd name="T5" fmla="*/ 13398 h 202"/>
                  <a:gd name="T6" fmla="*/ 8457 w 122"/>
                  <a:gd name="T7" fmla="*/ 18158 h 20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2" h="202">
                    <a:moveTo>
                      <a:pt x="0" y="0"/>
                    </a:moveTo>
                    <a:cubicBezTo>
                      <a:pt x="9" y="25"/>
                      <a:pt x="31" y="44"/>
                      <a:pt x="44" y="66"/>
                    </a:cubicBezTo>
                    <a:cubicBezTo>
                      <a:pt x="61" y="93"/>
                      <a:pt x="72" y="122"/>
                      <a:pt x="90" y="149"/>
                    </a:cubicBezTo>
                    <a:cubicBezTo>
                      <a:pt x="102" y="168"/>
                      <a:pt x="114" y="181"/>
                      <a:pt x="122" y="202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05" name="Freeform 111"/>
              <p:cNvSpPr>
                <a:spLocks/>
              </p:cNvSpPr>
              <p:nvPr/>
            </p:nvSpPr>
            <p:spPr bwMode="auto">
              <a:xfrm>
                <a:off x="3351797" y="6028662"/>
                <a:ext cx="118666" cy="402559"/>
              </a:xfrm>
              <a:custGeom>
                <a:avLst/>
                <a:gdLst>
                  <a:gd name="T0" fmla="*/ 0 w 82"/>
                  <a:gd name="T1" fmla="*/ 0 h 261"/>
                  <a:gd name="T2" fmla="*/ 2171 w 82"/>
                  <a:gd name="T3" fmla="*/ 5760 h 261"/>
                  <a:gd name="T4" fmla="*/ 4176 w 82"/>
                  <a:gd name="T5" fmla="*/ 13332 h 261"/>
                  <a:gd name="T6" fmla="*/ 5648 w 82"/>
                  <a:gd name="T7" fmla="*/ 20430 h 261"/>
                  <a:gd name="T8" fmla="*/ 5723 w 82"/>
                  <a:gd name="T9" fmla="*/ 23504 h 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2" h="261">
                    <a:moveTo>
                      <a:pt x="0" y="0"/>
                    </a:moveTo>
                    <a:cubicBezTo>
                      <a:pt x="11" y="22"/>
                      <a:pt x="20" y="42"/>
                      <a:pt x="31" y="64"/>
                    </a:cubicBezTo>
                    <a:cubicBezTo>
                      <a:pt x="45" y="91"/>
                      <a:pt x="49" y="121"/>
                      <a:pt x="60" y="148"/>
                    </a:cubicBezTo>
                    <a:cubicBezTo>
                      <a:pt x="70" y="173"/>
                      <a:pt x="78" y="200"/>
                      <a:pt x="81" y="227"/>
                    </a:cubicBezTo>
                    <a:cubicBezTo>
                      <a:pt x="82" y="239"/>
                      <a:pt x="81" y="250"/>
                      <a:pt x="82" y="261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06" name="Freeform 112"/>
              <p:cNvSpPr>
                <a:spLocks/>
              </p:cNvSpPr>
              <p:nvPr/>
            </p:nvSpPr>
            <p:spPr bwMode="auto">
              <a:xfrm>
                <a:off x="3298222" y="5965575"/>
                <a:ext cx="55077" cy="343477"/>
              </a:xfrm>
              <a:custGeom>
                <a:avLst/>
                <a:gdLst>
                  <a:gd name="T0" fmla="*/ 2666 w 38"/>
                  <a:gd name="T1" fmla="*/ 19968 h 223"/>
                  <a:gd name="T2" fmla="*/ 2446 w 38"/>
                  <a:gd name="T3" fmla="*/ 15227 h 223"/>
                  <a:gd name="T4" fmla="*/ 1743 w 38"/>
                  <a:gd name="T5" fmla="*/ 9056 h 223"/>
                  <a:gd name="T6" fmla="*/ 1039 w 38"/>
                  <a:gd name="T7" fmla="*/ 2507 h 223"/>
                  <a:gd name="T8" fmla="*/ 0 w 38"/>
                  <a:gd name="T9" fmla="*/ 0 h 2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8" h="223">
                    <a:moveTo>
                      <a:pt x="38" y="223"/>
                    </a:moveTo>
                    <a:cubicBezTo>
                      <a:pt x="36" y="209"/>
                      <a:pt x="36" y="185"/>
                      <a:pt x="35" y="170"/>
                    </a:cubicBezTo>
                    <a:cubicBezTo>
                      <a:pt x="33" y="147"/>
                      <a:pt x="30" y="124"/>
                      <a:pt x="25" y="101"/>
                    </a:cubicBezTo>
                    <a:cubicBezTo>
                      <a:pt x="20" y="77"/>
                      <a:pt x="21" y="52"/>
                      <a:pt x="15" y="28"/>
                    </a:cubicBezTo>
                    <a:cubicBezTo>
                      <a:pt x="12" y="14"/>
                      <a:pt x="5" y="3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07" name="Freeform 113"/>
              <p:cNvSpPr>
                <a:spLocks/>
              </p:cNvSpPr>
              <p:nvPr/>
            </p:nvSpPr>
            <p:spPr bwMode="auto">
              <a:xfrm>
                <a:off x="3331769" y="5971583"/>
                <a:ext cx="91127" cy="421085"/>
              </a:xfrm>
              <a:custGeom>
                <a:avLst/>
                <a:gdLst>
                  <a:gd name="T0" fmla="*/ 4316 w 63"/>
                  <a:gd name="T1" fmla="*/ 24589 h 273"/>
                  <a:gd name="T2" fmla="*/ 2987 w 63"/>
                  <a:gd name="T3" fmla="*/ 16229 h 273"/>
                  <a:gd name="T4" fmla="*/ 1736 w 63"/>
                  <a:gd name="T5" fmla="*/ 8653 h 273"/>
                  <a:gd name="T6" fmla="*/ 142 w 63"/>
                  <a:gd name="T7" fmla="*/ 2600 h 273"/>
                  <a:gd name="T8" fmla="*/ 217 w 63"/>
                  <a:gd name="T9" fmla="*/ 0 h 2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3" h="273">
                    <a:moveTo>
                      <a:pt x="62" y="273"/>
                    </a:moveTo>
                    <a:cubicBezTo>
                      <a:pt x="63" y="243"/>
                      <a:pt x="54" y="210"/>
                      <a:pt x="43" y="180"/>
                    </a:cubicBezTo>
                    <a:cubicBezTo>
                      <a:pt x="34" y="153"/>
                      <a:pt x="33" y="124"/>
                      <a:pt x="25" y="96"/>
                    </a:cubicBezTo>
                    <a:cubicBezTo>
                      <a:pt x="18" y="73"/>
                      <a:pt x="5" y="52"/>
                      <a:pt x="2" y="29"/>
                    </a:cubicBezTo>
                    <a:cubicBezTo>
                      <a:pt x="0" y="22"/>
                      <a:pt x="0" y="1"/>
                      <a:pt x="3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08" name="Freeform 114"/>
              <p:cNvSpPr>
                <a:spLocks/>
              </p:cNvSpPr>
              <p:nvPr/>
            </p:nvSpPr>
            <p:spPr bwMode="auto">
              <a:xfrm>
                <a:off x="3359307" y="6073224"/>
                <a:ext cx="14020" cy="18526"/>
              </a:xfrm>
              <a:custGeom>
                <a:avLst/>
                <a:gdLst>
                  <a:gd name="T0" fmla="*/ 549 w 10"/>
                  <a:gd name="T1" fmla="*/ 0 h 12"/>
                  <a:gd name="T2" fmla="*/ 0 w 10"/>
                  <a:gd name="T3" fmla="*/ 1085 h 1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0" h="12">
                    <a:moveTo>
                      <a:pt x="9" y="0"/>
                    </a:moveTo>
                    <a:cubicBezTo>
                      <a:pt x="10" y="7"/>
                      <a:pt x="6" y="12"/>
                      <a:pt x="0" y="12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09" name="Freeform 115"/>
              <p:cNvSpPr>
                <a:spLocks/>
              </p:cNvSpPr>
              <p:nvPr/>
            </p:nvSpPr>
            <p:spPr bwMode="auto">
              <a:xfrm>
                <a:off x="3338779" y="6002626"/>
                <a:ext cx="78109" cy="69096"/>
              </a:xfrm>
              <a:custGeom>
                <a:avLst/>
                <a:gdLst>
                  <a:gd name="T0" fmla="*/ 3764 w 54"/>
                  <a:gd name="T1" fmla="*/ 3631 h 45"/>
                  <a:gd name="T2" fmla="*/ 768 w 54"/>
                  <a:gd name="T3" fmla="*/ 978 h 45"/>
                  <a:gd name="T4" fmla="*/ 0 w 54"/>
                  <a:gd name="T5" fmla="*/ 0 h 4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4" h="45">
                    <a:moveTo>
                      <a:pt x="54" y="41"/>
                    </a:moveTo>
                    <a:cubicBezTo>
                      <a:pt x="40" y="45"/>
                      <a:pt x="21" y="20"/>
                      <a:pt x="11" y="11"/>
                    </a:cubicBezTo>
                    <a:cubicBezTo>
                      <a:pt x="7" y="8"/>
                      <a:pt x="3" y="5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10" name="Freeform 116"/>
              <p:cNvSpPr>
                <a:spLocks/>
              </p:cNvSpPr>
              <p:nvPr/>
            </p:nvSpPr>
            <p:spPr bwMode="auto">
              <a:xfrm>
                <a:off x="3299724" y="5982598"/>
                <a:ext cx="21530" cy="13519"/>
              </a:xfrm>
              <a:custGeom>
                <a:avLst/>
                <a:gdLst>
                  <a:gd name="T0" fmla="*/ 1012 w 15"/>
                  <a:gd name="T1" fmla="*/ 405 h 9"/>
                  <a:gd name="T2" fmla="*/ 0 w 15"/>
                  <a:gd name="T3" fmla="*/ 729 h 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5" h="9">
                    <a:moveTo>
                      <a:pt x="15" y="5"/>
                    </a:moveTo>
                    <a:cubicBezTo>
                      <a:pt x="7" y="3"/>
                      <a:pt x="4" y="0"/>
                      <a:pt x="0" y="9"/>
                    </a:cubicBezTo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 sz="1400"/>
              </a:p>
            </p:txBody>
          </p:sp>
        </p:grpSp>
        <p:grpSp>
          <p:nvGrpSpPr>
            <p:cNvPr id="411" name="Group 70"/>
            <p:cNvGrpSpPr>
              <a:grpSpLocks noChangeAspect="1"/>
            </p:cNvGrpSpPr>
            <p:nvPr/>
          </p:nvGrpSpPr>
          <p:grpSpPr bwMode="auto">
            <a:xfrm>
              <a:off x="832129" y="5916466"/>
              <a:ext cx="276143" cy="720000"/>
              <a:chOff x="1368" y="714"/>
              <a:chExt cx="899" cy="2344"/>
            </a:xfrm>
            <a:solidFill>
              <a:schemeClr val="tx1"/>
            </a:solidFill>
          </p:grpSpPr>
          <p:sp>
            <p:nvSpPr>
              <p:cNvPr id="412" name="Freeform 71"/>
              <p:cNvSpPr>
                <a:spLocks noEditPoints="1"/>
              </p:cNvSpPr>
              <p:nvPr/>
            </p:nvSpPr>
            <p:spPr bwMode="auto">
              <a:xfrm>
                <a:off x="1368" y="714"/>
                <a:ext cx="899" cy="2344"/>
              </a:xfrm>
              <a:custGeom>
                <a:avLst/>
                <a:gdLst>
                  <a:gd name="T0" fmla="*/ 522 w 1120"/>
                  <a:gd name="T1" fmla="*/ 676 h 2926"/>
                  <a:gd name="T2" fmla="*/ 363 w 1120"/>
                  <a:gd name="T3" fmla="*/ 247 h 2926"/>
                  <a:gd name="T4" fmla="*/ 344 w 1120"/>
                  <a:gd name="T5" fmla="*/ 179 h 2926"/>
                  <a:gd name="T6" fmla="*/ 347 w 1120"/>
                  <a:gd name="T7" fmla="*/ 166 h 2926"/>
                  <a:gd name="T8" fmla="*/ 348 w 1120"/>
                  <a:gd name="T9" fmla="*/ 159 h 2926"/>
                  <a:gd name="T10" fmla="*/ 354 w 1120"/>
                  <a:gd name="T11" fmla="*/ 155 h 2926"/>
                  <a:gd name="T12" fmla="*/ 364 w 1120"/>
                  <a:gd name="T13" fmla="*/ 103 h 2926"/>
                  <a:gd name="T14" fmla="*/ 360 w 1120"/>
                  <a:gd name="T15" fmla="*/ 56 h 2926"/>
                  <a:gd name="T16" fmla="*/ 289 w 1120"/>
                  <a:gd name="T17" fmla="*/ 2 h 2926"/>
                  <a:gd name="T18" fmla="*/ 216 w 1120"/>
                  <a:gd name="T19" fmla="*/ 66 h 2926"/>
                  <a:gd name="T20" fmla="*/ 214 w 1120"/>
                  <a:gd name="T21" fmla="*/ 106 h 2926"/>
                  <a:gd name="T22" fmla="*/ 226 w 1120"/>
                  <a:gd name="T23" fmla="*/ 155 h 2926"/>
                  <a:gd name="T24" fmla="*/ 232 w 1120"/>
                  <a:gd name="T25" fmla="*/ 159 h 2926"/>
                  <a:gd name="T26" fmla="*/ 233 w 1120"/>
                  <a:gd name="T27" fmla="*/ 166 h 2926"/>
                  <a:gd name="T28" fmla="*/ 234 w 1120"/>
                  <a:gd name="T29" fmla="*/ 172 h 2926"/>
                  <a:gd name="T30" fmla="*/ 235 w 1120"/>
                  <a:gd name="T31" fmla="*/ 179 h 2926"/>
                  <a:gd name="T32" fmla="*/ 237 w 1120"/>
                  <a:gd name="T33" fmla="*/ 185 h 2926"/>
                  <a:gd name="T34" fmla="*/ 218 w 1120"/>
                  <a:gd name="T35" fmla="*/ 247 h 2926"/>
                  <a:gd name="T36" fmla="*/ 58 w 1120"/>
                  <a:gd name="T37" fmla="*/ 676 h 2926"/>
                  <a:gd name="T38" fmla="*/ 9 w 1120"/>
                  <a:gd name="T39" fmla="*/ 849 h 2926"/>
                  <a:gd name="T40" fmla="*/ 70 w 1120"/>
                  <a:gd name="T41" fmla="*/ 901 h 2926"/>
                  <a:gd name="T42" fmla="*/ 90 w 1120"/>
                  <a:gd name="T43" fmla="*/ 883 h 2926"/>
                  <a:gd name="T44" fmla="*/ 92 w 1120"/>
                  <a:gd name="T45" fmla="*/ 884 h 2926"/>
                  <a:gd name="T46" fmla="*/ 104 w 1120"/>
                  <a:gd name="T47" fmla="*/ 763 h 2926"/>
                  <a:gd name="T48" fmla="*/ 153 w 1120"/>
                  <a:gd name="T49" fmla="*/ 464 h 2926"/>
                  <a:gd name="T50" fmla="*/ 169 w 1120"/>
                  <a:gd name="T51" fmla="*/ 650 h 2926"/>
                  <a:gd name="T52" fmla="*/ 161 w 1120"/>
                  <a:gd name="T53" fmla="*/ 682 h 2926"/>
                  <a:gd name="T54" fmla="*/ 159 w 1120"/>
                  <a:gd name="T55" fmla="*/ 693 h 2926"/>
                  <a:gd name="T56" fmla="*/ 157 w 1120"/>
                  <a:gd name="T57" fmla="*/ 705 h 2926"/>
                  <a:gd name="T58" fmla="*/ 155 w 1120"/>
                  <a:gd name="T59" fmla="*/ 716 h 2926"/>
                  <a:gd name="T60" fmla="*/ 153 w 1120"/>
                  <a:gd name="T61" fmla="*/ 726 h 2926"/>
                  <a:gd name="T62" fmla="*/ 153 w 1120"/>
                  <a:gd name="T63" fmla="*/ 735 h 2926"/>
                  <a:gd name="T64" fmla="*/ 218 w 1120"/>
                  <a:gd name="T65" fmla="*/ 1395 h 2926"/>
                  <a:gd name="T66" fmla="*/ 178 w 1120"/>
                  <a:gd name="T67" fmla="*/ 1485 h 2926"/>
                  <a:gd name="T68" fmla="*/ 211 w 1120"/>
                  <a:gd name="T69" fmla="*/ 1500 h 2926"/>
                  <a:gd name="T70" fmla="*/ 228 w 1120"/>
                  <a:gd name="T71" fmla="*/ 1498 h 2926"/>
                  <a:gd name="T72" fmla="*/ 253 w 1120"/>
                  <a:gd name="T73" fmla="*/ 1502 h 2926"/>
                  <a:gd name="T74" fmla="*/ 258 w 1120"/>
                  <a:gd name="T75" fmla="*/ 1499 h 2926"/>
                  <a:gd name="T76" fmla="*/ 271 w 1120"/>
                  <a:gd name="T77" fmla="*/ 1480 h 2926"/>
                  <a:gd name="T78" fmla="*/ 263 w 1120"/>
                  <a:gd name="T79" fmla="*/ 1105 h 2926"/>
                  <a:gd name="T80" fmla="*/ 315 w 1120"/>
                  <a:gd name="T81" fmla="*/ 1105 h 2926"/>
                  <a:gd name="T82" fmla="*/ 308 w 1120"/>
                  <a:gd name="T83" fmla="*/ 1480 h 2926"/>
                  <a:gd name="T84" fmla="*/ 321 w 1120"/>
                  <a:gd name="T85" fmla="*/ 1499 h 2926"/>
                  <a:gd name="T86" fmla="*/ 327 w 1120"/>
                  <a:gd name="T87" fmla="*/ 1502 h 2926"/>
                  <a:gd name="T88" fmla="*/ 335 w 1120"/>
                  <a:gd name="T89" fmla="*/ 1503 h 2926"/>
                  <a:gd name="T90" fmla="*/ 364 w 1120"/>
                  <a:gd name="T91" fmla="*/ 1500 h 2926"/>
                  <a:gd name="T92" fmla="*/ 390 w 1120"/>
                  <a:gd name="T93" fmla="*/ 1492 h 2926"/>
                  <a:gd name="T94" fmla="*/ 391 w 1120"/>
                  <a:gd name="T95" fmla="*/ 1460 h 2926"/>
                  <a:gd name="T96" fmla="*/ 401 w 1120"/>
                  <a:gd name="T97" fmla="*/ 1083 h 2926"/>
                  <a:gd name="T98" fmla="*/ 426 w 1120"/>
                  <a:gd name="T99" fmla="*/ 731 h 2926"/>
                  <a:gd name="T100" fmla="*/ 425 w 1120"/>
                  <a:gd name="T101" fmla="*/ 723 h 2926"/>
                  <a:gd name="T102" fmla="*/ 423 w 1120"/>
                  <a:gd name="T103" fmla="*/ 711 h 2926"/>
                  <a:gd name="T104" fmla="*/ 421 w 1120"/>
                  <a:gd name="T105" fmla="*/ 700 h 2926"/>
                  <a:gd name="T106" fmla="*/ 419 w 1120"/>
                  <a:gd name="T107" fmla="*/ 688 h 2926"/>
                  <a:gd name="T108" fmla="*/ 417 w 1120"/>
                  <a:gd name="T109" fmla="*/ 676 h 2926"/>
                  <a:gd name="T110" fmla="*/ 414 w 1120"/>
                  <a:gd name="T111" fmla="*/ 667 h 2926"/>
                  <a:gd name="T112" fmla="*/ 416 w 1120"/>
                  <a:gd name="T113" fmla="*/ 565 h 2926"/>
                  <a:gd name="T114" fmla="*/ 440 w 1120"/>
                  <a:gd name="T115" fmla="*/ 627 h 2926"/>
                  <a:gd name="T116" fmla="*/ 486 w 1120"/>
                  <a:gd name="T117" fmla="*/ 884 h 2926"/>
                  <a:gd name="T118" fmla="*/ 489 w 1120"/>
                  <a:gd name="T119" fmla="*/ 884 h 2926"/>
                  <a:gd name="T120" fmla="*/ 490 w 1120"/>
                  <a:gd name="T121" fmla="*/ 883 h 2926"/>
                  <a:gd name="T122" fmla="*/ 534 w 1120"/>
                  <a:gd name="T123" fmla="*/ 861 h 2926"/>
                  <a:gd name="T124" fmla="*/ 348 w 1120"/>
                  <a:gd name="T125" fmla="*/ 159 h 292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0" h="2926">
                    <a:moveTo>
                      <a:pt x="1111" y="1628"/>
                    </a:moveTo>
                    <a:cubicBezTo>
                      <a:pt x="1106" y="1614"/>
                      <a:pt x="1105" y="1598"/>
                      <a:pt x="1100" y="1592"/>
                    </a:cubicBezTo>
                    <a:cubicBezTo>
                      <a:pt x="1095" y="1586"/>
                      <a:pt x="1087" y="1551"/>
                      <a:pt x="1078" y="1540"/>
                    </a:cubicBezTo>
                    <a:cubicBezTo>
                      <a:pt x="1069" y="1528"/>
                      <a:pt x="1035" y="1477"/>
                      <a:pt x="1026" y="1469"/>
                    </a:cubicBezTo>
                    <a:cubicBezTo>
                      <a:pt x="1023" y="1464"/>
                      <a:pt x="1025" y="1444"/>
                      <a:pt x="1021" y="1430"/>
                    </a:cubicBezTo>
                    <a:cubicBezTo>
                      <a:pt x="1017" y="1416"/>
                      <a:pt x="1018" y="1402"/>
                      <a:pt x="1014" y="1386"/>
                    </a:cubicBezTo>
                    <a:cubicBezTo>
                      <a:pt x="1010" y="1369"/>
                      <a:pt x="1010" y="1337"/>
                      <a:pt x="1009" y="1315"/>
                    </a:cubicBezTo>
                    <a:cubicBezTo>
                      <a:pt x="1007" y="1277"/>
                      <a:pt x="1007" y="1129"/>
                      <a:pt x="985" y="1075"/>
                    </a:cubicBezTo>
                    <a:cubicBezTo>
                      <a:pt x="981" y="1058"/>
                      <a:pt x="976" y="1031"/>
                      <a:pt x="977" y="992"/>
                    </a:cubicBezTo>
                    <a:cubicBezTo>
                      <a:pt x="975" y="886"/>
                      <a:pt x="951" y="825"/>
                      <a:pt x="953" y="792"/>
                    </a:cubicBezTo>
                    <a:cubicBezTo>
                      <a:pt x="960" y="744"/>
                      <a:pt x="949" y="693"/>
                      <a:pt x="940" y="653"/>
                    </a:cubicBezTo>
                    <a:cubicBezTo>
                      <a:pt x="921" y="567"/>
                      <a:pt x="879" y="544"/>
                      <a:pt x="860" y="540"/>
                    </a:cubicBezTo>
                    <a:cubicBezTo>
                      <a:pt x="840" y="536"/>
                      <a:pt x="810" y="533"/>
                      <a:pt x="797" y="520"/>
                    </a:cubicBezTo>
                    <a:cubicBezTo>
                      <a:pt x="787" y="512"/>
                      <a:pt x="720" y="481"/>
                      <a:pt x="701" y="479"/>
                    </a:cubicBezTo>
                    <a:cubicBezTo>
                      <a:pt x="651" y="470"/>
                      <a:pt x="660" y="380"/>
                      <a:pt x="660" y="362"/>
                    </a:cubicBezTo>
                    <a:cubicBezTo>
                      <a:pt x="660" y="362"/>
                      <a:pt x="660" y="362"/>
                      <a:pt x="660" y="362"/>
                    </a:cubicBezTo>
                    <a:cubicBezTo>
                      <a:pt x="660" y="362"/>
                      <a:pt x="660" y="362"/>
                      <a:pt x="660" y="362"/>
                    </a:cubicBezTo>
                    <a:cubicBezTo>
                      <a:pt x="661" y="360"/>
                      <a:pt x="661" y="358"/>
                      <a:pt x="662" y="357"/>
                    </a:cubicBezTo>
                    <a:cubicBezTo>
                      <a:pt x="662" y="357"/>
                      <a:pt x="662" y="356"/>
                      <a:pt x="662" y="356"/>
                    </a:cubicBezTo>
                    <a:cubicBezTo>
                      <a:pt x="663" y="355"/>
                      <a:pt x="663" y="353"/>
                      <a:pt x="664" y="351"/>
                    </a:cubicBezTo>
                    <a:cubicBezTo>
                      <a:pt x="664" y="350"/>
                      <a:pt x="664" y="350"/>
                      <a:pt x="664" y="350"/>
                    </a:cubicBezTo>
                    <a:cubicBezTo>
                      <a:pt x="665" y="348"/>
                      <a:pt x="665" y="346"/>
                      <a:pt x="666" y="344"/>
                    </a:cubicBezTo>
                    <a:cubicBezTo>
                      <a:pt x="666" y="344"/>
                      <a:pt x="666" y="344"/>
                      <a:pt x="666" y="343"/>
                    </a:cubicBezTo>
                    <a:cubicBezTo>
                      <a:pt x="666" y="341"/>
                      <a:pt x="667" y="339"/>
                      <a:pt x="667" y="337"/>
                    </a:cubicBezTo>
                    <a:cubicBezTo>
                      <a:pt x="667" y="337"/>
                      <a:pt x="667" y="337"/>
                      <a:pt x="668" y="337"/>
                    </a:cubicBezTo>
                    <a:cubicBezTo>
                      <a:pt x="668" y="334"/>
                      <a:pt x="669" y="332"/>
                      <a:pt x="669" y="330"/>
                    </a:cubicBezTo>
                    <a:cubicBezTo>
                      <a:pt x="669" y="330"/>
                      <a:pt x="669" y="330"/>
                      <a:pt x="669" y="330"/>
                    </a:cubicBezTo>
                    <a:cubicBezTo>
                      <a:pt x="669" y="328"/>
                      <a:pt x="670" y="325"/>
                      <a:pt x="670" y="323"/>
                    </a:cubicBezTo>
                    <a:cubicBezTo>
                      <a:pt x="670" y="323"/>
                      <a:pt x="670" y="323"/>
                      <a:pt x="670" y="323"/>
                    </a:cubicBezTo>
                    <a:cubicBezTo>
                      <a:pt x="671" y="321"/>
                      <a:pt x="671" y="319"/>
                      <a:pt x="671" y="317"/>
                    </a:cubicBezTo>
                    <a:cubicBezTo>
                      <a:pt x="671" y="317"/>
                      <a:pt x="671" y="317"/>
                      <a:pt x="671" y="317"/>
                    </a:cubicBezTo>
                    <a:cubicBezTo>
                      <a:pt x="672" y="315"/>
                      <a:pt x="672" y="313"/>
                      <a:pt x="672" y="312"/>
                    </a:cubicBezTo>
                    <a:cubicBezTo>
                      <a:pt x="672" y="312"/>
                      <a:pt x="672" y="312"/>
                      <a:pt x="672" y="312"/>
                    </a:cubicBezTo>
                    <a:cubicBezTo>
                      <a:pt x="672" y="311"/>
                      <a:pt x="672" y="310"/>
                      <a:pt x="672" y="310"/>
                    </a:cubicBezTo>
                    <a:cubicBezTo>
                      <a:pt x="672" y="310"/>
                      <a:pt x="672" y="310"/>
                      <a:pt x="672" y="310"/>
                    </a:cubicBezTo>
                    <a:cubicBezTo>
                      <a:pt x="674" y="309"/>
                      <a:pt x="676" y="308"/>
                      <a:pt x="679" y="306"/>
                    </a:cubicBezTo>
                    <a:cubicBezTo>
                      <a:pt x="679" y="306"/>
                      <a:pt x="679" y="306"/>
                      <a:pt x="679" y="306"/>
                    </a:cubicBezTo>
                    <a:cubicBezTo>
                      <a:pt x="680" y="305"/>
                      <a:pt x="680" y="305"/>
                      <a:pt x="681" y="305"/>
                    </a:cubicBezTo>
                    <a:cubicBezTo>
                      <a:pt x="681" y="304"/>
                      <a:pt x="681" y="304"/>
                      <a:pt x="681" y="304"/>
                    </a:cubicBezTo>
                    <a:cubicBezTo>
                      <a:pt x="682" y="304"/>
                      <a:pt x="682" y="303"/>
                      <a:pt x="682" y="303"/>
                    </a:cubicBezTo>
                    <a:cubicBezTo>
                      <a:pt x="683" y="303"/>
                      <a:pt x="683" y="302"/>
                      <a:pt x="683" y="302"/>
                    </a:cubicBezTo>
                    <a:cubicBezTo>
                      <a:pt x="683" y="302"/>
                      <a:pt x="684" y="302"/>
                      <a:pt x="684" y="301"/>
                    </a:cubicBezTo>
                    <a:cubicBezTo>
                      <a:pt x="684" y="301"/>
                      <a:pt x="685" y="300"/>
                      <a:pt x="685" y="300"/>
                    </a:cubicBezTo>
                    <a:cubicBezTo>
                      <a:pt x="688" y="296"/>
                      <a:pt x="689" y="291"/>
                      <a:pt x="693" y="286"/>
                    </a:cubicBezTo>
                    <a:cubicBezTo>
                      <a:pt x="696" y="280"/>
                      <a:pt x="695" y="276"/>
                      <a:pt x="698" y="267"/>
                    </a:cubicBezTo>
                    <a:cubicBezTo>
                      <a:pt x="701" y="258"/>
                      <a:pt x="703" y="244"/>
                      <a:pt x="703" y="239"/>
                    </a:cubicBezTo>
                    <a:cubicBezTo>
                      <a:pt x="703" y="233"/>
                      <a:pt x="709" y="218"/>
                      <a:pt x="709" y="211"/>
                    </a:cubicBezTo>
                    <a:cubicBezTo>
                      <a:pt x="709" y="206"/>
                      <a:pt x="707" y="202"/>
                      <a:pt x="705" y="201"/>
                    </a:cubicBezTo>
                    <a:cubicBezTo>
                      <a:pt x="705" y="201"/>
                      <a:pt x="705" y="201"/>
                      <a:pt x="705" y="201"/>
                    </a:cubicBezTo>
                    <a:cubicBezTo>
                      <a:pt x="705" y="201"/>
                      <a:pt x="706" y="201"/>
                      <a:pt x="706" y="200"/>
                    </a:cubicBezTo>
                    <a:cubicBezTo>
                      <a:pt x="706" y="200"/>
                      <a:pt x="706" y="200"/>
                      <a:pt x="706" y="200"/>
                    </a:cubicBezTo>
                    <a:cubicBezTo>
                      <a:pt x="706" y="200"/>
                      <a:pt x="706" y="200"/>
                      <a:pt x="706" y="200"/>
                    </a:cubicBezTo>
                    <a:cubicBezTo>
                      <a:pt x="707" y="200"/>
                      <a:pt x="707" y="199"/>
                      <a:pt x="707" y="199"/>
                    </a:cubicBezTo>
                    <a:cubicBezTo>
                      <a:pt x="707" y="192"/>
                      <a:pt x="704" y="175"/>
                      <a:pt x="705" y="168"/>
                    </a:cubicBezTo>
                    <a:cubicBezTo>
                      <a:pt x="705" y="163"/>
                      <a:pt x="706" y="148"/>
                      <a:pt x="706" y="142"/>
                    </a:cubicBezTo>
                    <a:cubicBezTo>
                      <a:pt x="706" y="131"/>
                      <a:pt x="700" y="120"/>
                      <a:pt x="697" y="110"/>
                    </a:cubicBezTo>
                    <a:cubicBezTo>
                      <a:pt x="694" y="99"/>
                      <a:pt x="694" y="87"/>
                      <a:pt x="691" y="77"/>
                    </a:cubicBezTo>
                    <a:cubicBezTo>
                      <a:pt x="687" y="64"/>
                      <a:pt x="678" y="56"/>
                      <a:pt x="666" y="49"/>
                    </a:cubicBezTo>
                    <a:cubicBezTo>
                      <a:pt x="657" y="44"/>
                      <a:pt x="646" y="43"/>
                      <a:pt x="641" y="35"/>
                    </a:cubicBezTo>
                    <a:cubicBezTo>
                      <a:pt x="638" y="31"/>
                      <a:pt x="641" y="30"/>
                      <a:pt x="635" y="27"/>
                    </a:cubicBezTo>
                    <a:cubicBezTo>
                      <a:pt x="632" y="25"/>
                      <a:pt x="626" y="24"/>
                      <a:pt x="623" y="23"/>
                    </a:cubicBezTo>
                    <a:cubicBezTo>
                      <a:pt x="614" y="21"/>
                      <a:pt x="602" y="16"/>
                      <a:pt x="604" y="5"/>
                    </a:cubicBezTo>
                    <a:cubicBezTo>
                      <a:pt x="591" y="2"/>
                      <a:pt x="570" y="13"/>
                      <a:pt x="559" y="2"/>
                    </a:cubicBezTo>
                    <a:cubicBezTo>
                      <a:pt x="551" y="2"/>
                      <a:pt x="551" y="2"/>
                      <a:pt x="551" y="2"/>
                    </a:cubicBezTo>
                    <a:cubicBezTo>
                      <a:pt x="544" y="4"/>
                      <a:pt x="535" y="3"/>
                      <a:pt x="528" y="0"/>
                    </a:cubicBezTo>
                    <a:cubicBezTo>
                      <a:pt x="525" y="6"/>
                      <a:pt x="511" y="12"/>
                      <a:pt x="503" y="12"/>
                    </a:cubicBezTo>
                    <a:cubicBezTo>
                      <a:pt x="493" y="12"/>
                      <a:pt x="482" y="14"/>
                      <a:pt x="476" y="23"/>
                    </a:cubicBezTo>
                    <a:cubicBezTo>
                      <a:pt x="480" y="22"/>
                      <a:pt x="485" y="20"/>
                      <a:pt x="487" y="23"/>
                    </a:cubicBezTo>
                    <a:cubicBezTo>
                      <a:pt x="461" y="37"/>
                      <a:pt x="429" y="57"/>
                      <a:pt x="426" y="89"/>
                    </a:cubicBezTo>
                    <a:cubicBezTo>
                      <a:pt x="425" y="103"/>
                      <a:pt x="418" y="114"/>
                      <a:pt x="417" y="128"/>
                    </a:cubicBezTo>
                    <a:cubicBezTo>
                      <a:pt x="416" y="142"/>
                      <a:pt x="405" y="149"/>
                      <a:pt x="410" y="163"/>
                    </a:cubicBezTo>
                    <a:cubicBezTo>
                      <a:pt x="409" y="172"/>
                      <a:pt x="412" y="172"/>
                      <a:pt x="412" y="180"/>
                    </a:cubicBezTo>
                    <a:cubicBezTo>
                      <a:pt x="409" y="189"/>
                      <a:pt x="417" y="200"/>
                      <a:pt x="417" y="200"/>
                    </a:cubicBezTo>
                    <a:cubicBezTo>
                      <a:pt x="417" y="200"/>
                      <a:pt x="417" y="200"/>
                      <a:pt x="417" y="200"/>
                    </a:cubicBezTo>
                    <a:cubicBezTo>
                      <a:pt x="416" y="200"/>
                      <a:pt x="415" y="202"/>
                      <a:pt x="414" y="204"/>
                    </a:cubicBezTo>
                    <a:cubicBezTo>
                      <a:pt x="414" y="204"/>
                      <a:pt x="414" y="204"/>
                      <a:pt x="414" y="204"/>
                    </a:cubicBezTo>
                    <a:cubicBezTo>
                      <a:pt x="413" y="205"/>
                      <a:pt x="413" y="205"/>
                      <a:pt x="413" y="206"/>
                    </a:cubicBezTo>
                    <a:cubicBezTo>
                      <a:pt x="413" y="207"/>
                      <a:pt x="413" y="207"/>
                      <a:pt x="413" y="207"/>
                    </a:cubicBezTo>
                    <a:cubicBezTo>
                      <a:pt x="412" y="208"/>
                      <a:pt x="412" y="209"/>
                      <a:pt x="412" y="211"/>
                    </a:cubicBezTo>
                    <a:cubicBezTo>
                      <a:pt x="412" y="218"/>
                      <a:pt x="419" y="233"/>
                      <a:pt x="419" y="239"/>
                    </a:cubicBezTo>
                    <a:cubicBezTo>
                      <a:pt x="419" y="244"/>
                      <a:pt x="420" y="258"/>
                      <a:pt x="424" y="267"/>
                    </a:cubicBezTo>
                    <a:cubicBezTo>
                      <a:pt x="427" y="276"/>
                      <a:pt x="425" y="280"/>
                      <a:pt x="429" y="286"/>
                    </a:cubicBezTo>
                    <a:cubicBezTo>
                      <a:pt x="432" y="291"/>
                      <a:pt x="433" y="296"/>
                      <a:pt x="436" y="300"/>
                    </a:cubicBezTo>
                    <a:cubicBezTo>
                      <a:pt x="437" y="300"/>
                      <a:pt x="437" y="301"/>
                      <a:pt x="437" y="301"/>
                    </a:cubicBezTo>
                    <a:cubicBezTo>
                      <a:pt x="438" y="302"/>
                      <a:pt x="438" y="302"/>
                      <a:pt x="438" y="302"/>
                    </a:cubicBezTo>
                    <a:cubicBezTo>
                      <a:pt x="438" y="302"/>
                      <a:pt x="439" y="303"/>
                      <a:pt x="439" y="303"/>
                    </a:cubicBezTo>
                    <a:cubicBezTo>
                      <a:pt x="439" y="303"/>
                      <a:pt x="440" y="304"/>
                      <a:pt x="440" y="304"/>
                    </a:cubicBezTo>
                    <a:cubicBezTo>
                      <a:pt x="440" y="304"/>
                      <a:pt x="441" y="305"/>
                      <a:pt x="441" y="305"/>
                    </a:cubicBezTo>
                    <a:cubicBezTo>
                      <a:pt x="441" y="305"/>
                      <a:pt x="442" y="306"/>
                      <a:pt x="442" y="306"/>
                    </a:cubicBezTo>
                    <a:cubicBezTo>
                      <a:pt x="442" y="306"/>
                      <a:pt x="443" y="306"/>
                      <a:pt x="443" y="306"/>
                    </a:cubicBezTo>
                    <a:cubicBezTo>
                      <a:pt x="445" y="308"/>
                      <a:pt x="448" y="310"/>
                      <a:pt x="449" y="310"/>
                    </a:cubicBezTo>
                    <a:cubicBezTo>
                      <a:pt x="449" y="310"/>
                      <a:pt x="449" y="310"/>
                      <a:pt x="449" y="310"/>
                    </a:cubicBezTo>
                    <a:cubicBezTo>
                      <a:pt x="449" y="312"/>
                      <a:pt x="450" y="314"/>
                      <a:pt x="450" y="316"/>
                    </a:cubicBezTo>
                    <a:cubicBezTo>
                      <a:pt x="450" y="316"/>
                      <a:pt x="450" y="316"/>
                      <a:pt x="450" y="316"/>
                    </a:cubicBezTo>
                    <a:cubicBezTo>
                      <a:pt x="450" y="317"/>
                      <a:pt x="450" y="318"/>
                      <a:pt x="450" y="319"/>
                    </a:cubicBezTo>
                    <a:cubicBezTo>
                      <a:pt x="450" y="319"/>
                      <a:pt x="450" y="319"/>
                      <a:pt x="450" y="319"/>
                    </a:cubicBezTo>
                    <a:cubicBezTo>
                      <a:pt x="450" y="320"/>
                      <a:pt x="450" y="321"/>
                      <a:pt x="450" y="322"/>
                    </a:cubicBezTo>
                    <a:cubicBezTo>
                      <a:pt x="450" y="322"/>
                      <a:pt x="450" y="322"/>
                      <a:pt x="450" y="322"/>
                    </a:cubicBezTo>
                    <a:cubicBezTo>
                      <a:pt x="450" y="323"/>
                      <a:pt x="451" y="324"/>
                      <a:pt x="451" y="326"/>
                    </a:cubicBezTo>
                    <a:cubicBezTo>
                      <a:pt x="451" y="326"/>
                      <a:pt x="451" y="326"/>
                      <a:pt x="451" y="326"/>
                    </a:cubicBezTo>
                    <a:cubicBezTo>
                      <a:pt x="451" y="327"/>
                      <a:pt x="451" y="328"/>
                      <a:pt x="451" y="329"/>
                    </a:cubicBezTo>
                    <a:cubicBezTo>
                      <a:pt x="451" y="329"/>
                      <a:pt x="451" y="330"/>
                      <a:pt x="451" y="330"/>
                    </a:cubicBezTo>
                    <a:cubicBezTo>
                      <a:pt x="451" y="331"/>
                      <a:pt x="452" y="332"/>
                      <a:pt x="452" y="333"/>
                    </a:cubicBezTo>
                    <a:cubicBezTo>
                      <a:pt x="452" y="333"/>
                      <a:pt x="452" y="333"/>
                      <a:pt x="452" y="334"/>
                    </a:cubicBezTo>
                    <a:cubicBezTo>
                      <a:pt x="452" y="335"/>
                      <a:pt x="452" y="336"/>
                      <a:pt x="452" y="336"/>
                    </a:cubicBezTo>
                    <a:cubicBezTo>
                      <a:pt x="452" y="337"/>
                      <a:pt x="452" y="337"/>
                      <a:pt x="453" y="338"/>
                    </a:cubicBezTo>
                    <a:cubicBezTo>
                      <a:pt x="453" y="339"/>
                      <a:pt x="453" y="339"/>
                      <a:pt x="453" y="340"/>
                    </a:cubicBezTo>
                    <a:cubicBezTo>
                      <a:pt x="453" y="341"/>
                      <a:pt x="453" y="341"/>
                      <a:pt x="453" y="342"/>
                    </a:cubicBezTo>
                    <a:cubicBezTo>
                      <a:pt x="453" y="342"/>
                      <a:pt x="454" y="343"/>
                      <a:pt x="454" y="344"/>
                    </a:cubicBezTo>
                    <a:cubicBezTo>
                      <a:pt x="454" y="344"/>
                      <a:pt x="454" y="345"/>
                      <a:pt x="454" y="345"/>
                    </a:cubicBezTo>
                    <a:cubicBezTo>
                      <a:pt x="454" y="346"/>
                      <a:pt x="454" y="347"/>
                      <a:pt x="454" y="347"/>
                    </a:cubicBezTo>
                    <a:cubicBezTo>
                      <a:pt x="455" y="348"/>
                      <a:pt x="455" y="348"/>
                      <a:pt x="455" y="349"/>
                    </a:cubicBezTo>
                    <a:cubicBezTo>
                      <a:pt x="455" y="349"/>
                      <a:pt x="455" y="350"/>
                      <a:pt x="455" y="351"/>
                    </a:cubicBezTo>
                    <a:cubicBezTo>
                      <a:pt x="455" y="351"/>
                      <a:pt x="456" y="352"/>
                      <a:pt x="456" y="352"/>
                    </a:cubicBezTo>
                    <a:cubicBezTo>
                      <a:pt x="456" y="353"/>
                      <a:pt x="456" y="353"/>
                      <a:pt x="456" y="354"/>
                    </a:cubicBezTo>
                    <a:cubicBezTo>
                      <a:pt x="456" y="354"/>
                      <a:pt x="457" y="355"/>
                      <a:pt x="457" y="355"/>
                    </a:cubicBezTo>
                    <a:cubicBezTo>
                      <a:pt x="457" y="356"/>
                      <a:pt x="457" y="356"/>
                      <a:pt x="457" y="357"/>
                    </a:cubicBezTo>
                    <a:cubicBezTo>
                      <a:pt x="457" y="357"/>
                      <a:pt x="458" y="358"/>
                      <a:pt x="458" y="358"/>
                    </a:cubicBezTo>
                    <a:cubicBezTo>
                      <a:pt x="458" y="359"/>
                      <a:pt x="458" y="359"/>
                      <a:pt x="458" y="359"/>
                    </a:cubicBezTo>
                    <a:cubicBezTo>
                      <a:pt x="459" y="360"/>
                      <a:pt x="459" y="361"/>
                      <a:pt x="459" y="362"/>
                    </a:cubicBezTo>
                    <a:cubicBezTo>
                      <a:pt x="460" y="362"/>
                      <a:pt x="460" y="363"/>
                      <a:pt x="461" y="364"/>
                    </a:cubicBezTo>
                    <a:cubicBezTo>
                      <a:pt x="461" y="365"/>
                      <a:pt x="461" y="365"/>
                      <a:pt x="461" y="366"/>
                    </a:cubicBezTo>
                    <a:cubicBezTo>
                      <a:pt x="461" y="377"/>
                      <a:pt x="463" y="401"/>
                      <a:pt x="459" y="425"/>
                    </a:cubicBezTo>
                    <a:cubicBezTo>
                      <a:pt x="459" y="425"/>
                      <a:pt x="459" y="426"/>
                      <a:pt x="459" y="426"/>
                    </a:cubicBezTo>
                    <a:cubicBezTo>
                      <a:pt x="458" y="427"/>
                      <a:pt x="458" y="427"/>
                      <a:pt x="458" y="427"/>
                    </a:cubicBezTo>
                    <a:cubicBezTo>
                      <a:pt x="454" y="452"/>
                      <a:pt x="443" y="475"/>
                      <a:pt x="420" y="479"/>
                    </a:cubicBezTo>
                    <a:cubicBezTo>
                      <a:pt x="400" y="481"/>
                      <a:pt x="333" y="512"/>
                      <a:pt x="324" y="520"/>
                    </a:cubicBezTo>
                    <a:cubicBezTo>
                      <a:pt x="311" y="533"/>
                      <a:pt x="280" y="536"/>
                      <a:pt x="261" y="540"/>
                    </a:cubicBezTo>
                    <a:cubicBezTo>
                      <a:pt x="241" y="544"/>
                      <a:pt x="200" y="567"/>
                      <a:pt x="180" y="653"/>
                    </a:cubicBezTo>
                    <a:cubicBezTo>
                      <a:pt x="171" y="693"/>
                      <a:pt x="161" y="744"/>
                      <a:pt x="167" y="792"/>
                    </a:cubicBezTo>
                    <a:cubicBezTo>
                      <a:pt x="170" y="825"/>
                      <a:pt x="146" y="886"/>
                      <a:pt x="143" y="992"/>
                    </a:cubicBezTo>
                    <a:cubicBezTo>
                      <a:pt x="144" y="1031"/>
                      <a:pt x="140" y="1058"/>
                      <a:pt x="135" y="1075"/>
                    </a:cubicBezTo>
                    <a:cubicBezTo>
                      <a:pt x="113" y="1129"/>
                      <a:pt x="113" y="1277"/>
                      <a:pt x="112" y="1315"/>
                    </a:cubicBezTo>
                    <a:cubicBezTo>
                      <a:pt x="111" y="1337"/>
                      <a:pt x="111" y="1369"/>
                      <a:pt x="107" y="1386"/>
                    </a:cubicBezTo>
                    <a:cubicBezTo>
                      <a:pt x="103" y="1402"/>
                      <a:pt x="106" y="1416"/>
                      <a:pt x="101" y="1430"/>
                    </a:cubicBezTo>
                    <a:cubicBezTo>
                      <a:pt x="97" y="1444"/>
                      <a:pt x="99" y="1464"/>
                      <a:pt x="96" y="1469"/>
                    </a:cubicBezTo>
                    <a:cubicBezTo>
                      <a:pt x="88" y="1477"/>
                      <a:pt x="53" y="1528"/>
                      <a:pt x="44" y="1540"/>
                    </a:cubicBezTo>
                    <a:cubicBezTo>
                      <a:pt x="36" y="1551"/>
                      <a:pt x="26" y="1586"/>
                      <a:pt x="21" y="1592"/>
                    </a:cubicBezTo>
                    <a:cubicBezTo>
                      <a:pt x="16" y="1598"/>
                      <a:pt x="15" y="1614"/>
                      <a:pt x="9" y="1628"/>
                    </a:cubicBezTo>
                    <a:cubicBezTo>
                      <a:pt x="4" y="1641"/>
                      <a:pt x="0" y="1653"/>
                      <a:pt x="17" y="1652"/>
                    </a:cubicBezTo>
                    <a:cubicBezTo>
                      <a:pt x="31" y="1651"/>
                      <a:pt x="46" y="1627"/>
                      <a:pt x="48" y="1611"/>
                    </a:cubicBezTo>
                    <a:cubicBezTo>
                      <a:pt x="53" y="1609"/>
                      <a:pt x="61" y="1599"/>
                      <a:pt x="70" y="1589"/>
                    </a:cubicBezTo>
                    <a:cubicBezTo>
                      <a:pt x="68" y="1597"/>
                      <a:pt x="74" y="1606"/>
                      <a:pt x="81" y="1633"/>
                    </a:cubicBezTo>
                    <a:cubicBezTo>
                      <a:pt x="81" y="1642"/>
                      <a:pt x="89" y="1665"/>
                      <a:pt x="88" y="1675"/>
                    </a:cubicBezTo>
                    <a:cubicBezTo>
                      <a:pt x="87" y="1686"/>
                      <a:pt x="94" y="1714"/>
                      <a:pt x="97" y="1728"/>
                    </a:cubicBezTo>
                    <a:cubicBezTo>
                      <a:pt x="100" y="1742"/>
                      <a:pt x="113" y="1743"/>
                      <a:pt x="122" y="1739"/>
                    </a:cubicBezTo>
                    <a:cubicBezTo>
                      <a:pt x="122" y="1739"/>
                      <a:pt x="121" y="1751"/>
                      <a:pt x="134" y="1753"/>
                    </a:cubicBezTo>
                    <a:cubicBezTo>
                      <a:pt x="146" y="1755"/>
                      <a:pt x="148" y="1733"/>
                      <a:pt x="148" y="1733"/>
                    </a:cubicBezTo>
                    <a:cubicBezTo>
                      <a:pt x="148" y="1733"/>
                      <a:pt x="148" y="1741"/>
                      <a:pt x="157" y="1742"/>
                    </a:cubicBezTo>
                    <a:cubicBezTo>
                      <a:pt x="171" y="1742"/>
                      <a:pt x="173" y="1715"/>
                      <a:pt x="173" y="1715"/>
                    </a:cubicBezTo>
                    <a:cubicBezTo>
                      <a:pt x="173" y="1715"/>
                      <a:pt x="174" y="1716"/>
                      <a:pt x="174" y="1716"/>
                    </a:cubicBezTo>
                    <a:cubicBezTo>
                      <a:pt x="174" y="1716"/>
                      <a:pt x="174" y="1716"/>
                      <a:pt x="174" y="1716"/>
                    </a:cubicBezTo>
                    <a:cubicBezTo>
                      <a:pt x="174" y="1716"/>
                      <a:pt x="174" y="1717"/>
                      <a:pt x="174" y="1717"/>
                    </a:cubicBezTo>
                    <a:cubicBezTo>
                      <a:pt x="174" y="1716"/>
                      <a:pt x="174" y="1716"/>
                      <a:pt x="174" y="1716"/>
                    </a:cubicBezTo>
                    <a:cubicBezTo>
                      <a:pt x="174" y="1717"/>
                      <a:pt x="174" y="1717"/>
                      <a:pt x="174" y="1717"/>
                    </a:cubicBezTo>
                    <a:cubicBezTo>
                      <a:pt x="174" y="1717"/>
                      <a:pt x="174" y="1717"/>
                      <a:pt x="174" y="1717"/>
                    </a:cubicBezTo>
                    <a:cubicBezTo>
                      <a:pt x="174" y="1718"/>
                      <a:pt x="175" y="1718"/>
                      <a:pt x="175" y="1719"/>
                    </a:cubicBezTo>
                    <a:cubicBezTo>
                      <a:pt x="175" y="1719"/>
                      <a:pt x="176" y="1719"/>
                      <a:pt x="176" y="1719"/>
                    </a:cubicBezTo>
                    <a:cubicBezTo>
                      <a:pt x="176" y="1719"/>
                      <a:pt x="176" y="1719"/>
                      <a:pt x="176" y="1719"/>
                    </a:cubicBezTo>
                    <a:cubicBezTo>
                      <a:pt x="176" y="1720"/>
                      <a:pt x="177" y="1720"/>
                      <a:pt x="177" y="1720"/>
                    </a:cubicBezTo>
                    <a:cubicBezTo>
                      <a:pt x="177" y="1720"/>
                      <a:pt x="177" y="1720"/>
                      <a:pt x="177" y="1720"/>
                    </a:cubicBezTo>
                    <a:cubicBezTo>
                      <a:pt x="178" y="1720"/>
                      <a:pt x="178" y="1720"/>
                      <a:pt x="179" y="1720"/>
                    </a:cubicBezTo>
                    <a:cubicBezTo>
                      <a:pt x="179" y="1720"/>
                      <a:pt x="179" y="1720"/>
                      <a:pt x="179" y="1720"/>
                    </a:cubicBezTo>
                    <a:cubicBezTo>
                      <a:pt x="180" y="1720"/>
                      <a:pt x="180" y="1720"/>
                      <a:pt x="181" y="1720"/>
                    </a:cubicBezTo>
                    <a:cubicBezTo>
                      <a:pt x="188" y="1720"/>
                      <a:pt x="194" y="1691"/>
                      <a:pt x="197" y="1679"/>
                    </a:cubicBezTo>
                    <a:cubicBezTo>
                      <a:pt x="200" y="1667"/>
                      <a:pt x="205" y="1657"/>
                      <a:pt x="206" y="1647"/>
                    </a:cubicBezTo>
                    <a:cubicBezTo>
                      <a:pt x="207" y="1638"/>
                      <a:pt x="208" y="1632"/>
                      <a:pt x="216" y="1589"/>
                    </a:cubicBezTo>
                    <a:cubicBezTo>
                      <a:pt x="224" y="1546"/>
                      <a:pt x="199" y="1500"/>
                      <a:pt x="202" y="1486"/>
                    </a:cubicBezTo>
                    <a:cubicBezTo>
                      <a:pt x="206" y="1471"/>
                      <a:pt x="193" y="1449"/>
                      <a:pt x="195" y="1445"/>
                    </a:cubicBezTo>
                    <a:cubicBezTo>
                      <a:pt x="197" y="1441"/>
                      <a:pt x="201" y="1425"/>
                      <a:pt x="204" y="1409"/>
                    </a:cubicBezTo>
                    <a:cubicBezTo>
                      <a:pt x="206" y="1393"/>
                      <a:pt x="264" y="1251"/>
                      <a:pt x="270" y="1219"/>
                    </a:cubicBezTo>
                    <a:cubicBezTo>
                      <a:pt x="281" y="1159"/>
                      <a:pt x="281" y="1132"/>
                      <a:pt x="274" y="1090"/>
                    </a:cubicBezTo>
                    <a:cubicBezTo>
                      <a:pt x="275" y="1059"/>
                      <a:pt x="288" y="975"/>
                      <a:pt x="290" y="960"/>
                    </a:cubicBezTo>
                    <a:cubicBezTo>
                      <a:pt x="291" y="957"/>
                      <a:pt x="291" y="942"/>
                      <a:pt x="293" y="932"/>
                    </a:cubicBezTo>
                    <a:cubicBezTo>
                      <a:pt x="294" y="926"/>
                      <a:pt x="295" y="915"/>
                      <a:pt x="295" y="902"/>
                    </a:cubicBezTo>
                    <a:cubicBezTo>
                      <a:pt x="296" y="904"/>
                      <a:pt x="296" y="904"/>
                      <a:pt x="296" y="904"/>
                    </a:cubicBezTo>
                    <a:cubicBezTo>
                      <a:pt x="296" y="918"/>
                      <a:pt x="300" y="942"/>
                      <a:pt x="302" y="980"/>
                    </a:cubicBezTo>
                    <a:cubicBezTo>
                      <a:pt x="301" y="1011"/>
                      <a:pt x="316" y="1068"/>
                      <a:pt x="318" y="1098"/>
                    </a:cubicBezTo>
                    <a:cubicBezTo>
                      <a:pt x="314" y="1107"/>
                      <a:pt x="329" y="1264"/>
                      <a:pt x="329" y="1264"/>
                    </a:cubicBezTo>
                    <a:cubicBezTo>
                      <a:pt x="328" y="1265"/>
                      <a:pt x="328" y="1265"/>
                      <a:pt x="328" y="1265"/>
                    </a:cubicBezTo>
                    <a:cubicBezTo>
                      <a:pt x="328" y="1265"/>
                      <a:pt x="328" y="1265"/>
                      <a:pt x="328" y="1266"/>
                    </a:cubicBezTo>
                    <a:cubicBezTo>
                      <a:pt x="328" y="1266"/>
                      <a:pt x="328" y="1266"/>
                      <a:pt x="328" y="1266"/>
                    </a:cubicBezTo>
                    <a:cubicBezTo>
                      <a:pt x="326" y="1272"/>
                      <a:pt x="321" y="1288"/>
                      <a:pt x="317" y="1309"/>
                    </a:cubicBezTo>
                    <a:cubicBezTo>
                      <a:pt x="317" y="1309"/>
                      <a:pt x="317" y="1309"/>
                      <a:pt x="316" y="1310"/>
                    </a:cubicBezTo>
                    <a:cubicBezTo>
                      <a:pt x="316" y="1311"/>
                      <a:pt x="316" y="1313"/>
                      <a:pt x="315" y="1314"/>
                    </a:cubicBezTo>
                    <a:cubicBezTo>
                      <a:pt x="315" y="1315"/>
                      <a:pt x="315" y="1315"/>
                      <a:pt x="315" y="1316"/>
                    </a:cubicBezTo>
                    <a:cubicBezTo>
                      <a:pt x="315" y="1317"/>
                      <a:pt x="314" y="1319"/>
                      <a:pt x="314" y="1320"/>
                    </a:cubicBezTo>
                    <a:cubicBezTo>
                      <a:pt x="314" y="1321"/>
                      <a:pt x="314" y="1321"/>
                      <a:pt x="314" y="1322"/>
                    </a:cubicBezTo>
                    <a:cubicBezTo>
                      <a:pt x="313" y="1323"/>
                      <a:pt x="313" y="1325"/>
                      <a:pt x="313" y="1326"/>
                    </a:cubicBezTo>
                    <a:cubicBezTo>
                      <a:pt x="313" y="1327"/>
                      <a:pt x="312" y="1328"/>
                      <a:pt x="312" y="1328"/>
                    </a:cubicBezTo>
                    <a:cubicBezTo>
                      <a:pt x="312" y="1330"/>
                      <a:pt x="312" y="1331"/>
                      <a:pt x="311" y="1332"/>
                    </a:cubicBezTo>
                    <a:cubicBezTo>
                      <a:pt x="311" y="1333"/>
                      <a:pt x="311" y="1334"/>
                      <a:pt x="311" y="1335"/>
                    </a:cubicBezTo>
                    <a:cubicBezTo>
                      <a:pt x="311" y="1336"/>
                      <a:pt x="310" y="1337"/>
                      <a:pt x="310" y="1339"/>
                    </a:cubicBezTo>
                    <a:cubicBezTo>
                      <a:pt x="310" y="1340"/>
                      <a:pt x="310" y="1341"/>
                      <a:pt x="310" y="1341"/>
                    </a:cubicBezTo>
                    <a:cubicBezTo>
                      <a:pt x="309" y="1343"/>
                      <a:pt x="309" y="1344"/>
                      <a:pt x="309" y="1345"/>
                    </a:cubicBezTo>
                    <a:cubicBezTo>
                      <a:pt x="309" y="1346"/>
                      <a:pt x="308" y="1347"/>
                      <a:pt x="308" y="1348"/>
                    </a:cubicBezTo>
                    <a:cubicBezTo>
                      <a:pt x="308" y="1349"/>
                      <a:pt x="308" y="1350"/>
                      <a:pt x="307" y="1352"/>
                    </a:cubicBezTo>
                    <a:cubicBezTo>
                      <a:pt x="307" y="1353"/>
                      <a:pt x="307" y="1354"/>
                      <a:pt x="307" y="1355"/>
                    </a:cubicBezTo>
                    <a:cubicBezTo>
                      <a:pt x="307" y="1356"/>
                      <a:pt x="306" y="1357"/>
                      <a:pt x="306" y="1358"/>
                    </a:cubicBezTo>
                    <a:cubicBezTo>
                      <a:pt x="306" y="1359"/>
                      <a:pt x="306" y="1360"/>
                      <a:pt x="306" y="1361"/>
                    </a:cubicBezTo>
                    <a:cubicBezTo>
                      <a:pt x="305" y="1363"/>
                      <a:pt x="305" y="1364"/>
                      <a:pt x="305" y="1365"/>
                    </a:cubicBezTo>
                    <a:cubicBezTo>
                      <a:pt x="305" y="1366"/>
                      <a:pt x="304" y="1367"/>
                      <a:pt x="304" y="1368"/>
                    </a:cubicBezTo>
                    <a:cubicBezTo>
                      <a:pt x="304" y="1369"/>
                      <a:pt x="304" y="1370"/>
                      <a:pt x="304" y="1371"/>
                    </a:cubicBezTo>
                    <a:cubicBezTo>
                      <a:pt x="303" y="1372"/>
                      <a:pt x="303" y="1373"/>
                      <a:pt x="303" y="1375"/>
                    </a:cubicBezTo>
                    <a:cubicBezTo>
                      <a:pt x="303" y="1376"/>
                      <a:pt x="303" y="1377"/>
                      <a:pt x="303" y="1378"/>
                    </a:cubicBezTo>
                    <a:cubicBezTo>
                      <a:pt x="302" y="1379"/>
                      <a:pt x="302" y="1380"/>
                      <a:pt x="302" y="1381"/>
                    </a:cubicBezTo>
                    <a:cubicBezTo>
                      <a:pt x="302" y="1382"/>
                      <a:pt x="302" y="1383"/>
                      <a:pt x="301" y="1384"/>
                    </a:cubicBezTo>
                    <a:cubicBezTo>
                      <a:pt x="301" y="1385"/>
                      <a:pt x="301" y="1386"/>
                      <a:pt x="301" y="1387"/>
                    </a:cubicBezTo>
                    <a:cubicBezTo>
                      <a:pt x="301" y="1388"/>
                      <a:pt x="301" y="1389"/>
                      <a:pt x="300" y="1390"/>
                    </a:cubicBezTo>
                    <a:cubicBezTo>
                      <a:pt x="300" y="1391"/>
                      <a:pt x="300" y="1392"/>
                      <a:pt x="300" y="1393"/>
                    </a:cubicBezTo>
                    <a:cubicBezTo>
                      <a:pt x="300" y="1394"/>
                      <a:pt x="300" y="1395"/>
                      <a:pt x="299" y="1396"/>
                    </a:cubicBezTo>
                    <a:cubicBezTo>
                      <a:pt x="299" y="1397"/>
                      <a:pt x="299" y="1398"/>
                      <a:pt x="299" y="1399"/>
                    </a:cubicBezTo>
                    <a:cubicBezTo>
                      <a:pt x="299" y="1400"/>
                      <a:pt x="299" y="1401"/>
                      <a:pt x="299" y="1401"/>
                    </a:cubicBezTo>
                    <a:cubicBezTo>
                      <a:pt x="298" y="1403"/>
                      <a:pt x="298" y="1404"/>
                      <a:pt x="298" y="1405"/>
                    </a:cubicBezTo>
                    <a:cubicBezTo>
                      <a:pt x="298" y="1405"/>
                      <a:pt x="298" y="1406"/>
                      <a:pt x="298" y="1407"/>
                    </a:cubicBezTo>
                    <a:cubicBezTo>
                      <a:pt x="298" y="1408"/>
                      <a:pt x="298" y="1409"/>
                      <a:pt x="297" y="1410"/>
                    </a:cubicBezTo>
                    <a:cubicBezTo>
                      <a:pt x="297" y="1411"/>
                      <a:pt x="297" y="1411"/>
                      <a:pt x="297" y="1412"/>
                    </a:cubicBezTo>
                    <a:cubicBezTo>
                      <a:pt x="297" y="1413"/>
                      <a:pt x="297" y="1414"/>
                      <a:pt x="297" y="1415"/>
                    </a:cubicBezTo>
                    <a:cubicBezTo>
                      <a:pt x="297" y="1415"/>
                      <a:pt x="297" y="1416"/>
                      <a:pt x="297" y="1417"/>
                    </a:cubicBezTo>
                    <a:cubicBezTo>
                      <a:pt x="296" y="1418"/>
                      <a:pt x="296" y="1419"/>
                      <a:pt x="296" y="1419"/>
                    </a:cubicBezTo>
                    <a:cubicBezTo>
                      <a:pt x="296" y="1420"/>
                      <a:pt x="296" y="1421"/>
                      <a:pt x="296" y="1421"/>
                    </a:cubicBezTo>
                    <a:cubicBezTo>
                      <a:pt x="296" y="1422"/>
                      <a:pt x="296" y="1423"/>
                      <a:pt x="296" y="1424"/>
                    </a:cubicBezTo>
                    <a:cubicBezTo>
                      <a:pt x="296" y="1424"/>
                      <a:pt x="296" y="1425"/>
                      <a:pt x="296" y="1425"/>
                    </a:cubicBezTo>
                    <a:cubicBezTo>
                      <a:pt x="296" y="1427"/>
                      <a:pt x="296" y="1428"/>
                      <a:pt x="296" y="1429"/>
                    </a:cubicBezTo>
                    <a:cubicBezTo>
                      <a:pt x="293" y="1447"/>
                      <a:pt x="300" y="1472"/>
                      <a:pt x="298" y="1512"/>
                    </a:cubicBezTo>
                    <a:cubicBezTo>
                      <a:pt x="295" y="1562"/>
                      <a:pt x="251" y="1762"/>
                      <a:pt x="333" y="2014"/>
                    </a:cubicBezTo>
                    <a:cubicBezTo>
                      <a:pt x="338" y="2029"/>
                      <a:pt x="338" y="2079"/>
                      <a:pt x="344" y="2107"/>
                    </a:cubicBezTo>
                    <a:cubicBezTo>
                      <a:pt x="345" y="2114"/>
                      <a:pt x="359" y="2145"/>
                      <a:pt x="360" y="2189"/>
                    </a:cubicBezTo>
                    <a:cubicBezTo>
                      <a:pt x="361" y="2259"/>
                      <a:pt x="354" y="2349"/>
                      <a:pt x="356" y="2399"/>
                    </a:cubicBezTo>
                    <a:cubicBezTo>
                      <a:pt x="359" y="2481"/>
                      <a:pt x="393" y="2556"/>
                      <a:pt x="406" y="2609"/>
                    </a:cubicBezTo>
                    <a:cubicBezTo>
                      <a:pt x="420" y="2661"/>
                      <a:pt x="425" y="2703"/>
                      <a:pt x="422" y="2713"/>
                    </a:cubicBezTo>
                    <a:cubicBezTo>
                      <a:pt x="420" y="2722"/>
                      <a:pt x="418" y="2740"/>
                      <a:pt x="425" y="2755"/>
                    </a:cubicBezTo>
                    <a:cubicBezTo>
                      <a:pt x="426" y="2756"/>
                      <a:pt x="402" y="2808"/>
                      <a:pt x="389" y="2817"/>
                    </a:cubicBezTo>
                    <a:cubicBezTo>
                      <a:pt x="377" y="2827"/>
                      <a:pt x="373" y="2835"/>
                      <a:pt x="364" y="2840"/>
                    </a:cubicBezTo>
                    <a:cubicBezTo>
                      <a:pt x="354" y="2845"/>
                      <a:pt x="349" y="2850"/>
                      <a:pt x="345" y="2861"/>
                    </a:cubicBezTo>
                    <a:cubicBezTo>
                      <a:pt x="342" y="2869"/>
                      <a:pt x="333" y="2881"/>
                      <a:pt x="340" y="2887"/>
                    </a:cubicBezTo>
                    <a:cubicBezTo>
                      <a:pt x="341" y="2888"/>
                      <a:pt x="342" y="2888"/>
                      <a:pt x="343" y="2889"/>
                    </a:cubicBezTo>
                    <a:cubicBezTo>
                      <a:pt x="344" y="2889"/>
                      <a:pt x="344" y="2889"/>
                      <a:pt x="344" y="2889"/>
                    </a:cubicBezTo>
                    <a:cubicBezTo>
                      <a:pt x="343" y="2892"/>
                      <a:pt x="343" y="2894"/>
                      <a:pt x="344" y="2896"/>
                    </a:cubicBezTo>
                    <a:cubicBezTo>
                      <a:pt x="348" y="2903"/>
                      <a:pt x="355" y="2905"/>
                      <a:pt x="364" y="2904"/>
                    </a:cubicBezTo>
                    <a:cubicBezTo>
                      <a:pt x="365" y="2902"/>
                      <a:pt x="365" y="2902"/>
                      <a:pt x="365" y="2902"/>
                    </a:cubicBezTo>
                    <a:cubicBezTo>
                      <a:pt x="366" y="2905"/>
                      <a:pt x="366" y="2908"/>
                      <a:pt x="368" y="2910"/>
                    </a:cubicBezTo>
                    <a:cubicBezTo>
                      <a:pt x="374" y="2919"/>
                      <a:pt x="394" y="2923"/>
                      <a:pt x="402" y="2915"/>
                    </a:cubicBezTo>
                    <a:cubicBezTo>
                      <a:pt x="403" y="2916"/>
                      <a:pt x="404" y="2916"/>
                      <a:pt x="406" y="2917"/>
                    </a:cubicBezTo>
                    <a:cubicBezTo>
                      <a:pt x="407" y="2917"/>
                      <a:pt x="408" y="2917"/>
                      <a:pt x="409" y="2918"/>
                    </a:cubicBezTo>
                    <a:cubicBezTo>
                      <a:pt x="410" y="2918"/>
                      <a:pt x="410" y="2918"/>
                      <a:pt x="411" y="2918"/>
                    </a:cubicBezTo>
                    <a:cubicBezTo>
                      <a:pt x="413" y="2919"/>
                      <a:pt x="414" y="2919"/>
                      <a:pt x="416" y="2919"/>
                    </a:cubicBezTo>
                    <a:cubicBezTo>
                      <a:pt x="416" y="2919"/>
                      <a:pt x="416" y="2919"/>
                      <a:pt x="416" y="2919"/>
                    </a:cubicBezTo>
                    <a:cubicBezTo>
                      <a:pt x="425" y="2920"/>
                      <a:pt x="435" y="2918"/>
                      <a:pt x="440" y="2913"/>
                    </a:cubicBezTo>
                    <a:cubicBezTo>
                      <a:pt x="440" y="2912"/>
                      <a:pt x="440" y="2912"/>
                      <a:pt x="440" y="2912"/>
                    </a:cubicBezTo>
                    <a:cubicBezTo>
                      <a:pt x="440" y="2913"/>
                      <a:pt x="441" y="2913"/>
                      <a:pt x="441" y="2914"/>
                    </a:cubicBezTo>
                    <a:cubicBezTo>
                      <a:pt x="441" y="2913"/>
                      <a:pt x="441" y="2913"/>
                      <a:pt x="441" y="2913"/>
                    </a:cubicBezTo>
                    <a:cubicBezTo>
                      <a:pt x="446" y="2925"/>
                      <a:pt x="462" y="2926"/>
                      <a:pt x="475" y="2924"/>
                    </a:cubicBezTo>
                    <a:cubicBezTo>
                      <a:pt x="475" y="2924"/>
                      <a:pt x="475" y="2924"/>
                      <a:pt x="475" y="2924"/>
                    </a:cubicBezTo>
                    <a:cubicBezTo>
                      <a:pt x="476" y="2924"/>
                      <a:pt x="477" y="2924"/>
                      <a:pt x="478" y="2924"/>
                    </a:cubicBezTo>
                    <a:cubicBezTo>
                      <a:pt x="478" y="2924"/>
                      <a:pt x="479" y="2923"/>
                      <a:pt x="479" y="2923"/>
                    </a:cubicBezTo>
                    <a:cubicBezTo>
                      <a:pt x="480" y="2923"/>
                      <a:pt x="480" y="2923"/>
                      <a:pt x="481" y="2923"/>
                    </a:cubicBezTo>
                    <a:cubicBezTo>
                      <a:pt x="482" y="2923"/>
                      <a:pt x="482" y="2923"/>
                      <a:pt x="483" y="2923"/>
                    </a:cubicBezTo>
                    <a:cubicBezTo>
                      <a:pt x="485" y="2922"/>
                      <a:pt x="486" y="2922"/>
                      <a:pt x="488" y="2922"/>
                    </a:cubicBezTo>
                    <a:cubicBezTo>
                      <a:pt x="488" y="2921"/>
                      <a:pt x="489" y="2921"/>
                      <a:pt x="489" y="2921"/>
                    </a:cubicBezTo>
                    <a:cubicBezTo>
                      <a:pt x="490" y="2921"/>
                      <a:pt x="491" y="2920"/>
                      <a:pt x="492" y="2920"/>
                    </a:cubicBezTo>
                    <a:cubicBezTo>
                      <a:pt x="492" y="2920"/>
                      <a:pt x="493" y="2919"/>
                      <a:pt x="493" y="2919"/>
                    </a:cubicBezTo>
                    <a:cubicBezTo>
                      <a:pt x="494" y="2919"/>
                      <a:pt x="495" y="2918"/>
                      <a:pt x="496" y="2918"/>
                    </a:cubicBezTo>
                    <a:cubicBezTo>
                      <a:pt x="496" y="2918"/>
                      <a:pt x="496" y="2917"/>
                      <a:pt x="497" y="2917"/>
                    </a:cubicBezTo>
                    <a:cubicBezTo>
                      <a:pt x="498" y="2917"/>
                      <a:pt x="498" y="2916"/>
                      <a:pt x="499" y="2916"/>
                    </a:cubicBezTo>
                    <a:cubicBezTo>
                      <a:pt x="499" y="2915"/>
                      <a:pt x="500" y="2915"/>
                      <a:pt x="500" y="2915"/>
                    </a:cubicBezTo>
                    <a:cubicBezTo>
                      <a:pt x="501" y="2914"/>
                      <a:pt x="501" y="2914"/>
                      <a:pt x="502" y="2913"/>
                    </a:cubicBezTo>
                    <a:cubicBezTo>
                      <a:pt x="502" y="2913"/>
                      <a:pt x="503" y="2913"/>
                      <a:pt x="503" y="2913"/>
                    </a:cubicBezTo>
                    <a:cubicBezTo>
                      <a:pt x="505" y="2911"/>
                      <a:pt x="506" y="2909"/>
                      <a:pt x="508" y="2908"/>
                    </a:cubicBezTo>
                    <a:cubicBezTo>
                      <a:pt x="508" y="2908"/>
                      <a:pt x="508" y="2908"/>
                      <a:pt x="508" y="2908"/>
                    </a:cubicBezTo>
                    <a:cubicBezTo>
                      <a:pt x="508" y="2908"/>
                      <a:pt x="508" y="2908"/>
                      <a:pt x="508" y="2908"/>
                    </a:cubicBezTo>
                    <a:cubicBezTo>
                      <a:pt x="509" y="2907"/>
                      <a:pt x="510" y="2906"/>
                      <a:pt x="511" y="2905"/>
                    </a:cubicBezTo>
                    <a:cubicBezTo>
                      <a:pt x="519" y="2899"/>
                      <a:pt x="525" y="2894"/>
                      <a:pt x="523" y="2879"/>
                    </a:cubicBezTo>
                    <a:cubicBezTo>
                      <a:pt x="520" y="2864"/>
                      <a:pt x="522" y="2864"/>
                      <a:pt x="524" y="2846"/>
                    </a:cubicBezTo>
                    <a:cubicBezTo>
                      <a:pt x="525" y="2835"/>
                      <a:pt x="534" y="2832"/>
                      <a:pt x="536" y="2815"/>
                    </a:cubicBezTo>
                    <a:cubicBezTo>
                      <a:pt x="537" y="2801"/>
                      <a:pt x="526" y="2741"/>
                      <a:pt x="527" y="2733"/>
                    </a:cubicBezTo>
                    <a:cubicBezTo>
                      <a:pt x="530" y="2715"/>
                      <a:pt x="517" y="2700"/>
                      <a:pt x="513" y="2669"/>
                    </a:cubicBezTo>
                    <a:cubicBezTo>
                      <a:pt x="508" y="2639"/>
                      <a:pt x="520" y="2535"/>
                      <a:pt x="520" y="2516"/>
                    </a:cubicBezTo>
                    <a:cubicBezTo>
                      <a:pt x="520" y="2480"/>
                      <a:pt x="539" y="2421"/>
                      <a:pt x="534" y="2348"/>
                    </a:cubicBezTo>
                    <a:cubicBezTo>
                      <a:pt x="531" y="2306"/>
                      <a:pt x="510" y="2177"/>
                      <a:pt x="510" y="2148"/>
                    </a:cubicBezTo>
                    <a:cubicBezTo>
                      <a:pt x="510" y="2143"/>
                      <a:pt x="509" y="2110"/>
                      <a:pt x="511" y="2105"/>
                    </a:cubicBezTo>
                    <a:cubicBezTo>
                      <a:pt x="517" y="2085"/>
                      <a:pt x="544" y="1849"/>
                      <a:pt x="544" y="1847"/>
                    </a:cubicBezTo>
                    <a:cubicBezTo>
                      <a:pt x="547" y="1823"/>
                      <a:pt x="555" y="1690"/>
                      <a:pt x="558" y="1646"/>
                    </a:cubicBezTo>
                    <a:cubicBezTo>
                      <a:pt x="559" y="1646"/>
                      <a:pt x="561" y="1646"/>
                      <a:pt x="562" y="1646"/>
                    </a:cubicBezTo>
                    <a:cubicBezTo>
                      <a:pt x="565" y="1689"/>
                      <a:pt x="573" y="1823"/>
                      <a:pt x="576" y="1847"/>
                    </a:cubicBezTo>
                    <a:cubicBezTo>
                      <a:pt x="576" y="1849"/>
                      <a:pt x="603" y="2085"/>
                      <a:pt x="609" y="2105"/>
                    </a:cubicBezTo>
                    <a:cubicBezTo>
                      <a:pt x="611" y="2110"/>
                      <a:pt x="610" y="2143"/>
                      <a:pt x="610" y="2148"/>
                    </a:cubicBezTo>
                    <a:cubicBezTo>
                      <a:pt x="610" y="2177"/>
                      <a:pt x="589" y="2306"/>
                      <a:pt x="586" y="2348"/>
                    </a:cubicBezTo>
                    <a:cubicBezTo>
                      <a:pt x="581" y="2421"/>
                      <a:pt x="600" y="2480"/>
                      <a:pt x="600" y="2516"/>
                    </a:cubicBezTo>
                    <a:cubicBezTo>
                      <a:pt x="600" y="2535"/>
                      <a:pt x="612" y="2639"/>
                      <a:pt x="607" y="2669"/>
                    </a:cubicBezTo>
                    <a:cubicBezTo>
                      <a:pt x="603" y="2700"/>
                      <a:pt x="590" y="2715"/>
                      <a:pt x="593" y="2733"/>
                    </a:cubicBezTo>
                    <a:cubicBezTo>
                      <a:pt x="594" y="2741"/>
                      <a:pt x="583" y="2801"/>
                      <a:pt x="584" y="2815"/>
                    </a:cubicBezTo>
                    <a:cubicBezTo>
                      <a:pt x="586" y="2832"/>
                      <a:pt x="595" y="2835"/>
                      <a:pt x="596" y="2846"/>
                    </a:cubicBezTo>
                    <a:cubicBezTo>
                      <a:pt x="598" y="2864"/>
                      <a:pt x="600" y="2864"/>
                      <a:pt x="597" y="2879"/>
                    </a:cubicBezTo>
                    <a:cubicBezTo>
                      <a:pt x="595" y="2894"/>
                      <a:pt x="601" y="2899"/>
                      <a:pt x="609" y="2905"/>
                    </a:cubicBezTo>
                    <a:cubicBezTo>
                      <a:pt x="610" y="2906"/>
                      <a:pt x="611" y="2907"/>
                      <a:pt x="612" y="2908"/>
                    </a:cubicBezTo>
                    <a:cubicBezTo>
                      <a:pt x="612" y="2908"/>
                      <a:pt x="612" y="2908"/>
                      <a:pt x="612" y="2908"/>
                    </a:cubicBezTo>
                    <a:cubicBezTo>
                      <a:pt x="612" y="2908"/>
                      <a:pt x="612" y="2908"/>
                      <a:pt x="612" y="2908"/>
                    </a:cubicBezTo>
                    <a:cubicBezTo>
                      <a:pt x="614" y="2909"/>
                      <a:pt x="615" y="2911"/>
                      <a:pt x="617" y="2913"/>
                    </a:cubicBezTo>
                    <a:cubicBezTo>
                      <a:pt x="617" y="2913"/>
                      <a:pt x="618" y="2913"/>
                      <a:pt x="618" y="2913"/>
                    </a:cubicBezTo>
                    <a:cubicBezTo>
                      <a:pt x="619" y="2914"/>
                      <a:pt x="619" y="2914"/>
                      <a:pt x="620" y="2915"/>
                    </a:cubicBezTo>
                    <a:cubicBezTo>
                      <a:pt x="620" y="2915"/>
                      <a:pt x="621" y="2915"/>
                      <a:pt x="621" y="2916"/>
                    </a:cubicBezTo>
                    <a:cubicBezTo>
                      <a:pt x="622" y="2916"/>
                      <a:pt x="622" y="2917"/>
                      <a:pt x="623" y="2917"/>
                    </a:cubicBezTo>
                    <a:cubicBezTo>
                      <a:pt x="624" y="2917"/>
                      <a:pt x="624" y="2918"/>
                      <a:pt x="624" y="2918"/>
                    </a:cubicBezTo>
                    <a:cubicBezTo>
                      <a:pt x="625" y="2918"/>
                      <a:pt x="626" y="2919"/>
                      <a:pt x="627" y="2919"/>
                    </a:cubicBezTo>
                    <a:cubicBezTo>
                      <a:pt x="627" y="2919"/>
                      <a:pt x="628" y="2920"/>
                      <a:pt x="628" y="2920"/>
                    </a:cubicBezTo>
                    <a:cubicBezTo>
                      <a:pt x="629" y="2920"/>
                      <a:pt x="630" y="2921"/>
                      <a:pt x="631" y="2921"/>
                    </a:cubicBezTo>
                    <a:cubicBezTo>
                      <a:pt x="631" y="2921"/>
                      <a:pt x="632" y="2921"/>
                      <a:pt x="632" y="2922"/>
                    </a:cubicBezTo>
                    <a:cubicBezTo>
                      <a:pt x="634" y="2922"/>
                      <a:pt x="635" y="2922"/>
                      <a:pt x="637" y="2923"/>
                    </a:cubicBezTo>
                    <a:cubicBezTo>
                      <a:pt x="638" y="2923"/>
                      <a:pt x="638" y="2923"/>
                      <a:pt x="639" y="2923"/>
                    </a:cubicBezTo>
                    <a:cubicBezTo>
                      <a:pt x="640" y="2923"/>
                      <a:pt x="640" y="2923"/>
                      <a:pt x="641" y="2923"/>
                    </a:cubicBezTo>
                    <a:cubicBezTo>
                      <a:pt x="641" y="2923"/>
                      <a:pt x="642" y="2924"/>
                      <a:pt x="642" y="2924"/>
                    </a:cubicBezTo>
                    <a:cubicBezTo>
                      <a:pt x="643" y="2924"/>
                      <a:pt x="644" y="2924"/>
                      <a:pt x="644" y="2924"/>
                    </a:cubicBezTo>
                    <a:cubicBezTo>
                      <a:pt x="645" y="2924"/>
                      <a:pt x="645" y="2924"/>
                      <a:pt x="645" y="2924"/>
                    </a:cubicBezTo>
                    <a:cubicBezTo>
                      <a:pt x="646" y="2924"/>
                      <a:pt x="647" y="2924"/>
                      <a:pt x="648" y="2924"/>
                    </a:cubicBezTo>
                    <a:cubicBezTo>
                      <a:pt x="648" y="2924"/>
                      <a:pt x="648" y="2924"/>
                      <a:pt x="648" y="2924"/>
                    </a:cubicBezTo>
                    <a:cubicBezTo>
                      <a:pt x="660" y="2925"/>
                      <a:pt x="674" y="2924"/>
                      <a:pt x="679" y="2914"/>
                    </a:cubicBezTo>
                    <a:cubicBezTo>
                      <a:pt x="679" y="2914"/>
                      <a:pt x="679" y="2914"/>
                      <a:pt x="679" y="2914"/>
                    </a:cubicBezTo>
                    <a:cubicBezTo>
                      <a:pt x="679" y="2914"/>
                      <a:pt x="679" y="2914"/>
                      <a:pt x="679" y="2914"/>
                    </a:cubicBezTo>
                    <a:cubicBezTo>
                      <a:pt x="679" y="2913"/>
                      <a:pt x="679" y="2913"/>
                      <a:pt x="680" y="2912"/>
                    </a:cubicBezTo>
                    <a:cubicBezTo>
                      <a:pt x="680" y="2912"/>
                      <a:pt x="680" y="2912"/>
                      <a:pt x="680" y="2912"/>
                    </a:cubicBezTo>
                    <a:cubicBezTo>
                      <a:pt x="685" y="2918"/>
                      <a:pt x="695" y="2920"/>
                      <a:pt x="704" y="2919"/>
                    </a:cubicBezTo>
                    <a:cubicBezTo>
                      <a:pt x="704" y="2919"/>
                      <a:pt x="704" y="2919"/>
                      <a:pt x="704" y="2919"/>
                    </a:cubicBezTo>
                    <a:cubicBezTo>
                      <a:pt x="706" y="2919"/>
                      <a:pt x="707" y="2919"/>
                      <a:pt x="709" y="2918"/>
                    </a:cubicBezTo>
                    <a:cubicBezTo>
                      <a:pt x="710" y="2918"/>
                      <a:pt x="710" y="2918"/>
                      <a:pt x="711" y="2918"/>
                    </a:cubicBezTo>
                    <a:cubicBezTo>
                      <a:pt x="712" y="2917"/>
                      <a:pt x="713" y="2917"/>
                      <a:pt x="714" y="2917"/>
                    </a:cubicBezTo>
                    <a:cubicBezTo>
                      <a:pt x="716" y="2916"/>
                      <a:pt x="717" y="2916"/>
                      <a:pt x="718" y="2915"/>
                    </a:cubicBezTo>
                    <a:cubicBezTo>
                      <a:pt x="726" y="2923"/>
                      <a:pt x="746" y="2919"/>
                      <a:pt x="752" y="2910"/>
                    </a:cubicBezTo>
                    <a:cubicBezTo>
                      <a:pt x="754" y="2908"/>
                      <a:pt x="754" y="2905"/>
                      <a:pt x="755" y="2903"/>
                    </a:cubicBezTo>
                    <a:cubicBezTo>
                      <a:pt x="756" y="2904"/>
                      <a:pt x="756" y="2904"/>
                      <a:pt x="756" y="2904"/>
                    </a:cubicBezTo>
                    <a:cubicBezTo>
                      <a:pt x="765" y="2905"/>
                      <a:pt x="775" y="2902"/>
                      <a:pt x="776" y="2896"/>
                    </a:cubicBezTo>
                    <a:cubicBezTo>
                      <a:pt x="777" y="2894"/>
                      <a:pt x="777" y="2892"/>
                      <a:pt x="777" y="2889"/>
                    </a:cubicBezTo>
                    <a:cubicBezTo>
                      <a:pt x="777" y="2889"/>
                      <a:pt x="777" y="2889"/>
                      <a:pt x="777" y="2889"/>
                    </a:cubicBezTo>
                    <a:cubicBezTo>
                      <a:pt x="778" y="2888"/>
                      <a:pt x="779" y="2888"/>
                      <a:pt x="780" y="2887"/>
                    </a:cubicBezTo>
                    <a:cubicBezTo>
                      <a:pt x="787" y="2881"/>
                      <a:pt x="778" y="2869"/>
                      <a:pt x="775" y="2861"/>
                    </a:cubicBezTo>
                    <a:cubicBezTo>
                      <a:pt x="771" y="2850"/>
                      <a:pt x="766" y="2845"/>
                      <a:pt x="756" y="2840"/>
                    </a:cubicBezTo>
                    <a:cubicBezTo>
                      <a:pt x="747" y="2835"/>
                      <a:pt x="743" y="2827"/>
                      <a:pt x="731" y="2817"/>
                    </a:cubicBezTo>
                    <a:cubicBezTo>
                      <a:pt x="718" y="2808"/>
                      <a:pt x="694" y="2756"/>
                      <a:pt x="695" y="2755"/>
                    </a:cubicBezTo>
                    <a:cubicBezTo>
                      <a:pt x="702" y="2740"/>
                      <a:pt x="700" y="2722"/>
                      <a:pt x="698" y="2713"/>
                    </a:cubicBezTo>
                    <a:cubicBezTo>
                      <a:pt x="695" y="2703"/>
                      <a:pt x="700" y="2661"/>
                      <a:pt x="714" y="2609"/>
                    </a:cubicBezTo>
                    <a:cubicBezTo>
                      <a:pt x="727" y="2556"/>
                      <a:pt x="761" y="2481"/>
                      <a:pt x="764" y="2399"/>
                    </a:cubicBezTo>
                    <a:cubicBezTo>
                      <a:pt x="766" y="2349"/>
                      <a:pt x="759" y="2259"/>
                      <a:pt x="760" y="2189"/>
                    </a:cubicBezTo>
                    <a:cubicBezTo>
                      <a:pt x="761" y="2145"/>
                      <a:pt x="775" y="2114"/>
                      <a:pt x="776" y="2107"/>
                    </a:cubicBezTo>
                    <a:cubicBezTo>
                      <a:pt x="782" y="2079"/>
                      <a:pt x="782" y="2029"/>
                      <a:pt x="787" y="2014"/>
                    </a:cubicBezTo>
                    <a:cubicBezTo>
                      <a:pt x="869" y="1762"/>
                      <a:pt x="825" y="1562"/>
                      <a:pt x="822" y="1512"/>
                    </a:cubicBezTo>
                    <a:cubicBezTo>
                      <a:pt x="823" y="1512"/>
                      <a:pt x="823" y="1512"/>
                      <a:pt x="823" y="1512"/>
                    </a:cubicBezTo>
                    <a:cubicBezTo>
                      <a:pt x="821" y="1472"/>
                      <a:pt x="828" y="1447"/>
                      <a:pt x="825" y="1429"/>
                    </a:cubicBezTo>
                    <a:cubicBezTo>
                      <a:pt x="825" y="1428"/>
                      <a:pt x="825" y="1427"/>
                      <a:pt x="825" y="1425"/>
                    </a:cubicBezTo>
                    <a:cubicBezTo>
                      <a:pt x="825" y="1425"/>
                      <a:pt x="825" y="1424"/>
                      <a:pt x="825" y="1424"/>
                    </a:cubicBezTo>
                    <a:cubicBezTo>
                      <a:pt x="825" y="1423"/>
                      <a:pt x="824" y="1422"/>
                      <a:pt x="824" y="1421"/>
                    </a:cubicBezTo>
                    <a:cubicBezTo>
                      <a:pt x="824" y="1421"/>
                      <a:pt x="824" y="1420"/>
                      <a:pt x="824" y="1420"/>
                    </a:cubicBezTo>
                    <a:cubicBezTo>
                      <a:pt x="824" y="1419"/>
                      <a:pt x="824" y="1418"/>
                      <a:pt x="824" y="1417"/>
                    </a:cubicBezTo>
                    <a:cubicBezTo>
                      <a:pt x="824" y="1416"/>
                      <a:pt x="824" y="1416"/>
                      <a:pt x="824" y="1415"/>
                    </a:cubicBezTo>
                    <a:cubicBezTo>
                      <a:pt x="824" y="1414"/>
                      <a:pt x="824" y="1413"/>
                      <a:pt x="823" y="1412"/>
                    </a:cubicBezTo>
                    <a:cubicBezTo>
                      <a:pt x="823" y="1411"/>
                      <a:pt x="823" y="1411"/>
                      <a:pt x="823" y="1410"/>
                    </a:cubicBezTo>
                    <a:cubicBezTo>
                      <a:pt x="823" y="1409"/>
                      <a:pt x="823" y="1408"/>
                      <a:pt x="823" y="1407"/>
                    </a:cubicBezTo>
                    <a:cubicBezTo>
                      <a:pt x="823" y="1406"/>
                      <a:pt x="823" y="1406"/>
                      <a:pt x="822" y="1405"/>
                    </a:cubicBezTo>
                    <a:cubicBezTo>
                      <a:pt x="822" y="1404"/>
                      <a:pt x="822" y="1403"/>
                      <a:pt x="822" y="1401"/>
                    </a:cubicBezTo>
                    <a:cubicBezTo>
                      <a:pt x="822" y="1401"/>
                      <a:pt x="822" y="1400"/>
                      <a:pt x="822" y="1399"/>
                    </a:cubicBezTo>
                    <a:cubicBezTo>
                      <a:pt x="821" y="1398"/>
                      <a:pt x="821" y="1397"/>
                      <a:pt x="821" y="1396"/>
                    </a:cubicBezTo>
                    <a:cubicBezTo>
                      <a:pt x="821" y="1395"/>
                      <a:pt x="821" y="1394"/>
                      <a:pt x="821" y="1394"/>
                    </a:cubicBezTo>
                    <a:cubicBezTo>
                      <a:pt x="821" y="1392"/>
                      <a:pt x="820" y="1391"/>
                      <a:pt x="820" y="1390"/>
                    </a:cubicBezTo>
                    <a:cubicBezTo>
                      <a:pt x="820" y="1389"/>
                      <a:pt x="820" y="1388"/>
                      <a:pt x="820" y="1387"/>
                    </a:cubicBezTo>
                    <a:cubicBezTo>
                      <a:pt x="820" y="1386"/>
                      <a:pt x="819" y="1385"/>
                      <a:pt x="819" y="1384"/>
                    </a:cubicBezTo>
                    <a:cubicBezTo>
                      <a:pt x="819" y="1383"/>
                      <a:pt x="819" y="1382"/>
                      <a:pt x="819" y="1381"/>
                    </a:cubicBezTo>
                    <a:cubicBezTo>
                      <a:pt x="818" y="1380"/>
                      <a:pt x="818" y="1379"/>
                      <a:pt x="818" y="1377"/>
                    </a:cubicBezTo>
                    <a:cubicBezTo>
                      <a:pt x="818" y="1376"/>
                      <a:pt x="818" y="1376"/>
                      <a:pt x="818" y="1375"/>
                    </a:cubicBezTo>
                    <a:cubicBezTo>
                      <a:pt x="817" y="1374"/>
                      <a:pt x="817" y="1372"/>
                      <a:pt x="817" y="1371"/>
                    </a:cubicBezTo>
                    <a:cubicBezTo>
                      <a:pt x="817" y="1370"/>
                      <a:pt x="816" y="1369"/>
                      <a:pt x="816" y="1369"/>
                    </a:cubicBezTo>
                    <a:cubicBezTo>
                      <a:pt x="816" y="1367"/>
                      <a:pt x="816" y="1366"/>
                      <a:pt x="816" y="1364"/>
                    </a:cubicBezTo>
                    <a:cubicBezTo>
                      <a:pt x="815" y="1363"/>
                      <a:pt x="815" y="1363"/>
                      <a:pt x="815" y="1362"/>
                    </a:cubicBezTo>
                    <a:cubicBezTo>
                      <a:pt x="815" y="1360"/>
                      <a:pt x="815" y="1359"/>
                      <a:pt x="814" y="1358"/>
                    </a:cubicBezTo>
                    <a:cubicBezTo>
                      <a:pt x="814" y="1357"/>
                      <a:pt x="814" y="1356"/>
                      <a:pt x="814" y="1355"/>
                    </a:cubicBezTo>
                    <a:cubicBezTo>
                      <a:pt x="814" y="1354"/>
                      <a:pt x="813" y="1352"/>
                      <a:pt x="813" y="1351"/>
                    </a:cubicBezTo>
                    <a:cubicBezTo>
                      <a:pt x="813" y="1350"/>
                      <a:pt x="813" y="1349"/>
                      <a:pt x="812" y="1348"/>
                    </a:cubicBezTo>
                    <a:cubicBezTo>
                      <a:pt x="812" y="1347"/>
                      <a:pt x="812" y="1346"/>
                      <a:pt x="812" y="1345"/>
                    </a:cubicBezTo>
                    <a:cubicBezTo>
                      <a:pt x="811" y="1344"/>
                      <a:pt x="811" y="1343"/>
                      <a:pt x="811" y="1342"/>
                    </a:cubicBezTo>
                    <a:cubicBezTo>
                      <a:pt x="811" y="1341"/>
                      <a:pt x="811" y="1339"/>
                      <a:pt x="810" y="1338"/>
                    </a:cubicBezTo>
                    <a:cubicBezTo>
                      <a:pt x="810" y="1337"/>
                      <a:pt x="810" y="1336"/>
                      <a:pt x="810" y="1335"/>
                    </a:cubicBezTo>
                    <a:cubicBezTo>
                      <a:pt x="809" y="1334"/>
                      <a:pt x="809" y="1333"/>
                      <a:pt x="809" y="1332"/>
                    </a:cubicBezTo>
                    <a:cubicBezTo>
                      <a:pt x="809" y="1331"/>
                      <a:pt x="808" y="1330"/>
                      <a:pt x="808" y="1329"/>
                    </a:cubicBezTo>
                    <a:cubicBezTo>
                      <a:pt x="808" y="1328"/>
                      <a:pt x="808" y="1326"/>
                      <a:pt x="808" y="1325"/>
                    </a:cubicBezTo>
                    <a:cubicBezTo>
                      <a:pt x="807" y="1324"/>
                      <a:pt x="807" y="1323"/>
                      <a:pt x="807" y="1322"/>
                    </a:cubicBezTo>
                    <a:cubicBezTo>
                      <a:pt x="807" y="1321"/>
                      <a:pt x="806" y="1320"/>
                      <a:pt x="806" y="1319"/>
                    </a:cubicBezTo>
                    <a:cubicBezTo>
                      <a:pt x="806" y="1318"/>
                      <a:pt x="806" y="1317"/>
                      <a:pt x="805" y="1316"/>
                    </a:cubicBezTo>
                    <a:cubicBezTo>
                      <a:pt x="805" y="1315"/>
                      <a:pt x="805" y="1314"/>
                      <a:pt x="805" y="1314"/>
                    </a:cubicBezTo>
                    <a:cubicBezTo>
                      <a:pt x="805" y="1312"/>
                      <a:pt x="804" y="1311"/>
                      <a:pt x="804" y="1310"/>
                    </a:cubicBezTo>
                    <a:cubicBezTo>
                      <a:pt x="804" y="1309"/>
                      <a:pt x="804" y="1309"/>
                      <a:pt x="804" y="1308"/>
                    </a:cubicBezTo>
                    <a:cubicBezTo>
                      <a:pt x="803" y="1307"/>
                      <a:pt x="803" y="1305"/>
                      <a:pt x="803" y="1304"/>
                    </a:cubicBezTo>
                    <a:cubicBezTo>
                      <a:pt x="803" y="1304"/>
                      <a:pt x="802" y="1303"/>
                      <a:pt x="802" y="1303"/>
                    </a:cubicBezTo>
                    <a:cubicBezTo>
                      <a:pt x="802" y="1301"/>
                      <a:pt x="802" y="1300"/>
                      <a:pt x="801" y="1299"/>
                    </a:cubicBezTo>
                    <a:cubicBezTo>
                      <a:pt x="801" y="1298"/>
                      <a:pt x="801" y="1298"/>
                      <a:pt x="801" y="1298"/>
                    </a:cubicBezTo>
                    <a:cubicBezTo>
                      <a:pt x="798" y="1284"/>
                      <a:pt x="795" y="1273"/>
                      <a:pt x="793" y="1268"/>
                    </a:cubicBezTo>
                    <a:cubicBezTo>
                      <a:pt x="793" y="1268"/>
                      <a:pt x="793" y="1268"/>
                      <a:pt x="793" y="1268"/>
                    </a:cubicBezTo>
                    <a:cubicBezTo>
                      <a:pt x="793" y="1267"/>
                      <a:pt x="793" y="1266"/>
                      <a:pt x="792" y="1266"/>
                    </a:cubicBezTo>
                    <a:cubicBezTo>
                      <a:pt x="792" y="1266"/>
                      <a:pt x="792" y="1266"/>
                      <a:pt x="792" y="1266"/>
                    </a:cubicBezTo>
                    <a:cubicBezTo>
                      <a:pt x="792" y="1265"/>
                      <a:pt x="793" y="1265"/>
                      <a:pt x="793" y="1265"/>
                    </a:cubicBezTo>
                    <a:cubicBezTo>
                      <a:pt x="792" y="1264"/>
                      <a:pt x="792" y="1264"/>
                      <a:pt x="792" y="1264"/>
                    </a:cubicBezTo>
                    <a:cubicBezTo>
                      <a:pt x="792" y="1264"/>
                      <a:pt x="806" y="1107"/>
                      <a:pt x="803" y="1098"/>
                    </a:cubicBezTo>
                    <a:cubicBezTo>
                      <a:pt x="804" y="1068"/>
                      <a:pt x="820" y="1011"/>
                      <a:pt x="818" y="980"/>
                    </a:cubicBezTo>
                    <a:cubicBezTo>
                      <a:pt x="820" y="942"/>
                      <a:pt x="825" y="918"/>
                      <a:pt x="825" y="904"/>
                    </a:cubicBezTo>
                    <a:cubicBezTo>
                      <a:pt x="825" y="902"/>
                      <a:pt x="825" y="902"/>
                      <a:pt x="825" y="902"/>
                    </a:cubicBezTo>
                    <a:cubicBezTo>
                      <a:pt x="826" y="915"/>
                      <a:pt x="827" y="926"/>
                      <a:pt x="827" y="932"/>
                    </a:cubicBezTo>
                    <a:cubicBezTo>
                      <a:pt x="829" y="942"/>
                      <a:pt x="829" y="957"/>
                      <a:pt x="831" y="960"/>
                    </a:cubicBezTo>
                    <a:cubicBezTo>
                      <a:pt x="833" y="975"/>
                      <a:pt x="845" y="1059"/>
                      <a:pt x="846" y="1090"/>
                    </a:cubicBezTo>
                    <a:cubicBezTo>
                      <a:pt x="840" y="1132"/>
                      <a:pt x="839" y="1159"/>
                      <a:pt x="851" y="1219"/>
                    </a:cubicBezTo>
                    <a:cubicBezTo>
                      <a:pt x="856" y="1251"/>
                      <a:pt x="914" y="1393"/>
                      <a:pt x="917" y="1409"/>
                    </a:cubicBezTo>
                    <a:cubicBezTo>
                      <a:pt x="920" y="1425"/>
                      <a:pt x="924" y="1441"/>
                      <a:pt x="926" y="1445"/>
                    </a:cubicBezTo>
                    <a:cubicBezTo>
                      <a:pt x="928" y="1449"/>
                      <a:pt x="914" y="1471"/>
                      <a:pt x="918" y="1486"/>
                    </a:cubicBezTo>
                    <a:cubicBezTo>
                      <a:pt x="922" y="1500"/>
                      <a:pt x="896" y="1546"/>
                      <a:pt x="904" y="1589"/>
                    </a:cubicBezTo>
                    <a:cubicBezTo>
                      <a:pt x="912" y="1632"/>
                      <a:pt x="913" y="1638"/>
                      <a:pt x="914" y="1647"/>
                    </a:cubicBezTo>
                    <a:cubicBezTo>
                      <a:pt x="915" y="1657"/>
                      <a:pt x="921" y="1667"/>
                      <a:pt x="924" y="1679"/>
                    </a:cubicBezTo>
                    <a:cubicBezTo>
                      <a:pt x="927" y="1691"/>
                      <a:pt x="932" y="1720"/>
                      <a:pt x="939" y="1720"/>
                    </a:cubicBezTo>
                    <a:cubicBezTo>
                      <a:pt x="940" y="1720"/>
                      <a:pt x="941" y="1720"/>
                      <a:pt x="941" y="1720"/>
                    </a:cubicBezTo>
                    <a:cubicBezTo>
                      <a:pt x="942" y="1720"/>
                      <a:pt x="942" y="1720"/>
                      <a:pt x="942" y="1720"/>
                    </a:cubicBezTo>
                    <a:cubicBezTo>
                      <a:pt x="942" y="1720"/>
                      <a:pt x="943" y="1720"/>
                      <a:pt x="943" y="1720"/>
                    </a:cubicBezTo>
                    <a:cubicBezTo>
                      <a:pt x="943" y="1720"/>
                      <a:pt x="943" y="1720"/>
                      <a:pt x="944" y="1720"/>
                    </a:cubicBezTo>
                    <a:cubicBezTo>
                      <a:pt x="944" y="1720"/>
                      <a:pt x="944" y="1720"/>
                      <a:pt x="944" y="1719"/>
                    </a:cubicBezTo>
                    <a:cubicBezTo>
                      <a:pt x="944" y="1719"/>
                      <a:pt x="945" y="1719"/>
                      <a:pt x="945" y="1719"/>
                    </a:cubicBezTo>
                    <a:cubicBezTo>
                      <a:pt x="945" y="1719"/>
                      <a:pt x="945" y="1719"/>
                      <a:pt x="945" y="1719"/>
                    </a:cubicBezTo>
                    <a:cubicBezTo>
                      <a:pt x="946" y="1718"/>
                      <a:pt x="946" y="1718"/>
                      <a:pt x="947" y="1717"/>
                    </a:cubicBezTo>
                    <a:cubicBezTo>
                      <a:pt x="947" y="1717"/>
                      <a:pt x="947" y="1717"/>
                      <a:pt x="947" y="1717"/>
                    </a:cubicBezTo>
                    <a:cubicBezTo>
                      <a:pt x="947" y="1717"/>
                      <a:pt x="947" y="1717"/>
                      <a:pt x="947" y="1716"/>
                    </a:cubicBezTo>
                    <a:cubicBezTo>
                      <a:pt x="947" y="1716"/>
                      <a:pt x="947" y="1716"/>
                      <a:pt x="947" y="1716"/>
                    </a:cubicBezTo>
                    <a:cubicBezTo>
                      <a:pt x="947" y="1717"/>
                      <a:pt x="947" y="1717"/>
                      <a:pt x="947" y="1717"/>
                    </a:cubicBezTo>
                    <a:cubicBezTo>
                      <a:pt x="947" y="1717"/>
                      <a:pt x="947" y="1716"/>
                      <a:pt x="947" y="1716"/>
                    </a:cubicBezTo>
                    <a:cubicBezTo>
                      <a:pt x="947" y="1716"/>
                      <a:pt x="947" y="1716"/>
                      <a:pt x="947" y="1716"/>
                    </a:cubicBezTo>
                    <a:cubicBezTo>
                      <a:pt x="947" y="1716"/>
                      <a:pt x="947" y="1715"/>
                      <a:pt x="947" y="1715"/>
                    </a:cubicBezTo>
                    <a:cubicBezTo>
                      <a:pt x="947" y="1715"/>
                      <a:pt x="949" y="1742"/>
                      <a:pt x="963" y="1742"/>
                    </a:cubicBezTo>
                    <a:cubicBezTo>
                      <a:pt x="972" y="1741"/>
                      <a:pt x="972" y="1733"/>
                      <a:pt x="972" y="1733"/>
                    </a:cubicBezTo>
                    <a:cubicBezTo>
                      <a:pt x="972" y="1733"/>
                      <a:pt x="974" y="1755"/>
                      <a:pt x="987" y="1753"/>
                    </a:cubicBezTo>
                    <a:cubicBezTo>
                      <a:pt x="999" y="1751"/>
                      <a:pt x="999" y="1739"/>
                      <a:pt x="999" y="1739"/>
                    </a:cubicBezTo>
                    <a:cubicBezTo>
                      <a:pt x="1007" y="1743"/>
                      <a:pt x="1020" y="1742"/>
                      <a:pt x="1023" y="1728"/>
                    </a:cubicBezTo>
                    <a:cubicBezTo>
                      <a:pt x="1026" y="1714"/>
                      <a:pt x="1033" y="1686"/>
                      <a:pt x="1032" y="1675"/>
                    </a:cubicBezTo>
                    <a:cubicBezTo>
                      <a:pt x="1032" y="1665"/>
                      <a:pt x="1039" y="1642"/>
                      <a:pt x="1039" y="1633"/>
                    </a:cubicBezTo>
                    <a:cubicBezTo>
                      <a:pt x="1046" y="1606"/>
                      <a:pt x="1053" y="1597"/>
                      <a:pt x="1051" y="1589"/>
                    </a:cubicBezTo>
                    <a:cubicBezTo>
                      <a:pt x="1060" y="1599"/>
                      <a:pt x="1068" y="1609"/>
                      <a:pt x="1072" y="1611"/>
                    </a:cubicBezTo>
                    <a:cubicBezTo>
                      <a:pt x="1074" y="1627"/>
                      <a:pt x="1090" y="1651"/>
                      <a:pt x="1103" y="1652"/>
                    </a:cubicBezTo>
                    <a:cubicBezTo>
                      <a:pt x="1120" y="1653"/>
                      <a:pt x="1116" y="1641"/>
                      <a:pt x="1111" y="1628"/>
                    </a:cubicBezTo>
                    <a:close/>
                    <a:moveTo>
                      <a:pt x="672" y="310"/>
                    </a:moveTo>
                    <a:cubicBezTo>
                      <a:pt x="672" y="310"/>
                      <a:pt x="672" y="310"/>
                      <a:pt x="672" y="310"/>
                    </a:cubicBezTo>
                    <a:cubicBezTo>
                      <a:pt x="672" y="310"/>
                      <a:pt x="672" y="310"/>
                      <a:pt x="672" y="310"/>
                    </a:cubicBezTo>
                    <a:cubicBezTo>
                      <a:pt x="672" y="310"/>
                      <a:pt x="672" y="310"/>
                      <a:pt x="672" y="310"/>
                    </a:cubicBezTo>
                    <a:close/>
                  </a:path>
                </a:pathLst>
              </a:custGeom>
              <a:grpFill/>
              <a:ln w="19050" cmpd="sng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/>
              </a:p>
            </p:txBody>
          </p:sp>
          <p:sp>
            <p:nvSpPr>
              <p:cNvPr id="413" name="Freeform 72"/>
              <p:cNvSpPr>
                <a:spLocks noEditPoints="1"/>
              </p:cNvSpPr>
              <p:nvPr/>
            </p:nvSpPr>
            <p:spPr bwMode="auto">
              <a:xfrm>
                <a:off x="1368" y="714"/>
                <a:ext cx="899" cy="2344"/>
              </a:xfrm>
              <a:custGeom>
                <a:avLst/>
                <a:gdLst>
                  <a:gd name="T0" fmla="*/ 522 w 1120"/>
                  <a:gd name="T1" fmla="*/ 676 h 2926"/>
                  <a:gd name="T2" fmla="*/ 363 w 1120"/>
                  <a:gd name="T3" fmla="*/ 247 h 2926"/>
                  <a:gd name="T4" fmla="*/ 344 w 1120"/>
                  <a:gd name="T5" fmla="*/ 179 h 2926"/>
                  <a:gd name="T6" fmla="*/ 347 w 1120"/>
                  <a:gd name="T7" fmla="*/ 166 h 2926"/>
                  <a:gd name="T8" fmla="*/ 348 w 1120"/>
                  <a:gd name="T9" fmla="*/ 159 h 2926"/>
                  <a:gd name="T10" fmla="*/ 354 w 1120"/>
                  <a:gd name="T11" fmla="*/ 155 h 2926"/>
                  <a:gd name="T12" fmla="*/ 364 w 1120"/>
                  <a:gd name="T13" fmla="*/ 103 h 2926"/>
                  <a:gd name="T14" fmla="*/ 360 w 1120"/>
                  <a:gd name="T15" fmla="*/ 56 h 2926"/>
                  <a:gd name="T16" fmla="*/ 289 w 1120"/>
                  <a:gd name="T17" fmla="*/ 2 h 2926"/>
                  <a:gd name="T18" fmla="*/ 216 w 1120"/>
                  <a:gd name="T19" fmla="*/ 66 h 2926"/>
                  <a:gd name="T20" fmla="*/ 214 w 1120"/>
                  <a:gd name="T21" fmla="*/ 106 h 2926"/>
                  <a:gd name="T22" fmla="*/ 226 w 1120"/>
                  <a:gd name="T23" fmla="*/ 155 h 2926"/>
                  <a:gd name="T24" fmla="*/ 232 w 1120"/>
                  <a:gd name="T25" fmla="*/ 159 h 2926"/>
                  <a:gd name="T26" fmla="*/ 233 w 1120"/>
                  <a:gd name="T27" fmla="*/ 166 h 2926"/>
                  <a:gd name="T28" fmla="*/ 234 w 1120"/>
                  <a:gd name="T29" fmla="*/ 172 h 2926"/>
                  <a:gd name="T30" fmla="*/ 235 w 1120"/>
                  <a:gd name="T31" fmla="*/ 179 h 2926"/>
                  <a:gd name="T32" fmla="*/ 237 w 1120"/>
                  <a:gd name="T33" fmla="*/ 185 h 2926"/>
                  <a:gd name="T34" fmla="*/ 218 w 1120"/>
                  <a:gd name="T35" fmla="*/ 247 h 2926"/>
                  <a:gd name="T36" fmla="*/ 58 w 1120"/>
                  <a:gd name="T37" fmla="*/ 676 h 2926"/>
                  <a:gd name="T38" fmla="*/ 9 w 1120"/>
                  <a:gd name="T39" fmla="*/ 849 h 2926"/>
                  <a:gd name="T40" fmla="*/ 70 w 1120"/>
                  <a:gd name="T41" fmla="*/ 901 h 2926"/>
                  <a:gd name="T42" fmla="*/ 90 w 1120"/>
                  <a:gd name="T43" fmla="*/ 883 h 2926"/>
                  <a:gd name="T44" fmla="*/ 92 w 1120"/>
                  <a:gd name="T45" fmla="*/ 884 h 2926"/>
                  <a:gd name="T46" fmla="*/ 104 w 1120"/>
                  <a:gd name="T47" fmla="*/ 763 h 2926"/>
                  <a:gd name="T48" fmla="*/ 153 w 1120"/>
                  <a:gd name="T49" fmla="*/ 464 h 2926"/>
                  <a:gd name="T50" fmla="*/ 169 w 1120"/>
                  <a:gd name="T51" fmla="*/ 650 h 2926"/>
                  <a:gd name="T52" fmla="*/ 161 w 1120"/>
                  <a:gd name="T53" fmla="*/ 682 h 2926"/>
                  <a:gd name="T54" fmla="*/ 159 w 1120"/>
                  <a:gd name="T55" fmla="*/ 693 h 2926"/>
                  <a:gd name="T56" fmla="*/ 157 w 1120"/>
                  <a:gd name="T57" fmla="*/ 705 h 2926"/>
                  <a:gd name="T58" fmla="*/ 155 w 1120"/>
                  <a:gd name="T59" fmla="*/ 716 h 2926"/>
                  <a:gd name="T60" fmla="*/ 153 w 1120"/>
                  <a:gd name="T61" fmla="*/ 726 h 2926"/>
                  <a:gd name="T62" fmla="*/ 153 w 1120"/>
                  <a:gd name="T63" fmla="*/ 735 h 2926"/>
                  <a:gd name="T64" fmla="*/ 218 w 1120"/>
                  <a:gd name="T65" fmla="*/ 1395 h 2926"/>
                  <a:gd name="T66" fmla="*/ 178 w 1120"/>
                  <a:gd name="T67" fmla="*/ 1485 h 2926"/>
                  <a:gd name="T68" fmla="*/ 211 w 1120"/>
                  <a:gd name="T69" fmla="*/ 1500 h 2926"/>
                  <a:gd name="T70" fmla="*/ 228 w 1120"/>
                  <a:gd name="T71" fmla="*/ 1498 h 2926"/>
                  <a:gd name="T72" fmla="*/ 253 w 1120"/>
                  <a:gd name="T73" fmla="*/ 1502 h 2926"/>
                  <a:gd name="T74" fmla="*/ 258 w 1120"/>
                  <a:gd name="T75" fmla="*/ 1499 h 2926"/>
                  <a:gd name="T76" fmla="*/ 271 w 1120"/>
                  <a:gd name="T77" fmla="*/ 1480 h 2926"/>
                  <a:gd name="T78" fmla="*/ 263 w 1120"/>
                  <a:gd name="T79" fmla="*/ 1105 h 2926"/>
                  <a:gd name="T80" fmla="*/ 315 w 1120"/>
                  <a:gd name="T81" fmla="*/ 1105 h 2926"/>
                  <a:gd name="T82" fmla="*/ 308 w 1120"/>
                  <a:gd name="T83" fmla="*/ 1480 h 2926"/>
                  <a:gd name="T84" fmla="*/ 321 w 1120"/>
                  <a:gd name="T85" fmla="*/ 1499 h 2926"/>
                  <a:gd name="T86" fmla="*/ 327 w 1120"/>
                  <a:gd name="T87" fmla="*/ 1502 h 2926"/>
                  <a:gd name="T88" fmla="*/ 335 w 1120"/>
                  <a:gd name="T89" fmla="*/ 1503 h 2926"/>
                  <a:gd name="T90" fmla="*/ 364 w 1120"/>
                  <a:gd name="T91" fmla="*/ 1500 h 2926"/>
                  <a:gd name="T92" fmla="*/ 390 w 1120"/>
                  <a:gd name="T93" fmla="*/ 1492 h 2926"/>
                  <a:gd name="T94" fmla="*/ 391 w 1120"/>
                  <a:gd name="T95" fmla="*/ 1460 h 2926"/>
                  <a:gd name="T96" fmla="*/ 401 w 1120"/>
                  <a:gd name="T97" fmla="*/ 1083 h 2926"/>
                  <a:gd name="T98" fmla="*/ 426 w 1120"/>
                  <a:gd name="T99" fmla="*/ 731 h 2926"/>
                  <a:gd name="T100" fmla="*/ 425 w 1120"/>
                  <a:gd name="T101" fmla="*/ 723 h 2926"/>
                  <a:gd name="T102" fmla="*/ 423 w 1120"/>
                  <a:gd name="T103" fmla="*/ 711 h 2926"/>
                  <a:gd name="T104" fmla="*/ 421 w 1120"/>
                  <a:gd name="T105" fmla="*/ 700 h 2926"/>
                  <a:gd name="T106" fmla="*/ 419 w 1120"/>
                  <a:gd name="T107" fmla="*/ 688 h 2926"/>
                  <a:gd name="T108" fmla="*/ 417 w 1120"/>
                  <a:gd name="T109" fmla="*/ 676 h 2926"/>
                  <a:gd name="T110" fmla="*/ 414 w 1120"/>
                  <a:gd name="T111" fmla="*/ 667 h 2926"/>
                  <a:gd name="T112" fmla="*/ 416 w 1120"/>
                  <a:gd name="T113" fmla="*/ 565 h 2926"/>
                  <a:gd name="T114" fmla="*/ 440 w 1120"/>
                  <a:gd name="T115" fmla="*/ 627 h 2926"/>
                  <a:gd name="T116" fmla="*/ 486 w 1120"/>
                  <a:gd name="T117" fmla="*/ 884 h 2926"/>
                  <a:gd name="T118" fmla="*/ 489 w 1120"/>
                  <a:gd name="T119" fmla="*/ 884 h 2926"/>
                  <a:gd name="T120" fmla="*/ 490 w 1120"/>
                  <a:gd name="T121" fmla="*/ 883 h 2926"/>
                  <a:gd name="T122" fmla="*/ 534 w 1120"/>
                  <a:gd name="T123" fmla="*/ 861 h 2926"/>
                  <a:gd name="T124" fmla="*/ 348 w 1120"/>
                  <a:gd name="T125" fmla="*/ 159 h 292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0" h="2926">
                    <a:moveTo>
                      <a:pt x="1111" y="1628"/>
                    </a:moveTo>
                    <a:cubicBezTo>
                      <a:pt x="1106" y="1614"/>
                      <a:pt x="1105" y="1598"/>
                      <a:pt x="1100" y="1592"/>
                    </a:cubicBezTo>
                    <a:cubicBezTo>
                      <a:pt x="1095" y="1586"/>
                      <a:pt x="1087" y="1551"/>
                      <a:pt x="1078" y="1540"/>
                    </a:cubicBezTo>
                    <a:cubicBezTo>
                      <a:pt x="1069" y="1528"/>
                      <a:pt x="1035" y="1477"/>
                      <a:pt x="1026" y="1469"/>
                    </a:cubicBezTo>
                    <a:cubicBezTo>
                      <a:pt x="1023" y="1464"/>
                      <a:pt x="1025" y="1444"/>
                      <a:pt x="1021" y="1430"/>
                    </a:cubicBezTo>
                    <a:cubicBezTo>
                      <a:pt x="1017" y="1416"/>
                      <a:pt x="1018" y="1402"/>
                      <a:pt x="1014" y="1386"/>
                    </a:cubicBezTo>
                    <a:cubicBezTo>
                      <a:pt x="1010" y="1369"/>
                      <a:pt x="1010" y="1337"/>
                      <a:pt x="1009" y="1315"/>
                    </a:cubicBezTo>
                    <a:cubicBezTo>
                      <a:pt x="1007" y="1277"/>
                      <a:pt x="1007" y="1129"/>
                      <a:pt x="985" y="1075"/>
                    </a:cubicBezTo>
                    <a:cubicBezTo>
                      <a:pt x="981" y="1058"/>
                      <a:pt x="976" y="1031"/>
                      <a:pt x="977" y="992"/>
                    </a:cubicBezTo>
                    <a:cubicBezTo>
                      <a:pt x="975" y="886"/>
                      <a:pt x="951" y="825"/>
                      <a:pt x="953" y="792"/>
                    </a:cubicBezTo>
                    <a:cubicBezTo>
                      <a:pt x="960" y="744"/>
                      <a:pt x="949" y="693"/>
                      <a:pt x="940" y="653"/>
                    </a:cubicBezTo>
                    <a:cubicBezTo>
                      <a:pt x="921" y="567"/>
                      <a:pt x="879" y="544"/>
                      <a:pt x="860" y="540"/>
                    </a:cubicBezTo>
                    <a:cubicBezTo>
                      <a:pt x="840" y="536"/>
                      <a:pt x="810" y="533"/>
                      <a:pt x="797" y="520"/>
                    </a:cubicBezTo>
                    <a:cubicBezTo>
                      <a:pt x="787" y="512"/>
                      <a:pt x="720" y="481"/>
                      <a:pt x="701" y="479"/>
                    </a:cubicBezTo>
                    <a:cubicBezTo>
                      <a:pt x="651" y="470"/>
                      <a:pt x="660" y="380"/>
                      <a:pt x="660" y="362"/>
                    </a:cubicBezTo>
                    <a:cubicBezTo>
                      <a:pt x="660" y="362"/>
                      <a:pt x="660" y="362"/>
                      <a:pt x="660" y="362"/>
                    </a:cubicBezTo>
                    <a:cubicBezTo>
                      <a:pt x="660" y="362"/>
                      <a:pt x="660" y="362"/>
                      <a:pt x="660" y="362"/>
                    </a:cubicBezTo>
                    <a:cubicBezTo>
                      <a:pt x="661" y="360"/>
                      <a:pt x="661" y="358"/>
                      <a:pt x="662" y="357"/>
                    </a:cubicBezTo>
                    <a:cubicBezTo>
                      <a:pt x="662" y="357"/>
                      <a:pt x="662" y="356"/>
                      <a:pt x="662" y="356"/>
                    </a:cubicBezTo>
                    <a:cubicBezTo>
                      <a:pt x="663" y="355"/>
                      <a:pt x="663" y="353"/>
                      <a:pt x="664" y="351"/>
                    </a:cubicBezTo>
                    <a:cubicBezTo>
                      <a:pt x="664" y="350"/>
                      <a:pt x="664" y="350"/>
                      <a:pt x="664" y="350"/>
                    </a:cubicBezTo>
                    <a:cubicBezTo>
                      <a:pt x="665" y="348"/>
                      <a:pt x="665" y="346"/>
                      <a:pt x="666" y="344"/>
                    </a:cubicBezTo>
                    <a:cubicBezTo>
                      <a:pt x="666" y="344"/>
                      <a:pt x="666" y="344"/>
                      <a:pt x="666" y="343"/>
                    </a:cubicBezTo>
                    <a:cubicBezTo>
                      <a:pt x="666" y="341"/>
                      <a:pt x="667" y="339"/>
                      <a:pt x="667" y="337"/>
                    </a:cubicBezTo>
                    <a:cubicBezTo>
                      <a:pt x="667" y="337"/>
                      <a:pt x="667" y="337"/>
                      <a:pt x="668" y="337"/>
                    </a:cubicBezTo>
                    <a:cubicBezTo>
                      <a:pt x="668" y="334"/>
                      <a:pt x="669" y="332"/>
                      <a:pt x="669" y="330"/>
                    </a:cubicBezTo>
                    <a:cubicBezTo>
                      <a:pt x="669" y="330"/>
                      <a:pt x="669" y="330"/>
                      <a:pt x="669" y="330"/>
                    </a:cubicBezTo>
                    <a:cubicBezTo>
                      <a:pt x="669" y="328"/>
                      <a:pt x="670" y="325"/>
                      <a:pt x="670" y="323"/>
                    </a:cubicBezTo>
                    <a:cubicBezTo>
                      <a:pt x="670" y="323"/>
                      <a:pt x="670" y="323"/>
                      <a:pt x="670" y="323"/>
                    </a:cubicBezTo>
                    <a:cubicBezTo>
                      <a:pt x="671" y="321"/>
                      <a:pt x="671" y="319"/>
                      <a:pt x="671" y="317"/>
                    </a:cubicBezTo>
                    <a:cubicBezTo>
                      <a:pt x="671" y="317"/>
                      <a:pt x="671" y="317"/>
                      <a:pt x="671" y="317"/>
                    </a:cubicBezTo>
                    <a:cubicBezTo>
                      <a:pt x="672" y="315"/>
                      <a:pt x="672" y="313"/>
                      <a:pt x="672" y="312"/>
                    </a:cubicBezTo>
                    <a:cubicBezTo>
                      <a:pt x="672" y="312"/>
                      <a:pt x="672" y="312"/>
                      <a:pt x="672" y="312"/>
                    </a:cubicBezTo>
                    <a:cubicBezTo>
                      <a:pt x="672" y="311"/>
                      <a:pt x="672" y="310"/>
                      <a:pt x="672" y="310"/>
                    </a:cubicBezTo>
                    <a:cubicBezTo>
                      <a:pt x="672" y="310"/>
                      <a:pt x="672" y="310"/>
                      <a:pt x="672" y="310"/>
                    </a:cubicBezTo>
                    <a:cubicBezTo>
                      <a:pt x="674" y="309"/>
                      <a:pt x="676" y="308"/>
                      <a:pt x="679" y="306"/>
                    </a:cubicBezTo>
                    <a:cubicBezTo>
                      <a:pt x="679" y="306"/>
                      <a:pt x="679" y="306"/>
                      <a:pt x="679" y="306"/>
                    </a:cubicBezTo>
                    <a:cubicBezTo>
                      <a:pt x="680" y="305"/>
                      <a:pt x="680" y="305"/>
                      <a:pt x="681" y="305"/>
                    </a:cubicBezTo>
                    <a:cubicBezTo>
                      <a:pt x="681" y="304"/>
                      <a:pt x="681" y="304"/>
                      <a:pt x="681" y="304"/>
                    </a:cubicBezTo>
                    <a:cubicBezTo>
                      <a:pt x="682" y="304"/>
                      <a:pt x="682" y="303"/>
                      <a:pt x="682" y="303"/>
                    </a:cubicBezTo>
                    <a:cubicBezTo>
                      <a:pt x="683" y="303"/>
                      <a:pt x="683" y="302"/>
                      <a:pt x="683" y="302"/>
                    </a:cubicBezTo>
                    <a:cubicBezTo>
                      <a:pt x="683" y="302"/>
                      <a:pt x="684" y="302"/>
                      <a:pt x="684" y="301"/>
                    </a:cubicBezTo>
                    <a:cubicBezTo>
                      <a:pt x="684" y="301"/>
                      <a:pt x="685" y="300"/>
                      <a:pt x="685" y="300"/>
                    </a:cubicBezTo>
                    <a:cubicBezTo>
                      <a:pt x="688" y="296"/>
                      <a:pt x="689" y="291"/>
                      <a:pt x="693" y="286"/>
                    </a:cubicBezTo>
                    <a:cubicBezTo>
                      <a:pt x="696" y="280"/>
                      <a:pt x="695" y="276"/>
                      <a:pt x="698" y="267"/>
                    </a:cubicBezTo>
                    <a:cubicBezTo>
                      <a:pt x="701" y="258"/>
                      <a:pt x="703" y="244"/>
                      <a:pt x="703" y="239"/>
                    </a:cubicBezTo>
                    <a:cubicBezTo>
                      <a:pt x="703" y="233"/>
                      <a:pt x="709" y="218"/>
                      <a:pt x="709" y="211"/>
                    </a:cubicBezTo>
                    <a:cubicBezTo>
                      <a:pt x="709" y="206"/>
                      <a:pt x="707" y="202"/>
                      <a:pt x="705" y="201"/>
                    </a:cubicBezTo>
                    <a:cubicBezTo>
                      <a:pt x="705" y="201"/>
                      <a:pt x="705" y="201"/>
                      <a:pt x="705" y="201"/>
                    </a:cubicBezTo>
                    <a:cubicBezTo>
                      <a:pt x="705" y="201"/>
                      <a:pt x="706" y="201"/>
                      <a:pt x="706" y="200"/>
                    </a:cubicBezTo>
                    <a:cubicBezTo>
                      <a:pt x="706" y="200"/>
                      <a:pt x="706" y="200"/>
                      <a:pt x="706" y="200"/>
                    </a:cubicBezTo>
                    <a:cubicBezTo>
                      <a:pt x="706" y="200"/>
                      <a:pt x="706" y="200"/>
                      <a:pt x="706" y="200"/>
                    </a:cubicBezTo>
                    <a:cubicBezTo>
                      <a:pt x="707" y="200"/>
                      <a:pt x="707" y="199"/>
                      <a:pt x="707" y="199"/>
                    </a:cubicBezTo>
                    <a:cubicBezTo>
                      <a:pt x="707" y="192"/>
                      <a:pt x="704" y="175"/>
                      <a:pt x="705" y="168"/>
                    </a:cubicBezTo>
                    <a:cubicBezTo>
                      <a:pt x="705" y="163"/>
                      <a:pt x="706" y="148"/>
                      <a:pt x="706" y="142"/>
                    </a:cubicBezTo>
                    <a:cubicBezTo>
                      <a:pt x="706" y="131"/>
                      <a:pt x="700" y="120"/>
                      <a:pt x="697" y="110"/>
                    </a:cubicBezTo>
                    <a:cubicBezTo>
                      <a:pt x="694" y="99"/>
                      <a:pt x="694" y="87"/>
                      <a:pt x="691" y="77"/>
                    </a:cubicBezTo>
                    <a:cubicBezTo>
                      <a:pt x="687" y="64"/>
                      <a:pt x="678" y="56"/>
                      <a:pt x="666" y="49"/>
                    </a:cubicBezTo>
                    <a:cubicBezTo>
                      <a:pt x="657" y="44"/>
                      <a:pt x="646" y="43"/>
                      <a:pt x="641" y="35"/>
                    </a:cubicBezTo>
                    <a:cubicBezTo>
                      <a:pt x="638" y="31"/>
                      <a:pt x="641" y="30"/>
                      <a:pt x="635" y="27"/>
                    </a:cubicBezTo>
                    <a:cubicBezTo>
                      <a:pt x="632" y="25"/>
                      <a:pt x="626" y="24"/>
                      <a:pt x="623" y="23"/>
                    </a:cubicBezTo>
                    <a:cubicBezTo>
                      <a:pt x="614" y="21"/>
                      <a:pt x="602" y="16"/>
                      <a:pt x="604" y="5"/>
                    </a:cubicBezTo>
                    <a:cubicBezTo>
                      <a:pt x="591" y="2"/>
                      <a:pt x="570" y="13"/>
                      <a:pt x="559" y="2"/>
                    </a:cubicBezTo>
                    <a:cubicBezTo>
                      <a:pt x="551" y="2"/>
                      <a:pt x="551" y="2"/>
                      <a:pt x="551" y="2"/>
                    </a:cubicBezTo>
                    <a:cubicBezTo>
                      <a:pt x="544" y="4"/>
                      <a:pt x="535" y="3"/>
                      <a:pt x="528" y="0"/>
                    </a:cubicBezTo>
                    <a:cubicBezTo>
                      <a:pt x="525" y="6"/>
                      <a:pt x="511" y="12"/>
                      <a:pt x="503" y="12"/>
                    </a:cubicBezTo>
                    <a:cubicBezTo>
                      <a:pt x="493" y="12"/>
                      <a:pt x="482" y="14"/>
                      <a:pt x="476" y="23"/>
                    </a:cubicBezTo>
                    <a:cubicBezTo>
                      <a:pt x="480" y="22"/>
                      <a:pt x="485" y="20"/>
                      <a:pt x="487" y="23"/>
                    </a:cubicBezTo>
                    <a:cubicBezTo>
                      <a:pt x="461" y="37"/>
                      <a:pt x="429" y="57"/>
                      <a:pt x="426" y="89"/>
                    </a:cubicBezTo>
                    <a:cubicBezTo>
                      <a:pt x="425" y="103"/>
                      <a:pt x="418" y="114"/>
                      <a:pt x="417" y="128"/>
                    </a:cubicBezTo>
                    <a:cubicBezTo>
                      <a:pt x="416" y="142"/>
                      <a:pt x="405" y="149"/>
                      <a:pt x="410" y="163"/>
                    </a:cubicBezTo>
                    <a:cubicBezTo>
                      <a:pt x="409" y="172"/>
                      <a:pt x="412" y="172"/>
                      <a:pt x="412" y="180"/>
                    </a:cubicBezTo>
                    <a:cubicBezTo>
                      <a:pt x="409" y="189"/>
                      <a:pt x="417" y="200"/>
                      <a:pt x="417" y="200"/>
                    </a:cubicBezTo>
                    <a:cubicBezTo>
                      <a:pt x="417" y="200"/>
                      <a:pt x="417" y="200"/>
                      <a:pt x="417" y="200"/>
                    </a:cubicBezTo>
                    <a:cubicBezTo>
                      <a:pt x="416" y="200"/>
                      <a:pt x="415" y="202"/>
                      <a:pt x="414" y="204"/>
                    </a:cubicBezTo>
                    <a:cubicBezTo>
                      <a:pt x="414" y="204"/>
                      <a:pt x="414" y="204"/>
                      <a:pt x="414" y="204"/>
                    </a:cubicBezTo>
                    <a:cubicBezTo>
                      <a:pt x="413" y="205"/>
                      <a:pt x="413" y="205"/>
                      <a:pt x="413" y="206"/>
                    </a:cubicBezTo>
                    <a:cubicBezTo>
                      <a:pt x="413" y="207"/>
                      <a:pt x="413" y="207"/>
                      <a:pt x="413" y="207"/>
                    </a:cubicBezTo>
                    <a:cubicBezTo>
                      <a:pt x="412" y="208"/>
                      <a:pt x="412" y="209"/>
                      <a:pt x="412" y="211"/>
                    </a:cubicBezTo>
                    <a:cubicBezTo>
                      <a:pt x="412" y="218"/>
                      <a:pt x="419" y="233"/>
                      <a:pt x="419" y="239"/>
                    </a:cubicBezTo>
                    <a:cubicBezTo>
                      <a:pt x="419" y="244"/>
                      <a:pt x="420" y="258"/>
                      <a:pt x="424" y="267"/>
                    </a:cubicBezTo>
                    <a:cubicBezTo>
                      <a:pt x="427" y="276"/>
                      <a:pt x="425" y="280"/>
                      <a:pt x="429" y="286"/>
                    </a:cubicBezTo>
                    <a:cubicBezTo>
                      <a:pt x="432" y="291"/>
                      <a:pt x="433" y="296"/>
                      <a:pt x="436" y="300"/>
                    </a:cubicBezTo>
                    <a:cubicBezTo>
                      <a:pt x="437" y="300"/>
                      <a:pt x="437" y="301"/>
                      <a:pt x="437" y="301"/>
                    </a:cubicBezTo>
                    <a:cubicBezTo>
                      <a:pt x="438" y="302"/>
                      <a:pt x="438" y="302"/>
                      <a:pt x="438" y="302"/>
                    </a:cubicBezTo>
                    <a:cubicBezTo>
                      <a:pt x="438" y="302"/>
                      <a:pt x="439" y="303"/>
                      <a:pt x="439" y="303"/>
                    </a:cubicBezTo>
                    <a:cubicBezTo>
                      <a:pt x="439" y="303"/>
                      <a:pt x="440" y="304"/>
                      <a:pt x="440" y="304"/>
                    </a:cubicBezTo>
                    <a:cubicBezTo>
                      <a:pt x="440" y="304"/>
                      <a:pt x="441" y="305"/>
                      <a:pt x="441" y="305"/>
                    </a:cubicBezTo>
                    <a:cubicBezTo>
                      <a:pt x="441" y="305"/>
                      <a:pt x="442" y="306"/>
                      <a:pt x="442" y="306"/>
                    </a:cubicBezTo>
                    <a:cubicBezTo>
                      <a:pt x="442" y="306"/>
                      <a:pt x="443" y="306"/>
                      <a:pt x="443" y="306"/>
                    </a:cubicBezTo>
                    <a:cubicBezTo>
                      <a:pt x="445" y="308"/>
                      <a:pt x="448" y="310"/>
                      <a:pt x="449" y="310"/>
                    </a:cubicBezTo>
                    <a:cubicBezTo>
                      <a:pt x="449" y="310"/>
                      <a:pt x="449" y="310"/>
                      <a:pt x="449" y="310"/>
                    </a:cubicBezTo>
                    <a:cubicBezTo>
                      <a:pt x="449" y="312"/>
                      <a:pt x="450" y="314"/>
                      <a:pt x="450" y="316"/>
                    </a:cubicBezTo>
                    <a:cubicBezTo>
                      <a:pt x="450" y="316"/>
                      <a:pt x="450" y="316"/>
                      <a:pt x="450" y="316"/>
                    </a:cubicBezTo>
                    <a:cubicBezTo>
                      <a:pt x="450" y="317"/>
                      <a:pt x="450" y="318"/>
                      <a:pt x="450" y="319"/>
                    </a:cubicBezTo>
                    <a:cubicBezTo>
                      <a:pt x="450" y="319"/>
                      <a:pt x="450" y="319"/>
                      <a:pt x="450" y="319"/>
                    </a:cubicBezTo>
                    <a:cubicBezTo>
                      <a:pt x="450" y="320"/>
                      <a:pt x="450" y="321"/>
                      <a:pt x="450" y="322"/>
                    </a:cubicBezTo>
                    <a:cubicBezTo>
                      <a:pt x="450" y="322"/>
                      <a:pt x="450" y="322"/>
                      <a:pt x="450" y="322"/>
                    </a:cubicBezTo>
                    <a:cubicBezTo>
                      <a:pt x="450" y="323"/>
                      <a:pt x="451" y="324"/>
                      <a:pt x="451" y="326"/>
                    </a:cubicBezTo>
                    <a:cubicBezTo>
                      <a:pt x="451" y="326"/>
                      <a:pt x="451" y="326"/>
                      <a:pt x="451" y="326"/>
                    </a:cubicBezTo>
                    <a:cubicBezTo>
                      <a:pt x="451" y="327"/>
                      <a:pt x="451" y="328"/>
                      <a:pt x="451" y="329"/>
                    </a:cubicBezTo>
                    <a:cubicBezTo>
                      <a:pt x="451" y="329"/>
                      <a:pt x="451" y="330"/>
                      <a:pt x="451" y="330"/>
                    </a:cubicBezTo>
                    <a:cubicBezTo>
                      <a:pt x="451" y="331"/>
                      <a:pt x="452" y="332"/>
                      <a:pt x="452" y="333"/>
                    </a:cubicBezTo>
                    <a:cubicBezTo>
                      <a:pt x="452" y="333"/>
                      <a:pt x="452" y="333"/>
                      <a:pt x="452" y="334"/>
                    </a:cubicBezTo>
                    <a:cubicBezTo>
                      <a:pt x="452" y="335"/>
                      <a:pt x="452" y="336"/>
                      <a:pt x="452" y="336"/>
                    </a:cubicBezTo>
                    <a:cubicBezTo>
                      <a:pt x="452" y="337"/>
                      <a:pt x="452" y="337"/>
                      <a:pt x="453" y="338"/>
                    </a:cubicBezTo>
                    <a:cubicBezTo>
                      <a:pt x="453" y="339"/>
                      <a:pt x="453" y="339"/>
                      <a:pt x="453" y="340"/>
                    </a:cubicBezTo>
                    <a:cubicBezTo>
                      <a:pt x="453" y="341"/>
                      <a:pt x="453" y="341"/>
                      <a:pt x="453" y="342"/>
                    </a:cubicBezTo>
                    <a:cubicBezTo>
                      <a:pt x="453" y="342"/>
                      <a:pt x="454" y="343"/>
                      <a:pt x="454" y="344"/>
                    </a:cubicBezTo>
                    <a:cubicBezTo>
                      <a:pt x="454" y="344"/>
                      <a:pt x="454" y="345"/>
                      <a:pt x="454" y="345"/>
                    </a:cubicBezTo>
                    <a:cubicBezTo>
                      <a:pt x="454" y="346"/>
                      <a:pt x="454" y="347"/>
                      <a:pt x="454" y="347"/>
                    </a:cubicBezTo>
                    <a:cubicBezTo>
                      <a:pt x="455" y="348"/>
                      <a:pt x="455" y="348"/>
                      <a:pt x="455" y="349"/>
                    </a:cubicBezTo>
                    <a:cubicBezTo>
                      <a:pt x="455" y="349"/>
                      <a:pt x="455" y="350"/>
                      <a:pt x="455" y="351"/>
                    </a:cubicBezTo>
                    <a:cubicBezTo>
                      <a:pt x="455" y="351"/>
                      <a:pt x="456" y="352"/>
                      <a:pt x="456" y="352"/>
                    </a:cubicBezTo>
                    <a:cubicBezTo>
                      <a:pt x="456" y="353"/>
                      <a:pt x="456" y="353"/>
                      <a:pt x="456" y="354"/>
                    </a:cubicBezTo>
                    <a:cubicBezTo>
                      <a:pt x="456" y="354"/>
                      <a:pt x="457" y="355"/>
                      <a:pt x="457" y="355"/>
                    </a:cubicBezTo>
                    <a:cubicBezTo>
                      <a:pt x="457" y="356"/>
                      <a:pt x="457" y="356"/>
                      <a:pt x="457" y="357"/>
                    </a:cubicBezTo>
                    <a:cubicBezTo>
                      <a:pt x="457" y="357"/>
                      <a:pt x="458" y="358"/>
                      <a:pt x="458" y="358"/>
                    </a:cubicBezTo>
                    <a:cubicBezTo>
                      <a:pt x="458" y="359"/>
                      <a:pt x="458" y="359"/>
                      <a:pt x="458" y="359"/>
                    </a:cubicBezTo>
                    <a:cubicBezTo>
                      <a:pt x="459" y="360"/>
                      <a:pt x="459" y="361"/>
                      <a:pt x="459" y="362"/>
                    </a:cubicBezTo>
                    <a:cubicBezTo>
                      <a:pt x="460" y="362"/>
                      <a:pt x="460" y="363"/>
                      <a:pt x="461" y="364"/>
                    </a:cubicBezTo>
                    <a:cubicBezTo>
                      <a:pt x="461" y="365"/>
                      <a:pt x="461" y="365"/>
                      <a:pt x="461" y="366"/>
                    </a:cubicBezTo>
                    <a:cubicBezTo>
                      <a:pt x="461" y="377"/>
                      <a:pt x="463" y="401"/>
                      <a:pt x="459" y="425"/>
                    </a:cubicBezTo>
                    <a:cubicBezTo>
                      <a:pt x="459" y="425"/>
                      <a:pt x="459" y="426"/>
                      <a:pt x="459" y="426"/>
                    </a:cubicBezTo>
                    <a:cubicBezTo>
                      <a:pt x="459" y="427"/>
                      <a:pt x="458" y="427"/>
                      <a:pt x="458" y="427"/>
                    </a:cubicBezTo>
                    <a:cubicBezTo>
                      <a:pt x="454" y="452"/>
                      <a:pt x="443" y="475"/>
                      <a:pt x="420" y="479"/>
                    </a:cubicBezTo>
                    <a:cubicBezTo>
                      <a:pt x="400" y="481"/>
                      <a:pt x="333" y="512"/>
                      <a:pt x="324" y="520"/>
                    </a:cubicBezTo>
                    <a:cubicBezTo>
                      <a:pt x="311" y="533"/>
                      <a:pt x="280" y="536"/>
                      <a:pt x="261" y="540"/>
                    </a:cubicBezTo>
                    <a:cubicBezTo>
                      <a:pt x="241" y="544"/>
                      <a:pt x="200" y="567"/>
                      <a:pt x="180" y="653"/>
                    </a:cubicBezTo>
                    <a:cubicBezTo>
                      <a:pt x="171" y="693"/>
                      <a:pt x="161" y="744"/>
                      <a:pt x="167" y="792"/>
                    </a:cubicBezTo>
                    <a:cubicBezTo>
                      <a:pt x="170" y="825"/>
                      <a:pt x="146" y="886"/>
                      <a:pt x="143" y="992"/>
                    </a:cubicBezTo>
                    <a:cubicBezTo>
                      <a:pt x="144" y="1031"/>
                      <a:pt x="140" y="1058"/>
                      <a:pt x="135" y="1075"/>
                    </a:cubicBezTo>
                    <a:cubicBezTo>
                      <a:pt x="113" y="1129"/>
                      <a:pt x="113" y="1277"/>
                      <a:pt x="112" y="1315"/>
                    </a:cubicBezTo>
                    <a:cubicBezTo>
                      <a:pt x="111" y="1337"/>
                      <a:pt x="111" y="1369"/>
                      <a:pt x="107" y="1386"/>
                    </a:cubicBezTo>
                    <a:cubicBezTo>
                      <a:pt x="103" y="1402"/>
                      <a:pt x="106" y="1416"/>
                      <a:pt x="101" y="1430"/>
                    </a:cubicBezTo>
                    <a:cubicBezTo>
                      <a:pt x="97" y="1444"/>
                      <a:pt x="99" y="1464"/>
                      <a:pt x="96" y="1469"/>
                    </a:cubicBezTo>
                    <a:cubicBezTo>
                      <a:pt x="88" y="1477"/>
                      <a:pt x="53" y="1528"/>
                      <a:pt x="44" y="1540"/>
                    </a:cubicBezTo>
                    <a:cubicBezTo>
                      <a:pt x="36" y="1551"/>
                      <a:pt x="26" y="1586"/>
                      <a:pt x="21" y="1592"/>
                    </a:cubicBezTo>
                    <a:cubicBezTo>
                      <a:pt x="16" y="1598"/>
                      <a:pt x="15" y="1614"/>
                      <a:pt x="9" y="1628"/>
                    </a:cubicBezTo>
                    <a:cubicBezTo>
                      <a:pt x="4" y="1641"/>
                      <a:pt x="0" y="1653"/>
                      <a:pt x="17" y="1652"/>
                    </a:cubicBezTo>
                    <a:cubicBezTo>
                      <a:pt x="31" y="1651"/>
                      <a:pt x="46" y="1627"/>
                      <a:pt x="49" y="1611"/>
                    </a:cubicBezTo>
                    <a:cubicBezTo>
                      <a:pt x="53" y="1609"/>
                      <a:pt x="61" y="1599"/>
                      <a:pt x="70" y="1589"/>
                    </a:cubicBezTo>
                    <a:cubicBezTo>
                      <a:pt x="68" y="1597"/>
                      <a:pt x="74" y="1606"/>
                      <a:pt x="81" y="1633"/>
                    </a:cubicBezTo>
                    <a:cubicBezTo>
                      <a:pt x="81" y="1642"/>
                      <a:pt x="89" y="1665"/>
                      <a:pt x="88" y="1675"/>
                    </a:cubicBezTo>
                    <a:cubicBezTo>
                      <a:pt x="87" y="1686"/>
                      <a:pt x="94" y="1714"/>
                      <a:pt x="97" y="1728"/>
                    </a:cubicBezTo>
                    <a:cubicBezTo>
                      <a:pt x="100" y="1742"/>
                      <a:pt x="113" y="1743"/>
                      <a:pt x="122" y="1739"/>
                    </a:cubicBezTo>
                    <a:cubicBezTo>
                      <a:pt x="122" y="1739"/>
                      <a:pt x="121" y="1751"/>
                      <a:pt x="134" y="1753"/>
                    </a:cubicBezTo>
                    <a:cubicBezTo>
                      <a:pt x="146" y="1755"/>
                      <a:pt x="148" y="1733"/>
                      <a:pt x="148" y="1733"/>
                    </a:cubicBezTo>
                    <a:cubicBezTo>
                      <a:pt x="148" y="1733"/>
                      <a:pt x="148" y="1741"/>
                      <a:pt x="157" y="1742"/>
                    </a:cubicBezTo>
                    <a:cubicBezTo>
                      <a:pt x="171" y="1742"/>
                      <a:pt x="173" y="1715"/>
                      <a:pt x="173" y="1715"/>
                    </a:cubicBezTo>
                    <a:cubicBezTo>
                      <a:pt x="173" y="1715"/>
                      <a:pt x="174" y="1716"/>
                      <a:pt x="174" y="1716"/>
                    </a:cubicBezTo>
                    <a:cubicBezTo>
                      <a:pt x="174" y="1716"/>
                      <a:pt x="174" y="1716"/>
                      <a:pt x="174" y="1716"/>
                    </a:cubicBezTo>
                    <a:cubicBezTo>
                      <a:pt x="174" y="1716"/>
                      <a:pt x="174" y="1717"/>
                      <a:pt x="174" y="1717"/>
                    </a:cubicBezTo>
                    <a:cubicBezTo>
                      <a:pt x="174" y="1716"/>
                      <a:pt x="174" y="1716"/>
                      <a:pt x="174" y="1716"/>
                    </a:cubicBezTo>
                    <a:cubicBezTo>
                      <a:pt x="174" y="1717"/>
                      <a:pt x="174" y="1717"/>
                      <a:pt x="174" y="1717"/>
                    </a:cubicBezTo>
                    <a:cubicBezTo>
                      <a:pt x="174" y="1717"/>
                      <a:pt x="174" y="1717"/>
                      <a:pt x="174" y="1717"/>
                    </a:cubicBezTo>
                    <a:cubicBezTo>
                      <a:pt x="174" y="1718"/>
                      <a:pt x="175" y="1718"/>
                      <a:pt x="175" y="1719"/>
                    </a:cubicBezTo>
                    <a:cubicBezTo>
                      <a:pt x="175" y="1719"/>
                      <a:pt x="176" y="1719"/>
                      <a:pt x="176" y="1719"/>
                    </a:cubicBezTo>
                    <a:cubicBezTo>
                      <a:pt x="176" y="1719"/>
                      <a:pt x="176" y="1719"/>
                      <a:pt x="176" y="1719"/>
                    </a:cubicBezTo>
                    <a:cubicBezTo>
                      <a:pt x="176" y="1720"/>
                      <a:pt x="177" y="1720"/>
                      <a:pt x="177" y="1720"/>
                    </a:cubicBezTo>
                    <a:cubicBezTo>
                      <a:pt x="177" y="1720"/>
                      <a:pt x="177" y="1720"/>
                      <a:pt x="177" y="1720"/>
                    </a:cubicBezTo>
                    <a:cubicBezTo>
                      <a:pt x="178" y="1720"/>
                      <a:pt x="178" y="1720"/>
                      <a:pt x="179" y="1720"/>
                    </a:cubicBezTo>
                    <a:cubicBezTo>
                      <a:pt x="179" y="1720"/>
                      <a:pt x="179" y="1720"/>
                      <a:pt x="179" y="1720"/>
                    </a:cubicBezTo>
                    <a:cubicBezTo>
                      <a:pt x="180" y="1720"/>
                      <a:pt x="180" y="1720"/>
                      <a:pt x="181" y="1720"/>
                    </a:cubicBezTo>
                    <a:cubicBezTo>
                      <a:pt x="188" y="1720"/>
                      <a:pt x="194" y="1691"/>
                      <a:pt x="197" y="1679"/>
                    </a:cubicBezTo>
                    <a:cubicBezTo>
                      <a:pt x="200" y="1667"/>
                      <a:pt x="205" y="1657"/>
                      <a:pt x="206" y="1647"/>
                    </a:cubicBezTo>
                    <a:cubicBezTo>
                      <a:pt x="207" y="1638"/>
                      <a:pt x="208" y="1632"/>
                      <a:pt x="216" y="1589"/>
                    </a:cubicBezTo>
                    <a:cubicBezTo>
                      <a:pt x="224" y="1546"/>
                      <a:pt x="199" y="1500"/>
                      <a:pt x="202" y="1486"/>
                    </a:cubicBezTo>
                    <a:cubicBezTo>
                      <a:pt x="206" y="1471"/>
                      <a:pt x="193" y="1449"/>
                      <a:pt x="195" y="1445"/>
                    </a:cubicBezTo>
                    <a:cubicBezTo>
                      <a:pt x="197" y="1441"/>
                      <a:pt x="201" y="1425"/>
                      <a:pt x="204" y="1409"/>
                    </a:cubicBezTo>
                    <a:cubicBezTo>
                      <a:pt x="206" y="1393"/>
                      <a:pt x="264" y="1251"/>
                      <a:pt x="270" y="1219"/>
                    </a:cubicBezTo>
                    <a:cubicBezTo>
                      <a:pt x="281" y="1159"/>
                      <a:pt x="281" y="1132"/>
                      <a:pt x="274" y="1090"/>
                    </a:cubicBezTo>
                    <a:cubicBezTo>
                      <a:pt x="275" y="1059"/>
                      <a:pt x="288" y="975"/>
                      <a:pt x="290" y="960"/>
                    </a:cubicBezTo>
                    <a:cubicBezTo>
                      <a:pt x="291" y="957"/>
                      <a:pt x="291" y="942"/>
                      <a:pt x="293" y="932"/>
                    </a:cubicBezTo>
                    <a:cubicBezTo>
                      <a:pt x="294" y="926"/>
                      <a:pt x="295" y="915"/>
                      <a:pt x="295" y="902"/>
                    </a:cubicBezTo>
                    <a:cubicBezTo>
                      <a:pt x="296" y="904"/>
                      <a:pt x="296" y="904"/>
                      <a:pt x="296" y="904"/>
                    </a:cubicBezTo>
                    <a:cubicBezTo>
                      <a:pt x="296" y="918"/>
                      <a:pt x="300" y="942"/>
                      <a:pt x="302" y="980"/>
                    </a:cubicBezTo>
                    <a:cubicBezTo>
                      <a:pt x="301" y="1011"/>
                      <a:pt x="316" y="1068"/>
                      <a:pt x="318" y="1098"/>
                    </a:cubicBezTo>
                    <a:cubicBezTo>
                      <a:pt x="314" y="1107"/>
                      <a:pt x="329" y="1264"/>
                      <a:pt x="329" y="1264"/>
                    </a:cubicBezTo>
                    <a:cubicBezTo>
                      <a:pt x="328" y="1265"/>
                      <a:pt x="328" y="1265"/>
                      <a:pt x="328" y="1265"/>
                    </a:cubicBezTo>
                    <a:cubicBezTo>
                      <a:pt x="328" y="1265"/>
                      <a:pt x="328" y="1265"/>
                      <a:pt x="328" y="1266"/>
                    </a:cubicBezTo>
                    <a:cubicBezTo>
                      <a:pt x="328" y="1266"/>
                      <a:pt x="328" y="1266"/>
                      <a:pt x="328" y="1266"/>
                    </a:cubicBezTo>
                    <a:cubicBezTo>
                      <a:pt x="326" y="1272"/>
                      <a:pt x="321" y="1288"/>
                      <a:pt x="317" y="1309"/>
                    </a:cubicBezTo>
                    <a:cubicBezTo>
                      <a:pt x="317" y="1309"/>
                      <a:pt x="317" y="1309"/>
                      <a:pt x="316" y="1310"/>
                    </a:cubicBezTo>
                    <a:cubicBezTo>
                      <a:pt x="316" y="1311"/>
                      <a:pt x="316" y="1313"/>
                      <a:pt x="315" y="1314"/>
                    </a:cubicBezTo>
                    <a:cubicBezTo>
                      <a:pt x="315" y="1315"/>
                      <a:pt x="315" y="1315"/>
                      <a:pt x="315" y="1316"/>
                    </a:cubicBezTo>
                    <a:cubicBezTo>
                      <a:pt x="315" y="1317"/>
                      <a:pt x="314" y="1319"/>
                      <a:pt x="314" y="1320"/>
                    </a:cubicBezTo>
                    <a:cubicBezTo>
                      <a:pt x="314" y="1321"/>
                      <a:pt x="314" y="1321"/>
                      <a:pt x="314" y="1322"/>
                    </a:cubicBezTo>
                    <a:cubicBezTo>
                      <a:pt x="313" y="1323"/>
                      <a:pt x="313" y="1325"/>
                      <a:pt x="313" y="1326"/>
                    </a:cubicBezTo>
                    <a:cubicBezTo>
                      <a:pt x="313" y="1327"/>
                      <a:pt x="312" y="1328"/>
                      <a:pt x="312" y="1328"/>
                    </a:cubicBezTo>
                    <a:cubicBezTo>
                      <a:pt x="312" y="1330"/>
                      <a:pt x="312" y="1331"/>
                      <a:pt x="311" y="1332"/>
                    </a:cubicBezTo>
                    <a:cubicBezTo>
                      <a:pt x="311" y="1333"/>
                      <a:pt x="311" y="1334"/>
                      <a:pt x="311" y="1335"/>
                    </a:cubicBezTo>
                    <a:cubicBezTo>
                      <a:pt x="311" y="1336"/>
                      <a:pt x="310" y="1337"/>
                      <a:pt x="310" y="1339"/>
                    </a:cubicBezTo>
                    <a:cubicBezTo>
                      <a:pt x="310" y="1340"/>
                      <a:pt x="310" y="1341"/>
                      <a:pt x="310" y="1341"/>
                    </a:cubicBezTo>
                    <a:cubicBezTo>
                      <a:pt x="309" y="1343"/>
                      <a:pt x="309" y="1344"/>
                      <a:pt x="309" y="1345"/>
                    </a:cubicBezTo>
                    <a:cubicBezTo>
                      <a:pt x="309" y="1346"/>
                      <a:pt x="308" y="1347"/>
                      <a:pt x="308" y="1348"/>
                    </a:cubicBezTo>
                    <a:cubicBezTo>
                      <a:pt x="308" y="1349"/>
                      <a:pt x="308" y="1350"/>
                      <a:pt x="307" y="1352"/>
                    </a:cubicBezTo>
                    <a:cubicBezTo>
                      <a:pt x="307" y="1353"/>
                      <a:pt x="307" y="1354"/>
                      <a:pt x="307" y="1355"/>
                    </a:cubicBezTo>
                    <a:cubicBezTo>
                      <a:pt x="307" y="1356"/>
                      <a:pt x="306" y="1357"/>
                      <a:pt x="306" y="1358"/>
                    </a:cubicBezTo>
                    <a:cubicBezTo>
                      <a:pt x="306" y="1359"/>
                      <a:pt x="306" y="1360"/>
                      <a:pt x="306" y="1361"/>
                    </a:cubicBezTo>
                    <a:cubicBezTo>
                      <a:pt x="305" y="1363"/>
                      <a:pt x="305" y="1364"/>
                      <a:pt x="305" y="1365"/>
                    </a:cubicBezTo>
                    <a:cubicBezTo>
                      <a:pt x="305" y="1366"/>
                      <a:pt x="304" y="1367"/>
                      <a:pt x="304" y="1368"/>
                    </a:cubicBezTo>
                    <a:cubicBezTo>
                      <a:pt x="304" y="1369"/>
                      <a:pt x="304" y="1370"/>
                      <a:pt x="304" y="1371"/>
                    </a:cubicBezTo>
                    <a:cubicBezTo>
                      <a:pt x="303" y="1372"/>
                      <a:pt x="303" y="1373"/>
                      <a:pt x="303" y="1375"/>
                    </a:cubicBezTo>
                    <a:cubicBezTo>
                      <a:pt x="303" y="1376"/>
                      <a:pt x="303" y="1377"/>
                      <a:pt x="303" y="1378"/>
                    </a:cubicBezTo>
                    <a:cubicBezTo>
                      <a:pt x="302" y="1379"/>
                      <a:pt x="302" y="1380"/>
                      <a:pt x="302" y="1381"/>
                    </a:cubicBezTo>
                    <a:cubicBezTo>
                      <a:pt x="302" y="1382"/>
                      <a:pt x="302" y="1383"/>
                      <a:pt x="301" y="1384"/>
                    </a:cubicBezTo>
                    <a:cubicBezTo>
                      <a:pt x="301" y="1385"/>
                      <a:pt x="301" y="1386"/>
                      <a:pt x="301" y="1387"/>
                    </a:cubicBezTo>
                    <a:cubicBezTo>
                      <a:pt x="301" y="1388"/>
                      <a:pt x="301" y="1389"/>
                      <a:pt x="300" y="1390"/>
                    </a:cubicBezTo>
                    <a:cubicBezTo>
                      <a:pt x="300" y="1391"/>
                      <a:pt x="300" y="1392"/>
                      <a:pt x="300" y="1393"/>
                    </a:cubicBezTo>
                    <a:cubicBezTo>
                      <a:pt x="300" y="1394"/>
                      <a:pt x="300" y="1395"/>
                      <a:pt x="299" y="1396"/>
                    </a:cubicBezTo>
                    <a:cubicBezTo>
                      <a:pt x="299" y="1397"/>
                      <a:pt x="299" y="1398"/>
                      <a:pt x="299" y="1399"/>
                    </a:cubicBezTo>
                    <a:cubicBezTo>
                      <a:pt x="299" y="1400"/>
                      <a:pt x="299" y="1401"/>
                      <a:pt x="299" y="1401"/>
                    </a:cubicBezTo>
                    <a:cubicBezTo>
                      <a:pt x="298" y="1403"/>
                      <a:pt x="298" y="1404"/>
                      <a:pt x="298" y="1405"/>
                    </a:cubicBezTo>
                    <a:cubicBezTo>
                      <a:pt x="298" y="1405"/>
                      <a:pt x="298" y="1406"/>
                      <a:pt x="298" y="1407"/>
                    </a:cubicBezTo>
                    <a:cubicBezTo>
                      <a:pt x="298" y="1408"/>
                      <a:pt x="298" y="1409"/>
                      <a:pt x="297" y="1410"/>
                    </a:cubicBezTo>
                    <a:cubicBezTo>
                      <a:pt x="297" y="1411"/>
                      <a:pt x="297" y="1411"/>
                      <a:pt x="297" y="1412"/>
                    </a:cubicBezTo>
                    <a:cubicBezTo>
                      <a:pt x="297" y="1413"/>
                      <a:pt x="297" y="1414"/>
                      <a:pt x="297" y="1415"/>
                    </a:cubicBezTo>
                    <a:cubicBezTo>
                      <a:pt x="297" y="1415"/>
                      <a:pt x="297" y="1416"/>
                      <a:pt x="297" y="1417"/>
                    </a:cubicBezTo>
                    <a:cubicBezTo>
                      <a:pt x="296" y="1418"/>
                      <a:pt x="296" y="1419"/>
                      <a:pt x="296" y="1419"/>
                    </a:cubicBezTo>
                    <a:cubicBezTo>
                      <a:pt x="296" y="1420"/>
                      <a:pt x="296" y="1421"/>
                      <a:pt x="296" y="1421"/>
                    </a:cubicBezTo>
                    <a:cubicBezTo>
                      <a:pt x="296" y="1422"/>
                      <a:pt x="296" y="1423"/>
                      <a:pt x="296" y="1424"/>
                    </a:cubicBezTo>
                    <a:cubicBezTo>
                      <a:pt x="296" y="1424"/>
                      <a:pt x="296" y="1425"/>
                      <a:pt x="296" y="1425"/>
                    </a:cubicBezTo>
                    <a:cubicBezTo>
                      <a:pt x="296" y="1427"/>
                      <a:pt x="296" y="1428"/>
                      <a:pt x="296" y="1429"/>
                    </a:cubicBezTo>
                    <a:cubicBezTo>
                      <a:pt x="293" y="1447"/>
                      <a:pt x="300" y="1472"/>
                      <a:pt x="298" y="1512"/>
                    </a:cubicBezTo>
                    <a:cubicBezTo>
                      <a:pt x="295" y="1562"/>
                      <a:pt x="251" y="1762"/>
                      <a:pt x="333" y="2014"/>
                    </a:cubicBezTo>
                    <a:cubicBezTo>
                      <a:pt x="338" y="2029"/>
                      <a:pt x="338" y="2079"/>
                      <a:pt x="344" y="2107"/>
                    </a:cubicBezTo>
                    <a:cubicBezTo>
                      <a:pt x="345" y="2114"/>
                      <a:pt x="359" y="2145"/>
                      <a:pt x="360" y="2189"/>
                    </a:cubicBezTo>
                    <a:cubicBezTo>
                      <a:pt x="361" y="2259"/>
                      <a:pt x="354" y="2349"/>
                      <a:pt x="356" y="2399"/>
                    </a:cubicBezTo>
                    <a:cubicBezTo>
                      <a:pt x="359" y="2481"/>
                      <a:pt x="393" y="2556"/>
                      <a:pt x="406" y="2609"/>
                    </a:cubicBezTo>
                    <a:cubicBezTo>
                      <a:pt x="420" y="2661"/>
                      <a:pt x="425" y="2703"/>
                      <a:pt x="422" y="2713"/>
                    </a:cubicBezTo>
                    <a:cubicBezTo>
                      <a:pt x="420" y="2722"/>
                      <a:pt x="418" y="2740"/>
                      <a:pt x="425" y="2755"/>
                    </a:cubicBezTo>
                    <a:cubicBezTo>
                      <a:pt x="426" y="2756"/>
                      <a:pt x="402" y="2808"/>
                      <a:pt x="389" y="2817"/>
                    </a:cubicBezTo>
                    <a:cubicBezTo>
                      <a:pt x="377" y="2827"/>
                      <a:pt x="373" y="2835"/>
                      <a:pt x="364" y="2840"/>
                    </a:cubicBezTo>
                    <a:cubicBezTo>
                      <a:pt x="354" y="2845"/>
                      <a:pt x="349" y="2850"/>
                      <a:pt x="345" y="2861"/>
                    </a:cubicBezTo>
                    <a:cubicBezTo>
                      <a:pt x="342" y="2869"/>
                      <a:pt x="333" y="2881"/>
                      <a:pt x="340" y="2887"/>
                    </a:cubicBezTo>
                    <a:cubicBezTo>
                      <a:pt x="341" y="2888"/>
                      <a:pt x="342" y="2888"/>
                      <a:pt x="343" y="2889"/>
                    </a:cubicBezTo>
                    <a:cubicBezTo>
                      <a:pt x="344" y="2889"/>
                      <a:pt x="344" y="2889"/>
                      <a:pt x="344" y="2889"/>
                    </a:cubicBezTo>
                    <a:cubicBezTo>
                      <a:pt x="343" y="2892"/>
                      <a:pt x="343" y="2894"/>
                      <a:pt x="344" y="2896"/>
                    </a:cubicBezTo>
                    <a:cubicBezTo>
                      <a:pt x="348" y="2903"/>
                      <a:pt x="355" y="2905"/>
                      <a:pt x="364" y="2904"/>
                    </a:cubicBezTo>
                    <a:cubicBezTo>
                      <a:pt x="365" y="2902"/>
                      <a:pt x="365" y="2902"/>
                      <a:pt x="365" y="2902"/>
                    </a:cubicBezTo>
                    <a:cubicBezTo>
                      <a:pt x="366" y="2905"/>
                      <a:pt x="366" y="2908"/>
                      <a:pt x="368" y="2910"/>
                    </a:cubicBezTo>
                    <a:cubicBezTo>
                      <a:pt x="374" y="2919"/>
                      <a:pt x="394" y="2923"/>
                      <a:pt x="402" y="2915"/>
                    </a:cubicBezTo>
                    <a:cubicBezTo>
                      <a:pt x="403" y="2916"/>
                      <a:pt x="404" y="2916"/>
                      <a:pt x="406" y="2917"/>
                    </a:cubicBezTo>
                    <a:cubicBezTo>
                      <a:pt x="407" y="2917"/>
                      <a:pt x="408" y="2917"/>
                      <a:pt x="409" y="2918"/>
                    </a:cubicBezTo>
                    <a:cubicBezTo>
                      <a:pt x="410" y="2918"/>
                      <a:pt x="410" y="2918"/>
                      <a:pt x="411" y="2918"/>
                    </a:cubicBezTo>
                    <a:cubicBezTo>
                      <a:pt x="413" y="2919"/>
                      <a:pt x="414" y="2919"/>
                      <a:pt x="416" y="2919"/>
                    </a:cubicBezTo>
                    <a:cubicBezTo>
                      <a:pt x="416" y="2919"/>
                      <a:pt x="416" y="2919"/>
                      <a:pt x="416" y="2919"/>
                    </a:cubicBezTo>
                    <a:cubicBezTo>
                      <a:pt x="425" y="2920"/>
                      <a:pt x="435" y="2918"/>
                      <a:pt x="440" y="2913"/>
                    </a:cubicBezTo>
                    <a:cubicBezTo>
                      <a:pt x="440" y="2912"/>
                      <a:pt x="440" y="2912"/>
                      <a:pt x="440" y="2912"/>
                    </a:cubicBezTo>
                    <a:cubicBezTo>
                      <a:pt x="440" y="2913"/>
                      <a:pt x="441" y="2913"/>
                      <a:pt x="441" y="2914"/>
                    </a:cubicBezTo>
                    <a:cubicBezTo>
                      <a:pt x="441" y="2913"/>
                      <a:pt x="441" y="2913"/>
                      <a:pt x="441" y="2913"/>
                    </a:cubicBezTo>
                    <a:cubicBezTo>
                      <a:pt x="446" y="2925"/>
                      <a:pt x="462" y="2926"/>
                      <a:pt x="475" y="2924"/>
                    </a:cubicBezTo>
                    <a:cubicBezTo>
                      <a:pt x="475" y="2924"/>
                      <a:pt x="475" y="2924"/>
                      <a:pt x="475" y="2924"/>
                    </a:cubicBezTo>
                    <a:cubicBezTo>
                      <a:pt x="476" y="2924"/>
                      <a:pt x="477" y="2924"/>
                      <a:pt x="478" y="2924"/>
                    </a:cubicBezTo>
                    <a:cubicBezTo>
                      <a:pt x="478" y="2924"/>
                      <a:pt x="479" y="2923"/>
                      <a:pt x="479" y="2923"/>
                    </a:cubicBezTo>
                    <a:cubicBezTo>
                      <a:pt x="480" y="2923"/>
                      <a:pt x="480" y="2923"/>
                      <a:pt x="481" y="2923"/>
                    </a:cubicBezTo>
                    <a:cubicBezTo>
                      <a:pt x="482" y="2923"/>
                      <a:pt x="482" y="2923"/>
                      <a:pt x="483" y="2923"/>
                    </a:cubicBezTo>
                    <a:cubicBezTo>
                      <a:pt x="485" y="2922"/>
                      <a:pt x="486" y="2922"/>
                      <a:pt x="488" y="2922"/>
                    </a:cubicBezTo>
                    <a:cubicBezTo>
                      <a:pt x="488" y="2921"/>
                      <a:pt x="489" y="2921"/>
                      <a:pt x="489" y="2921"/>
                    </a:cubicBezTo>
                    <a:cubicBezTo>
                      <a:pt x="490" y="2921"/>
                      <a:pt x="491" y="2920"/>
                      <a:pt x="492" y="2920"/>
                    </a:cubicBezTo>
                    <a:cubicBezTo>
                      <a:pt x="492" y="2920"/>
                      <a:pt x="493" y="2919"/>
                      <a:pt x="493" y="2919"/>
                    </a:cubicBezTo>
                    <a:cubicBezTo>
                      <a:pt x="494" y="2919"/>
                      <a:pt x="495" y="2918"/>
                      <a:pt x="496" y="2918"/>
                    </a:cubicBezTo>
                    <a:cubicBezTo>
                      <a:pt x="496" y="2918"/>
                      <a:pt x="496" y="2917"/>
                      <a:pt x="497" y="2917"/>
                    </a:cubicBezTo>
                    <a:cubicBezTo>
                      <a:pt x="498" y="2917"/>
                      <a:pt x="498" y="2916"/>
                      <a:pt x="499" y="2916"/>
                    </a:cubicBezTo>
                    <a:cubicBezTo>
                      <a:pt x="499" y="2915"/>
                      <a:pt x="500" y="2915"/>
                      <a:pt x="500" y="2915"/>
                    </a:cubicBezTo>
                    <a:cubicBezTo>
                      <a:pt x="501" y="2914"/>
                      <a:pt x="501" y="2914"/>
                      <a:pt x="502" y="2913"/>
                    </a:cubicBezTo>
                    <a:cubicBezTo>
                      <a:pt x="502" y="2913"/>
                      <a:pt x="503" y="2913"/>
                      <a:pt x="503" y="2913"/>
                    </a:cubicBezTo>
                    <a:cubicBezTo>
                      <a:pt x="505" y="2911"/>
                      <a:pt x="506" y="2909"/>
                      <a:pt x="508" y="2908"/>
                    </a:cubicBezTo>
                    <a:cubicBezTo>
                      <a:pt x="508" y="2908"/>
                      <a:pt x="508" y="2908"/>
                      <a:pt x="508" y="2908"/>
                    </a:cubicBezTo>
                    <a:cubicBezTo>
                      <a:pt x="508" y="2908"/>
                      <a:pt x="508" y="2908"/>
                      <a:pt x="508" y="2908"/>
                    </a:cubicBezTo>
                    <a:cubicBezTo>
                      <a:pt x="509" y="2907"/>
                      <a:pt x="510" y="2906"/>
                      <a:pt x="511" y="2905"/>
                    </a:cubicBezTo>
                    <a:cubicBezTo>
                      <a:pt x="519" y="2899"/>
                      <a:pt x="525" y="2894"/>
                      <a:pt x="523" y="2879"/>
                    </a:cubicBezTo>
                    <a:cubicBezTo>
                      <a:pt x="520" y="2864"/>
                      <a:pt x="522" y="2864"/>
                      <a:pt x="524" y="2846"/>
                    </a:cubicBezTo>
                    <a:cubicBezTo>
                      <a:pt x="525" y="2835"/>
                      <a:pt x="534" y="2832"/>
                      <a:pt x="536" y="2815"/>
                    </a:cubicBezTo>
                    <a:cubicBezTo>
                      <a:pt x="537" y="2801"/>
                      <a:pt x="526" y="2741"/>
                      <a:pt x="527" y="2733"/>
                    </a:cubicBezTo>
                    <a:cubicBezTo>
                      <a:pt x="530" y="2715"/>
                      <a:pt x="517" y="2700"/>
                      <a:pt x="513" y="2669"/>
                    </a:cubicBezTo>
                    <a:cubicBezTo>
                      <a:pt x="508" y="2639"/>
                      <a:pt x="520" y="2535"/>
                      <a:pt x="520" y="2516"/>
                    </a:cubicBezTo>
                    <a:cubicBezTo>
                      <a:pt x="520" y="2480"/>
                      <a:pt x="539" y="2421"/>
                      <a:pt x="534" y="2348"/>
                    </a:cubicBezTo>
                    <a:cubicBezTo>
                      <a:pt x="531" y="2306"/>
                      <a:pt x="510" y="2177"/>
                      <a:pt x="510" y="2148"/>
                    </a:cubicBezTo>
                    <a:cubicBezTo>
                      <a:pt x="510" y="2143"/>
                      <a:pt x="509" y="2110"/>
                      <a:pt x="511" y="2105"/>
                    </a:cubicBezTo>
                    <a:cubicBezTo>
                      <a:pt x="517" y="2085"/>
                      <a:pt x="544" y="1849"/>
                      <a:pt x="544" y="1847"/>
                    </a:cubicBezTo>
                    <a:cubicBezTo>
                      <a:pt x="547" y="1823"/>
                      <a:pt x="555" y="1690"/>
                      <a:pt x="558" y="1646"/>
                    </a:cubicBezTo>
                    <a:cubicBezTo>
                      <a:pt x="559" y="1646"/>
                      <a:pt x="561" y="1646"/>
                      <a:pt x="562" y="1646"/>
                    </a:cubicBezTo>
                    <a:cubicBezTo>
                      <a:pt x="565" y="1689"/>
                      <a:pt x="573" y="1823"/>
                      <a:pt x="576" y="1847"/>
                    </a:cubicBezTo>
                    <a:cubicBezTo>
                      <a:pt x="576" y="1849"/>
                      <a:pt x="603" y="2085"/>
                      <a:pt x="609" y="2105"/>
                    </a:cubicBezTo>
                    <a:cubicBezTo>
                      <a:pt x="611" y="2110"/>
                      <a:pt x="610" y="2143"/>
                      <a:pt x="610" y="2148"/>
                    </a:cubicBezTo>
                    <a:cubicBezTo>
                      <a:pt x="610" y="2177"/>
                      <a:pt x="589" y="2306"/>
                      <a:pt x="586" y="2348"/>
                    </a:cubicBezTo>
                    <a:cubicBezTo>
                      <a:pt x="581" y="2421"/>
                      <a:pt x="600" y="2480"/>
                      <a:pt x="600" y="2516"/>
                    </a:cubicBezTo>
                    <a:cubicBezTo>
                      <a:pt x="600" y="2535"/>
                      <a:pt x="612" y="2639"/>
                      <a:pt x="607" y="2669"/>
                    </a:cubicBezTo>
                    <a:cubicBezTo>
                      <a:pt x="603" y="2700"/>
                      <a:pt x="590" y="2715"/>
                      <a:pt x="593" y="2733"/>
                    </a:cubicBezTo>
                    <a:cubicBezTo>
                      <a:pt x="594" y="2741"/>
                      <a:pt x="583" y="2801"/>
                      <a:pt x="584" y="2815"/>
                    </a:cubicBezTo>
                    <a:cubicBezTo>
                      <a:pt x="586" y="2832"/>
                      <a:pt x="595" y="2835"/>
                      <a:pt x="596" y="2846"/>
                    </a:cubicBezTo>
                    <a:cubicBezTo>
                      <a:pt x="598" y="2864"/>
                      <a:pt x="600" y="2864"/>
                      <a:pt x="597" y="2879"/>
                    </a:cubicBezTo>
                    <a:cubicBezTo>
                      <a:pt x="595" y="2894"/>
                      <a:pt x="601" y="2899"/>
                      <a:pt x="609" y="2905"/>
                    </a:cubicBezTo>
                    <a:cubicBezTo>
                      <a:pt x="610" y="2906"/>
                      <a:pt x="611" y="2907"/>
                      <a:pt x="612" y="2908"/>
                    </a:cubicBezTo>
                    <a:cubicBezTo>
                      <a:pt x="612" y="2908"/>
                      <a:pt x="612" y="2908"/>
                      <a:pt x="612" y="2908"/>
                    </a:cubicBezTo>
                    <a:cubicBezTo>
                      <a:pt x="612" y="2908"/>
                      <a:pt x="612" y="2908"/>
                      <a:pt x="612" y="2908"/>
                    </a:cubicBezTo>
                    <a:cubicBezTo>
                      <a:pt x="614" y="2909"/>
                      <a:pt x="615" y="2911"/>
                      <a:pt x="617" y="2913"/>
                    </a:cubicBezTo>
                    <a:cubicBezTo>
                      <a:pt x="617" y="2913"/>
                      <a:pt x="618" y="2913"/>
                      <a:pt x="618" y="2913"/>
                    </a:cubicBezTo>
                    <a:cubicBezTo>
                      <a:pt x="619" y="2914"/>
                      <a:pt x="619" y="2914"/>
                      <a:pt x="620" y="2915"/>
                    </a:cubicBezTo>
                    <a:cubicBezTo>
                      <a:pt x="620" y="2915"/>
                      <a:pt x="621" y="2915"/>
                      <a:pt x="621" y="2916"/>
                    </a:cubicBezTo>
                    <a:cubicBezTo>
                      <a:pt x="622" y="2916"/>
                      <a:pt x="622" y="2917"/>
                      <a:pt x="623" y="2917"/>
                    </a:cubicBezTo>
                    <a:cubicBezTo>
                      <a:pt x="624" y="2917"/>
                      <a:pt x="624" y="2918"/>
                      <a:pt x="624" y="2918"/>
                    </a:cubicBezTo>
                    <a:cubicBezTo>
                      <a:pt x="625" y="2918"/>
                      <a:pt x="626" y="2919"/>
                      <a:pt x="627" y="2919"/>
                    </a:cubicBezTo>
                    <a:cubicBezTo>
                      <a:pt x="627" y="2919"/>
                      <a:pt x="628" y="2920"/>
                      <a:pt x="628" y="2920"/>
                    </a:cubicBezTo>
                    <a:cubicBezTo>
                      <a:pt x="629" y="2920"/>
                      <a:pt x="630" y="2921"/>
                      <a:pt x="631" y="2921"/>
                    </a:cubicBezTo>
                    <a:cubicBezTo>
                      <a:pt x="631" y="2921"/>
                      <a:pt x="632" y="2921"/>
                      <a:pt x="632" y="2922"/>
                    </a:cubicBezTo>
                    <a:cubicBezTo>
                      <a:pt x="634" y="2922"/>
                      <a:pt x="635" y="2922"/>
                      <a:pt x="637" y="2923"/>
                    </a:cubicBezTo>
                    <a:cubicBezTo>
                      <a:pt x="638" y="2923"/>
                      <a:pt x="639" y="2923"/>
                      <a:pt x="639" y="2923"/>
                    </a:cubicBezTo>
                    <a:cubicBezTo>
                      <a:pt x="640" y="2923"/>
                      <a:pt x="640" y="2923"/>
                      <a:pt x="641" y="2923"/>
                    </a:cubicBezTo>
                    <a:cubicBezTo>
                      <a:pt x="641" y="2923"/>
                      <a:pt x="642" y="2924"/>
                      <a:pt x="642" y="2924"/>
                    </a:cubicBezTo>
                    <a:cubicBezTo>
                      <a:pt x="643" y="2924"/>
                      <a:pt x="644" y="2924"/>
                      <a:pt x="644" y="2924"/>
                    </a:cubicBezTo>
                    <a:cubicBezTo>
                      <a:pt x="645" y="2924"/>
                      <a:pt x="645" y="2924"/>
                      <a:pt x="645" y="2924"/>
                    </a:cubicBezTo>
                    <a:cubicBezTo>
                      <a:pt x="646" y="2924"/>
                      <a:pt x="647" y="2924"/>
                      <a:pt x="648" y="2924"/>
                    </a:cubicBezTo>
                    <a:cubicBezTo>
                      <a:pt x="648" y="2924"/>
                      <a:pt x="648" y="2924"/>
                      <a:pt x="648" y="2924"/>
                    </a:cubicBezTo>
                    <a:cubicBezTo>
                      <a:pt x="660" y="2925"/>
                      <a:pt x="674" y="2924"/>
                      <a:pt x="679" y="2914"/>
                    </a:cubicBezTo>
                    <a:cubicBezTo>
                      <a:pt x="679" y="2914"/>
                      <a:pt x="679" y="2914"/>
                      <a:pt x="679" y="2914"/>
                    </a:cubicBezTo>
                    <a:cubicBezTo>
                      <a:pt x="679" y="2914"/>
                      <a:pt x="679" y="2914"/>
                      <a:pt x="679" y="2914"/>
                    </a:cubicBezTo>
                    <a:cubicBezTo>
                      <a:pt x="679" y="2913"/>
                      <a:pt x="679" y="2913"/>
                      <a:pt x="680" y="2912"/>
                    </a:cubicBezTo>
                    <a:cubicBezTo>
                      <a:pt x="680" y="2912"/>
                      <a:pt x="680" y="2912"/>
                      <a:pt x="680" y="2912"/>
                    </a:cubicBezTo>
                    <a:cubicBezTo>
                      <a:pt x="685" y="2918"/>
                      <a:pt x="695" y="2920"/>
                      <a:pt x="704" y="2919"/>
                    </a:cubicBezTo>
                    <a:cubicBezTo>
                      <a:pt x="704" y="2919"/>
                      <a:pt x="704" y="2919"/>
                      <a:pt x="704" y="2919"/>
                    </a:cubicBezTo>
                    <a:cubicBezTo>
                      <a:pt x="706" y="2919"/>
                      <a:pt x="707" y="2919"/>
                      <a:pt x="709" y="2918"/>
                    </a:cubicBezTo>
                    <a:cubicBezTo>
                      <a:pt x="710" y="2918"/>
                      <a:pt x="710" y="2918"/>
                      <a:pt x="711" y="2918"/>
                    </a:cubicBezTo>
                    <a:cubicBezTo>
                      <a:pt x="712" y="2917"/>
                      <a:pt x="713" y="2917"/>
                      <a:pt x="714" y="2917"/>
                    </a:cubicBezTo>
                    <a:cubicBezTo>
                      <a:pt x="716" y="2916"/>
                      <a:pt x="717" y="2916"/>
                      <a:pt x="718" y="2915"/>
                    </a:cubicBezTo>
                    <a:cubicBezTo>
                      <a:pt x="726" y="2923"/>
                      <a:pt x="746" y="2919"/>
                      <a:pt x="752" y="2910"/>
                    </a:cubicBezTo>
                    <a:cubicBezTo>
                      <a:pt x="754" y="2908"/>
                      <a:pt x="754" y="2905"/>
                      <a:pt x="755" y="2903"/>
                    </a:cubicBezTo>
                    <a:cubicBezTo>
                      <a:pt x="756" y="2904"/>
                      <a:pt x="756" y="2904"/>
                      <a:pt x="756" y="2904"/>
                    </a:cubicBezTo>
                    <a:cubicBezTo>
                      <a:pt x="765" y="2905"/>
                      <a:pt x="775" y="2902"/>
                      <a:pt x="776" y="2896"/>
                    </a:cubicBezTo>
                    <a:cubicBezTo>
                      <a:pt x="777" y="2894"/>
                      <a:pt x="777" y="2892"/>
                      <a:pt x="777" y="2889"/>
                    </a:cubicBezTo>
                    <a:cubicBezTo>
                      <a:pt x="777" y="2889"/>
                      <a:pt x="777" y="2889"/>
                      <a:pt x="777" y="2889"/>
                    </a:cubicBezTo>
                    <a:cubicBezTo>
                      <a:pt x="778" y="2888"/>
                      <a:pt x="779" y="2888"/>
                      <a:pt x="780" y="2887"/>
                    </a:cubicBezTo>
                    <a:cubicBezTo>
                      <a:pt x="787" y="2881"/>
                      <a:pt x="778" y="2869"/>
                      <a:pt x="775" y="2861"/>
                    </a:cubicBezTo>
                    <a:cubicBezTo>
                      <a:pt x="771" y="2850"/>
                      <a:pt x="766" y="2845"/>
                      <a:pt x="756" y="2840"/>
                    </a:cubicBezTo>
                    <a:cubicBezTo>
                      <a:pt x="747" y="2835"/>
                      <a:pt x="743" y="2827"/>
                      <a:pt x="731" y="2817"/>
                    </a:cubicBezTo>
                    <a:cubicBezTo>
                      <a:pt x="718" y="2808"/>
                      <a:pt x="694" y="2756"/>
                      <a:pt x="695" y="2755"/>
                    </a:cubicBezTo>
                    <a:cubicBezTo>
                      <a:pt x="702" y="2740"/>
                      <a:pt x="700" y="2722"/>
                      <a:pt x="698" y="2713"/>
                    </a:cubicBezTo>
                    <a:cubicBezTo>
                      <a:pt x="695" y="2703"/>
                      <a:pt x="700" y="2661"/>
                      <a:pt x="714" y="2609"/>
                    </a:cubicBezTo>
                    <a:cubicBezTo>
                      <a:pt x="727" y="2556"/>
                      <a:pt x="761" y="2481"/>
                      <a:pt x="764" y="2399"/>
                    </a:cubicBezTo>
                    <a:cubicBezTo>
                      <a:pt x="766" y="2349"/>
                      <a:pt x="759" y="2259"/>
                      <a:pt x="760" y="2189"/>
                    </a:cubicBezTo>
                    <a:cubicBezTo>
                      <a:pt x="761" y="2145"/>
                      <a:pt x="775" y="2114"/>
                      <a:pt x="776" y="2107"/>
                    </a:cubicBezTo>
                    <a:cubicBezTo>
                      <a:pt x="782" y="2079"/>
                      <a:pt x="782" y="2029"/>
                      <a:pt x="787" y="2014"/>
                    </a:cubicBezTo>
                    <a:cubicBezTo>
                      <a:pt x="869" y="1762"/>
                      <a:pt x="825" y="1562"/>
                      <a:pt x="822" y="1512"/>
                    </a:cubicBezTo>
                    <a:cubicBezTo>
                      <a:pt x="823" y="1512"/>
                      <a:pt x="823" y="1512"/>
                      <a:pt x="823" y="1512"/>
                    </a:cubicBezTo>
                    <a:cubicBezTo>
                      <a:pt x="821" y="1472"/>
                      <a:pt x="828" y="1447"/>
                      <a:pt x="825" y="1429"/>
                    </a:cubicBezTo>
                    <a:cubicBezTo>
                      <a:pt x="825" y="1428"/>
                      <a:pt x="825" y="1427"/>
                      <a:pt x="825" y="1425"/>
                    </a:cubicBezTo>
                    <a:cubicBezTo>
                      <a:pt x="825" y="1425"/>
                      <a:pt x="825" y="1424"/>
                      <a:pt x="825" y="1424"/>
                    </a:cubicBezTo>
                    <a:cubicBezTo>
                      <a:pt x="825" y="1423"/>
                      <a:pt x="824" y="1422"/>
                      <a:pt x="824" y="1421"/>
                    </a:cubicBezTo>
                    <a:cubicBezTo>
                      <a:pt x="824" y="1421"/>
                      <a:pt x="824" y="1420"/>
                      <a:pt x="824" y="1420"/>
                    </a:cubicBezTo>
                    <a:cubicBezTo>
                      <a:pt x="824" y="1419"/>
                      <a:pt x="824" y="1418"/>
                      <a:pt x="824" y="1417"/>
                    </a:cubicBezTo>
                    <a:cubicBezTo>
                      <a:pt x="824" y="1416"/>
                      <a:pt x="824" y="1416"/>
                      <a:pt x="824" y="1415"/>
                    </a:cubicBezTo>
                    <a:cubicBezTo>
                      <a:pt x="824" y="1414"/>
                      <a:pt x="824" y="1413"/>
                      <a:pt x="823" y="1412"/>
                    </a:cubicBezTo>
                    <a:cubicBezTo>
                      <a:pt x="823" y="1411"/>
                      <a:pt x="823" y="1411"/>
                      <a:pt x="823" y="1410"/>
                    </a:cubicBezTo>
                    <a:cubicBezTo>
                      <a:pt x="823" y="1409"/>
                      <a:pt x="823" y="1408"/>
                      <a:pt x="823" y="1407"/>
                    </a:cubicBezTo>
                    <a:cubicBezTo>
                      <a:pt x="823" y="1406"/>
                      <a:pt x="823" y="1406"/>
                      <a:pt x="822" y="1405"/>
                    </a:cubicBezTo>
                    <a:cubicBezTo>
                      <a:pt x="822" y="1404"/>
                      <a:pt x="822" y="1403"/>
                      <a:pt x="822" y="1401"/>
                    </a:cubicBezTo>
                    <a:cubicBezTo>
                      <a:pt x="822" y="1401"/>
                      <a:pt x="822" y="1400"/>
                      <a:pt x="822" y="1399"/>
                    </a:cubicBezTo>
                    <a:cubicBezTo>
                      <a:pt x="821" y="1398"/>
                      <a:pt x="821" y="1397"/>
                      <a:pt x="821" y="1396"/>
                    </a:cubicBezTo>
                    <a:cubicBezTo>
                      <a:pt x="821" y="1395"/>
                      <a:pt x="821" y="1394"/>
                      <a:pt x="821" y="1394"/>
                    </a:cubicBezTo>
                    <a:cubicBezTo>
                      <a:pt x="821" y="1392"/>
                      <a:pt x="820" y="1391"/>
                      <a:pt x="820" y="1390"/>
                    </a:cubicBezTo>
                    <a:cubicBezTo>
                      <a:pt x="820" y="1389"/>
                      <a:pt x="820" y="1388"/>
                      <a:pt x="820" y="1387"/>
                    </a:cubicBezTo>
                    <a:cubicBezTo>
                      <a:pt x="820" y="1386"/>
                      <a:pt x="819" y="1385"/>
                      <a:pt x="819" y="1384"/>
                    </a:cubicBezTo>
                    <a:cubicBezTo>
                      <a:pt x="819" y="1383"/>
                      <a:pt x="819" y="1382"/>
                      <a:pt x="819" y="1381"/>
                    </a:cubicBezTo>
                    <a:cubicBezTo>
                      <a:pt x="818" y="1380"/>
                      <a:pt x="818" y="1379"/>
                      <a:pt x="818" y="1377"/>
                    </a:cubicBezTo>
                    <a:cubicBezTo>
                      <a:pt x="818" y="1376"/>
                      <a:pt x="818" y="1376"/>
                      <a:pt x="818" y="1375"/>
                    </a:cubicBezTo>
                    <a:cubicBezTo>
                      <a:pt x="817" y="1374"/>
                      <a:pt x="817" y="1372"/>
                      <a:pt x="817" y="1371"/>
                    </a:cubicBezTo>
                    <a:cubicBezTo>
                      <a:pt x="817" y="1370"/>
                      <a:pt x="816" y="1369"/>
                      <a:pt x="816" y="1369"/>
                    </a:cubicBezTo>
                    <a:cubicBezTo>
                      <a:pt x="816" y="1367"/>
                      <a:pt x="816" y="1366"/>
                      <a:pt x="816" y="1364"/>
                    </a:cubicBezTo>
                    <a:cubicBezTo>
                      <a:pt x="815" y="1363"/>
                      <a:pt x="815" y="1363"/>
                      <a:pt x="815" y="1362"/>
                    </a:cubicBezTo>
                    <a:cubicBezTo>
                      <a:pt x="815" y="1360"/>
                      <a:pt x="815" y="1359"/>
                      <a:pt x="814" y="1358"/>
                    </a:cubicBezTo>
                    <a:cubicBezTo>
                      <a:pt x="814" y="1357"/>
                      <a:pt x="814" y="1356"/>
                      <a:pt x="814" y="1355"/>
                    </a:cubicBezTo>
                    <a:cubicBezTo>
                      <a:pt x="814" y="1354"/>
                      <a:pt x="813" y="1352"/>
                      <a:pt x="813" y="1351"/>
                    </a:cubicBezTo>
                    <a:cubicBezTo>
                      <a:pt x="813" y="1350"/>
                      <a:pt x="813" y="1349"/>
                      <a:pt x="812" y="1348"/>
                    </a:cubicBezTo>
                    <a:cubicBezTo>
                      <a:pt x="812" y="1347"/>
                      <a:pt x="812" y="1346"/>
                      <a:pt x="812" y="1345"/>
                    </a:cubicBezTo>
                    <a:cubicBezTo>
                      <a:pt x="811" y="1344"/>
                      <a:pt x="811" y="1343"/>
                      <a:pt x="811" y="1342"/>
                    </a:cubicBezTo>
                    <a:cubicBezTo>
                      <a:pt x="811" y="1341"/>
                      <a:pt x="811" y="1339"/>
                      <a:pt x="810" y="1338"/>
                    </a:cubicBezTo>
                    <a:cubicBezTo>
                      <a:pt x="810" y="1337"/>
                      <a:pt x="810" y="1336"/>
                      <a:pt x="810" y="1335"/>
                    </a:cubicBezTo>
                    <a:cubicBezTo>
                      <a:pt x="809" y="1334"/>
                      <a:pt x="809" y="1333"/>
                      <a:pt x="809" y="1332"/>
                    </a:cubicBezTo>
                    <a:cubicBezTo>
                      <a:pt x="809" y="1331"/>
                      <a:pt x="808" y="1330"/>
                      <a:pt x="808" y="1329"/>
                    </a:cubicBezTo>
                    <a:cubicBezTo>
                      <a:pt x="808" y="1328"/>
                      <a:pt x="808" y="1326"/>
                      <a:pt x="808" y="1325"/>
                    </a:cubicBezTo>
                    <a:cubicBezTo>
                      <a:pt x="807" y="1324"/>
                      <a:pt x="807" y="1323"/>
                      <a:pt x="807" y="1322"/>
                    </a:cubicBezTo>
                    <a:cubicBezTo>
                      <a:pt x="807" y="1321"/>
                      <a:pt x="806" y="1320"/>
                      <a:pt x="806" y="1319"/>
                    </a:cubicBezTo>
                    <a:cubicBezTo>
                      <a:pt x="806" y="1318"/>
                      <a:pt x="806" y="1317"/>
                      <a:pt x="805" y="1316"/>
                    </a:cubicBezTo>
                    <a:cubicBezTo>
                      <a:pt x="805" y="1315"/>
                      <a:pt x="805" y="1314"/>
                      <a:pt x="805" y="1314"/>
                    </a:cubicBezTo>
                    <a:cubicBezTo>
                      <a:pt x="805" y="1312"/>
                      <a:pt x="804" y="1311"/>
                      <a:pt x="804" y="1310"/>
                    </a:cubicBezTo>
                    <a:cubicBezTo>
                      <a:pt x="804" y="1309"/>
                      <a:pt x="804" y="1309"/>
                      <a:pt x="804" y="1308"/>
                    </a:cubicBezTo>
                    <a:cubicBezTo>
                      <a:pt x="803" y="1307"/>
                      <a:pt x="803" y="1305"/>
                      <a:pt x="803" y="1304"/>
                    </a:cubicBezTo>
                    <a:cubicBezTo>
                      <a:pt x="803" y="1304"/>
                      <a:pt x="802" y="1303"/>
                      <a:pt x="802" y="1303"/>
                    </a:cubicBezTo>
                    <a:cubicBezTo>
                      <a:pt x="802" y="1301"/>
                      <a:pt x="802" y="1300"/>
                      <a:pt x="801" y="1299"/>
                    </a:cubicBezTo>
                    <a:cubicBezTo>
                      <a:pt x="801" y="1298"/>
                      <a:pt x="801" y="1298"/>
                      <a:pt x="801" y="1298"/>
                    </a:cubicBezTo>
                    <a:cubicBezTo>
                      <a:pt x="798" y="1284"/>
                      <a:pt x="795" y="1273"/>
                      <a:pt x="793" y="1268"/>
                    </a:cubicBezTo>
                    <a:cubicBezTo>
                      <a:pt x="793" y="1268"/>
                      <a:pt x="793" y="1268"/>
                      <a:pt x="793" y="1268"/>
                    </a:cubicBezTo>
                    <a:cubicBezTo>
                      <a:pt x="793" y="1267"/>
                      <a:pt x="793" y="1266"/>
                      <a:pt x="792" y="1266"/>
                    </a:cubicBezTo>
                    <a:cubicBezTo>
                      <a:pt x="792" y="1266"/>
                      <a:pt x="792" y="1266"/>
                      <a:pt x="792" y="1266"/>
                    </a:cubicBezTo>
                    <a:cubicBezTo>
                      <a:pt x="792" y="1265"/>
                      <a:pt x="793" y="1265"/>
                      <a:pt x="793" y="1265"/>
                    </a:cubicBezTo>
                    <a:cubicBezTo>
                      <a:pt x="792" y="1264"/>
                      <a:pt x="792" y="1264"/>
                      <a:pt x="792" y="1264"/>
                    </a:cubicBezTo>
                    <a:cubicBezTo>
                      <a:pt x="792" y="1264"/>
                      <a:pt x="806" y="1107"/>
                      <a:pt x="803" y="1098"/>
                    </a:cubicBezTo>
                    <a:cubicBezTo>
                      <a:pt x="804" y="1068"/>
                      <a:pt x="820" y="1011"/>
                      <a:pt x="818" y="980"/>
                    </a:cubicBezTo>
                    <a:cubicBezTo>
                      <a:pt x="820" y="942"/>
                      <a:pt x="825" y="918"/>
                      <a:pt x="825" y="904"/>
                    </a:cubicBezTo>
                    <a:cubicBezTo>
                      <a:pt x="825" y="902"/>
                      <a:pt x="825" y="902"/>
                      <a:pt x="825" y="902"/>
                    </a:cubicBezTo>
                    <a:cubicBezTo>
                      <a:pt x="826" y="915"/>
                      <a:pt x="827" y="926"/>
                      <a:pt x="827" y="932"/>
                    </a:cubicBezTo>
                    <a:cubicBezTo>
                      <a:pt x="829" y="942"/>
                      <a:pt x="829" y="957"/>
                      <a:pt x="831" y="960"/>
                    </a:cubicBezTo>
                    <a:cubicBezTo>
                      <a:pt x="833" y="975"/>
                      <a:pt x="845" y="1059"/>
                      <a:pt x="846" y="1090"/>
                    </a:cubicBezTo>
                    <a:cubicBezTo>
                      <a:pt x="840" y="1132"/>
                      <a:pt x="839" y="1159"/>
                      <a:pt x="851" y="1219"/>
                    </a:cubicBezTo>
                    <a:cubicBezTo>
                      <a:pt x="856" y="1251"/>
                      <a:pt x="914" y="1393"/>
                      <a:pt x="917" y="1409"/>
                    </a:cubicBezTo>
                    <a:cubicBezTo>
                      <a:pt x="920" y="1425"/>
                      <a:pt x="924" y="1441"/>
                      <a:pt x="926" y="1445"/>
                    </a:cubicBezTo>
                    <a:cubicBezTo>
                      <a:pt x="928" y="1449"/>
                      <a:pt x="914" y="1471"/>
                      <a:pt x="918" y="1486"/>
                    </a:cubicBezTo>
                    <a:cubicBezTo>
                      <a:pt x="922" y="1500"/>
                      <a:pt x="896" y="1546"/>
                      <a:pt x="904" y="1589"/>
                    </a:cubicBezTo>
                    <a:cubicBezTo>
                      <a:pt x="912" y="1632"/>
                      <a:pt x="913" y="1638"/>
                      <a:pt x="914" y="1647"/>
                    </a:cubicBezTo>
                    <a:cubicBezTo>
                      <a:pt x="915" y="1657"/>
                      <a:pt x="921" y="1667"/>
                      <a:pt x="924" y="1679"/>
                    </a:cubicBezTo>
                    <a:cubicBezTo>
                      <a:pt x="927" y="1691"/>
                      <a:pt x="932" y="1720"/>
                      <a:pt x="939" y="1720"/>
                    </a:cubicBezTo>
                    <a:cubicBezTo>
                      <a:pt x="940" y="1720"/>
                      <a:pt x="941" y="1720"/>
                      <a:pt x="941" y="1720"/>
                    </a:cubicBezTo>
                    <a:cubicBezTo>
                      <a:pt x="942" y="1720"/>
                      <a:pt x="942" y="1720"/>
                      <a:pt x="942" y="1720"/>
                    </a:cubicBezTo>
                    <a:cubicBezTo>
                      <a:pt x="942" y="1720"/>
                      <a:pt x="943" y="1720"/>
                      <a:pt x="943" y="1720"/>
                    </a:cubicBezTo>
                    <a:cubicBezTo>
                      <a:pt x="943" y="1720"/>
                      <a:pt x="943" y="1720"/>
                      <a:pt x="944" y="1720"/>
                    </a:cubicBezTo>
                    <a:cubicBezTo>
                      <a:pt x="944" y="1720"/>
                      <a:pt x="944" y="1720"/>
                      <a:pt x="944" y="1719"/>
                    </a:cubicBezTo>
                    <a:cubicBezTo>
                      <a:pt x="945" y="1719"/>
                      <a:pt x="945" y="1719"/>
                      <a:pt x="945" y="1719"/>
                    </a:cubicBezTo>
                    <a:cubicBezTo>
                      <a:pt x="945" y="1719"/>
                      <a:pt x="945" y="1719"/>
                      <a:pt x="945" y="1719"/>
                    </a:cubicBezTo>
                    <a:cubicBezTo>
                      <a:pt x="946" y="1718"/>
                      <a:pt x="946" y="1718"/>
                      <a:pt x="947" y="1717"/>
                    </a:cubicBezTo>
                    <a:cubicBezTo>
                      <a:pt x="947" y="1717"/>
                      <a:pt x="947" y="1717"/>
                      <a:pt x="947" y="1717"/>
                    </a:cubicBezTo>
                    <a:cubicBezTo>
                      <a:pt x="947" y="1717"/>
                      <a:pt x="947" y="1717"/>
                      <a:pt x="947" y="1716"/>
                    </a:cubicBezTo>
                    <a:cubicBezTo>
                      <a:pt x="947" y="1716"/>
                      <a:pt x="947" y="1716"/>
                      <a:pt x="947" y="1716"/>
                    </a:cubicBezTo>
                    <a:cubicBezTo>
                      <a:pt x="947" y="1717"/>
                      <a:pt x="947" y="1717"/>
                      <a:pt x="947" y="1717"/>
                    </a:cubicBezTo>
                    <a:cubicBezTo>
                      <a:pt x="947" y="1717"/>
                      <a:pt x="947" y="1716"/>
                      <a:pt x="947" y="1716"/>
                    </a:cubicBezTo>
                    <a:cubicBezTo>
                      <a:pt x="947" y="1716"/>
                      <a:pt x="947" y="1716"/>
                      <a:pt x="947" y="1716"/>
                    </a:cubicBezTo>
                    <a:cubicBezTo>
                      <a:pt x="947" y="1716"/>
                      <a:pt x="947" y="1715"/>
                      <a:pt x="947" y="1715"/>
                    </a:cubicBezTo>
                    <a:cubicBezTo>
                      <a:pt x="947" y="1715"/>
                      <a:pt x="949" y="1742"/>
                      <a:pt x="963" y="1742"/>
                    </a:cubicBezTo>
                    <a:cubicBezTo>
                      <a:pt x="972" y="1741"/>
                      <a:pt x="972" y="1733"/>
                      <a:pt x="972" y="1733"/>
                    </a:cubicBezTo>
                    <a:cubicBezTo>
                      <a:pt x="972" y="1733"/>
                      <a:pt x="974" y="1755"/>
                      <a:pt x="987" y="1753"/>
                    </a:cubicBezTo>
                    <a:cubicBezTo>
                      <a:pt x="999" y="1751"/>
                      <a:pt x="999" y="1739"/>
                      <a:pt x="999" y="1739"/>
                    </a:cubicBezTo>
                    <a:cubicBezTo>
                      <a:pt x="1007" y="1743"/>
                      <a:pt x="1020" y="1742"/>
                      <a:pt x="1023" y="1728"/>
                    </a:cubicBezTo>
                    <a:cubicBezTo>
                      <a:pt x="1026" y="1714"/>
                      <a:pt x="1033" y="1686"/>
                      <a:pt x="1032" y="1675"/>
                    </a:cubicBezTo>
                    <a:cubicBezTo>
                      <a:pt x="1032" y="1665"/>
                      <a:pt x="1039" y="1642"/>
                      <a:pt x="1039" y="1633"/>
                    </a:cubicBezTo>
                    <a:cubicBezTo>
                      <a:pt x="1046" y="1606"/>
                      <a:pt x="1053" y="1597"/>
                      <a:pt x="1051" y="1589"/>
                    </a:cubicBezTo>
                    <a:cubicBezTo>
                      <a:pt x="1060" y="1599"/>
                      <a:pt x="1068" y="1609"/>
                      <a:pt x="1072" y="1611"/>
                    </a:cubicBezTo>
                    <a:cubicBezTo>
                      <a:pt x="1074" y="1627"/>
                      <a:pt x="1090" y="1651"/>
                      <a:pt x="1103" y="1652"/>
                    </a:cubicBezTo>
                    <a:cubicBezTo>
                      <a:pt x="1120" y="1653"/>
                      <a:pt x="1116" y="1641"/>
                      <a:pt x="1111" y="1628"/>
                    </a:cubicBezTo>
                    <a:close/>
                    <a:moveTo>
                      <a:pt x="672" y="310"/>
                    </a:moveTo>
                    <a:cubicBezTo>
                      <a:pt x="672" y="310"/>
                      <a:pt x="672" y="310"/>
                      <a:pt x="672" y="310"/>
                    </a:cubicBezTo>
                    <a:cubicBezTo>
                      <a:pt x="672" y="310"/>
                      <a:pt x="672" y="310"/>
                      <a:pt x="672" y="310"/>
                    </a:cubicBezTo>
                    <a:cubicBezTo>
                      <a:pt x="672" y="310"/>
                      <a:pt x="672" y="310"/>
                      <a:pt x="672" y="310"/>
                    </a:cubicBezTo>
                    <a:close/>
                  </a:path>
                </a:pathLst>
              </a:custGeom>
              <a:grpFill/>
              <a:ln w="3175" cap="rnd" cmpd="sng">
                <a:solidFill>
                  <a:schemeClr val="bg1"/>
                </a:solidFill>
                <a:prstDash val="solid"/>
                <a:round/>
                <a:headEnd/>
                <a:tailEnd/>
              </a:ln>
              <a:extLst/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/>
              </a:p>
            </p:txBody>
          </p:sp>
        </p:grpSp>
        <p:sp>
          <p:nvSpPr>
            <p:cNvPr id="13" name="ZoneTexte 12"/>
            <p:cNvSpPr txBox="1"/>
            <p:nvPr/>
          </p:nvSpPr>
          <p:spPr>
            <a:xfrm>
              <a:off x="590129" y="5600771"/>
              <a:ext cx="801605" cy="331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 smtClean="0"/>
                <a:t>Humain</a:t>
              </a:r>
              <a:endParaRPr lang="fr-FR" sz="1100" dirty="0"/>
            </a:p>
          </p:txBody>
        </p:sp>
        <p:sp>
          <p:nvSpPr>
            <p:cNvPr id="414" name="ZoneTexte 413"/>
            <p:cNvSpPr txBox="1"/>
            <p:nvPr/>
          </p:nvSpPr>
          <p:spPr>
            <a:xfrm>
              <a:off x="2758833" y="5551614"/>
              <a:ext cx="1021224" cy="331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 smtClean="0"/>
                <a:t>Drosophile</a:t>
              </a:r>
              <a:endParaRPr lang="fr-FR" sz="1100" dirty="0"/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1289809" y="5984754"/>
              <a:ext cx="1499827" cy="585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Gène : </a:t>
              </a:r>
              <a:r>
                <a:rPr lang="fr-FR" sz="1200" i="1" dirty="0" smtClean="0"/>
                <a:t>KCNMA1</a:t>
              </a:r>
            </a:p>
            <a:p>
              <a:r>
                <a:rPr lang="fr-FR" sz="1200" dirty="0" smtClean="0"/>
                <a:t>   &gt; 500 ARNm ≠</a:t>
              </a:r>
              <a:endParaRPr lang="fr-FR" sz="1200" dirty="0"/>
            </a:p>
          </p:txBody>
        </p:sp>
        <p:sp>
          <p:nvSpPr>
            <p:cNvPr id="417" name="ZoneTexte 416"/>
            <p:cNvSpPr txBox="1"/>
            <p:nvPr/>
          </p:nvSpPr>
          <p:spPr>
            <a:xfrm>
              <a:off x="3733609" y="5983030"/>
              <a:ext cx="1743115" cy="585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Gène : </a:t>
              </a:r>
              <a:r>
                <a:rPr lang="fr-FR" sz="1200" i="1" dirty="0" err="1" smtClean="0"/>
                <a:t>Dscam</a:t>
              </a:r>
              <a:endParaRPr lang="fr-FR" sz="1200" i="1" dirty="0" smtClean="0"/>
            </a:p>
            <a:p>
              <a:r>
                <a:rPr lang="fr-FR" sz="1200" dirty="0" smtClean="0"/>
                <a:t>   &gt; 35 000 ARNm ≠</a:t>
              </a:r>
              <a:endParaRPr lang="fr-FR" sz="1200" dirty="0"/>
            </a:p>
          </p:txBody>
        </p:sp>
        <p:sp>
          <p:nvSpPr>
            <p:cNvPr id="16" name="Chevron 15"/>
            <p:cNvSpPr/>
            <p:nvPr/>
          </p:nvSpPr>
          <p:spPr>
            <a:xfrm>
              <a:off x="1169847" y="6159682"/>
              <a:ext cx="157720" cy="220575"/>
            </a:xfrm>
            <a:prstGeom prst="chevron">
              <a:avLst>
                <a:gd name="adj" fmla="val 7113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419" name="Chevron 418"/>
            <p:cNvSpPr/>
            <p:nvPr/>
          </p:nvSpPr>
          <p:spPr>
            <a:xfrm>
              <a:off x="3555063" y="6160293"/>
              <a:ext cx="157720" cy="220575"/>
            </a:xfrm>
            <a:prstGeom prst="chevron">
              <a:avLst>
                <a:gd name="adj" fmla="val 7113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</p:grpSp>
      <p:sp>
        <p:nvSpPr>
          <p:cNvPr id="18" name="ZoneTexte 17"/>
          <p:cNvSpPr txBox="1"/>
          <p:nvPr/>
        </p:nvSpPr>
        <p:spPr>
          <a:xfrm>
            <a:off x="248946" y="6608423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Schmucker</a:t>
            </a:r>
            <a:r>
              <a:rPr lang="en-US" sz="1100" dirty="0" smtClean="0"/>
              <a:t> </a:t>
            </a:r>
            <a:r>
              <a:rPr lang="en-US" sz="1100" i="1" dirty="0" smtClean="0"/>
              <a:t>et al</a:t>
            </a:r>
            <a:r>
              <a:rPr lang="en-US" sz="1100" dirty="0" smtClean="0"/>
              <a:t>., </a:t>
            </a:r>
            <a:r>
              <a:rPr lang="en-US" sz="1100" i="1" dirty="0" smtClean="0"/>
              <a:t>Cell</a:t>
            </a:r>
            <a:r>
              <a:rPr lang="en-US" sz="1100" dirty="0" smtClean="0"/>
              <a:t>, 2000; Rosenblatt </a:t>
            </a:r>
            <a:r>
              <a:rPr lang="en-US" sz="1100" i="1" dirty="0" smtClean="0"/>
              <a:t>et al.</a:t>
            </a:r>
            <a:r>
              <a:rPr lang="en-US" sz="1100" dirty="0" smtClean="0"/>
              <a:t>,</a:t>
            </a:r>
            <a:r>
              <a:rPr lang="en-US" sz="1100" i="1" dirty="0" smtClean="0"/>
              <a:t> Neuron</a:t>
            </a:r>
            <a:r>
              <a:rPr lang="en-US" sz="1100" dirty="0" smtClean="0"/>
              <a:t>, 1997</a:t>
            </a:r>
            <a:endParaRPr lang="en-US" sz="1100" dirty="0"/>
          </a:p>
        </p:txBody>
      </p:sp>
      <p:grpSp>
        <p:nvGrpSpPr>
          <p:cNvPr id="429" name="Groupe 428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430" name="Forme libre 429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431" name="Forme libre 430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432" name="Forme libre 431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11</a:t>
            </a:fld>
            <a:endParaRPr lang="en-US"/>
          </a:p>
        </p:txBody>
      </p:sp>
      <p:grpSp>
        <p:nvGrpSpPr>
          <p:cNvPr id="28" name="Groupe 27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29" name="Forme libre 28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30" name="Forme libre 29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31" name="Forme libre 30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40" name="Ellipse 39"/>
          <p:cNvSpPr>
            <a:spLocks noChangeAspect="1"/>
          </p:cNvSpPr>
          <p:nvPr/>
        </p:nvSpPr>
        <p:spPr>
          <a:xfrm>
            <a:off x="2435246" y="-66675"/>
            <a:ext cx="11376000" cy="11376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Ellipse 40"/>
          <p:cNvSpPr>
            <a:spLocks noChangeAspect="1"/>
          </p:cNvSpPr>
          <p:nvPr/>
        </p:nvSpPr>
        <p:spPr>
          <a:xfrm>
            <a:off x="1005529" y="6026228"/>
            <a:ext cx="36000" cy="3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ZoneTexte 41"/>
          <p:cNvSpPr txBox="1"/>
          <p:nvPr/>
        </p:nvSpPr>
        <p:spPr>
          <a:xfrm>
            <a:off x="0" y="460042"/>
            <a:ext cx="3254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Tests fonctionnels </a:t>
            </a:r>
            <a:endParaRPr lang="fr-FR" sz="3200" dirty="0"/>
          </a:p>
        </p:txBody>
      </p:sp>
      <p:sp>
        <p:nvSpPr>
          <p:cNvPr id="43" name="ZoneTexte 42"/>
          <p:cNvSpPr txBox="1"/>
          <p:nvPr/>
        </p:nvSpPr>
        <p:spPr>
          <a:xfrm>
            <a:off x="66662" y="3836854"/>
            <a:ext cx="1912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/>
              <a:t>Tests à bas débit</a:t>
            </a:r>
          </a:p>
          <a:p>
            <a:pPr algn="ctr"/>
            <a:r>
              <a:rPr lang="en-US" dirty="0" smtClean="0"/>
              <a:t>RT-PCR</a:t>
            </a:r>
            <a:r>
              <a:rPr lang="en-US" dirty="0" smtClean="0"/>
              <a:t>, test </a:t>
            </a:r>
            <a:r>
              <a:rPr lang="en-US" dirty="0" err="1" smtClean="0"/>
              <a:t>minigène</a:t>
            </a:r>
            <a:r>
              <a:rPr lang="en-US" dirty="0" smtClean="0"/>
              <a:t>, electrophorese </a:t>
            </a:r>
            <a:r>
              <a:rPr lang="en-US" dirty="0" err="1" smtClean="0"/>
              <a:t>capillaire</a:t>
            </a:r>
            <a:r>
              <a:rPr lang="en-US" dirty="0" smtClean="0"/>
              <a:t>, …</a:t>
            </a:r>
          </a:p>
        </p:txBody>
      </p:sp>
      <p:cxnSp>
        <p:nvCxnSpPr>
          <p:cNvPr id="45" name="Connecteur droit avec flèche 44"/>
          <p:cNvCxnSpPr>
            <a:stCxn id="43" idx="2"/>
          </p:cNvCxnSpPr>
          <p:nvPr/>
        </p:nvCxnSpPr>
        <p:spPr>
          <a:xfrm>
            <a:off x="1023143" y="5314182"/>
            <a:ext cx="0" cy="610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1169998" y="1695322"/>
            <a:ext cx="191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 smtClean="0"/>
              <a:t>Tests à haut débit</a:t>
            </a:r>
          </a:p>
          <a:p>
            <a:pPr algn="ctr"/>
            <a:r>
              <a:rPr lang="en-US" dirty="0" smtClean="0"/>
              <a:t>RNA-</a:t>
            </a:r>
            <a:r>
              <a:rPr lang="en-US" dirty="0" err="1" smtClean="0"/>
              <a:t>seq</a:t>
            </a:r>
            <a:endParaRPr lang="en-US" dirty="0" smtClean="0"/>
          </a:p>
        </p:txBody>
      </p:sp>
      <p:cxnSp>
        <p:nvCxnSpPr>
          <p:cNvPr id="48" name="Connecteur droit avec flèche 47"/>
          <p:cNvCxnSpPr>
            <a:stCxn id="46" idx="3"/>
          </p:cNvCxnSpPr>
          <p:nvPr/>
        </p:nvCxnSpPr>
        <p:spPr>
          <a:xfrm>
            <a:off x="3082959" y="2018488"/>
            <a:ext cx="317466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4043394" y="3170074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1 Gb – 1 Tb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72558" y="6109931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&lt; 10 kb</a:t>
            </a:r>
          </a:p>
        </p:txBody>
      </p:sp>
    </p:spTree>
    <p:extLst>
      <p:ext uri="{BB962C8B-B14F-4D97-AF65-F5344CB8AC3E}">
        <p14:creationId xmlns:p14="http://schemas.microsoft.com/office/powerpoint/2010/main" val="203348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25797" y="485617"/>
            <a:ext cx="87404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RNA-</a:t>
            </a:r>
            <a:r>
              <a:rPr lang="fr-FR" sz="3200" dirty="0" err="1"/>
              <a:t>seq</a:t>
            </a:r>
            <a:r>
              <a:rPr lang="fr-FR" sz="3200" dirty="0"/>
              <a:t> peut répondre à la </a:t>
            </a:r>
            <a:r>
              <a:rPr lang="fr-FR" sz="3200" dirty="0" smtClean="0"/>
              <a:t>diversité </a:t>
            </a:r>
            <a:r>
              <a:rPr lang="fr-FR" sz="3200" dirty="0"/>
              <a:t>des </a:t>
            </a:r>
            <a:r>
              <a:rPr lang="fr-FR" sz="3200" dirty="0" smtClean="0"/>
              <a:t>transcrits</a:t>
            </a:r>
            <a:endParaRPr lang="fr-FR" sz="3200" dirty="0"/>
          </a:p>
          <a:p>
            <a:r>
              <a:rPr lang="fr-FR" sz="3200" dirty="0" smtClean="0">
                <a:sym typeface="Wingdings" panose="05000000000000000000" pitchFamily="2" charset="2"/>
              </a:rPr>
              <a:t> </a:t>
            </a:r>
            <a:r>
              <a:rPr lang="fr-FR" sz="3200" dirty="0" smtClean="0"/>
              <a:t>Comment </a:t>
            </a:r>
            <a:r>
              <a:rPr lang="fr-FR" sz="3200" dirty="0"/>
              <a:t>extraire la structure de ces </a:t>
            </a:r>
            <a:r>
              <a:rPr lang="fr-FR" sz="3200" dirty="0" smtClean="0"/>
              <a:t>transcrits</a:t>
            </a:r>
            <a:endParaRPr lang="en-US" sz="32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/>
          <a:srcRect l="7206" r="6507"/>
          <a:stretch/>
        </p:blipFill>
        <p:spPr>
          <a:xfrm>
            <a:off x="4179632" y="3465255"/>
            <a:ext cx="1800000" cy="156456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4024537" y="3033592"/>
            <a:ext cx="211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RNA-</a:t>
            </a:r>
            <a:r>
              <a:rPr lang="en-US" b="1" dirty="0" err="1" smtClean="0"/>
              <a:t>seq</a:t>
            </a:r>
            <a:endParaRPr lang="en-US" b="1" dirty="0"/>
          </a:p>
        </p:txBody>
      </p:sp>
      <p:grpSp>
        <p:nvGrpSpPr>
          <p:cNvPr id="20" name="Groupe 19"/>
          <p:cNvGrpSpPr>
            <a:grpSpLocks noChangeAspect="1"/>
          </p:cNvGrpSpPr>
          <p:nvPr/>
        </p:nvGrpSpPr>
        <p:grpSpPr>
          <a:xfrm>
            <a:off x="7550944" y="2794718"/>
            <a:ext cx="4212000" cy="3076655"/>
            <a:chOff x="8087836" y="3711571"/>
            <a:chExt cx="3781425" cy="2762144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7836" y="4583002"/>
              <a:ext cx="3781425" cy="1890713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4"/>
            <a:srcRect l="8706" t="14569" r="8785" b="13547"/>
            <a:stretch/>
          </p:blipFill>
          <p:spPr>
            <a:xfrm>
              <a:off x="8337765" y="3711571"/>
              <a:ext cx="1021557" cy="1257300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4587" y="4433781"/>
              <a:ext cx="1372124" cy="535090"/>
            </a:xfrm>
            <a:prstGeom prst="rect">
              <a:avLst/>
            </a:prstGeom>
          </p:spPr>
        </p:pic>
        <p:pic>
          <p:nvPicPr>
            <p:cNvPr id="372" name="Image 3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4587" y="3898691"/>
              <a:ext cx="1372124" cy="535090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8337765" y="3990642"/>
              <a:ext cx="1021557" cy="58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Sequencing raw data</a:t>
              </a:r>
            </a:p>
            <a:p>
              <a:pPr algn="ctr"/>
              <a:r>
                <a:rPr lang="en-US" sz="1200" b="1" dirty="0" err="1" smtClean="0">
                  <a:solidFill>
                    <a:schemeClr val="bg1"/>
                  </a:solidFill>
                </a:rPr>
                <a:t>NextSeq</a:t>
              </a:r>
              <a:r>
                <a:rPr lang="en-US" sz="1200" b="1" dirty="0" smtClean="0">
                  <a:solidFill>
                    <a:schemeClr val="bg1"/>
                  </a:solidFill>
                </a:rPr>
                <a:t> 500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323850" y="2533496"/>
            <a:ext cx="1706388" cy="3766504"/>
            <a:chOff x="323850" y="2533496"/>
            <a:chExt cx="1706388" cy="3766504"/>
          </a:xfrm>
        </p:grpSpPr>
        <p:sp>
          <p:nvSpPr>
            <p:cNvPr id="297" name="Rectangle 296"/>
            <p:cNvSpPr/>
            <p:nvPr/>
          </p:nvSpPr>
          <p:spPr>
            <a:xfrm>
              <a:off x="774225" y="2656749"/>
              <a:ext cx="246505" cy="86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023800" y="2656749"/>
              <a:ext cx="246505" cy="86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323850" y="2677605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1270305" y="2677291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528159" y="2656749"/>
              <a:ext cx="246505" cy="864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02" name="Virage 301"/>
            <p:cNvSpPr>
              <a:spLocks/>
            </p:cNvSpPr>
            <p:nvPr/>
          </p:nvSpPr>
          <p:spPr>
            <a:xfrm>
              <a:off x="610327" y="2533496"/>
              <a:ext cx="82168" cy="123254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303" name="Groupe 302"/>
            <p:cNvGrpSpPr/>
            <p:nvPr/>
          </p:nvGrpSpPr>
          <p:grpSpPr>
            <a:xfrm>
              <a:off x="1158117" y="2533496"/>
              <a:ext cx="61626" cy="123254"/>
              <a:chOff x="2626519" y="4905375"/>
              <a:chExt cx="108000" cy="216000"/>
            </a:xfrm>
          </p:grpSpPr>
          <p:sp>
            <p:nvSpPr>
              <p:cNvPr id="304" name="Organigramme : Connecteur 303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305" name="Connecteur droit 304"/>
              <p:cNvCxnSpPr>
                <a:stCxn id="304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6" name="Rectangle 305"/>
            <p:cNvSpPr/>
            <p:nvPr/>
          </p:nvSpPr>
          <p:spPr>
            <a:xfrm>
              <a:off x="774225" y="3261160"/>
              <a:ext cx="246505" cy="86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323850" y="3282016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1020731" y="3281702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528159" y="3261160"/>
              <a:ext cx="246505" cy="864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10" name="Virage 309"/>
            <p:cNvSpPr>
              <a:spLocks/>
            </p:cNvSpPr>
            <p:nvPr/>
          </p:nvSpPr>
          <p:spPr>
            <a:xfrm>
              <a:off x="610327" y="3137907"/>
              <a:ext cx="82168" cy="123254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311" name="Groupe 310"/>
            <p:cNvGrpSpPr/>
            <p:nvPr/>
          </p:nvGrpSpPr>
          <p:grpSpPr>
            <a:xfrm>
              <a:off x="908542" y="3137907"/>
              <a:ext cx="61626" cy="123254"/>
              <a:chOff x="2626519" y="4905375"/>
              <a:chExt cx="108000" cy="216000"/>
            </a:xfrm>
          </p:grpSpPr>
          <p:sp>
            <p:nvSpPr>
              <p:cNvPr id="312" name="Organigramme : Connecteur 311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313" name="Connecteur droit 312"/>
              <p:cNvCxnSpPr>
                <a:stCxn id="312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4" name="Rectangle 313"/>
            <p:cNvSpPr/>
            <p:nvPr/>
          </p:nvSpPr>
          <p:spPr>
            <a:xfrm>
              <a:off x="903628" y="3762000"/>
              <a:ext cx="246505" cy="86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1153203" y="3762000"/>
              <a:ext cx="246505" cy="86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323850" y="3783997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399709" y="3783682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528159" y="3762000"/>
              <a:ext cx="246505" cy="864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19" name="Virage 318"/>
            <p:cNvSpPr>
              <a:spLocks/>
            </p:cNvSpPr>
            <p:nvPr/>
          </p:nvSpPr>
          <p:spPr>
            <a:xfrm>
              <a:off x="610327" y="3639888"/>
              <a:ext cx="82168" cy="123254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320" name="Groupe 319"/>
            <p:cNvGrpSpPr/>
            <p:nvPr/>
          </p:nvGrpSpPr>
          <p:grpSpPr>
            <a:xfrm>
              <a:off x="1287520" y="3639888"/>
              <a:ext cx="61626" cy="123254"/>
              <a:chOff x="2626519" y="4905375"/>
              <a:chExt cx="108000" cy="216000"/>
            </a:xfrm>
          </p:grpSpPr>
          <p:sp>
            <p:nvSpPr>
              <p:cNvPr id="321" name="Organigramme : Connecteur 320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322" name="Connecteur droit 321"/>
              <p:cNvCxnSpPr>
                <a:stCxn id="321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3" name="Rectangle 322"/>
            <p:cNvSpPr/>
            <p:nvPr/>
          </p:nvSpPr>
          <p:spPr>
            <a:xfrm>
              <a:off x="778458" y="3762000"/>
              <a:ext cx="121376" cy="864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458932" y="4394672"/>
              <a:ext cx="246505" cy="86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324196" y="4415529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704662" y="4418084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529281" y="4394672"/>
              <a:ext cx="246505" cy="864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28" name="Virage 327"/>
            <p:cNvSpPr>
              <a:spLocks/>
            </p:cNvSpPr>
            <p:nvPr/>
          </p:nvSpPr>
          <p:spPr>
            <a:xfrm>
              <a:off x="610673" y="4271420"/>
              <a:ext cx="82168" cy="123253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329" name="Groupe 328"/>
            <p:cNvGrpSpPr/>
            <p:nvPr/>
          </p:nvGrpSpPr>
          <p:grpSpPr>
            <a:xfrm>
              <a:off x="1592473" y="4274289"/>
              <a:ext cx="61626" cy="123253"/>
              <a:chOff x="2626519" y="4905375"/>
              <a:chExt cx="108000" cy="216000"/>
            </a:xfrm>
          </p:grpSpPr>
          <p:sp>
            <p:nvSpPr>
              <p:cNvPr id="330" name="Organigramme : Connecteur 329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331" name="Connecteur droit 330"/>
              <p:cNvCxnSpPr>
                <a:stCxn id="330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2" name="Rectangle 331"/>
            <p:cNvSpPr/>
            <p:nvPr/>
          </p:nvSpPr>
          <p:spPr>
            <a:xfrm>
              <a:off x="774528" y="4394672"/>
              <a:ext cx="431404" cy="864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1207822" y="4394672"/>
              <a:ext cx="245996" cy="86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027102" y="5029200"/>
              <a:ext cx="158575" cy="864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1441901" y="5029200"/>
              <a:ext cx="246505" cy="86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323850" y="5053556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1687631" y="5056111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528935" y="5029200"/>
              <a:ext cx="246505" cy="864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39" name="Virage 338"/>
            <p:cNvSpPr>
              <a:spLocks/>
            </p:cNvSpPr>
            <p:nvPr/>
          </p:nvSpPr>
          <p:spPr>
            <a:xfrm>
              <a:off x="610328" y="4909447"/>
              <a:ext cx="82168" cy="123253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340" name="Groupe 339"/>
            <p:cNvGrpSpPr/>
            <p:nvPr/>
          </p:nvGrpSpPr>
          <p:grpSpPr>
            <a:xfrm>
              <a:off x="1575442" y="4912317"/>
              <a:ext cx="61626" cy="123253"/>
              <a:chOff x="2626519" y="4905375"/>
              <a:chExt cx="108000" cy="216000"/>
            </a:xfrm>
          </p:grpSpPr>
          <p:sp>
            <p:nvSpPr>
              <p:cNvPr id="341" name="Organigramme : Connecteur 340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342" name="Connecteur droit 341"/>
              <p:cNvCxnSpPr>
                <a:stCxn id="341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3" name="Rectangle 342"/>
            <p:cNvSpPr/>
            <p:nvPr/>
          </p:nvSpPr>
          <p:spPr>
            <a:xfrm>
              <a:off x="1190791" y="5029200"/>
              <a:ext cx="245996" cy="86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777818" y="5029200"/>
              <a:ext cx="246505" cy="864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1579087" y="6213600"/>
              <a:ext cx="246505" cy="86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323850" y="6238416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824817" y="6240773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528935" y="6213600"/>
              <a:ext cx="246505" cy="864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49" name="Virage 348"/>
            <p:cNvSpPr>
              <a:spLocks/>
            </p:cNvSpPr>
            <p:nvPr/>
          </p:nvSpPr>
          <p:spPr>
            <a:xfrm>
              <a:off x="610328" y="6094307"/>
              <a:ext cx="82168" cy="123254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350" name="Groupe 349"/>
            <p:cNvGrpSpPr/>
            <p:nvPr/>
          </p:nvGrpSpPr>
          <p:grpSpPr>
            <a:xfrm>
              <a:off x="1712628" y="6096978"/>
              <a:ext cx="61626" cy="123254"/>
              <a:chOff x="2626519" y="4905375"/>
              <a:chExt cx="108000" cy="216000"/>
            </a:xfrm>
          </p:grpSpPr>
          <p:sp>
            <p:nvSpPr>
              <p:cNvPr id="351" name="Organigramme : Connecteur 350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352" name="Connecteur droit 351"/>
              <p:cNvCxnSpPr>
                <a:stCxn id="351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3" name="Rectangle 352"/>
            <p:cNvSpPr/>
            <p:nvPr/>
          </p:nvSpPr>
          <p:spPr>
            <a:xfrm>
              <a:off x="1327977" y="6213600"/>
              <a:ext cx="245996" cy="86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777818" y="6213600"/>
              <a:ext cx="246505" cy="864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1023547" y="6213600"/>
              <a:ext cx="301258" cy="864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182313" y="5634000"/>
              <a:ext cx="246505" cy="864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323850" y="5657296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1428043" y="5661874"/>
              <a:ext cx="205421" cy="410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800" dirty="0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528935" y="5634000"/>
              <a:ext cx="246505" cy="8640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  <p:sp>
          <p:nvSpPr>
            <p:cNvPr id="360" name="Virage 359"/>
            <p:cNvSpPr>
              <a:spLocks/>
            </p:cNvSpPr>
            <p:nvPr/>
          </p:nvSpPr>
          <p:spPr>
            <a:xfrm>
              <a:off x="610328" y="5513187"/>
              <a:ext cx="82168" cy="123253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>
                <a:solidFill>
                  <a:schemeClr val="tx1"/>
                </a:solidFill>
              </a:endParaRPr>
            </a:p>
          </p:txBody>
        </p:sp>
        <p:grpSp>
          <p:nvGrpSpPr>
            <p:cNvPr id="361" name="Groupe 360"/>
            <p:cNvGrpSpPr/>
            <p:nvPr/>
          </p:nvGrpSpPr>
          <p:grpSpPr>
            <a:xfrm>
              <a:off x="1315854" y="5518079"/>
              <a:ext cx="61626" cy="123253"/>
              <a:chOff x="2626519" y="4905375"/>
              <a:chExt cx="108000" cy="216000"/>
            </a:xfrm>
          </p:grpSpPr>
          <p:sp>
            <p:nvSpPr>
              <p:cNvPr id="362" name="Organigramme : Connecteur 361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000"/>
              </a:p>
            </p:txBody>
          </p:sp>
          <p:cxnSp>
            <p:nvCxnSpPr>
              <p:cNvPr id="363" name="Connecteur droit 362"/>
              <p:cNvCxnSpPr>
                <a:stCxn id="362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4" name="Rectangle 363"/>
            <p:cNvSpPr/>
            <p:nvPr/>
          </p:nvSpPr>
          <p:spPr>
            <a:xfrm>
              <a:off x="931203" y="5634000"/>
              <a:ext cx="245996" cy="864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776363" y="5634000"/>
              <a:ext cx="153709" cy="864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 dirty="0"/>
            </a:p>
          </p:txBody>
        </p:sp>
      </p:grpSp>
      <p:sp>
        <p:nvSpPr>
          <p:cNvPr id="14" name="Accolade fermante 13"/>
          <p:cNvSpPr/>
          <p:nvPr/>
        </p:nvSpPr>
        <p:spPr>
          <a:xfrm>
            <a:off x="2123752" y="2534422"/>
            <a:ext cx="484567" cy="3765043"/>
          </a:xfrm>
          <a:prstGeom prst="rightBrace">
            <a:avLst>
              <a:gd name="adj1" fmla="val 4340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droite 20"/>
          <p:cNvSpPr/>
          <p:nvPr/>
        </p:nvSpPr>
        <p:spPr>
          <a:xfrm>
            <a:off x="2891287" y="4173213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Flèche droite 375"/>
          <p:cNvSpPr/>
          <p:nvPr/>
        </p:nvSpPr>
        <p:spPr>
          <a:xfrm>
            <a:off x="6256450" y="4173213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ZoneTexte 378"/>
          <p:cNvSpPr txBox="1"/>
          <p:nvPr/>
        </p:nvSpPr>
        <p:spPr>
          <a:xfrm>
            <a:off x="7860291" y="2042676"/>
            <a:ext cx="3593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Taille importante des données générées par RNA-</a:t>
            </a:r>
            <a:r>
              <a:rPr lang="fr-FR" b="1" dirty="0" err="1" smtClean="0"/>
              <a:t>seq</a:t>
            </a:r>
            <a:endParaRPr lang="fr-FR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12</a:t>
            </a:fld>
            <a:endParaRPr lang="en-US"/>
          </a:p>
        </p:txBody>
      </p:sp>
      <p:grpSp>
        <p:nvGrpSpPr>
          <p:cNvPr id="92" name="Groupe 91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93" name="Forme libre 92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94" name="Forme libre 93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95" name="Forme libre 94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540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2842547" y="485617"/>
            <a:ext cx="6506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RNA-</a:t>
            </a:r>
            <a:r>
              <a:rPr lang="fr-FR" sz="3200" dirty="0" err="1" smtClean="0"/>
              <a:t>seq</a:t>
            </a:r>
            <a:r>
              <a:rPr lang="fr-FR" sz="3200" dirty="0" smtClean="0"/>
              <a:t> et analyses </a:t>
            </a:r>
            <a:r>
              <a:rPr lang="fr-FR" sz="3200" dirty="0" err="1" smtClean="0"/>
              <a:t>bioinformatiques</a:t>
            </a:r>
            <a:endParaRPr lang="fr-FR" sz="3200" dirty="0"/>
          </a:p>
        </p:txBody>
      </p:sp>
      <p:grpSp>
        <p:nvGrpSpPr>
          <p:cNvPr id="33" name="Groupe 32"/>
          <p:cNvGrpSpPr>
            <a:grpSpLocks noChangeAspect="1"/>
          </p:cNvGrpSpPr>
          <p:nvPr/>
        </p:nvGrpSpPr>
        <p:grpSpPr>
          <a:xfrm>
            <a:off x="466968" y="1667131"/>
            <a:ext cx="11258064" cy="3523739"/>
            <a:chOff x="2022029" y="2085734"/>
            <a:chExt cx="8928992" cy="2794739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029" y="3796728"/>
              <a:ext cx="470439" cy="407518"/>
            </a:xfrm>
            <a:prstGeom prst="rect">
              <a:avLst/>
            </a:prstGeom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4293" y="3706348"/>
              <a:ext cx="744000" cy="588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2931966" y="3917943"/>
              <a:ext cx="179995" cy="180000"/>
            </a:xfrm>
            <a:prstGeom prst="rect">
              <a:avLst/>
            </a:prstGeom>
            <a:solidFill>
              <a:srgbClr val="00B0F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graphicFrame>
          <p:nvGraphicFramePr>
            <p:cNvPr id="13" name="Diagramme 12"/>
            <p:cNvGraphicFramePr/>
            <p:nvPr>
              <p:extLst>
                <p:ext uri="{D42A27DB-BD31-4B8C-83A1-F6EECF244321}">
                  <p14:modId xmlns:p14="http://schemas.microsoft.com/office/powerpoint/2010/main" val="3061242663"/>
                </p:ext>
              </p:extLst>
            </p:nvPr>
          </p:nvGraphicFramePr>
          <p:xfrm>
            <a:off x="2742109" y="2373766"/>
            <a:ext cx="5976664" cy="6480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4" name="Triangle isocèle 13"/>
            <p:cNvSpPr>
              <a:spLocks noChangeAspect="1"/>
            </p:cNvSpPr>
            <p:nvPr/>
          </p:nvSpPr>
          <p:spPr>
            <a:xfrm>
              <a:off x="3144278" y="3587389"/>
              <a:ext cx="202516" cy="180000"/>
            </a:xfrm>
            <a:prstGeom prst="triangle">
              <a:avLst/>
            </a:prstGeom>
            <a:solidFill>
              <a:srgbClr val="92D05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3219733" y="3899931"/>
              <a:ext cx="216024" cy="216024"/>
            </a:xfrm>
            <a:prstGeom prst="ellipse">
              <a:avLst/>
            </a:prstGeom>
            <a:solidFill>
              <a:srgbClr val="FFFF0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3129736" y="4209990"/>
              <a:ext cx="179995" cy="180000"/>
            </a:xfrm>
            <a:prstGeom prst="rect">
              <a:avLst/>
            </a:prstGeom>
            <a:solidFill>
              <a:srgbClr val="00B0F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17" name="Triangle isocèle 16"/>
            <p:cNvSpPr>
              <a:spLocks noChangeAspect="1"/>
            </p:cNvSpPr>
            <p:nvPr/>
          </p:nvSpPr>
          <p:spPr>
            <a:xfrm>
              <a:off x="2718189" y="4123472"/>
              <a:ext cx="202516" cy="180000"/>
            </a:xfrm>
            <a:prstGeom prst="triangle">
              <a:avLst/>
            </a:prstGeom>
            <a:solidFill>
              <a:srgbClr val="92D05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2833249" y="3618571"/>
              <a:ext cx="216024" cy="216024"/>
            </a:xfrm>
            <a:prstGeom prst="ellipse">
              <a:avLst/>
            </a:prstGeom>
            <a:solidFill>
              <a:srgbClr val="FFFF0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cxnSp>
          <p:nvCxnSpPr>
            <p:cNvPr id="19" name="Connecteur en arc 18"/>
            <p:cNvCxnSpPr>
              <a:stCxn id="14" idx="0"/>
              <a:endCxn id="11" idx="0"/>
            </p:cNvCxnSpPr>
            <p:nvPr/>
          </p:nvCxnSpPr>
          <p:spPr>
            <a:xfrm rot="16200000" flipH="1">
              <a:off x="3576434" y="3256490"/>
              <a:ext cx="118959" cy="780757"/>
            </a:xfrm>
            <a:prstGeom prst="curvedConnector3">
              <a:avLst>
                <a:gd name="adj1" fmla="val -192167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/>
            <p:cNvCxnSpPr>
              <a:stCxn id="10" idx="3"/>
            </p:cNvCxnSpPr>
            <p:nvPr/>
          </p:nvCxnSpPr>
          <p:spPr>
            <a:xfrm>
              <a:off x="2492468" y="4000487"/>
              <a:ext cx="22572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397" y="3706346"/>
              <a:ext cx="744000" cy="588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riangle isocèle 21"/>
            <p:cNvSpPr>
              <a:spLocks noChangeAspect="1"/>
            </p:cNvSpPr>
            <p:nvPr/>
          </p:nvSpPr>
          <p:spPr>
            <a:xfrm>
              <a:off x="5605139" y="4065973"/>
              <a:ext cx="202516" cy="180000"/>
            </a:xfrm>
            <a:prstGeom prst="triangle">
              <a:avLst/>
            </a:prstGeom>
            <a:solidFill>
              <a:srgbClr val="92D05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5802012" y="3756566"/>
              <a:ext cx="216024" cy="216024"/>
            </a:xfrm>
            <a:prstGeom prst="ellipse">
              <a:avLst/>
            </a:prstGeom>
            <a:solidFill>
              <a:srgbClr val="FFFF0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24" name="Rectangle 23"/>
            <p:cNvSpPr>
              <a:spLocks noChangeAspect="1"/>
            </p:cNvSpPr>
            <p:nvPr/>
          </p:nvSpPr>
          <p:spPr>
            <a:xfrm>
              <a:off x="5425144" y="3785389"/>
              <a:ext cx="179995" cy="180000"/>
            </a:xfrm>
            <a:prstGeom prst="rect">
              <a:avLst/>
            </a:prstGeom>
            <a:solidFill>
              <a:srgbClr val="00B0F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5030128" y="4294626"/>
              <a:ext cx="1352538" cy="585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/>
                <a:t>C’est un triangle vert</a:t>
              </a:r>
            </a:p>
            <a:p>
              <a:pPr algn="ctr"/>
              <a:r>
                <a:rPr lang="fr-FR" sz="1400" dirty="0" smtClean="0"/>
                <a:t>C’est un carré bleu</a:t>
              </a:r>
            </a:p>
            <a:p>
              <a:pPr algn="ctr"/>
              <a:r>
                <a:rPr lang="fr-FR" sz="1400" dirty="0" smtClean="0"/>
                <a:t>C’est un cercle jaune</a:t>
              </a:r>
              <a:endParaRPr lang="fr-FR" sz="1400" dirty="0"/>
            </a:p>
          </p:txBody>
        </p:sp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998" y="3559902"/>
              <a:ext cx="372268" cy="292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8693" y="3679697"/>
              <a:ext cx="372268" cy="292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7398" y="3916781"/>
              <a:ext cx="372268" cy="292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2559" y="3303177"/>
              <a:ext cx="372268" cy="2928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ZoneTexte 29"/>
            <p:cNvSpPr txBox="1"/>
            <p:nvPr/>
          </p:nvSpPr>
          <p:spPr>
            <a:xfrm>
              <a:off x="6886780" y="4294625"/>
              <a:ext cx="2223835" cy="585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/>
                <a:t>Combien de triangle par échantillon</a:t>
              </a:r>
            </a:p>
            <a:p>
              <a:pPr algn="ctr"/>
              <a:r>
                <a:rPr lang="fr-FR" sz="1400" dirty="0"/>
                <a:t>Combien de </a:t>
              </a:r>
              <a:r>
                <a:rPr lang="fr-FR" sz="1400" dirty="0" smtClean="0"/>
                <a:t>carré par </a:t>
              </a:r>
              <a:r>
                <a:rPr lang="fr-FR" sz="1400" dirty="0"/>
                <a:t>échantillon</a:t>
              </a:r>
            </a:p>
            <a:p>
              <a:pPr algn="ctr"/>
              <a:r>
                <a:rPr lang="fr-FR" sz="1400" dirty="0"/>
                <a:t>Combien de </a:t>
              </a:r>
              <a:r>
                <a:rPr lang="fr-FR" sz="1400" dirty="0" smtClean="0"/>
                <a:t>cercle par </a:t>
              </a:r>
              <a:r>
                <a:rPr lang="fr-FR" sz="1400" dirty="0"/>
                <a:t>échantillon</a:t>
              </a:r>
            </a:p>
          </p:txBody>
        </p:sp>
        <p:sp>
          <p:nvSpPr>
            <p:cNvPr id="31" name="Accolade ouvrante 30"/>
            <p:cNvSpPr/>
            <p:nvPr/>
          </p:nvSpPr>
          <p:spPr>
            <a:xfrm>
              <a:off x="8790781" y="2085734"/>
              <a:ext cx="432048" cy="1180809"/>
            </a:xfrm>
            <a:prstGeom prst="leftBrace">
              <a:avLst>
                <a:gd name="adj1" fmla="val 23099"/>
                <a:gd name="adj2" fmla="val 50000"/>
              </a:avLst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9222829" y="2096992"/>
              <a:ext cx="1728192" cy="1049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600" dirty="0" smtClean="0"/>
                <a:t>Visualisation des données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fr-FR" sz="16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fr-FR" sz="1600" dirty="0" smtClean="0"/>
                <a:t>Analyses </a:t>
              </a:r>
              <a:r>
                <a:rPr lang="fr-FR" sz="1600" dirty="0" err="1" smtClean="0"/>
                <a:t>biostatistiques</a:t>
              </a:r>
              <a:endParaRPr lang="fr-FR" sz="16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50507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3958658" y="485617"/>
            <a:ext cx="4274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Transcrits et </a:t>
            </a:r>
            <a:r>
              <a:rPr lang="fr-FR" sz="3200" dirty="0" smtClean="0"/>
              <a:t>phénotypes</a:t>
            </a:r>
            <a:endParaRPr lang="fr-FR" sz="3200" dirty="0"/>
          </a:p>
        </p:txBody>
      </p:sp>
      <p:grpSp>
        <p:nvGrpSpPr>
          <p:cNvPr id="303" name="Groupe 302"/>
          <p:cNvGrpSpPr/>
          <p:nvPr/>
        </p:nvGrpSpPr>
        <p:grpSpPr>
          <a:xfrm>
            <a:off x="772322" y="2058253"/>
            <a:ext cx="10459923" cy="3983479"/>
            <a:chOff x="215734" y="1750142"/>
            <a:chExt cx="10459923" cy="3983479"/>
          </a:xfrm>
        </p:grpSpPr>
        <p:grpSp>
          <p:nvGrpSpPr>
            <p:cNvPr id="274" name="Groupe 273"/>
            <p:cNvGrpSpPr>
              <a:grpSpLocks noChangeAspect="1"/>
            </p:cNvGrpSpPr>
            <p:nvPr/>
          </p:nvGrpSpPr>
          <p:grpSpPr>
            <a:xfrm>
              <a:off x="7764156" y="2206598"/>
              <a:ext cx="2911501" cy="3527023"/>
              <a:chOff x="7115322" y="3360158"/>
              <a:chExt cx="2471712" cy="2994259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0555" y="3360158"/>
                <a:ext cx="935197" cy="922783"/>
              </a:xfrm>
              <a:prstGeom prst="rect">
                <a:avLst/>
              </a:prstGeom>
            </p:spPr>
          </p:pic>
          <p:pic>
            <p:nvPicPr>
              <p:cNvPr id="3" name="Imag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8" t="1645" r="2832" b="1227"/>
              <a:stretch/>
            </p:blipFill>
            <p:spPr>
              <a:xfrm>
                <a:off x="7115322" y="5336367"/>
                <a:ext cx="835233" cy="86894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pic>
            <p:nvPicPr>
              <p:cNvPr id="37" name="Image 36"/>
              <p:cNvPicPr>
                <a:picLocks noChangeAspect="1"/>
              </p:cNvPicPr>
              <p:nvPr/>
            </p:nvPicPr>
            <p:blipFill rotWithShape="1">
              <a:blip r:embed="rId4"/>
              <a:srcRect l="15742" r="16289"/>
              <a:stretch/>
            </p:blipFill>
            <p:spPr>
              <a:xfrm>
                <a:off x="8885752" y="5322646"/>
                <a:ext cx="701282" cy="1031771"/>
              </a:xfrm>
              <a:prstGeom prst="rect">
                <a:avLst/>
              </a:prstGeom>
              <a:ln>
                <a:solidFill>
                  <a:srgbClr val="00B050"/>
                </a:solidFill>
              </a:ln>
            </p:spPr>
          </p:pic>
        </p:grpSp>
        <p:grpSp>
          <p:nvGrpSpPr>
            <p:cNvPr id="266" name="Groupe 265"/>
            <p:cNvGrpSpPr>
              <a:grpSpLocks noChangeAspect="1"/>
            </p:cNvGrpSpPr>
            <p:nvPr/>
          </p:nvGrpSpPr>
          <p:grpSpPr>
            <a:xfrm>
              <a:off x="215734" y="1750142"/>
              <a:ext cx="684000" cy="2301598"/>
              <a:chOff x="714811" y="2928076"/>
              <a:chExt cx="559109" cy="1881350"/>
            </a:xfrm>
          </p:grpSpPr>
          <p:grpSp>
            <p:nvGrpSpPr>
              <p:cNvPr id="39" name="Groupe 38"/>
              <p:cNvGrpSpPr>
                <a:grpSpLocks noChangeAspect="1"/>
              </p:cNvGrpSpPr>
              <p:nvPr/>
            </p:nvGrpSpPr>
            <p:grpSpPr>
              <a:xfrm rot="5400000">
                <a:off x="53691" y="3589196"/>
                <a:ext cx="1881350" cy="559109"/>
                <a:chOff x="3270250" y="2589213"/>
                <a:chExt cx="5651500" cy="1679575"/>
              </a:xfrm>
            </p:grpSpPr>
            <p:grpSp>
              <p:nvGrpSpPr>
                <p:cNvPr id="40" name="Group 3"/>
                <p:cNvGrpSpPr>
                  <a:grpSpLocks/>
                </p:cNvGrpSpPr>
                <p:nvPr/>
              </p:nvGrpSpPr>
              <p:grpSpPr bwMode="auto">
                <a:xfrm>
                  <a:off x="3270250" y="3275013"/>
                  <a:ext cx="5651500" cy="993775"/>
                  <a:chOff x="1781" y="2556"/>
                  <a:chExt cx="3560" cy="625"/>
                </a:xfrm>
              </p:grpSpPr>
              <p:sp>
                <p:nvSpPr>
                  <p:cNvPr id="244" name="Freeform 4"/>
                  <p:cNvSpPr>
                    <a:spLocks/>
                  </p:cNvSpPr>
                  <p:nvPr/>
                </p:nvSpPr>
                <p:spPr bwMode="auto">
                  <a:xfrm>
                    <a:off x="1781" y="2556"/>
                    <a:ext cx="3560" cy="625"/>
                  </a:xfrm>
                  <a:custGeom>
                    <a:avLst/>
                    <a:gdLst>
                      <a:gd name="T0" fmla="*/ 22250 w 1424"/>
                      <a:gd name="T1" fmla="*/ 2208 h 250"/>
                      <a:gd name="T2" fmla="*/ 14875 w 1424"/>
                      <a:gd name="T3" fmla="*/ 2158 h 250"/>
                      <a:gd name="T4" fmla="*/ 14813 w 1424"/>
                      <a:gd name="T5" fmla="*/ 2208 h 250"/>
                      <a:gd name="T6" fmla="*/ 7438 w 1424"/>
                      <a:gd name="T7" fmla="*/ 2158 h 250"/>
                      <a:gd name="T8" fmla="*/ 7375 w 1424"/>
                      <a:gd name="T9" fmla="*/ 2208 h 250"/>
                      <a:gd name="T10" fmla="*/ 0 w 1424"/>
                      <a:gd name="T11" fmla="*/ 2158 h 250"/>
                      <a:gd name="T12" fmla="*/ 0 w 1424"/>
                      <a:gd name="T13" fmla="*/ 1583 h 250"/>
                      <a:gd name="T14" fmla="*/ 7375 w 1424"/>
                      <a:gd name="T15" fmla="*/ 1625 h 250"/>
                      <a:gd name="T16" fmla="*/ 7438 w 1424"/>
                      <a:gd name="T17" fmla="*/ 1583 h 250"/>
                      <a:gd name="T18" fmla="*/ 14813 w 1424"/>
                      <a:gd name="T19" fmla="*/ 1625 h 250"/>
                      <a:gd name="T20" fmla="*/ 14875 w 1424"/>
                      <a:gd name="T21" fmla="*/ 1583 h 250"/>
                      <a:gd name="T22" fmla="*/ 22250 w 1424"/>
                      <a:gd name="T23" fmla="*/ 1625 h 250"/>
                      <a:gd name="T24" fmla="*/ 22250 w 1424"/>
                      <a:gd name="T25" fmla="*/ 2208 h 25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1424" h="250">
                        <a:moveTo>
                          <a:pt x="1424" y="141"/>
                        </a:moveTo>
                        <a:cubicBezTo>
                          <a:pt x="1280" y="250"/>
                          <a:pt x="1109" y="37"/>
                          <a:pt x="952" y="138"/>
                        </a:cubicBezTo>
                        <a:cubicBezTo>
                          <a:pt x="948" y="141"/>
                          <a:pt x="948" y="141"/>
                          <a:pt x="948" y="141"/>
                        </a:cubicBezTo>
                        <a:cubicBezTo>
                          <a:pt x="804" y="250"/>
                          <a:pt x="633" y="37"/>
                          <a:pt x="476" y="138"/>
                        </a:cubicBezTo>
                        <a:cubicBezTo>
                          <a:pt x="472" y="141"/>
                          <a:pt x="472" y="141"/>
                          <a:pt x="472" y="141"/>
                        </a:cubicBezTo>
                        <a:cubicBezTo>
                          <a:pt x="328" y="250"/>
                          <a:pt x="157" y="37"/>
                          <a:pt x="0" y="138"/>
                        </a:cubicBez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157" y="0"/>
                          <a:pt x="328" y="213"/>
                          <a:pt x="472" y="104"/>
                        </a:cubicBezTo>
                        <a:cubicBezTo>
                          <a:pt x="476" y="101"/>
                          <a:pt x="476" y="101"/>
                          <a:pt x="476" y="101"/>
                        </a:cubicBezTo>
                        <a:cubicBezTo>
                          <a:pt x="633" y="0"/>
                          <a:pt x="804" y="213"/>
                          <a:pt x="948" y="104"/>
                        </a:cubicBezTo>
                        <a:cubicBezTo>
                          <a:pt x="952" y="101"/>
                          <a:pt x="952" y="101"/>
                          <a:pt x="952" y="101"/>
                        </a:cubicBezTo>
                        <a:cubicBezTo>
                          <a:pt x="1109" y="0"/>
                          <a:pt x="1280" y="213"/>
                          <a:pt x="1424" y="104"/>
                        </a:cubicBezTo>
                        <a:lnTo>
                          <a:pt x="1424" y="141"/>
                        </a:lnTo>
                        <a:close/>
                      </a:path>
                    </a:pathLst>
                  </a:custGeom>
                  <a:solidFill>
                    <a:srgbClr val="113A8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45" name="Freeform 5"/>
                  <p:cNvSpPr>
                    <a:spLocks/>
                  </p:cNvSpPr>
                  <p:nvPr/>
                </p:nvSpPr>
                <p:spPr bwMode="auto">
                  <a:xfrm>
                    <a:off x="1781" y="2648"/>
                    <a:ext cx="3560" cy="533"/>
                  </a:xfrm>
                  <a:custGeom>
                    <a:avLst/>
                    <a:gdLst>
                      <a:gd name="T0" fmla="*/ 22250 w 1424"/>
                      <a:gd name="T1" fmla="*/ 1629 h 213"/>
                      <a:gd name="T2" fmla="*/ 14875 w 1424"/>
                      <a:gd name="T3" fmla="*/ 1584 h 213"/>
                      <a:gd name="T4" fmla="*/ 14813 w 1424"/>
                      <a:gd name="T5" fmla="*/ 1629 h 213"/>
                      <a:gd name="T6" fmla="*/ 7438 w 1424"/>
                      <a:gd name="T7" fmla="*/ 1584 h 213"/>
                      <a:gd name="T8" fmla="*/ 7375 w 1424"/>
                      <a:gd name="T9" fmla="*/ 1629 h 213"/>
                      <a:gd name="T10" fmla="*/ 0 w 1424"/>
                      <a:gd name="T11" fmla="*/ 1584 h 21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424" h="213">
                        <a:moveTo>
                          <a:pt x="1424" y="104"/>
                        </a:moveTo>
                        <a:cubicBezTo>
                          <a:pt x="1280" y="213"/>
                          <a:pt x="1109" y="0"/>
                          <a:pt x="952" y="101"/>
                        </a:cubicBezTo>
                        <a:cubicBezTo>
                          <a:pt x="948" y="104"/>
                          <a:pt x="948" y="104"/>
                          <a:pt x="948" y="104"/>
                        </a:cubicBezTo>
                        <a:cubicBezTo>
                          <a:pt x="804" y="213"/>
                          <a:pt x="633" y="0"/>
                          <a:pt x="476" y="101"/>
                        </a:cubicBezTo>
                        <a:cubicBezTo>
                          <a:pt x="472" y="104"/>
                          <a:pt x="472" y="104"/>
                          <a:pt x="472" y="104"/>
                        </a:cubicBezTo>
                        <a:cubicBezTo>
                          <a:pt x="328" y="213"/>
                          <a:pt x="157" y="0"/>
                          <a:pt x="0" y="101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343434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46" name="Freeform 6"/>
                  <p:cNvSpPr>
                    <a:spLocks/>
                  </p:cNvSpPr>
                  <p:nvPr/>
                </p:nvSpPr>
                <p:spPr bwMode="auto">
                  <a:xfrm>
                    <a:off x="1781" y="2556"/>
                    <a:ext cx="3560" cy="533"/>
                  </a:xfrm>
                  <a:custGeom>
                    <a:avLst/>
                    <a:gdLst>
                      <a:gd name="T0" fmla="*/ 0 w 1424"/>
                      <a:gd name="T1" fmla="*/ 1584 h 213"/>
                      <a:gd name="T2" fmla="*/ 7375 w 1424"/>
                      <a:gd name="T3" fmla="*/ 1629 h 213"/>
                      <a:gd name="T4" fmla="*/ 7438 w 1424"/>
                      <a:gd name="T5" fmla="*/ 1584 h 213"/>
                      <a:gd name="T6" fmla="*/ 14813 w 1424"/>
                      <a:gd name="T7" fmla="*/ 1629 h 213"/>
                      <a:gd name="T8" fmla="*/ 14875 w 1424"/>
                      <a:gd name="T9" fmla="*/ 1584 h 213"/>
                      <a:gd name="T10" fmla="*/ 22250 w 1424"/>
                      <a:gd name="T11" fmla="*/ 1629 h 21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424" h="213">
                        <a:moveTo>
                          <a:pt x="0" y="101"/>
                        </a:moveTo>
                        <a:cubicBezTo>
                          <a:pt x="157" y="0"/>
                          <a:pt x="328" y="213"/>
                          <a:pt x="472" y="104"/>
                        </a:cubicBezTo>
                        <a:cubicBezTo>
                          <a:pt x="476" y="101"/>
                          <a:pt x="476" y="101"/>
                          <a:pt x="476" y="101"/>
                        </a:cubicBezTo>
                        <a:cubicBezTo>
                          <a:pt x="633" y="0"/>
                          <a:pt x="804" y="213"/>
                          <a:pt x="948" y="104"/>
                        </a:cubicBezTo>
                        <a:cubicBezTo>
                          <a:pt x="952" y="101"/>
                          <a:pt x="952" y="101"/>
                          <a:pt x="952" y="101"/>
                        </a:cubicBezTo>
                        <a:cubicBezTo>
                          <a:pt x="1109" y="0"/>
                          <a:pt x="1280" y="213"/>
                          <a:pt x="1424" y="104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343434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47" name="Freeform 7"/>
                  <p:cNvSpPr>
                    <a:spLocks/>
                  </p:cNvSpPr>
                  <p:nvPr/>
                </p:nvSpPr>
                <p:spPr bwMode="auto">
                  <a:xfrm>
                    <a:off x="1808" y="2691"/>
                    <a:ext cx="938" cy="220"/>
                  </a:xfrm>
                  <a:custGeom>
                    <a:avLst/>
                    <a:gdLst>
                      <a:gd name="T0" fmla="*/ 5868 w 375"/>
                      <a:gd name="T1" fmla="*/ 1375 h 88"/>
                      <a:gd name="T2" fmla="*/ 2741 w 375"/>
                      <a:gd name="T3" fmla="*/ 720 h 88"/>
                      <a:gd name="T4" fmla="*/ 0 w 375"/>
                      <a:gd name="T5" fmla="*/ 800 h 88"/>
                      <a:gd name="T6" fmla="*/ 2741 w 375"/>
                      <a:gd name="T7" fmla="*/ 625 h 88"/>
                      <a:gd name="T8" fmla="*/ 5868 w 375"/>
                      <a:gd name="T9" fmla="*/ 1375 h 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88">
                        <a:moveTo>
                          <a:pt x="375" y="88"/>
                        </a:moveTo>
                        <a:cubicBezTo>
                          <a:pt x="327" y="88"/>
                          <a:pt x="301" y="85"/>
                          <a:pt x="175" y="46"/>
                        </a:cubicBezTo>
                        <a:cubicBezTo>
                          <a:pt x="50" y="6"/>
                          <a:pt x="0" y="51"/>
                          <a:pt x="0" y="51"/>
                        </a:cubicBezTo>
                        <a:cubicBezTo>
                          <a:pt x="0" y="51"/>
                          <a:pt x="49" y="0"/>
                          <a:pt x="175" y="40"/>
                        </a:cubicBezTo>
                        <a:cubicBezTo>
                          <a:pt x="300" y="79"/>
                          <a:pt x="327" y="88"/>
                          <a:pt x="375" y="88"/>
                        </a:cubicBezTo>
                        <a:close/>
                      </a:path>
                    </a:pathLst>
                  </a:custGeom>
                  <a:solidFill>
                    <a:srgbClr val="2B569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48" name="Freeform 8"/>
                  <p:cNvSpPr>
                    <a:spLocks/>
                  </p:cNvSpPr>
                  <p:nvPr/>
                </p:nvSpPr>
                <p:spPr bwMode="auto">
                  <a:xfrm>
                    <a:off x="2998" y="2691"/>
                    <a:ext cx="938" cy="220"/>
                  </a:xfrm>
                  <a:custGeom>
                    <a:avLst/>
                    <a:gdLst>
                      <a:gd name="T0" fmla="*/ 5868 w 375"/>
                      <a:gd name="T1" fmla="*/ 1375 h 88"/>
                      <a:gd name="T2" fmla="*/ 2741 w 375"/>
                      <a:gd name="T3" fmla="*/ 720 h 88"/>
                      <a:gd name="T4" fmla="*/ 0 w 375"/>
                      <a:gd name="T5" fmla="*/ 800 h 88"/>
                      <a:gd name="T6" fmla="*/ 2741 w 375"/>
                      <a:gd name="T7" fmla="*/ 625 h 88"/>
                      <a:gd name="T8" fmla="*/ 5868 w 375"/>
                      <a:gd name="T9" fmla="*/ 1375 h 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88">
                        <a:moveTo>
                          <a:pt x="375" y="88"/>
                        </a:moveTo>
                        <a:cubicBezTo>
                          <a:pt x="327" y="88"/>
                          <a:pt x="301" y="85"/>
                          <a:pt x="175" y="46"/>
                        </a:cubicBezTo>
                        <a:cubicBezTo>
                          <a:pt x="50" y="6"/>
                          <a:pt x="0" y="51"/>
                          <a:pt x="0" y="51"/>
                        </a:cubicBezTo>
                        <a:cubicBezTo>
                          <a:pt x="0" y="51"/>
                          <a:pt x="49" y="0"/>
                          <a:pt x="175" y="40"/>
                        </a:cubicBezTo>
                        <a:cubicBezTo>
                          <a:pt x="300" y="79"/>
                          <a:pt x="327" y="88"/>
                          <a:pt x="375" y="88"/>
                        </a:cubicBezTo>
                        <a:close/>
                      </a:path>
                    </a:pathLst>
                  </a:custGeom>
                  <a:solidFill>
                    <a:srgbClr val="2B569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49" name="Freeform 9"/>
                  <p:cNvSpPr>
                    <a:spLocks/>
                  </p:cNvSpPr>
                  <p:nvPr/>
                </p:nvSpPr>
                <p:spPr bwMode="auto">
                  <a:xfrm>
                    <a:off x="4191" y="2691"/>
                    <a:ext cx="937" cy="220"/>
                  </a:xfrm>
                  <a:custGeom>
                    <a:avLst/>
                    <a:gdLst>
                      <a:gd name="T0" fmla="*/ 5849 w 375"/>
                      <a:gd name="T1" fmla="*/ 1375 h 88"/>
                      <a:gd name="T2" fmla="*/ 2729 w 375"/>
                      <a:gd name="T3" fmla="*/ 720 h 88"/>
                      <a:gd name="T4" fmla="*/ 0 w 375"/>
                      <a:gd name="T5" fmla="*/ 800 h 88"/>
                      <a:gd name="T6" fmla="*/ 2716 w 375"/>
                      <a:gd name="T7" fmla="*/ 625 h 88"/>
                      <a:gd name="T8" fmla="*/ 5849 w 375"/>
                      <a:gd name="T9" fmla="*/ 1375 h 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88">
                        <a:moveTo>
                          <a:pt x="375" y="88"/>
                        </a:moveTo>
                        <a:cubicBezTo>
                          <a:pt x="327" y="88"/>
                          <a:pt x="301" y="85"/>
                          <a:pt x="175" y="46"/>
                        </a:cubicBezTo>
                        <a:cubicBezTo>
                          <a:pt x="49" y="6"/>
                          <a:pt x="0" y="51"/>
                          <a:pt x="0" y="51"/>
                        </a:cubicBezTo>
                        <a:cubicBezTo>
                          <a:pt x="0" y="51"/>
                          <a:pt x="49" y="0"/>
                          <a:pt x="174" y="40"/>
                        </a:cubicBezTo>
                        <a:cubicBezTo>
                          <a:pt x="300" y="79"/>
                          <a:pt x="327" y="88"/>
                          <a:pt x="375" y="88"/>
                        </a:cubicBezTo>
                        <a:close/>
                      </a:path>
                    </a:pathLst>
                  </a:custGeom>
                  <a:solidFill>
                    <a:srgbClr val="2B569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41" name="Group 72"/>
                <p:cNvGrpSpPr>
                  <a:grpSpLocks/>
                </p:cNvGrpSpPr>
                <p:nvPr/>
              </p:nvGrpSpPr>
              <p:grpSpPr bwMode="auto">
                <a:xfrm>
                  <a:off x="3395663" y="2970213"/>
                  <a:ext cx="150812" cy="460375"/>
                  <a:chOff x="435" y="866"/>
                  <a:chExt cx="95" cy="289"/>
                </a:xfrm>
              </p:grpSpPr>
              <p:sp>
                <p:nvSpPr>
                  <p:cNvPr id="240" name="Freeform 73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solidFill>
                    <a:srgbClr val="E43B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41" name="Freeform 74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55" cy="289"/>
                  </a:xfrm>
                  <a:custGeom>
                    <a:avLst/>
                    <a:gdLst>
                      <a:gd name="T0" fmla="*/ 95 w 22"/>
                      <a:gd name="T1" fmla="*/ 1239 h 115"/>
                      <a:gd name="T2" fmla="*/ 95 w 22"/>
                      <a:gd name="T3" fmla="*/ 188 h 115"/>
                      <a:gd name="T4" fmla="*/ 345 w 22"/>
                      <a:gd name="T5" fmla="*/ 20 h 115"/>
                      <a:gd name="T6" fmla="*/ 300 w 22"/>
                      <a:gd name="T7" fmla="*/ 0 h 115"/>
                      <a:gd name="T8" fmla="*/ 0 w 22"/>
                      <a:gd name="T9" fmla="*/ 188 h 115"/>
                      <a:gd name="T10" fmla="*/ 0 w 22"/>
                      <a:gd name="T11" fmla="*/ 1239 h 115"/>
                      <a:gd name="T12" fmla="*/ 300 w 22"/>
                      <a:gd name="T13" fmla="*/ 1824 h 115"/>
                      <a:gd name="T14" fmla="*/ 345 w 22"/>
                      <a:gd name="T15" fmla="*/ 1762 h 115"/>
                      <a:gd name="T16" fmla="*/ 95 w 22"/>
                      <a:gd name="T17" fmla="*/ 1239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2" h="115">
                        <a:moveTo>
                          <a:pt x="6" y="78"/>
                        </a:move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9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22" y="111"/>
                          <a:pt x="22" y="111"/>
                          <a:pt x="22" y="111"/>
                        </a:cubicBezTo>
                        <a:lnTo>
                          <a:pt x="6" y="78"/>
                        </a:lnTo>
                        <a:close/>
                      </a:path>
                    </a:pathLst>
                  </a:custGeom>
                  <a:solidFill>
                    <a:srgbClr val="D334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42" name="Freeform 75"/>
                  <p:cNvSpPr>
                    <a:spLocks/>
                  </p:cNvSpPr>
                  <p:nvPr/>
                </p:nvSpPr>
                <p:spPr bwMode="auto">
                  <a:xfrm>
                    <a:off x="480" y="866"/>
                    <a:ext cx="50" cy="289"/>
                  </a:xfrm>
                  <a:custGeom>
                    <a:avLst/>
                    <a:gdLst>
                      <a:gd name="T0" fmla="*/ 283 w 20"/>
                      <a:gd name="T1" fmla="*/ 188 h 115"/>
                      <a:gd name="T2" fmla="*/ 283 w 20"/>
                      <a:gd name="T3" fmla="*/ 1239 h 115"/>
                      <a:gd name="T4" fmla="*/ 20 w 20"/>
                      <a:gd name="T5" fmla="*/ 1824 h 115"/>
                      <a:gd name="T6" fmla="*/ 20 w 20"/>
                      <a:gd name="T7" fmla="*/ 1824 h 115"/>
                      <a:gd name="T8" fmla="*/ 313 w 20"/>
                      <a:gd name="T9" fmla="*/ 1239 h 115"/>
                      <a:gd name="T10" fmla="*/ 313 w 20"/>
                      <a:gd name="T11" fmla="*/ 188 h 115"/>
                      <a:gd name="T12" fmla="*/ 20 w 20"/>
                      <a:gd name="T13" fmla="*/ 0 h 115"/>
                      <a:gd name="T14" fmla="*/ 0 w 20"/>
                      <a:gd name="T15" fmla="*/ 0 h 115"/>
                      <a:gd name="T16" fmla="*/ 283 w 20"/>
                      <a:gd name="T17" fmla="*/ 188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0" h="115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E387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43" name="Freeform 76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42" name="Group 77"/>
                <p:cNvGrpSpPr>
                  <a:grpSpLocks/>
                </p:cNvGrpSpPr>
                <p:nvPr/>
              </p:nvGrpSpPr>
              <p:grpSpPr bwMode="auto">
                <a:xfrm>
                  <a:off x="3395663" y="3275013"/>
                  <a:ext cx="150812" cy="444500"/>
                  <a:chOff x="627" y="867"/>
                  <a:chExt cx="95" cy="279"/>
                </a:xfrm>
              </p:grpSpPr>
              <p:sp>
                <p:nvSpPr>
                  <p:cNvPr id="235" name="Freeform 78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solidFill>
                    <a:srgbClr val="E3231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36" name="Freeform 79"/>
                  <p:cNvSpPr>
                    <a:spLocks/>
                  </p:cNvSpPr>
                  <p:nvPr/>
                </p:nvSpPr>
                <p:spPr bwMode="auto">
                  <a:xfrm>
                    <a:off x="672" y="867"/>
                    <a:ext cx="50" cy="279"/>
                  </a:xfrm>
                  <a:custGeom>
                    <a:avLst/>
                    <a:gdLst>
                      <a:gd name="T0" fmla="*/ 313 w 20"/>
                      <a:gd name="T1" fmla="*/ 1544 h 112"/>
                      <a:gd name="T2" fmla="*/ 313 w 20"/>
                      <a:gd name="T3" fmla="*/ 0 h 112"/>
                      <a:gd name="T4" fmla="*/ 283 w 20"/>
                      <a:gd name="T5" fmla="*/ 75 h 112"/>
                      <a:gd name="T6" fmla="*/ 283 w 20"/>
                      <a:gd name="T7" fmla="*/ 1544 h 112"/>
                      <a:gd name="T8" fmla="*/ 0 w 20"/>
                      <a:gd name="T9" fmla="*/ 1731 h 112"/>
                      <a:gd name="T10" fmla="*/ 20 w 20"/>
                      <a:gd name="T11" fmla="*/ 1731 h 112"/>
                      <a:gd name="T12" fmla="*/ 313 w 20"/>
                      <a:gd name="T13" fmla="*/ 1544 h 112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2">
                        <a:moveTo>
                          <a:pt x="20" y="100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8" y="5"/>
                          <a:pt x="18" y="5"/>
                          <a:pt x="18" y="5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8" y="105"/>
                          <a:pt x="14" y="111"/>
                          <a:pt x="0" y="112"/>
                        </a:cubicBezTo>
                        <a:cubicBezTo>
                          <a:pt x="0" y="112"/>
                          <a:pt x="1" y="112"/>
                          <a:pt x="1" y="112"/>
                        </a:cubicBezTo>
                        <a:cubicBezTo>
                          <a:pt x="16" y="112"/>
                          <a:pt x="20" y="105"/>
                          <a:pt x="20" y="100"/>
                        </a:cubicBez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37" name="Freeform 80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55" cy="279"/>
                  </a:xfrm>
                  <a:custGeom>
                    <a:avLst/>
                    <a:gdLst>
                      <a:gd name="T0" fmla="*/ 345 w 22"/>
                      <a:gd name="T1" fmla="*/ 1731 h 112"/>
                      <a:gd name="T2" fmla="*/ 95 w 22"/>
                      <a:gd name="T3" fmla="*/ 1544 h 112"/>
                      <a:gd name="T4" fmla="*/ 95 w 22"/>
                      <a:gd name="T5" fmla="*/ 167 h 112"/>
                      <a:gd name="T6" fmla="*/ 0 w 22"/>
                      <a:gd name="T7" fmla="*/ 0 h 112"/>
                      <a:gd name="T8" fmla="*/ 0 w 22"/>
                      <a:gd name="T9" fmla="*/ 12 h 112"/>
                      <a:gd name="T10" fmla="*/ 0 w 22"/>
                      <a:gd name="T11" fmla="*/ 1544 h 112"/>
                      <a:gd name="T12" fmla="*/ 300 w 22"/>
                      <a:gd name="T13" fmla="*/ 1731 h 112"/>
                      <a:gd name="T14" fmla="*/ 345 w 22"/>
                      <a:gd name="T15" fmla="*/ 1731 h 11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2" h="112">
                        <a:moveTo>
                          <a:pt x="22" y="112"/>
                        </a:moveTo>
                        <a:cubicBezTo>
                          <a:pt x="8" y="111"/>
                          <a:pt x="6" y="104"/>
                          <a:pt x="6" y="10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20" y="112"/>
                          <a:pt x="21" y="112"/>
                          <a:pt x="22" y="112"/>
                        </a:cubicBezTo>
                        <a:close/>
                      </a:path>
                    </a:pathLst>
                  </a:custGeom>
                  <a:solidFill>
                    <a:srgbClr val="D0111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38" name="Freeform 81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39" name="Freeform 82"/>
                  <p:cNvSpPr>
                    <a:spLocks/>
                  </p:cNvSpPr>
                  <p:nvPr/>
                </p:nvSpPr>
                <p:spPr bwMode="auto">
                  <a:xfrm>
                    <a:off x="657" y="917"/>
                    <a:ext cx="42" cy="52"/>
                  </a:xfrm>
                  <a:custGeom>
                    <a:avLst/>
                    <a:gdLst>
                      <a:gd name="T0" fmla="*/ 42 w 42"/>
                      <a:gd name="T1" fmla="*/ 0 h 52"/>
                      <a:gd name="T2" fmla="*/ 17 w 42"/>
                      <a:gd name="T3" fmla="*/ 47 h 52"/>
                      <a:gd name="T4" fmla="*/ 0 w 42"/>
                      <a:gd name="T5" fmla="*/ 10 h 52"/>
                      <a:gd name="T6" fmla="*/ 17 w 42"/>
                      <a:gd name="T7" fmla="*/ 52 h 52"/>
                      <a:gd name="T8" fmla="*/ 42 w 42"/>
                      <a:gd name="T9" fmla="*/ 0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2" h="52">
                        <a:moveTo>
                          <a:pt x="42" y="0"/>
                        </a:moveTo>
                        <a:lnTo>
                          <a:pt x="17" y="47"/>
                        </a:lnTo>
                        <a:lnTo>
                          <a:pt x="0" y="10"/>
                        </a:lnTo>
                        <a:lnTo>
                          <a:pt x="17" y="52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43" name="Group 83"/>
                <p:cNvGrpSpPr>
                  <a:grpSpLocks/>
                </p:cNvGrpSpPr>
                <p:nvPr/>
              </p:nvGrpSpPr>
              <p:grpSpPr bwMode="auto">
                <a:xfrm>
                  <a:off x="4222750" y="3074988"/>
                  <a:ext cx="150813" cy="460375"/>
                  <a:chOff x="435" y="866"/>
                  <a:chExt cx="95" cy="289"/>
                </a:xfrm>
              </p:grpSpPr>
              <p:sp>
                <p:nvSpPr>
                  <p:cNvPr id="231" name="Freeform 84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solidFill>
                    <a:srgbClr val="E43B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32" name="Freeform 85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55" cy="289"/>
                  </a:xfrm>
                  <a:custGeom>
                    <a:avLst/>
                    <a:gdLst>
                      <a:gd name="T0" fmla="*/ 95 w 22"/>
                      <a:gd name="T1" fmla="*/ 1239 h 115"/>
                      <a:gd name="T2" fmla="*/ 95 w 22"/>
                      <a:gd name="T3" fmla="*/ 188 h 115"/>
                      <a:gd name="T4" fmla="*/ 345 w 22"/>
                      <a:gd name="T5" fmla="*/ 20 h 115"/>
                      <a:gd name="T6" fmla="*/ 300 w 22"/>
                      <a:gd name="T7" fmla="*/ 0 h 115"/>
                      <a:gd name="T8" fmla="*/ 0 w 22"/>
                      <a:gd name="T9" fmla="*/ 188 h 115"/>
                      <a:gd name="T10" fmla="*/ 0 w 22"/>
                      <a:gd name="T11" fmla="*/ 1239 h 115"/>
                      <a:gd name="T12" fmla="*/ 300 w 22"/>
                      <a:gd name="T13" fmla="*/ 1824 h 115"/>
                      <a:gd name="T14" fmla="*/ 345 w 22"/>
                      <a:gd name="T15" fmla="*/ 1762 h 115"/>
                      <a:gd name="T16" fmla="*/ 95 w 22"/>
                      <a:gd name="T17" fmla="*/ 1239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2" h="115">
                        <a:moveTo>
                          <a:pt x="6" y="78"/>
                        </a:move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9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22" y="111"/>
                          <a:pt x="22" y="111"/>
                          <a:pt x="22" y="111"/>
                        </a:cubicBezTo>
                        <a:lnTo>
                          <a:pt x="6" y="78"/>
                        </a:lnTo>
                        <a:close/>
                      </a:path>
                    </a:pathLst>
                  </a:custGeom>
                  <a:solidFill>
                    <a:srgbClr val="D334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33" name="Freeform 86"/>
                  <p:cNvSpPr>
                    <a:spLocks/>
                  </p:cNvSpPr>
                  <p:nvPr/>
                </p:nvSpPr>
                <p:spPr bwMode="auto">
                  <a:xfrm>
                    <a:off x="480" y="866"/>
                    <a:ext cx="50" cy="289"/>
                  </a:xfrm>
                  <a:custGeom>
                    <a:avLst/>
                    <a:gdLst>
                      <a:gd name="T0" fmla="*/ 283 w 20"/>
                      <a:gd name="T1" fmla="*/ 188 h 115"/>
                      <a:gd name="T2" fmla="*/ 283 w 20"/>
                      <a:gd name="T3" fmla="*/ 1239 h 115"/>
                      <a:gd name="T4" fmla="*/ 20 w 20"/>
                      <a:gd name="T5" fmla="*/ 1824 h 115"/>
                      <a:gd name="T6" fmla="*/ 20 w 20"/>
                      <a:gd name="T7" fmla="*/ 1824 h 115"/>
                      <a:gd name="T8" fmla="*/ 313 w 20"/>
                      <a:gd name="T9" fmla="*/ 1239 h 115"/>
                      <a:gd name="T10" fmla="*/ 313 w 20"/>
                      <a:gd name="T11" fmla="*/ 188 h 115"/>
                      <a:gd name="T12" fmla="*/ 20 w 20"/>
                      <a:gd name="T13" fmla="*/ 0 h 115"/>
                      <a:gd name="T14" fmla="*/ 0 w 20"/>
                      <a:gd name="T15" fmla="*/ 0 h 115"/>
                      <a:gd name="T16" fmla="*/ 283 w 20"/>
                      <a:gd name="T17" fmla="*/ 188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0" h="115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E387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34" name="Freeform 87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44" name="Group 88"/>
                <p:cNvGrpSpPr>
                  <a:grpSpLocks/>
                </p:cNvGrpSpPr>
                <p:nvPr/>
              </p:nvGrpSpPr>
              <p:grpSpPr bwMode="auto">
                <a:xfrm>
                  <a:off x="4222750" y="3379788"/>
                  <a:ext cx="150813" cy="444500"/>
                  <a:chOff x="627" y="867"/>
                  <a:chExt cx="95" cy="279"/>
                </a:xfrm>
              </p:grpSpPr>
              <p:sp>
                <p:nvSpPr>
                  <p:cNvPr id="226" name="Freeform 89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solidFill>
                    <a:srgbClr val="E3231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27" name="Freeform 90"/>
                  <p:cNvSpPr>
                    <a:spLocks/>
                  </p:cNvSpPr>
                  <p:nvPr/>
                </p:nvSpPr>
                <p:spPr bwMode="auto">
                  <a:xfrm>
                    <a:off x="672" y="867"/>
                    <a:ext cx="50" cy="279"/>
                  </a:xfrm>
                  <a:custGeom>
                    <a:avLst/>
                    <a:gdLst>
                      <a:gd name="T0" fmla="*/ 313 w 20"/>
                      <a:gd name="T1" fmla="*/ 1544 h 112"/>
                      <a:gd name="T2" fmla="*/ 313 w 20"/>
                      <a:gd name="T3" fmla="*/ 0 h 112"/>
                      <a:gd name="T4" fmla="*/ 283 w 20"/>
                      <a:gd name="T5" fmla="*/ 75 h 112"/>
                      <a:gd name="T6" fmla="*/ 283 w 20"/>
                      <a:gd name="T7" fmla="*/ 1544 h 112"/>
                      <a:gd name="T8" fmla="*/ 0 w 20"/>
                      <a:gd name="T9" fmla="*/ 1731 h 112"/>
                      <a:gd name="T10" fmla="*/ 20 w 20"/>
                      <a:gd name="T11" fmla="*/ 1731 h 112"/>
                      <a:gd name="T12" fmla="*/ 313 w 20"/>
                      <a:gd name="T13" fmla="*/ 1544 h 112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2">
                        <a:moveTo>
                          <a:pt x="20" y="100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8" y="5"/>
                          <a:pt x="18" y="5"/>
                          <a:pt x="18" y="5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8" y="105"/>
                          <a:pt x="14" y="111"/>
                          <a:pt x="0" y="112"/>
                        </a:cubicBezTo>
                        <a:cubicBezTo>
                          <a:pt x="0" y="112"/>
                          <a:pt x="1" y="112"/>
                          <a:pt x="1" y="112"/>
                        </a:cubicBezTo>
                        <a:cubicBezTo>
                          <a:pt x="16" y="112"/>
                          <a:pt x="20" y="105"/>
                          <a:pt x="20" y="100"/>
                        </a:cubicBez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28" name="Freeform 91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55" cy="279"/>
                  </a:xfrm>
                  <a:custGeom>
                    <a:avLst/>
                    <a:gdLst>
                      <a:gd name="T0" fmla="*/ 345 w 22"/>
                      <a:gd name="T1" fmla="*/ 1731 h 112"/>
                      <a:gd name="T2" fmla="*/ 95 w 22"/>
                      <a:gd name="T3" fmla="*/ 1544 h 112"/>
                      <a:gd name="T4" fmla="*/ 95 w 22"/>
                      <a:gd name="T5" fmla="*/ 167 h 112"/>
                      <a:gd name="T6" fmla="*/ 0 w 22"/>
                      <a:gd name="T7" fmla="*/ 0 h 112"/>
                      <a:gd name="T8" fmla="*/ 0 w 22"/>
                      <a:gd name="T9" fmla="*/ 12 h 112"/>
                      <a:gd name="T10" fmla="*/ 0 w 22"/>
                      <a:gd name="T11" fmla="*/ 1544 h 112"/>
                      <a:gd name="T12" fmla="*/ 300 w 22"/>
                      <a:gd name="T13" fmla="*/ 1731 h 112"/>
                      <a:gd name="T14" fmla="*/ 345 w 22"/>
                      <a:gd name="T15" fmla="*/ 1731 h 11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2" h="112">
                        <a:moveTo>
                          <a:pt x="22" y="112"/>
                        </a:moveTo>
                        <a:cubicBezTo>
                          <a:pt x="8" y="111"/>
                          <a:pt x="6" y="104"/>
                          <a:pt x="6" y="10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20" y="112"/>
                          <a:pt x="21" y="112"/>
                          <a:pt x="22" y="112"/>
                        </a:cubicBezTo>
                        <a:close/>
                      </a:path>
                    </a:pathLst>
                  </a:custGeom>
                  <a:solidFill>
                    <a:srgbClr val="D0111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29" name="Freeform 92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30" name="Freeform 93"/>
                  <p:cNvSpPr>
                    <a:spLocks/>
                  </p:cNvSpPr>
                  <p:nvPr/>
                </p:nvSpPr>
                <p:spPr bwMode="auto">
                  <a:xfrm>
                    <a:off x="657" y="917"/>
                    <a:ext cx="42" cy="52"/>
                  </a:xfrm>
                  <a:custGeom>
                    <a:avLst/>
                    <a:gdLst>
                      <a:gd name="T0" fmla="*/ 42 w 42"/>
                      <a:gd name="T1" fmla="*/ 0 h 52"/>
                      <a:gd name="T2" fmla="*/ 17 w 42"/>
                      <a:gd name="T3" fmla="*/ 47 h 52"/>
                      <a:gd name="T4" fmla="*/ 0 w 42"/>
                      <a:gd name="T5" fmla="*/ 10 h 52"/>
                      <a:gd name="T6" fmla="*/ 17 w 42"/>
                      <a:gd name="T7" fmla="*/ 52 h 52"/>
                      <a:gd name="T8" fmla="*/ 42 w 42"/>
                      <a:gd name="T9" fmla="*/ 0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2" h="52">
                        <a:moveTo>
                          <a:pt x="42" y="0"/>
                        </a:moveTo>
                        <a:lnTo>
                          <a:pt x="17" y="47"/>
                        </a:lnTo>
                        <a:lnTo>
                          <a:pt x="0" y="10"/>
                        </a:lnTo>
                        <a:lnTo>
                          <a:pt x="17" y="52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45" name="Group 94"/>
                <p:cNvGrpSpPr>
                  <a:grpSpLocks/>
                </p:cNvGrpSpPr>
                <p:nvPr/>
              </p:nvGrpSpPr>
              <p:grpSpPr bwMode="auto">
                <a:xfrm>
                  <a:off x="5327650" y="2951163"/>
                  <a:ext cx="150813" cy="460375"/>
                  <a:chOff x="435" y="866"/>
                  <a:chExt cx="95" cy="289"/>
                </a:xfrm>
              </p:grpSpPr>
              <p:sp>
                <p:nvSpPr>
                  <p:cNvPr id="222" name="Freeform 95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solidFill>
                    <a:srgbClr val="E43B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23" name="Freeform 96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55" cy="289"/>
                  </a:xfrm>
                  <a:custGeom>
                    <a:avLst/>
                    <a:gdLst>
                      <a:gd name="T0" fmla="*/ 95 w 22"/>
                      <a:gd name="T1" fmla="*/ 1239 h 115"/>
                      <a:gd name="T2" fmla="*/ 95 w 22"/>
                      <a:gd name="T3" fmla="*/ 188 h 115"/>
                      <a:gd name="T4" fmla="*/ 345 w 22"/>
                      <a:gd name="T5" fmla="*/ 20 h 115"/>
                      <a:gd name="T6" fmla="*/ 300 w 22"/>
                      <a:gd name="T7" fmla="*/ 0 h 115"/>
                      <a:gd name="T8" fmla="*/ 0 w 22"/>
                      <a:gd name="T9" fmla="*/ 188 h 115"/>
                      <a:gd name="T10" fmla="*/ 0 w 22"/>
                      <a:gd name="T11" fmla="*/ 1239 h 115"/>
                      <a:gd name="T12" fmla="*/ 300 w 22"/>
                      <a:gd name="T13" fmla="*/ 1824 h 115"/>
                      <a:gd name="T14" fmla="*/ 345 w 22"/>
                      <a:gd name="T15" fmla="*/ 1762 h 115"/>
                      <a:gd name="T16" fmla="*/ 95 w 22"/>
                      <a:gd name="T17" fmla="*/ 1239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2" h="115">
                        <a:moveTo>
                          <a:pt x="6" y="78"/>
                        </a:move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9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22" y="111"/>
                          <a:pt x="22" y="111"/>
                          <a:pt x="22" y="111"/>
                        </a:cubicBezTo>
                        <a:lnTo>
                          <a:pt x="6" y="78"/>
                        </a:lnTo>
                        <a:close/>
                      </a:path>
                    </a:pathLst>
                  </a:custGeom>
                  <a:solidFill>
                    <a:srgbClr val="D334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24" name="Freeform 97"/>
                  <p:cNvSpPr>
                    <a:spLocks/>
                  </p:cNvSpPr>
                  <p:nvPr/>
                </p:nvSpPr>
                <p:spPr bwMode="auto">
                  <a:xfrm>
                    <a:off x="480" y="866"/>
                    <a:ext cx="50" cy="289"/>
                  </a:xfrm>
                  <a:custGeom>
                    <a:avLst/>
                    <a:gdLst>
                      <a:gd name="T0" fmla="*/ 283 w 20"/>
                      <a:gd name="T1" fmla="*/ 188 h 115"/>
                      <a:gd name="T2" fmla="*/ 283 w 20"/>
                      <a:gd name="T3" fmla="*/ 1239 h 115"/>
                      <a:gd name="T4" fmla="*/ 20 w 20"/>
                      <a:gd name="T5" fmla="*/ 1824 h 115"/>
                      <a:gd name="T6" fmla="*/ 20 w 20"/>
                      <a:gd name="T7" fmla="*/ 1824 h 115"/>
                      <a:gd name="T8" fmla="*/ 313 w 20"/>
                      <a:gd name="T9" fmla="*/ 1239 h 115"/>
                      <a:gd name="T10" fmla="*/ 313 w 20"/>
                      <a:gd name="T11" fmla="*/ 188 h 115"/>
                      <a:gd name="T12" fmla="*/ 20 w 20"/>
                      <a:gd name="T13" fmla="*/ 0 h 115"/>
                      <a:gd name="T14" fmla="*/ 0 w 20"/>
                      <a:gd name="T15" fmla="*/ 0 h 115"/>
                      <a:gd name="T16" fmla="*/ 283 w 20"/>
                      <a:gd name="T17" fmla="*/ 188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0" h="115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E387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25" name="Freeform 98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46" name="Group 99"/>
                <p:cNvGrpSpPr>
                  <a:grpSpLocks/>
                </p:cNvGrpSpPr>
                <p:nvPr/>
              </p:nvGrpSpPr>
              <p:grpSpPr bwMode="auto">
                <a:xfrm>
                  <a:off x="5327650" y="3255963"/>
                  <a:ext cx="150813" cy="444500"/>
                  <a:chOff x="627" y="867"/>
                  <a:chExt cx="95" cy="279"/>
                </a:xfrm>
              </p:grpSpPr>
              <p:sp>
                <p:nvSpPr>
                  <p:cNvPr id="217" name="Freeform 100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solidFill>
                    <a:srgbClr val="E3231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18" name="Freeform 101"/>
                  <p:cNvSpPr>
                    <a:spLocks/>
                  </p:cNvSpPr>
                  <p:nvPr/>
                </p:nvSpPr>
                <p:spPr bwMode="auto">
                  <a:xfrm>
                    <a:off x="672" y="867"/>
                    <a:ext cx="50" cy="279"/>
                  </a:xfrm>
                  <a:custGeom>
                    <a:avLst/>
                    <a:gdLst>
                      <a:gd name="T0" fmla="*/ 313 w 20"/>
                      <a:gd name="T1" fmla="*/ 1544 h 112"/>
                      <a:gd name="T2" fmla="*/ 313 w 20"/>
                      <a:gd name="T3" fmla="*/ 0 h 112"/>
                      <a:gd name="T4" fmla="*/ 283 w 20"/>
                      <a:gd name="T5" fmla="*/ 75 h 112"/>
                      <a:gd name="T6" fmla="*/ 283 w 20"/>
                      <a:gd name="T7" fmla="*/ 1544 h 112"/>
                      <a:gd name="T8" fmla="*/ 0 w 20"/>
                      <a:gd name="T9" fmla="*/ 1731 h 112"/>
                      <a:gd name="T10" fmla="*/ 20 w 20"/>
                      <a:gd name="T11" fmla="*/ 1731 h 112"/>
                      <a:gd name="T12" fmla="*/ 313 w 20"/>
                      <a:gd name="T13" fmla="*/ 1544 h 112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2">
                        <a:moveTo>
                          <a:pt x="20" y="100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8" y="5"/>
                          <a:pt x="18" y="5"/>
                          <a:pt x="18" y="5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8" y="105"/>
                          <a:pt x="14" y="111"/>
                          <a:pt x="0" y="112"/>
                        </a:cubicBezTo>
                        <a:cubicBezTo>
                          <a:pt x="0" y="112"/>
                          <a:pt x="1" y="112"/>
                          <a:pt x="1" y="112"/>
                        </a:cubicBezTo>
                        <a:cubicBezTo>
                          <a:pt x="16" y="112"/>
                          <a:pt x="20" y="105"/>
                          <a:pt x="20" y="100"/>
                        </a:cubicBez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19" name="Freeform 102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55" cy="279"/>
                  </a:xfrm>
                  <a:custGeom>
                    <a:avLst/>
                    <a:gdLst>
                      <a:gd name="T0" fmla="*/ 345 w 22"/>
                      <a:gd name="T1" fmla="*/ 1731 h 112"/>
                      <a:gd name="T2" fmla="*/ 95 w 22"/>
                      <a:gd name="T3" fmla="*/ 1544 h 112"/>
                      <a:gd name="T4" fmla="*/ 95 w 22"/>
                      <a:gd name="T5" fmla="*/ 167 h 112"/>
                      <a:gd name="T6" fmla="*/ 0 w 22"/>
                      <a:gd name="T7" fmla="*/ 0 h 112"/>
                      <a:gd name="T8" fmla="*/ 0 w 22"/>
                      <a:gd name="T9" fmla="*/ 12 h 112"/>
                      <a:gd name="T10" fmla="*/ 0 w 22"/>
                      <a:gd name="T11" fmla="*/ 1544 h 112"/>
                      <a:gd name="T12" fmla="*/ 300 w 22"/>
                      <a:gd name="T13" fmla="*/ 1731 h 112"/>
                      <a:gd name="T14" fmla="*/ 345 w 22"/>
                      <a:gd name="T15" fmla="*/ 1731 h 11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2" h="112">
                        <a:moveTo>
                          <a:pt x="22" y="112"/>
                        </a:moveTo>
                        <a:cubicBezTo>
                          <a:pt x="8" y="111"/>
                          <a:pt x="6" y="104"/>
                          <a:pt x="6" y="10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20" y="112"/>
                          <a:pt x="21" y="112"/>
                          <a:pt x="22" y="112"/>
                        </a:cubicBezTo>
                        <a:close/>
                      </a:path>
                    </a:pathLst>
                  </a:custGeom>
                  <a:solidFill>
                    <a:srgbClr val="D0111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20" name="Freeform 103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21" name="Freeform 104"/>
                  <p:cNvSpPr>
                    <a:spLocks/>
                  </p:cNvSpPr>
                  <p:nvPr/>
                </p:nvSpPr>
                <p:spPr bwMode="auto">
                  <a:xfrm>
                    <a:off x="657" y="917"/>
                    <a:ext cx="42" cy="52"/>
                  </a:xfrm>
                  <a:custGeom>
                    <a:avLst/>
                    <a:gdLst>
                      <a:gd name="T0" fmla="*/ 42 w 42"/>
                      <a:gd name="T1" fmla="*/ 0 h 52"/>
                      <a:gd name="T2" fmla="*/ 17 w 42"/>
                      <a:gd name="T3" fmla="*/ 47 h 52"/>
                      <a:gd name="T4" fmla="*/ 0 w 42"/>
                      <a:gd name="T5" fmla="*/ 10 h 52"/>
                      <a:gd name="T6" fmla="*/ 17 w 42"/>
                      <a:gd name="T7" fmla="*/ 52 h 52"/>
                      <a:gd name="T8" fmla="*/ 42 w 42"/>
                      <a:gd name="T9" fmla="*/ 0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2" h="52">
                        <a:moveTo>
                          <a:pt x="42" y="0"/>
                        </a:moveTo>
                        <a:lnTo>
                          <a:pt x="17" y="47"/>
                        </a:lnTo>
                        <a:lnTo>
                          <a:pt x="0" y="10"/>
                        </a:lnTo>
                        <a:lnTo>
                          <a:pt x="17" y="52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47" name="Group 105"/>
                <p:cNvGrpSpPr>
                  <a:grpSpLocks/>
                </p:cNvGrpSpPr>
                <p:nvPr/>
              </p:nvGrpSpPr>
              <p:grpSpPr bwMode="auto">
                <a:xfrm>
                  <a:off x="5889625" y="3008313"/>
                  <a:ext cx="150813" cy="460375"/>
                  <a:chOff x="435" y="866"/>
                  <a:chExt cx="95" cy="289"/>
                </a:xfrm>
              </p:grpSpPr>
              <p:sp>
                <p:nvSpPr>
                  <p:cNvPr id="213" name="Freeform 106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solidFill>
                    <a:srgbClr val="E43B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14" name="Freeform 107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55" cy="289"/>
                  </a:xfrm>
                  <a:custGeom>
                    <a:avLst/>
                    <a:gdLst>
                      <a:gd name="T0" fmla="*/ 95 w 22"/>
                      <a:gd name="T1" fmla="*/ 1239 h 115"/>
                      <a:gd name="T2" fmla="*/ 95 w 22"/>
                      <a:gd name="T3" fmla="*/ 188 h 115"/>
                      <a:gd name="T4" fmla="*/ 345 w 22"/>
                      <a:gd name="T5" fmla="*/ 20 h 115"/>
                      <a:gd name="T6" fmla="*/ 300 w 22"/>
                      <a:gd name="T7" fmla="*/ 0 h 115"/>
                      <a:gd name="T8" fmla="*/ 0 w 22"/>
                      <a:gd name="T9" fmla="*/ 188 h 115"/>
                      <a:gd name="T10" fmla="*/ 0 w 22"/>
                      <a:gd name="T11" fmla="*/ 1239 h 115"/>
                      <a:gd name="T12" fmla="*/ 300 w 22"/>
                      <a:gd name="T13" fmla="*/ 1824 h 115"/>
                      <a:gd name="T14" fmla="*/ 345 w 22"/>
                      <a:gd name="T15" fmla="*/ 1762 h 115"/>
                      <a:gd name="T16" fmla="*/ 95 w 22"/>
                      <a:gd name="T17" fmla="*/ 1239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2" h="115">
                        <a:moveTo>
                          <a:pt x="6" y="78"/>
                        </a:move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9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22" y="111"/>
                          <a:pt x="22" y="111"/>
                          <a:pt x="22" y="111"/>
                        </a:cubicBezTo>
                        <a:lnTo>
                          <a:pt x="6" y="78"/>
                        </a:lnTo>
                        <a:close/>
                      </a:path>
                    </a:pathLst>
                  </a:custGeom>
                  <a:solidFill>
                    <a:srgbClr val="D334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15" name="Freeform 108"/>
                  <p:cNvSpPr>
                    <a:spLocks/>
                  </p:cNvSpPr>
                  <p:nvPr/>
                </p:nvSpPr>
                <p:spPr bwMode="auto">
                  <a:xfrm>
                    <a:off x="480" y="866"/>
                    <a:ext cx="50" cy="289"/>
                  </a:xfrm>
                  <a:custGeom>
                    <a:avLst/>
                    <a:gdLst>
                      <a:gd name="T0" fmla="*/ 283 w 20"/>
                      <a:gd name="T1" fmla="*/ 188 h 115"/>
                      <a:gd name="T2" fmla="*/ 283 w 20"/>
                      <a:gd name="T3" fmla="*/ 1239 h 115"/>
                      <a:gd name="T4" fmla="*/ 20 w 20"/>
                      <a:gd name="T5" fmla="*/ 1824 h 115"/>
                      <a:gd name="T6" fmla="*/ 20 w 20"/>
                      <a:gd name="T7" fmla="*/ 1824 h 115"/>
                      <a:gd name="T8" fmla="*/ 313 w 20"/>
                      <a:gd name="T9" fmla="*/ 1239 h 115"/>
                      <a:gd name="T10" fmla="*/ 313 w 20"/>
                      <a:gd name="T11" fmla="*/ 188 h 115"/>
                      <a:gd name="T12" fmla="*/ 20 w 20"/>
                      <a:gd name="T13" fmla="*/ 0 h 115"/>
                      <a:gd name="T14" fmla="*/ 0 w 20"/>
                      <a:gd name="T15" fmla="*/ 0 h 115"/>
                      <a:gd name="T16" fmla="*/ 283 w 20"/>
                      <a:gd name="T17" fmla="*/ 188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0" h="115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E387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16" name="Freeform 109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48" name="Group 110"/>
                <p:cNvGrpSpPr>
                  <a:grpSpLocks/>
                </p:cNvGrpSpPr>
                <p:nvPr/>
              </p:nvGrpSpPr>
              <p:grpSpPr bwMode="auto">
                <a:xfrm>
                  <a:off x="5889625" y="3313113"/>
                  <a:ext cx="150813" cy="444500"/>
                  <a:chOff x="627" y="867"/>
                  <a:chExt cx="95" cy="279"/>
                </a:xfrm>
              </p:grpSpPr>
              <p:sp>
                <p:nvSpPr>
                  <p:cNvPr id="208" name="Freeform 111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solidFill>
                    <a:srgbClr val="E3231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09" name="Freeform 112"/>
                  <p:cNvSpPr>
                    <a:spLocks/>
                  </p:cNvSpPr>
                  <p:nvPr/>
                </p:nvSpPr>
                <p:spPr bwMode="auto">
                  <a:xfrm>
                    <a:off x="672" y="867"/>
                    <a:ext cx="50" cy="279"/>
                  </a:xfrm>
                  <a:custGeom>
                    <a:avLst/>
                    <a:gdLst>
                      <a:gd name="T0" fmla="*/ 313 w 20"/>
                      <a:gd name="T1" fmla="*/ 1544 h 112"/>
                      <a:gd name="T2" fmla="*/ 313 w 20"/>
                      <a:gd name="T3" fmla="*/ 0 h 112"/>
                      <a:gd name="T4" fmla="*/ 283 w 20"/>
                      <a:gd name="T5" fmla="*/ 75 h 112"/>
                      <a:gd name="T6" fmla="*/ 283 w 20"/>
                      <a:gd name="T7" fmla="*/ 1544 h 112"/>
                      <a:gd name="T8" fmla="*/ 0 w 20"/>
                      <a:gd name="T9" fmla="*/ 1731 h 112"/>
                      <a:gd name="T10" fmla="*/ 20 w 20"/>
                      <a:gd name="T11" fmla="*/ 1731 h 112"/>
                      <a:gd name="T12" fmla="*/ 313 w 20"/>
                      <a:gd name="T13" fmla="*/ 1544 h 112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2">
                        <a:moveTo>
                          <a:pt x="20" y="100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8" y="5"/>
                          <a:pt x="18" y="5"/>
                          <a:pt x="18" y="5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8" y="105"/>
                          <a:pt x="14" y="111"/>
                          <a:pt x="0" y="112"/>
                        </a:cubicBezTo>
                        <a:cubicBezTo>
                          <a:pt x="0" y="112"/>
                          <a:pt x="1" y="112"/>
                          <a:pt x="1" y="112"/>
                        </a:cubicBezTo>
                        <a:cubicBezTo>
                          <a:pt x="16" y="112"/>
                          <a:pt x="20" y="105"/>
                          <a:pt x="20" y="100"/>
                        </a:cubicBez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10" name="Freeform 113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55" cy="279"/>
                  </a:xfrm>
                  <a:custGeom>
                    <a:avLst/>
                    <a:gdLst>
                      <a:gd name="T0" fmla="*/ 345 w 22"/>
                      <a:gd name="T1" fmla="*/ 1731 h 112"/>
                      <a:gd name="T2" fmla="*/ 95 w 22"/>
                      <a:gd name="T3" fmla="*/ 1544 h 112"/>
                      <a:gd name="T4" fmla="*/ 95 w 22"/>
                      <a:gd name="T5" fmla="*/ 167 h 112"/>
                      <a:gd name="T6" fmla="*/ 0 w 22"/>
                      <a:gd name="T7" fmla="*/ 0 h 112"/>
                      <a:gd name="T8" fmla="*/ 0 w 22"/>
                      <a:gd name="T9" fmla="*/ 12 h 112"/>
                      <a:gd name="T10" fmla="*/ 0 w 22"/>
                      <a:gd name="T11" fmla="*/ 1544 h 112"/>
                      <a:gd name="T12" fmla="*/ 300 w 22"/>
                      <a:gd name="T13" fmla="*/ 1731 h 112"/>
                      <a:gd name="T14" fmla="*/ 345 w 22"/>
                      <a:gd name="T15" fmla="*/ 1731 h 11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2" h="112">
                        <a:moveTo>
                          <a:pt x="22" y="112"/>
                        </a:moveTo>
                        <a:cubicBezTo>
                          <a:pt x="8" y="111"/>
                          <a:pt x="6" y="104"/>
                          <a:pt x="6" y="10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20" y="112"/>
                          <a:pt x="21" y="112"/>
                          <a:pt x="22" y="112"/>
                        </a:cubicBezTo>
                        <a:close/>
                      </a:path>
                    </a:pathLst>
                  </a:custGeom>
                  <a:solidFill>
                    <a:srgbClr val="D0111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11" name="Freeform 114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12" name="Freeform 115"/>
                  <p:cNvSpPr>
                    <a:spLocks/>
                  </p:cNvSpPr>
                  <p:nvPr/>
                </p:nvSpPr>
                <p:spPr bwMode="auto">
                  <a:xfrm>
                    <a:off x="657" y="917"/>
                    <a:ext cx="42" cy="52"/>
                  </a:xfrm>
                  <a:custGeom>
                    <a:avLst/>
                    <a:gdLst>
                      <a:gd name="T0" fmla="*/ 42 w 42"/>
                      <a:gd name="T1" fmla="*/ 0 h 52"/>
                      <a:gd name="T2" fmla="*/ 17 w 42"/>
                      <a:gd name="T3" fmla="*/ 47 h 52"/>
                      <a:gd name="T4" fmla="*/ 0 w 42"/>
                      <a:gd name="T5" fmla="*/ 10 h 52"/>
                      <a:gd name="T6" fmla="*/ 17 w 42"/>
                      <a:gd name="T7" fmla="*/ 52 h 52"/>
                      <a:gd name="T8" fmla="*/ 42 w 42"/>
                      <a:gd name="T9" fmla="*/ 0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2" h="52">
                        <a:moveTo>
                          <a:pt x="42" y="0"/>
                        </a:moveTo>
                        <a:lnTo>
                          <a:pt x="17" y="47"/>
                        </a:lnTo>
                        <a:lnTo>
                          <a:pt x="0" y="10"/>
                        </a:lnTo>
                        <a:lnTo>
                          <a:pt x="17" y="52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49" name="Group 116"/>
                <p:cNvGrpSpPr>
                  <a:grpSpLocks/>
                </p:cNvGrpSpPr>
                <p:nvPr/>
              </p:nvGrpSpPr>
              <p:grpSpPr bwMode="auto">
                <a:xfrm>
                  <a:off x="6823075" y="3122613"/>
                  <a:ext cx="150813" cy="460375"/>
                  <a:chOff x="435" y="866"/>
                  <a:chExt cx="95" cy="289"/>
                </a:xfrm>
              </p:grpSpPr>
              <p:sp>
                <p:nvSpPr>
                  <p:cNvPr id="204" name="Freeform 117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solidFill>
                    <a:srgbClr val="E43B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05" name="Freeform 118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55" cy="289"/>
                  </a:xfrm>
                  <a:custGeom>
                    <a:avLst/>
                    <a:gdLst>
                      <a:gd name="T0" fmla="*/ 95 w 22"/>
                      <a:gd name="T1" fmla="*/ 1239 h 115"/>
                      <a:gd name="T2" fmla="*/ 95 w 22"/>
                      <a:gd name="T3" fmla="*/ 188 h 115"/>
                      <a:gd name="T4" fmla="*/ 345 w 22"/>
                      <a:gd name="T5" fmla="*/ 20 h 115"/>
                      <a:gd name="T6" fmla="*/ 300 w 22"/>
                      <a:gd name="T7" fmla="*/ 0 h 115"/>
                      <a:gd name="T8" fmla="*/ 0 w 22"/>
                      <a:gd name="T9" fmla="*/ 188 h 115"/>
                      <a:gd name="T10" fmla="*/ 0 w 22"/>
                      <a:gd name="T11" fmla="*/ 1239 h 115"/>
                      <a:gd name="T12" fmla="*/ 300 w 22"/>
                      <a:gd name="T13" fmla="*/ 1824 h 115"/>
                      <a:gd name="T14" fmla="*/ 345 w 22"/>
                      <a:gd name="T15" fmla="*/ 1762 h 115"/>
                      <a:gd name="T16" fmla="*/ 95 w 22"/>
                      <a:gd name="T17" fmla="*/ 1239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2" h="115">
                        <a:moveTo>
                          <a:pt x="6" y="78"/>
                        </a:move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9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22" y="111"/>
                          <a:pt x="22" y="111"/>
                          <a:pt x="22" y="111"/>
                        </a:cubicBezTo>
                        <a:lnTo>
                          <a:pt x="6" y="78"/>
                        </a:lnTo>
                        <a:close/>
                      </a:path>
                    </a:pathLst>
                  </a:custGeom>
                  <a:solidFill>
                    <a:srgbClr val="D334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06" name="Freeform 119"/>
                  <p:cNvSpPr>
                    <a:spLocks/>
                  </p:cNvSpPr>
                  <p:nvPr/>
                </p:nvSpPr>
                <p:spPr bwMode="auto">
                  <a:xfrm>
                    <a:off x="480" y="866"/>
                    <a:ext cx="50" cy="289"/>
                  </a:xfrm>
                  <a:custGeom>
                    <a:avLst/>
                    <a:gdLst>
                      <a:gd name="T0" fmla="*/ 283 w 20"/>
                      <a:gd name="T1" fmla="*/ 188 h 115"/>
                      <a:gd name="T2" fmla="*/ 283 w 20"/>
                      <a:gd name="T3" fmla="*/ 1239 h 115"/>
                      <a:gd name="T4" fmla="*/ 20 w 20"/>
                      <a:gd name="T5" fmla="*/ 1824 h 115"/>
                      <a:gd name="T6" fmla="*/ 20 w 20"/>
                      <a:gd name="T7" fmla="*/ 1824 h 115"/>
                      <a:gd name="T8" fmla="*/ 313 w 20"/>
                      <a:gd name="T9" fmla="*/ 1239 h 115"/>
                      <a:gd name="T10" fmla="*/ 313 w 20"/>
                      <a:gd name="T11" fmla="*/ 188 h 115"/>
                      <a:gd name="T12" fmla="*/ 20 w 20"/>
                      <a:gd name="T13" fmla="*/ 0 h 115"/>
                      <a:gd name="T14" fmla="*/ 0 w 20"/>
                      <a:gd name="T15" fmla="*/ 0 h 115"/>
                      <a:gd name="T16" fmla="*/ 283 w 20"/>
                      <a:gd name="T17" fmla="*/ 188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0" h="115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E387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07" name="Freeform 120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50" name="Group 121"/>
                <p:cNvGrpSpPr>
                  <a:grpSpLocks/>
                </p:cNvGrpSpPr>
                <p:nvPr/>
              </p:nvGrpSpPr>
              <p:grpSpPr bwMode="auto">
                <a:xfrm>
                  <a:off x="6823075" y="3427413"/>
                  <a:ext cx="150813" cy="444500"/>
                  <a:chOff x="627" y="867"/>
                  <a:chExt cx="95" cy="279"/>
                </a:xfrm>
              </p:grpSpPr>
              <p:sp>
                <p:nvSpPr>
                  <p:cNvPr id="199" name="Freeform 122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solidFill>
                    <a:srgbClr val="E3231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00" name="Freeform 123"/>
                  <p:cNvSpPr>
                    <a:spLocks/>
                  </p:cNvSpPr>
                  <p:nvPr/>
                </p:nvSpPr>
                <p:spPr bwMode="auto">
                  <a:xfrm>
                    <a:off x="672" y="867"/>
                    <a:ext cx="50" cy="279"/>
                  </a:xfrm>
                  <a:custGeom>
                    <a:avLst/>
                    <a:gdLst>
                      <a:gd name="T0" fmla="*/ 313 w 20"/>
                      <a:gd name="T1" fmla="*/ 1544 h 112"/>
                      <a:gd name="T2" fmla="*/ 313 w 20"/>
                      <a:gd name="T3" fmla="*/ 0 h 112"/>
                      <a:gd name="T4" fmla="*/ 283 w 20"/>
                      <a:gd name="T5" fmla="*/ 75 h 112"/>
                      <a:gd name="T6" fmla="*/ 283 w 20"/>
                      <a:gd name="T7" fmla="*/ 1544 h 112"/>
                      <a:gd name="T8" fmla="*/ 0 w 20"/>
                      <a:gd name="T9" fmla="*/ 1731 h 112"/>
                      <a:gd name="T10" fmla="*/ 20 w 20"/>
                      <a:gd name="T11" fmla="*/ 1731 h 112"/>
                      <a:gd name="T12" fmla="*/ 313 w 20"/>
                      <a:gd name="T13" fmla="*/ 1544 h 112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2">
                        <a:moveTo>
                          <a:pt x="20" y="100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8" y="5"/>
                          <a:pt x="18" y="5"/>
                          <a:pt x="18" y="5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8" y="105"/>
                          <a:pt x="14" y="111"/>
                          <a:pt x="0" y="112"/>
                        </a:cubicBezTo>
                        <a:cubicBezTo>
                          <a:pt x="0" y="112"/>
                          <a:pt x="1" y="112"/>
                          <a:pt x="1" y="112"/>
                        </a:cubicBezTo>
                        <a:cubicBezTo>
                          <a:pt x="16" y="112"/>
                          <a:pt x="20" y="105"/>
                          <a:pt x="20" y="100"/>
                        </a:cubicBez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01" name="Freeform 124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55" cy="279"/>
                  </a:xfrm>
                  <a:custGeom>
                    <a:avLst/>
                    <a:gdLst>
                      <a:gd name="T0" fmla="*/ 345 w 22"/>
                      <a:gd name="T1" fmla="*/ 1731 h 112"/>
                      <a:gd name="T2" fmla="*/ 95 w 22"/>
                      <a:gd name="T3" fmla="*/ 1544 h 112"/>
                      <a:gd name="T4" fmla="*/ 95 w 22"/>
                      <a:gd name="T5" fmla="*/ 167 h 112"/>
                      <a:gd name="T6" fmla="*/ 0 w 22"/>
                      <a:gd name="T7" fmla="*/ 0 h 112"/>
                      <a:gd name="T8" fmla="*/ 0 w 22"/>
                      <a:gd name="T9" fmla="*/ 12 h 112"/>
                      <a:gd name="T10" fmla="*/ 0 w 22"/>
                      <a:gd name="T11" fmla="*/ 1544 h 112"/>
                      <a:gd name="T12" fmla="*/ 300 w 22"/>
                      <a:gd name="T13" fmla="*/ 1731 h 112"/>
                      <a:gd name="T14" fmla="*/ 345 w 22"/>
                      <a:gd name="T15" fmla="*/ 1731 h 11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2" h="112">
                        <a:moveTo>
                          <a:pt x="22" y="112"/>
                        </a:moveTo>
                        <a:cubicBezTo>
                          <a:pt x="8" y="111"/>
                          <a:pt x="6" y="104"/>
                          <a:pt x="6" y="10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20" y="112"/>
                          <a:pt x="21" y="112"/>
                          <a:pt x="22" y="112"/>
                        </a:cubicBezTo>
                        <a:close/>
                      </a:path>
                    </a:pathLst>
                  </a:custGeom>
                  <a:solidFill>
                    <a:srgbClr val="D0111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02" name="Freeform 125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203" name="Freeform 126"/>
                  <p:cNvSpPr>
                    <a:spLocks/>
                  </p:cNvSpPr>
                  <p:nvPr/>
                </p:nvSpPr>
                <p:spPr bwMode="auto">
                  <a:xfrm>
                    <a:off x="657" y="917"/>
                    <a:ext cx="42" cy="52"/>
                  </a:xfrm>
                  <a:custGeom>
                    <a:avLst/>
                    <a:gdLst>
                      <a:gd name="T0" fmla="*/ 42 w 42"/>
                      <a:gd name="T1" fmla="*/ 0 h 52"/>
                      <a:gd name="T2" fmla="*/ 17 w 42"/>
                      <a:gd name="T3" fmla="*/ 47 h 52"/>
                      <a:gd name="T4" fmla="*/ 0 w 42"/>
                      <a:gd name="T5" fmla="*/ 10 h 52"/>
                      <a:gd name="T6" fmla="*/ 17 w 42"/>
                      <a:gd name="T7" fmla="*/ 52 h 52"/>
                      <a:gd name="T8" fmla="*/ 42 w 42"/>
                      <a:gd name="T9" fmla="*/ 0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2" h="52">
                        <a:moveTo>
                          <a:pt x="42" y="0"/>
                        </a:moveTo>
                        <a:lnTo>
                          <a:pt x="17" y="47"/>
                        </a:lnTo>
                        <a:lnTo>
                          <a:pt x="0" y="10"/>
                        </a:lnTo>
                        <a:lnTo>
                          <a:pt x="17" y="52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51" name="Group 127"/>
                <p:cNvGrpSpPr>
                  <a:grpSpLocks/>
                </p:cNvGrpSpPr>
                <p:nvPr/>
              </p:nvGrpSpPr>
              <p:grpSpPr bwMode="auto">
                <a:xfrm>
                  <a:off x="7994650" y="3046413"/>
                  <a:ext cx="150813" cy="460375"/>
                  <a:chOff x="435" y="866"/>
                  <a:chExt cx="95" cy="289"/>
                </a:xfrm>
              </p:grpSpPr>
              <p:sp>
                <p:nvSpPr>
                  <p:cNvPr id="195" name="Freeform 128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solidFill>
                    <a:srgbClr val="E43B8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96" name="Freeform 129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55" cy="289"/>
                  </a:xfrm>
                  <a:custGeom>
                    <a:avLst/>
                    <a:gdLst>
                      <a:gd name="T0" fmla="*/ 95 w 22"/>
                      <a:gd name="T1" fmla="*/ 1239 h 115"/>
                      <a:gd name="T2" fmla="*/ 95 w 22"/>
                      <a:gd name="T3" fmla="*/ 188 h 115"/>
                      <a:gd name="T4" fmla="*/ 345 w 22"/>
                      <a:gd name="T5" fmla="*/ 20 h 115"/>
                      <a:gd name="T6" fmla="*/ 300 w 22"/>
                      <a:gd name="T7" fmla="*/ 0 h 115"/>
                      <a:gd name="T8" fmla="*/ 0 w 22"/>
                      <a:gd name="T9" fmla="*/ 188 h 115"/>
                      <a:gd name="T10" fmla="*/ 0 w 22"/>
                      <a:gd name="T11" fmla="*/ 1239 h 115"/>
                      <a:gd name="T12" fmla="*/ 300 w 22"/>
                      <a:gd name="T13" fmla="*/ 1824 h 115"/>
                      <a:gd name="T14" fmla="*/ 345 w 22"/>
                      <a:gd name="T15" fmla="*/ 1762 h 115"/>
                      <a:gd name="T16" fmla="*/ 95 w 22"/>
                      <a:gd name="T17" fmla="*/ 1239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2" h="115">
                        <a:moveTo>
                          <a:pt x="6" y="78"/>
                        </a:move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9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22" y="111"/>
                          <a:pt x="22" y="111"/>
                          <a:pt x="22" y="111"/>
                        </a:cubicBezTo>
                        <a:lnTo>
                          <a:pt x="6" y="78"/>
                        </a:lnTo>
                        <a:close/>
                      </a:path>
                    </a:pathLst>
                  </a:custGeom>
                  <a:solidFill>
                    <a:srgbClr val="D3348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97" name="Freeform 130"/>
                  <p:cNvSpPr>
                    <a:spLocks/>
                  </p:cNvSpPr>
                  <p:nvPr/>
                </p:nvSpPr>
                <p:spPr bwMode="auto">
                  <a:xfrm>
                    <a:off x="480" y="866"/>
                    <a:ext cx="50" cy="289"/>
                  </a:xfrm>
                  <a:custGeom>
                    <a:avLst/>
                    <a:gdLst>
                      <a:gd name="T0" fmla="*/ 283 w 20"/>
                      <a:gd name="T1" fmla="*/ 188 h 115"/>
                      <a:gd name="T2" fmla="*/ 283 w 20"/>
                      <a:gd name="T3" fmla="*/ 1239 h 115"/>
                      <a:gd name="T4" fmla="*/ 20 w 20"/>
                      <a:gd name="T5" fmla="*/ 1824 h 115"/>
                      <a:gd name="T6" fmla="*/ 20 w 20"/>
                      <a:gd name="T7" fmla="*/ 1824 h 115"/>
                      <a:gd name="T8" fmla="*/ 313 w 20"/>
                      <a:gd name="T9" fmla="*/ 1239 h 115"/>
                      <a:gd name="T10" fmla="*/ 313 w 20"/>
                      <a:gd name="T11" fmla="*/ 188 h 115"/>
                      <a:gd name="T12" fmla="*/ 20 w 20"/>
                      <a:gd name="T13" fmla="*/ 0 h 115"/>
                      <a:gd name="T14" fmla="*/ 0 w 20"/>
                      <a:gd name="T15" fmla="*/ 0 h 115"/>
                      <a:gd name="T16" fmla="*/ 283 w 20"/>
                      <a:gd name="T17" fmla="*/ 188 h 115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0" h="115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1" y="115"/>
                          <a:pt x="1" y="115"/>
                          <a:pt x="1" y="115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E387B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98" name="Freeform 131"/>
                  <p:cNvSpPr>
                    <a:spLocks/>
                  </p:cNvSpPr>
                  <p:nvPr/>
                </p:nvSpPr>
                <p:spPr bwMode="auto">
                  <a:xfrm>
                    <a:off x="435" y="866"/>
                    <a:ext cx="95" cy="289"/>
                  </a:xfrm>
                  <a:custGeom>
                    <a:avLst/>
                    <a:gdLst>
                      <a:gd name="T0" fmla="*/ 595 w 38"/>
                      <a:gd name="T1" fmla="*/ 1239 h 115"/>
                      <a:gd name="T2" fmla="*/ 595 w 38"/>
                      <a:gd name="T3" fmla="*/ 188 h 115"/>
                      <a:gd name="T4" fmla="*/ 300 w 38"/>
                      <a:gd name="T5" fmla="*/ 0 h 115"/>
                      <a:gd name="T6" fmla="*/ 0 w 38"/>
                      <a:gd name="T7" fmla="*/ 188 h 115"/>
                      <a:gd name="T8" fmla="*/ 0 w 38"/>
                      <a:gd name="T9" fmla="*/ 1239 h 115"/>
                      <a:gd name="T10" fmla="*/ 300 w 38"/>
                      <a:gd name="T11" fmla="*/ 1824 h 115"/>
                      <a:gd name="T12" fmla="*/ 595 w 38"/>
                      <a:gd name="T13" fmla="*/ 1239 h 11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38" h="115">
                        <a:moveTo>
                          <a:pt x="38" y="78"/>
                        </a:move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19" y="115"/>
                          <a:pt x="19" y="115"/>
                          <a:pt x="19" y="115"/>
                        </a:cubicBezTo>
                        <a:lnTo>
                          <a:pt x="38" y="78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52" name="Group 132"/>
                <p:cNvGrpSpPr>
                  <a:grpSpLocks/>
                </p:cNvGrpSpPr>
                <p:nvPr/>
              </p:nvGrpSpPr>
              <p:grpSpPr bwMode="auto">
                <a:xfrm>
                  <a:off x="7994650" y="3351213"/>
                  <a:ext cx="150813" cy="444500"/>
                  <a:chOff x="627" y="867"/>
                  <a:chExt cx="95" cy="279"/>
                </a:xfrm>
              </p:grpSpPr>
              <p:sp>
                <p:nvSpPr>
                  <p:cNvPr id="190" name="Freeform 133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solidFill>
                    <a:srgbClr val="E3231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91" name="Freeform 134"/>
                  <p:cNvSpPr>
                    <a:spLocks/>
                  </p:cNvSpPr>
                  <p:nvPr/>
                </p:nvSpPr>
                <p:spPr bwMode="auto">
                  <a:xfrm>
                    <a:off x="672" y="867"/>
                    <a:ext cx="50" cy="279"/>
                  </a:xfrm>
                  <a:custGeom>
                    <a:avLst/>
                    <a:gdLst>
                      <a:gd name="T0" fmla="*/ 313 w 20"/>
                      <a:gd name="T1" fmla="*/ 1544 h 112"/>
                      <a:gd name="T2" fmla="*/ 313 w 20"/>
                      <a:gd name="T3" fmla="*/ 0 h 112"/>
                      <a:gd name="T4" fmla="*/ 283 w 20"/>
                      <a:gd name="T5" fmla="*/ 75 h 112"/>
                      <a:gd name="T6" fmla="*/ 283 w 20"/>
                      <a:gd name="T7" fmla="*/ 1544 h 112"/>
                      <a:gd name="T8" fmla="*/ 0 w 20"/>
                      <a:gd name="T9" fmla="*/ 1731 h 112"/>
                      <a:gd name="T10" fmla="*/ 20 w 20"/>
                      <a:gd name="T11" fmla="*/ 1731 h 112"/>
                      <a:gd name="T12" fmla="*/ 313 w 20"/>
                      <a:gd name="T13" fmla="*/ 1544 h 112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2">
                        <a:moveTo>
                          <a:pt x="20" y="100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18" y="5"/>
                          <a:pt x="18" y="5"/>
                          <a:pt x="18" y="5"/>
                        </a:cubicBezTo>
                        <a:cubicBezTo>
                          <a:pt x="18" y="100"/>
                          <a:pt x="18" y="100"/>
                          <a:pt x="18" y="100"/>
                        </a:cubicBezTo>
                        <a:cubicBezTo>
                          <a:pt x="18" y="105"/>
                          <a:pt x="14" y="111"/>
                          <a:pt x="0" y="112"/>
                        </a:cubicBezTo>
                        <a:cubicBezTo>
                          <a:pt x="0" y="112"/>
                          <a:pt x="1" y="112"/>
                          <a:pt x="1" y="112"/>
                        </a:cubicBezTo>
                        <a:cubicBezTo>
                          <a:pt x="16" y="112"/>
                          <a:pt x="20" y="105"/>
                          <a:pt x="20" y="100"/>
                        </a:cubicBez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92" name="Freeform 135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55" cy="279"/>
                  </a:xfrm>
                  <a:custGeom>
                    <a:avLst/>
                    <a:gdLst>
                      <a:gd name="T0" fmla="*/ 345 w 22"/>
                      <a:gd name="T1" fmla="*/ 1731 h 112"/>
                      <a:gd name="T2" fmla="*/ 95 w 22"/>
                      <a:gd name="T3" fmla="*/ 1544 h 112"/>
                      <a:gd name="T4" fmla="*/ 95 w 22"/>
                      <a:gd name="T5" fmla="*/ 167 h 112"/>
                      <a:gd name="T6" fmla="*/ 0 w 22"/>
                      <a:gd name="T7" fmla="*/ 0 h 112"/>
                      <a:gd name="T8" fmla="*/ 0 w 22"/>
                      <a:gd name="T9" fmla="*/ 12 h 112"/>
                      <a:gd name="T10" fmla="*/ 0 w 22"/>
                      <a:gd name="T11" fmla="*/ 1544 h 112"/>
                      <a:gd name="T12" fmla="*/ 300 w 22"/>
                      <a:gd name="T13" fmla="*/ 1731 h 112"/>
                      <a:gd name="T14" fmla="*/ 345 w 22"/>
                      <a:gd name="T15" fmla="*/ 1731 h 112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0" t="0" r="r" b="b"/>
                    <a:pathLst>
                      <a:path w="22" h="112">
                        <a:moveTo>
                          <a:pt x="22" y="112"/>
                        </a:moveTo>
                        <a:cubicBezTo>
                          <a:pt x="8" y="111"/>
                          <a:pt x="6" y="104"/>
                          <a:pt x="6" y="100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20" y="112"/>
                          <a:pt x="21" y="112"/>
                          <a:pt x="22" y="112"/>
                        </a:cubicBezTo>
                        <a:close/>
                      </a:path>
                    </a:pathLst>
                  </a:custGeom>
                  <a:solidFill>
                    <a:srgbClr val="D0111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93" name="Freeform 136"/>
                  <p:cNvSpPr>
                    <a:spLocks/>
                  </p:cNvSpPr>
                  <p:nvPr/>
                </p:nvSpPr>
                <p:spPr bwMode="auto">
                  <a:xfrm>
                    <a:off x="627" y="867"/>
                    <a:ext cx="95" cy="279"/>
                  </a:xfrm>
                  <a:custGeom>
                    <a:avLst/>
                    <a:gdLst>
                      <a:gd name="T0" fmla="*/ 595 w 38"/>
                      <a:gd name="T1" fmla="*/ 0 h 112"/>
                      <a:gd name="T2" fmla="*/ 300 w 38"/>
                      <a:gd name="T3" fmla="*/ 570 h 112"/>
                      <a:gd name="T4" fmla="*/ 0 w 38"/>
                      <a:gd name="T5" fmla="*/ 0 h 112"/>
                      <a:gd name="T6" fmla="*/ 0 w 38"/>
                      <a:gd name="T7" fmla="*/ 12 h 112"/>
                      <a:gd name="T8" fmla="*/ 0 w 38"/>
                      <a:gd name="T9" fmla="*/ 1544 h 112"/>
                      <a:gd name="T10" fmla="*/ 300 w 38"/>
                      <a:gd name="T11" fmla="*/ 1731 h 112"/>
                      <a:gd name="T12" fmla="*/ 595 w 38"/>
                      <a:gd name="T13" fmla="*/ 1544 h 112"/>
                      <a:gd name="T14" fmla="*/ 595 w 38"/>
                      <a:gd name="T15" fmla="*/ 1544 h 112"/>
                      <a:gd name="T16" fmla="*/ 595 w 38"/>
                      <a:gd name="T17" fmla="*/ 12 h 112"/>
                      <a:gd name="T18" fmla="*/ 595 w 38"/>
                      <a:gd name="T19" fmla="*/ 0 h 11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0" t="0" r="r" b="b"/>
                    <a:pathLst>
                      <a:path w="38" h="112">
                        <a:moveTo>
                          <a:pt x="38" y="0"/>
                        </a:move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100"/>
                          <a:pt x="0" y="100"/>
                          <a:pt x="0" y="100"/>
                        </a:cubicBezTo>
                        <a:cubicBezTo>
                          <a:pt x="0" y="105"/>
                          <a:pt x="4" y="112"/>
                          <a:pt x="19" y="112"/>
                        </a:cubicBezTo>
                        <a:cubicBezTo>
                          <a:pt x="34" y="112"/>
                          <a:pt x="38" y="105"/>
                          <a:pt x="38" y="100"/>
                        </a:cubicBezTo>
                        <a:cubicBezTo>
                          <a:pt x="38" y="100"/>
                          <a:pt x="38" y="100"/>
                          <a:pt x="38" y="10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lnTo>
                          <a:pt x="38" y="0"/>
                        </a:ln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94" name="Freeform 137"/>
                  <p:cNvSpPr>
                    <a:spLocks/>
                  </p:cNvSpPr>
                  <p:nvPr/>
                </p:nvSpPr>
                <p:spPr bwMode="auto">
                  <a:xfrm>
                    <a:off x="657" y="917"/>
                    <a:ext cx="42" cy="52"/>
                  </a:xfrm>
                  <a:custGeom>
                    <a:avLst/>
                    <a:gdLst>
                      <a:gd name="T0" fmla="*/ 42 w 42"/>
                      <a:gd name="T1" fmla="*/ 0 h 52"/>
                      <a:gd name="T2" fmla="*/ 17 w 42"/>
                      <a:gd name="T3" fmla="*/ 47 h 52"/>
                      <a:gd name="T4" fmla="*/ 0 w 42"/>
                      <a:gd name="T5" fmla="*/ 10 h 52"/>
                      <a:gd name="T6" fmla="*/ 17 w 42"/>
                      <a:gd name="T7" fmla="*/ 52 h 52"/>
                      <a:gd name="T8" fmla="*/ 42 w 42"/>
                      <a:gd name="T9" fmla="*/ 0 h 5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42" h="52">
                        <a:moveTo>
                          <a:pt x="42" y="0"/>
                        </a:moveTo>
                        <a:lnTo>
                          <a:pt x="17" y="47"/>
                        </a:lnTo>
                        <a:lnTo>
                          <a:pt x="0" y="10"/>
                        </a:lnTo>
                        <a:lnTo>
                          <a:pt x="17" y="52"/>
                        </a:lnTo>
                        <a:lnTo>
                          <a:pt x="42" y="0"/>
                        </a:lnTo>
                        <a:close/>
                      </a:path>
                    </a:pathLst>
                  </a:custGeom>
                  <a:solidFill>
                    <a:srgbClr val="EA64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53" name="Group 138"/>
                <p:cNvGrpSpPr>
                  <a:grpSpLocks/>
                </p:cNvGrpSpPr>
                <p:nvPr/>
              </p:nvGrpSpPr>
              <p:grpSpPr bwMode="auto">
                <a:xfrm>
                  <a:off x="3660775" y="2909888"/>
                  <a:ext cx="152400" cy="454025"/>
                  <a:chOff x="818" y="866"/>
                  <a:chExt cx="96" cy="286"/>
                </a:xfrm>
              </p:grpSpPr>
              <p:sp>
                <p:nvSpPr>
                  <p:cNvPr id="186" name="Freeform 13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87" name="Freeform 14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88" name="Freeform 14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89" name="Freeform 14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54" name="Group 143"/>
                <p:cNvGrpSpPr>
                  <a:grpSpLocks/>
                </p:cNvGrpSpPr>
                <p:nvPr/>
              </p:nvGrpSpPr>
              <p:grpSpPr bwMode="auto">
                <a:xfrm>
                  <a:off x="3660775" y="3214688"/>
                  <a:ext cx="150813" cy="441325"/>
                  <a:chOff x="1008" y="867"/>
                  <a:chExt cx="95" cy="278"/>
                </a:xfrm>
              </p:grpSpPr>
              <p:sp>
                <p:nvSpPr>
                  <p:cNvPr id="182" name="Freeform 144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solidFill>
                    <a:srgbClr val="F7AD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83" name="Freeform 145"/>
                  <p:cNvSpPr>
                    <a:spLocks/>
                  </p:cNvSpPr>
                  <p:nvPr/>
                </p:nvSpPr>
                <p:spPr bwMode="auto">
                  <a:xfrm>
                    <a:off x="1053" y="867"/>
                    <a:ext cx="50" cy="278"/>
                  </a:xfrm>
                  <a:custGeom>
                    <a:avLst/>
                    <a:gdLst>
                      <a:gd name="T0" fmla="*/ 313 w 20"/>
                      <a:gd name="T1" fmla="*/ 1555 h 111"/>
                      <a:gd name="T2" fmla="*/ 313 w 20"/>
                      <a:gd name="T3" fmla="*/ 0 h 111"/>
                      <a:gd name="T4" fmla="*/ 270 w 20"/>
                      <a:gd name="T5" fmla="*/ 95 h 111"/>
                      <a:gd name="T6" fmla="*/ 270 w 20"/>
                      <a:gd name="T7" fmla="*/ 1555 h 111"/>
                      <a:gd name="T8" fmla="*/ 0 w 20"/>
                      <a:gd name="T9" fmla="*/ 1743 h 111"/>
                      <a:gd name="T10" fmla="*/ 20 w 20"/>
                      <a:gd name="T11" fmla="*/ 1743 h 111"/>
                      <a:gd name="T12" fmla="*/ 313 w 20"/>
                      <a:gd name="T13" fmla="*/ 1555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9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9"/>
                          <a:pt x="17" y="99"/>
                          <a:pt x="17" y="99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6"/>
                          <a:pt x="20" y="99"/>
                        </a:cubicBezTo>
                        <a:close/>
                      </a:path>
                    </a:pathLst>
                  </a:custGeom>
                  <a:solidFill>
                    <a:srgbClr val="FACF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84" name="Freeform 146"/>
                  <p:cNvSpPr>
                    <a:spLocks noEditPoints="1"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395 w 38"/>
                      <a:gd name="T1" fmla="*/ 175 h 111"/>
                      <a:gd name="T2" fmla="*/ 500 w 38"/>
                      <a:gd name="T3" fmla="*/ 346 h 111"/>
                      <a:gd name="T4" fmla="*/ 345 w 38"/>
                      <a:gd name="T5" fmla="*/ 564 h 111"/>
                      <a:gd name="T6" fmla="*/ 375 w 38"/>
                      <a:gd name="T7" fmla="*/ 564 h 111"/>
                      <a:gd name="T8" fmla="*/ 550 w 38"/>
                      <a:gd name="T9" fmla="*/ 346 h 111"/>
                      <a:gd name="T10" fmla="*/ 458 w 38"/>
                      <a:gd name="T11" fmla="*/ 175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75 h 111"/>
                      <a:gd name="T18" fmla="*/ 345 w 38"/>
                      <a:gd name="T19" fmla="*/ 1743 h 111"/>
                      <a:gd name="T20" fmla="*/ 83 w 38"/>
                      <a:gd name="T21" fmla="*/ 1555 h 111"/>
                      <a:gd name="T22" fmla="*/ 83 w 38"/>
                      <a:gd name="T23" fmla="*/ 125 h 111"/>
                      <a:gd name="T24" fmla="*/ 0 w 38"/>
                      <a:gd name="T25" fmla="*/ 0 h 111"/>
                      <a:gd name="T26" fmla="*/ 0 w 38"/>
                      <a:gd name="T27" fmla="*/ 1555 h 111"/>
                      <a:gd name="T28" fmla="*/ 300 w 38"/>
                      <a:gd name="T29" fmla="*/ 1743 h 111"/>
                      <a:gd name="T30" fmla="*/ 345 w 38"/>
                      <a:gd name="T31" fmla="*/ 1743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1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6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1"/>
                        </a:cubicBezTo>
                        <a:cubicBezTo>
                          <a:pt x="35" y="10"/>
                          <a:pt x="38" y="5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9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2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F08B3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85" name="Freeform 147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55" name="Group 148"/>
                <p:cNvGrpSpPr>
                  <a:grpSpLocks/>
                </p:cNvGrpSpPr>
                <p:nvPr/>
              </p:nvGrpSpPr>
              <p:grpSpPr bwMode="auto">
                <a:xfrm>
                  <a:off x="4508500" y="3170238"/>
                  <a:ext cx="152400" cy="454025"/>
                  <a:chOff x="818" y="866"/>
                  <a:chExt cx="96" cy="286"/>
                </a:xfrm>
              </p:grpSpPr>
              <p:sp>
                <p:nvSpPr>
                  <p:cNvPr id="178" name="Freeform 14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79" name="Freeform 15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80" name="Freeform 15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81" name="Freeform 15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56" name="Group 153"/>
                <p:cNvGrpSpPr>
                  <a:grpSpLocks/>
                </p:cNvGrpSpPr>
                <p:nvPr/>
              </p:nvGrpSpPr>
              <p:grpSpPr bwMode="auto">
                <a:xfrm>
                  <a:off x="4508500" y="3475038"/>
                  <a:ext cx="150813" cy="441325"/>
                  <a:chOff x="1008" y="867"/>
                  <a:chExt cx="95" cy="278"/>
                </a:xfrm>
              </p:grpSpPr>
              <p:sp>
                <p:nvSpPr>
                  <p:cNvPr id="174" name="Freeform 154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solidFill>
                    <a:srgbClr val="F7AD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75" name="Freeform 155"/>
                  <p:cNvSpPr>
                    <a:spLocks/>
                  </p:cNvSpPr>
                  <p:nvPr/>
                </p:nvSpPr>
                <p:spPr bwMode="auto">
                  <a:xfrm>
                    <a:off x="1053" y="867"/>
                    <a:ext cx="50" cy="278"/>
                  </a:xfrm>
                  <a:custGeom>
                    <a:avLst/>
                    <a:gdLst>
                      <a:gd name="T0" fmla="*/ 313 w 20"/>
                      <a:gd name="T1" fmla="*/ 1555 h 111"/>
                      <a:gd name="T2" fmla="*/ 313 w 20"/>
                      <a:gd name="T3" fmla="*/ 0 h 111"/>
                      <a:gd name="T4" fmla="*/ 270 w 20"/>
                      <a:gd name="T5" fmla="*/ 95 h 111"/>
                      <a:gd name="T6" fmla="*/ 270 w 20"/>
                      <a:gd name="T7" fmla="*/ 1555 h 111"/>
                      <a:gd name="T8" fmla="*/ 0 w 20"/>
                      <a:gd name="T9" fmla="*/ 1743 h 111"/>
                      <a:gd name="T10" fmla="*/ 20 w 20"/>
                      <a:gd name="T11" fmla="*/ 1743 h 111"/>
                      <a:gd name="T12" fmla="*/ 313 w 20"/>
                      <a:gd name="T13" fmla="*/ 1555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9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9"/>
                          <a:pt x="17" y="99"/>
                          <a:pt x="17" y="99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6"/>
                          <a:pt x="20" y="99"/>
                        </a:cubicBezTo>
                        <a:close/>
                      </a:path>
                    </a:pathLst>
                  </a:custGeom>
                  <a:solidFill>
                    <a:srgbClr val="FACF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76" name="Freeform 156"/>
                  <p:cNvSpPr>
                    <a:spLocks noEditPoints="1"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395 w 38"/>
                      <a:gd name="T1" fmla="*/ 175 h 111"/>
                      <a:gd name="T2" fmla="*/ 500 w 38"/>
                      <a:gd name="T3" fmla="*/ 346 h 111"/>
                      <a:gd name="T4" fmla="*/ 345 w 38"/>
                      <a:gd name="T5" fmla="*/ 564 h 111"/>
                      <a:gd name="T6" fmla="*/ 375 w 38"/>
                      <a:gd name="T7" fmla="*/ 564 h 111"/>
                      <a:gd name="T8" fmla="*/ 550 w 38"/>
                      <a:gd name="T9" fmla="*/ 346 h 111"/>
                      <a:gd name="T10" fmla="*/ 458 w 38"/>
                      <a:gd name="T11" fmla="*/ 175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75 h 111"/>
                      <a:gd name="T18" fmla="*/ 345 w 38"/>
                      <a:gd name="T19" fmla="*/ 1743 h 111"/>
                      <a:gd name="T20" fmla="*/ 83 w 38"/>
                      <a:gd name="T21" fmla="*/ 1555 h 111"/>
                      <a:gd name="T22" fmla="*/ 83 w 38"/>
                      <a:gd name="T23" fmla="*/ 125 h 111"/>
                      <a:gd name="T24" fmla="*/ 0 w 38"/>
                      <a:gd name="T25" fmla="*/ 0 h 111"/>
                      <a:gd name="T26" fmla="*/ 0 w 38"/>
                      <a:gd name="T27" fmla="*/ 1555 h 111"/>
                      <a:gd name="T28" fmla="*/ 300 w 38"/>
                      <a:gd name="T29" fmla="*/ 1743 h 111"/>
                      <a:gd name="T30" fmla="*/ 345 w 38"/>
                      <a:gd name="T31" fmla="*/ 1743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1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6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1"/>
                        </a:cubicBezTo>
                        <a:cubicBezTo>
                          <a:pt x="35" y="10"/>
                          <a:pt x="38" y="5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9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2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F08B3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77" name="Freeform 157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57" name="Group 158"/>
                <p:cNvGrpSpPr>
                  <a:grpSpLocks/>
                </p:cNvGrpSpPr>
                <p:nvPr/>
              </p:nvGrpSpPr>
              <p:grpSpPr bwMode="auto">
                <a:xfrm>
                  <a:off x="5060950" y="3046413"/>
                  <a:ext cx="152400" cy="454025"/>
                  <a:chOff x="818" y="866"/>
                  <a:chExt cx="96" cy="286"/>
                </a:xfrm>
              </p:grpSpPr>
              <p:sp>
                <p:nvSpPr>
                  <p:cNvPr id="170" name="Freeform 15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71" name="Freeform 16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72" name="Freeform 16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73" name="Freeform 16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58" name="Group 163"/>
                <p:cNvGrpSpPr>
                  <a:grpSpLocks/>
                </p:cNvGrpSpPr>
                <p:nvPr/>
              </p:nvGrpSpPr>
              <p:grpSpPr bwMode="auto">
                <a:xfrm>
                  <a:off x="5060950" y="3351213"/>
                  <a:ext cx="150813" cy="441325"/>
                  <a:chOff x="1008" y="867"/>
                  <a:chExt cx="95" cy="278"/>
                </a:xfrm>
              </p:grpSpPr>
              <p:sp>
                <p:nvSpPr>
                  <p:cNvPr id="166" name="Freeform 164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solidFill>
                    <a:srgbClr val="F7AD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67" name="Freeform 165"/>
                  <p:cNvSpPr>
                    <a:spLocks/>
                  </p:cNvSpPr>
                  <p:nvPr/>
                </p:nvSpPr>
                <p:spPr bwMode="auto">
                  <a:xfrm>
                    <a:off x="1053" y="867"/>
                    <a:ext cx="50" cy="278"/>
                  </a:xfrm>
                  <a:custGeom>
                    <a:avLst/>
                    <a:gdLst>
                      <a:gd name="T0" fmla="*/ 313 w 20"/>
                      <a:gd name="T1" fmla="*/ 1555 h 111"/>
                      <a:gd name="T2" fmla="*/ 313 w 20"/>
                      <a:gd name="T3" fmla="*/ 0 h 111"/>
                      <a:gd name="T4" fmla="*/ 270 w 20"/>
                      <a:gd name="T5" fmla="*/ 95 h 111"/>
                      <a:gd name="T6" fmla="*/ 270 w 20"/>
                      <a:gd name="T7" fmla="*/ 1555 h 111"/>
                      <a:gd name="T8" fmla="*/ 0 w 20"/>
                      <a:gd name="T9" fmla="*/ 1743 h 111"/>
                      <a:gd name="T10" fmla="*/ 20 w 20"/>
                      <a:gd name="T11" fmla="*/ 1743 h 111"/>
                      <a:gd name="T12" fmla="*/ 313 w 20"/>
                      <a:gd name="T13" fmla="*/ 1555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9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9"/>
                          <a:pt x="17" y="99"/>
                          <a:pt x="17" y="99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6"/>
                          <a:pt x="20" y="99"/>
                        </a:cubicBezTo>
                        <a:close/>
                      </a:path>
                    </a:pathLst>
                  </a:custGeom>
                  <a:solidFill>
                    <a:srgbClr val="FACF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68" name="Freeform 166"/>
                  <p:cNvSpPr>
                    <a:spLocks noEditPoints="1"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395 w 38"/>
                      <a:gd name="T1" fmla="*/ 175 h 111"/>
                      <a:gd name="T2" fmla="*/ 500 w 38"/>
                      <a:gd name="T3" fmla="*/ 346 h 111"/>
                      <a:gd name="T4" fmla="*/ 345 w 38"/>
                      <a:gd name="T5" fmla="*/ 564 h 111"/>
                      <a:gd name="T6" fmla="*/ 375 w 38"/>
                      <a:gd name="T7" fmla="*/ 564 h 111"/>
                      <a:gd name="T8" fmla="*/ 550 w 38"/>
                      <a:gd name="T9" fmla="*/ 346 h 111"/>
                      <a:gd name="T10" fmla="*/ 458 w 38"/>
                      <a:gd name="T11" fmla="*/ 175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75 h 111"/>
                      <a:gd name="T18" fmla="*/ 345 w 38"/>
                      <a:gd name="T19" fmla="*/ 1743 h 111"/>
                      <a:gd name="T20" fmla="*/ 83 w 38"/>
                      <a:gd name="T21" fmla="*/ 1555 h 111"/>
                      <a:gd name="T22" fmla="*/ 83 w 38"/>
                      <a:gd name="T23" fmla="*/ 125 h 111"/>
                      <a:gd name="T24" fmla="*/ 0 w 38"/>
                      <a:gd name="T25" fmla="*/ 0 h 111"/>
                      <a:gd name="T26" fmla="*/ 0 w 38"/>
                      <a:gd name="T27" fmla="*/ 1555 h 111"/>
                      <a:gd name="T28" fmla="*/ 300 w 38"/>
                      <a:gd name="T29" fmla="*/ 1743 h 111"/>
                      <a:gd name="T30" fmla="*/ 345 w 38"/>
                      <a:gd name="T31" fmla="*/ 1743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1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6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1"/>
                        </a:cubicBezTo>
                        <a:cubicBezTo>
                          <a:pt x="35" y="10"/>
                          <a:pt x="38" y="5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9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2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F08B3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69" name="Freeform 167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59" name="Group 168"/>
                <p:cNvGrpSpPr>
                  <a:grpSpLocks/>
                </p:cNvGrpSpPr>
                <p:nvPr/>
              </p:nvGrpSpPr>
              <p:grpSpPr bwMode="auto">
                <a:xfrm>
                  <a:off x="6184900" y="3122613"/>
                  <a:ext cx="152400" cy="454025"/>
                  <a:chOff x="818" y="866"/>
                  <a:chExt cx="96" cy="286"/>
                </a:xfrm>
              </p:grpSpPr>
              <p:sp>
                <p:nvSpPr>
                  <p:cNvPr id="162" name="Freeform 16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63" name="Freeform 17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64" name="Freeform 17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65" name="Freeform 17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60" name="Group 173"/>
                <p:cNvGrpSpPr>
                  <a:grpSpLocks/>
                </p:cNvGrpSpPr>
                <p:nvPr/>
              </p:nvGrpSpPr>
              <p:grpSpPr bwMode="auto">
                <a:xfrm>
                  <a:off x="6184900" y="3427413"/>
                  <a:ext cx="150813" cy="441325"/>
                  <a:chOff x="1008" y="867"/>
                  <a:chExt cx="95" cy="278"/>
                </a:xfrm>
              </p:grpSpPr>
              <p:sp>
                <p:nvSpPr>
                  <p:cNvPr id="158" name="Freeform 174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solidFill>
                    <a:srgbClr val="F7AD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59" name="Freeform 175"/>
                  <p:cNvSpPr>
                    <a:spLocks/>
                  </p:cNvSpPr>
                  <p:nvPr/>
                </p:nvSpPr>
                <p:spPr bwMode="auto">
                  <a:xfrm>
                    <a:off x="1053" y="867"/>
                    <a:ext cx="50" cy="278"/>
                  </a:xfrm>
                  <a:custGeom>
                    <a:avLst/>
                    <a:gdLst>
                      <a:gd name="T0" fmla="*/ 313 w 20"/>
                      <a:gd name="T1" fmla="*/ 1555 h 111"/>
                      <a:gd name="T2" fmla="*/ 313 w 20"/>
                      <a:gd name="T3" fmla="*/ 0 h 111"/>
                      <a:gd name="T4" fmla="*/ 270 w 20"/>
                      <a:gd name="T5" fmla="*/ 95 h 111"/>
                      <a:gd name="T6" fmla="*/ 270 w 20"/>
                      <a:gd name="T7" fmla="*/ 1555 h 111"/>
                      <a:gd name="T8" fmla="*/ 0 w 20"/>
                      <a:gd name="T9" fmla="*/ 1743 h 111"/>
                      <a:gd name="T10" fmla="*/ 20 w 20"/>
                      <a:gd name="T11" fmla="*/ 1743 h 111"/>
                      <a:gd name="T12" fmla="*/ 313 w 20"/>
                      <a:gd name="T13" fmla="*/ 1555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9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9"/>
                          <a:pt x="17" y="99"/>
                          <a:pt x="17" y="99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6"/>
                          <a:pt x="20" y="99"/>
                        </a:cubicBezTo>
                        <a:close/>
                      </a:path>
                    </a:pathLst>
                  </a:custGeom>
                  <a:solidFill>
                    <a:srgbClr val="FACF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60" name="Freeform 176"/>
                  <p:cNvSpPr>
                    <a:spLocks noEditPoints="1"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395 w 38"/>
                      <a:gd name="T1" fmla="*/ 175 h 111"/>
                      <a:gd name="T2" fmla="*/ 500 w 38"/>
                      <a:gd name="T3" fmla="*/ 346 h 111"/>
                      <a:gd name="T4" fmla="*/ 345 w 38"/>
                      <a:gd name="T5" fmla="*/ 564 h 111"/>
                      <a:gd name="T6" fmla="*/ 375 w 38"/>
                      <a:gd name="T7" fmla="*/ 564 h 111"/>
                      <a:gd name="T8" fmla="*/ 550 w 38"/>
                      <a:gd name="T9" fmla="*/ 346 h 111"/>
                      <a:gd name="T10" fmla="*/ 458 w 38"/>
                      <a:gd name="T11" fmla="*/ 175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75 h 111"/>
                      <a:gd name="T18" fmla="*/ 345 w 38"/>
                      <a:gd name="T19" fmla="*/ 1743 h 111"/>
                      <a:gd name="T20" fmla="*/ 83 w 38"/>
                      <a:gd name="T21" fmla="*/ 1555 h 111"/>
                      <a:gd name="T22" fmla="*/ 83 w 38"/>
                      <a:gd name="T23" fmla="*/ 125 h 111"/>
                      <a:gd name="T24" fmla="*/ 0 w 38"/>
                      <a:gd name="T25" fmla="*/ 0 h 111"/>
                      <a:gd name="T26" fmla="*/ 0 w 38"/>
                      <a:gd name="T27" fmla="*/ 1555 h 111"/>
                      <a:gd name="T28" fmla="*/ 300 w 38"/>
                      <a:gd name="T29" fmla="*/ 1743 h 111"/>
                      <a:gd name="T30" fmla="*/ 345 w 38"/>
                      <a:gd name="T31" fmla="*/ 1743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1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6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1"/>
                        </a:cubicBezTo>
                        <a:cubicBezTo>
                          <a:pt x="35" y="10"/>
                          <a:pt x="38" y="5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9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2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F08B3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61" name="Freeform 177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61" name="Group 178"/>
                <p:cNvGrpSpPr>
                  <a:grpSpLocks/>
                </p:cNvGrpSpPr>
                <p:nvPr/>
              </p:nvGrpSpPr>
              <p:grpSpPr bwMode="auto">
                <a:xfrm>
                  <a:off x="7385050" y="2894013"/>
                  <a:ext cx="152400" cy="454025"/>
                  <a:chOff x="818" y="866"/>
                  <a:chExt cx="96" cy="286"/>
                </a:xfrm>
              </p:grpSpPr>
              <p:sp>
                <p:nvSpPr>
                  <p:cNvPr id="154" name="Freeform 17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55" name="Freeform 18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56" name="Freeform 18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57" name="Freeform 18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62" name="Group 183"/>
                <p:cNvGrpSpPr>
                  <a:grpSpLocks/>
                </p:cNvGrpSpPr>
                <p:nvPr/>
              </p:nvGrpSpPr>
              <p:grpSpPr bwMode="auto">
                <a:xfrm>
                  <a:off x="7385050" y="3198813"/>
                  <a:ext cx="150813" cy="441325"/>
                  <a:chOff x="1008" y="867"/>
                  <a:chExt cx="95" cy="278"/>
                </a:xfrm>
              </p:grpSpPr>
              <p:sp>
                <p:nvSpPr>
                  <p:cNvPr id="150" name="Freeform 184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solidFill>
                    <a:srgbClr val="F7AD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51" name="Freeform 185"/>
                  <p:cNvSpPr>
                    <a:spLocks/>
                  </p:cNvSpPr>
                  <p:nvPr/>
                </p:nvSpPr>
                <p:spPr bwMode="auto">
                  <a:xfrm>
                    <a:off x="1053" y="867"/>
                    <a:ext cx="50" cy="278"/>
                  </a:xfrm>
                  <a:custGeom>
                    <a:avLst/>
                    <a:gdLst>
                      <a:gd name="T0" fmla="*/ 313 w 20"/>
                      <a:gd name="T1" fmla="*/ 1555 h 111"/>
                      <a:gd name="T2" fmla="*/ 313 w 20"/>
                      <a:gd name="T3" fmla="*/ 0 h 111"/>
                      <a:gd name="T4" fmla="*/ 270 w 20"/>
                      <a:gd name="T5" fmla="*/ 95 h 111"/>
                      <a:gd name="T6" fmla="*/ 270 w 20"/>
                      <a:gd name="T7" fmla="*/ 1555 h 111"/>
                      <a:gd name="T8" fmla="*/ 0 w 20"/>
                      <a:gd name="T9" fmla="*/ 1743 h 111"/>
                      <a:gd name="T10" fmla="*/ 20 w 20"/>
                      <a:gd name="T11" fmla="*/ 1743 h 111"/>
                      <a:gd name="T12" fmla="*/ 313 w 20"/>
                      <a:gd name="T13" fmla="*/ 1555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9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9"/>
                          <a:pt x="17" y="99"/>
                          <a:pt x="17" y="99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6"/>
                          <a:pt x="20" y="99"/>
                        </a:cubicBezTo>
                        <a:close/>
                      </a:path>
                    </a:pathLst>
                  </a:custGeom>
                  <a:solidFill>
                    <a:srgbClr val="FACF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52" name="Freeform 186"/>
                  <p:cNvSpPr>
                    <a:spLocks noEditPoints="1"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395 w 38"/>
                      <a:gd name="T1" fmla="*/ 175 h 111"/>
                      <a:gd name="T2" fmla="*/ 500 w 38"/>
                      <a:gd name="T3" fmla="*/ 346 h 111"/>
                      <a:gd name="T4" fmla="*/ 345 w 38"/>
                      <a:gd name="T5" fmla="*/ 564 h 111"/>
                      <a:gd name="T6" fmla="*/ 375 w 38"/>
                      <a:gd name="T7" fmla="*/ 564 h 111"/>
                      <a:gd name="T8" fmla="*/ 550 w 38"/>
                      <a:gd name="T9" fmla="*/ 346 h 111"/>
                      <a:gd name="T10" fmla="*/ 458 w 38"/>
                      <a:gd name="T11" fmla="*/ 175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75 h 111"/>
                      <a:gd name="T18" fmla="*/ 345 w 38"/>
                      <a:gd name="T19" fmla="*/ 1743 h 111"/>
                      <a:gd name="T20" fmla="*/ 83 w 38"/>
                      <a:gd name="T21" fmla="*/ 1555 h 111"/>
                      <a:gd name="T22" fmla="*/ 83 w 38"/>
                      <a:gd name="T23" fmla="*/ 125 h 111"/>
                      <a:gd name="T24" fmla="*/ 0 w 38"/>
                      <a:gd name="T25" fmla="*/ 0 h 111"/>
                      <a:gd name="T26" fmla="*/ 0 w 38"/>
                      <a:gd name="T27" fmla="*/ 1555 h 111"/>
                      <a:gd name="T28" fmla="*/ 300 w 38"/>
                      <a:gd name="T29" fmla="*/ 1743 h 111"/>
                      <a:gd name="T30" fmla="*/ 345 w 38"/>
                      <a:gd name="T31" fmla="*/ 1743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1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6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1"/>
                        </a:cubicBezTo>
                        <a:cubicBezTo>
                          <a:pt x="35" y="10"/>
                          <a:pt x="38" y="5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9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2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F08B3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53" name="Freeform 187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63" name="Group 188"/>
                <p:cNvGrpSpPr>
                  <a:grpSpLocks/>
                </p:cNvGrpSpPr>
                <p:nvPr/>
              </p:nvGrpSpPr>
              <p:grpSpPr bwMode="auto">
                <a:xfrm>
                  <a:off x="8299450" y="3179763"/>
                  <a:ext cx="152400" cy="454025"/>
                  <a:chOff x="818" y="866"/>
                  <a:chExt cx="96" cy="286"/>
                </a:xfrm>
              </p:grpSpPr>
              <p:sp>
                <p:nvSpPr>
                  <p:cNvPr id="146" name="Freeform 18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47" name="Freeform 19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48" name="Freeform 19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49" name="Freeform 19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64" name="Group 193"/>
                <p:cNvGrpSpPr>
                  <a:grpSpLocks/>
                </p:cNvGrpSpPr>
                <p:nvPr/>
              </p:nvGrpSpPr>
              <p:grpSpPr bwMode="auto">
                <a:xfrm>
                  <a:off x="8299450" y="3484563"/>
                  <a:ext cx="150813" cy="441325"/>
                  <a:chOff x="1008" y="867"/>
                  <a:chExt cx="95" cy="278"/>
                </a:xfrm>
              </p:grpSpPr>
              <p:sp>
                <p:nvSpPr>
                  <p:cNvPr id="142" name="Freeform 194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solidFill>
                    <a:srgbClr val="F7AD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43" name="Freeform 195"/>
                  <p:cNvSpPr>
                    <a:spLocks/>
                  </p:cNvSpPr>
                  <p:nvPr/>
                </p:nvSpPr>
                <p:spPr bwMode="auto">
                  <a:xfrm>
                    <a:off x="1053" y="867"/>
                    <a:ext cx="50" cy="278"/>
                  </a:xfrm>
                  <a:custGeom>
                    <a:avLst/>
                    <a:gdLst>
                      <a:gd name="T0" fmla="*/ 313 w 20"/>
                      <a:gd name="T1" fmla="*/ 1555 h 111"/>
                      <a:gd name="T2" fmla="*/ 313 w 20"/>
                      <a:gd name="T3" fmla="*/ 0 h 111"/>
                      <a:gd name="T4" fmla="*/ 270 w 20"/>
                      <a:gd name="T5" fmla="*/ 95 h 111"/>
                      <a:gd name="T6" fmla="*/ 270 w 20"/>
                      <a:gd name="T7" fmla="*/ 1555 h 111"/>
                      <a:gd name="T8" fmla="*/ 0 w 20"/>
                      <a:gd name="T9" fmla="*/ 1743 h 111"/>
                      <a:gd name="T10" fmla="*/ 20 w 20"/>
                      <a:gd name="T11" fmla="*/ 1743 h 111"/>
                      <a:gd name="T12" fmla="*/ 313 w 20"/>
                      <a:gd name="T13" fmla="*/ 1555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9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9"/>
                          <a:pt x="17" y="99"/>
                          <a:pt x="17" y="99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6"/>
                          <a:pt x="20" y="99"/>
                        </a:cubicBezTo>
                        <a:close/>
                      </a:path>
                    </a:pathLst>
                  </a:custGeom>
                  <a:solidFill>
                    <a:srgbClr val="FACF7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44" name="Freeform 196"/>
                  <p:cNvSpPr>
                    <a:spLocks noEditPoints="1"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395 w 38"/>
                      <a:gd name="T1" fmla="*/ 175 h 111"/>
                      <a:gd name="T2" fmla="*/ 500 w 38"/>
                      <a:gd name="T3" fmla="*/ 346 h 111"/>
                      <a:gd name="T4" fmla="*/ 345 w 38"/>
                      <a:gd name="T5" fmla="*/ 564 h 111"/>
                      <a:gd name="T6" fmla="*/ 375 w 38"/>
                      <a:gd name="T7" fmla="*/ 564 h 111"/>
                      <a:gd name="T8" fmla="*/ 550 w 38"/>
                      <a:gd name="T9" fmla="*/ 346 h 111"/>
                      <a:gd name="T10" fmla="*/ 458 w 38"/>
                      <a:gd name="T11" fmla="*/ 175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75 h 111"/>
                      <a:gd name="T18" fmla="*/ 345 w 38"/>
                      <a:gd name="T19" fmla="*/ 1743 h 111"/>
                      <a:gd name="T20" fmla="*/ 83 w 38"/>
                      <a:gd name="T21" fmla="*/ 1555 h 111"/>
                      <a:gd name="T22" fmla="*/ 83 w 38"/>
                      <a:gd name="T23" fmla="*/ 125 h 111"/>
                      <a:gd name="T24" fmla="*/ 0 w 38"/>
                      <a:gd name="T25" fmla="*/ 0 h 111"/>
                      <a:gd name="T26" fmla="*/ 0 w 38"/>
                      <a:gd name="T27" fmla="*/ 1555 h 111"/>
                      <a:gd name="T28" fmla="*/ 300 w 38"/>
                      <a:gd name="T29" fmla="*/ 1743 h 111"/>
                      <a:gd name="T30" fmla="*/ 345 w 38"/>
                      <a:gd name="T31" fmla="*/ 1743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1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6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1"/>
                        </a:cubicBezTo>
                        <a:cubicBezTo>
                          <a:pt x="35" y="10"/>
                          <a:pt x="38" y="5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9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2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F08B3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45" name="Freeform 197"/>
                  <p:cNvSpPr>
                    <a:spLocks/>
                  </p:cNvSpPr>
                  <p:nvPr/>
                </p:nvSpPr>
                <p:spPr bwMode="auto">
                  <a:xfrm>
                    <a:off x="1008" y="867"/>
                    <a:ext cx="95" cy="278"/>
                  </a:xfrm>
                  <a:custGeom>
                    <a:avLst/>
                    <a:gdLst>
                      <a:gd name="T0" fmla="*/ 595 w 38"/>
                      <a:gd name="T1" fmla="*/ 1555 h 111"/>
                      <a:gd name="T2" fmla="*/ 595 w 38"/>
                      <a:gd name="T3" fmla="*/ 0 h 111"/>
                      <a:gd name="T4" fmla="*/ 395 w 38"/>
                      <a:gd name="T5" fmla="*/ 175 h 111"/>
                      <a:gd name="T6" fmla="*/ 500 w 38"/>
                      <a:gd name="T7" fmla="*/ 346 h 111"/>
                      <a:gd name="T8" fmla="*/ 300 w 38"/>
                      <a:gd name="T9" fmla="*/ 564 h 111"/>
                      <a:gd name="T10" fmla="*/ 95 w 38"/>
                      <a:gd name="T11" fmla="*/ 346 h 111"/>
                      <a:gd name="T12" fmla="*/ 208 w 38"/>
                      <a:gd name="T13" fmla="*/ 175 h 111"/>
                      <a:gd name="T14" fmla="*/ 0 w 38"/>
                      <a:gd name="T15" fmla="*/ 0 h 111"/>
                      <a:gd name="T16" fmla="*/ 0 w 38"/>
                      <a:gd name="T17" fmla="*/ 1555 h 111"/>
                      <a:gd name="T18" fmla="*/ 300 w 38"/>
                      <a:gd name="T19" fmla="*/ 1743 h 111"/>
                      <a:gd name="T20" fmla="*/ 595 w 38"/>
                      <a:gd name="T21" fmla="*/ 1555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9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1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8" y="13"/>
                          <a:pt x="13" y="11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6"/>
                          <a:pt x="4" y="111"/>
                          <a:pt x="19" y="111"/>
                        </a:cubicBezTo>
                        <a:cubicBezTo>
                          <a:pt x="34" y="111"/>
                          <a:pt x="38" y="106"/>
                          <a:pt x="38" y="99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65" name="Group 198"/>
                <p:cNvGrpSpPr>
                  <a:grpSpLocks/>
                </p:cNvGrpSpPr>
                <p:nvPr/>
              </p:nvGrpSpPr>
              <p:grpSpPr bwMode="auto">
                <a:xfrm>
                  <a:off x="3946525" y="2982913"/>
                  <a:ext cx="152400" cy="454025"/>
                  <a:chOff x="818" y="866"/>
                  <a:chExt cx="96" cy="286"/>
                </a:xfrm>
              </p:grpSpPr>
              <p:sp>
                <p:nvSpPr>
                  <p:cNvPr id="138" name="Freeform 19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39" name="Freeform 20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40" name="Freeform 20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41" name="Freeform 20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66" name="Group 203"/>
                <p:cNvGrpSpPr>
                  <a:grpSpLocks/>
                </p:cNvGrpSpPr>
                <p:nvPr/>
              </p:nvGrpSpPr>
              <p:grpSpPr bwMode="auto">
                <a:xfrm>
                  <a:off x="3946525" y="3284538"/>
                  <a:ext cx="150813" cy="444500"/>
                  <a:chOff x="1203" y="861"/>
                  <a:chExt cx="95" cy="279"/>
                </a:xfrm>
              </p:grpSpPr>
              <p:sp>
                <p:nvSpPr>
                  <p:cNvPr id="134" name="Freeform 204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solidFill>
                    <a:srgbClr val="C7D22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35" name="Freeform 205"/>
                  <p:cNvSpPr>
                    <a:spLocks/>
                  </p:cNvSpPr>
                  <p:nvPr/>
                </p:nvSpPr>
                <p:spPr bwMode="auto">
                  <a:xfrm>
                    <a:off x="1248" y="861"/>
                    <a:ext cx="50" cy="279"/>
                  </a:xfrm>
                  <a:custGeom>
                    <a:avLst/>
                    <a:gdLst>
                      <a:gd name="T0" fmla="*/ 313 w 20"/>
                      <a:gd name="T1" fmla="*/ 1553 h 111"/>
                      <a:gd name="T2" fmla="*/ 313 w 20"/>
                      <a:gd name="T3" fmla="*/ 0 h 111"/>
                      <a:gd name="T4" fmla="*/ 270 w 20"/>
                      <a:gd name="T5" fmla="*/ 96 h 111"/>
                      <a:gd name="T6" fmla="*/ 270 w 20"/>
                      <a:gd name="T7" fmla="*/ 1553 h 111"/>
                      <a:gd name="T8" fmla="*/ 0 w 20"/>
                      <a:gd name="T9" fmla="*/ 1762 h 111"/>
                      <a:gd name="T10" fmla="*/ 20 w 20"/>
                      <a:gd name="T11" fmla="*/ 1762 h 111"/>
                      <a:gd name="T12" fmla="*/ 313 w 20"/>
                      <a:gd name="T13" fmla="*/ 1553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8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8"/>
                          <a:pt x="17" y="98"/>
                          <a:pt x="17" y="98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5"/>
                          <a:pt x="20" y="98"/>
                        </a:cubicBezTo>
                        <a:close/>
                      </a:path>
                    </a:pathLst>
                  </a:custGeom>
                  <a:solidFill>
                    <a:srgbClr val="DFDD3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36" name="Freeform 206"/>
                  <p:cNvSpPr>
                    <a:spLocks noEditPoints="1"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395 w 38"/>
                      <a:gd name="T1" fmla="*/ 158 h 111"/>
                      <a:gd name="T2" fmla="*/ 500 w 38"/>
                      <a:gd name="T3" fmla="*/ 347 h 111"/>
                      <a:gd name="T4" fmla="*/ 345 w 38"/>
                      <a:gd name="T5" fmla="*/ 555 h 111"/>
                      <a:gd name="T6" fmla="*/ 375 w 38"/>
                      <a:gd name="T7" fmla="*/ 568 h 111"/>
                      <a:gd name="T8" fmla="*/ 550 w 38"/>
                      <a:gd name="T9" fmla="*/ 347 h 111"/>
                      <a:gd name="T10" fmla="*/ 458 w 38"/>
                      <a:gd name="T11" fmla="*/ 158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58 h 111"/>
                      <a:gd name="T18" fmla="*/ 345 w 38"/>
                      <a:gd name="T19" fmla="*/ 1762 h 111"/>
                      <a:gd name="T20" fmla="*/ 83 w 38"/>
                      <a:gd name="T21" fmla="*/ 1553 h 111"/>
                      <a:gd name="T22" fmla="*/ 83 w 38"/>
                      <a:gd name="T23" fmla="*/ 126 h 111"/>
                      <a:gd name="T24" fmla="*/ 0 w 38"/>
                      <a:gd name="T25" fmla="*/ 0 h 111"/>
                      <a:gd name="T26" fmla="*/ 0 w 38"/>
                      <a:gd name="T27" fmla="*/ 1553 h 111"/>
                      <a:gd name="T28" fmla="*/ 300 w 38"/>
                      <a:gd name="T29" fmla="*/ 1762 h 111"/>
                      <a:gd name="T30" fmla="*/ 345 w 38"/>
                      <a:gd name="T31" fmla="*/ 1762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0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5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0"/>
                        </a:cubicBezTo>
                        <a:cubicBezTo>
                          <a:pt x="35" y="9"/>
                          <a:pt x="38" y="6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1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9DB7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37" name="Freeform 207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67" name="Group 208"/>
                <p:cNvGrpSpPr>
                  <a:grpSpLocks/>
                </p:cNvGrpSpPr>
                <p:nvPr/>
              </p:nvGrpSpPr>
              <p:grpSpPr bwMode="auto">
                <a:xfrm>
                  <a:off x="4784725" y="3170238"/>
                  <a:ext cx="152400" cy="454025"/>
                  <a:chOff x="818" y="866"/>
                  <a:chExt cx="96" cy="286"/>
                </a:xfrm>
              </p:grpSpPr>
              <p:sp>
                <p:nvSpPr>
                  <p:cNvPr id="130" name="Freeform 20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31" name="Freeform 21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32" name="Freeform 21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33" name="Freeform 21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68" name="Group 213"/>
                <p:cNvGrpSpPr>
                  <a:grpSpLocks/>
                </p:cNvGrpSpPr>
                <p:nvPr/>
              </p:nvGrpSpPr>
              <p:grpSpPr bwMode="auto">
                <a:xfrm>
                  <a:off x="4784725" y="3471863"/>
                  <a:ext cx="150813" cy="444500"/>
                  <a:chOff x="1203" y="861"/>
                  <a:chExt cx="95" cy="279"/>
                </a:xfrm>
              </p:grpSpPr>
              <p:sp>
                <p:nvSpPr>
                  <p:cNvPr id="126" name="Freeform 214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solidFill>
                    <a:srgbClr val="C7D22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27" name="Freeform 215"/>
                  <p:cNvSpPr>
                    <a:spLocks/>
                  </p:cNvSpPr>
                  <p:nvPr/>
                </p:nvSpPr>
                <p:spPr bwMode="auto">
                  <a:xfrm>
                    <a:off x="1248" y="861"/>
                    <a:ext cx="50" cy="279"/>
                  </a:xfrm>
                  <a:custGeom>
                    <a:avLst/>
                    <a:gdLst>
                      <a:gd name="T0" fmla="*/ 313 w 20"/>
                      <a:gd name="T1" fmla="*/ 1553 h 111"/>
                      <a:gd name="T2" fmla="*/ 313 w 20"/>
                      <a:gd name="T3" fmla="*/ 0 h 111"/>
                      <a:gd name="T4" fmla="*/ 270 w 20"/>
                      <a:gd name="T5" fmla="*/ 96 h 111"/>
                      <a:gd name="T6" fmla="*/ 270 w 20"/>
                      <a:gd name="T7" fmla="*/ 1553 h 111"/>
                      <a:gd name="T8" fmla="*/ 0 w 20"/>
                      <a:gd name="T9" fmla="*/ 1762 h 111"/>
                      <a:gd name="T10" fmla="*/ 20 w 20"/>
                      <a:gd name="T11" fmla="*/ 1762 h 111"/>
                      <a:gd name="T12" fmla="*/ 313 w 20"/>
                      <a:gd name="T13" fmla="*/ 1553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8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8"/>
                          <a:pt x="17" y="98"/>
                          <a:pt x="17" y="98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5"/>
                          <a:pt x="20" y="98"/>
                        </a:cubicBezTo>
                        <a:close/>
                      </a:path>
                    </a:pathLst>
                  </a:custGeom>
                  <a:solidFill>
                    <a:srgbClr val="DFDD3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28" name="Freeform 216"/>
                  <p:cNvSpPr>
                    <a:spLocks noEditPoints="1"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395 w 38"/>
                      <a:gd name="T1" fmla="*/ 158 h 111"/>
                      <a:gd name="T2" fmla="*/ 500 w 38"/>
                      <a:gd name="T3" fmla="*/ 347 h 111"/>
                      <a:gd name="T4" fmla="*/ 345 w 38"/>
                      <a:gd name="T5" fmla="*/ 555 h 111"/>
                      <a:gd name="T6" fmla="*/ 375 w 38"/>
                      <a:gd name="T7" fmla="*/ 568 h 111"/>
                      <a:gd name="T8" fmla="*/ 550 w 38"/>
                      <a:gd name="T9" fmla="*/ 347 h 111"/>
                      <a:gd name="T10" fmla="*/ 458 w 38"/>
                      <a:gd name="T11" fmla="*/ 158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58 h 111"/>
                      <a:gd name="T18" fmla="*/ 345 w 38"/>
                      <a:gd name="T19" fmla="*/ 1762 h 111"/>
                      <a:gd name="T20" fmla="*/ 83 w 38"/>
                      <a:gd name="T21" fmla="*/ 1553 h 111"/>
                      <a:gd name="T22" fmla="*/ 83 w 38"/>
                      <a:gd name="T23" fmla="*/ 126 h 111"/>
                      <a:gd name="T24" fmla="*/ 0 w 38"/>
                      <a:gd name="T25" fmla="*/ 0 h 111"/>
                      <a:gd name="T26" fmla="*/ 0 w 38"/>
                      <a:gd name="T27" fmla="*/ 1553 h 111"/>
                      <a:gd name="T28" fmla="*/ 300 w 38"/>
                      <a:gd name="T29" fmla="*/ 1762 h 111"/>
                      <a:gd name="T30" fmla="*/ 345 w 38"/>
                      <a:gd name="T31" fmla="*/ 1762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0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5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0"/>
                        </a:cubicBezTo>
                        <a:cubicBezTo>
                          <a:pt x="35" y="9"/>
                          <a:pt x="38" y="6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1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9DB7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29" name="Freeform 217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69" name="Group 218"/>
                <p:cNvGrpSpPr>
                  <a:grpSpLocks/>
                </p:cNvGrpSpPr>
                <p:nvPr/>
              </p:nvGrpSpPr>
              <p:grpSpPr bwMode="auto">
                <a:xfrm>
                  <a:off x="5603875" y="2951163"/>
                  <a:ext cx="152400" cy="454025"/>
                  <a:chOff x="818" y="866"/>
                  <a:chExt cx="96" cy="286"/>
                </a:xfrm>
              </p:grpSpPr>
              <p:sp>
                <p:nvSpPr>
                  <p:cNvPr id="122" name="Freeform 21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23" name="Freeform 22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24" name="Freeform 22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25" name="Freeform 22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70" name="Group 223"/>
                <p:cNvGrpSpPr>
                  <a:grpSpLocks/>
                </p:cNvGrpSpPr>
                <p:nvPr/>
              </p:nvGrpSpPr>
              <p:grpSpPr bwMode="auto">
                <a:xfrm>
                  <a:off x="5603875" y="3252788"/>
                  <a:ext cx="150813" cy="444500"/>
                  <a:chOff x="1203" y="861"/>
                  <a:chExt cx="95" cy="279"/>
                </a:xfrm>
              </p:grpSpPr>
              <p:sp>
                <p:nvSpPr>
                  <p:cNvPr id="118" name="Freeform 224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solidFill>
                    <a:srgbClr val="C7D22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19" name="Freeform 225"/>
                  <p:cNvSpPr>
                    <a:spLocks/>
                  </p:cNvSpPr>
                  <p:nvPr/>
                </p:nvSpPr>
                <p:spPr bwMode="auto">
                  <a:xfrm>
                    <a:off x="1248" y="861"/>
                    <a:ext cx="50" cy="279"/>
                  </a:xfrm>
                  <a:custGeom>
                    <a:avLst/>
                    <a:gdLst>
                      <a:gd name="T0" fmla="*/ 313 w 20"/>
                      <a:gd name="T1" fmla="*/ 1553 h 111"/>
                      <a:gd name="T2" fmla="*/ 313 w 20"/>
                      <a:gd name="T3" fmla="*/ 0 h 111"/>
                      <a:gd name="T4" fmla="*/ 270 w 20"/>
                      <a:gd name="T5" fmla="*/ 96 h 111"/>
                      <a:gd name="T6" fmla="*/ 270 w 20"/>
                      <a:gd name="T7" fmla="*/ 1553 h 111"/>
                      <a:gd name="T8" fmla="*/ 0 w 20"/>
                      <a:gd name="T9" fmla="*/ 1762 h 111"/>
                      <a:gd name="T10" fmla="*/ 20 w 20"/>
                      <a:gd name="T11" fmla="*/ 1762 h 111"/>
                      <a:gd name="T12" fmla="*/ 313 w 20"/>
                      <a:gd name="T13" fmla="*/ 1553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8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8"/>
                          <a:pt x="17" y="98"/>
                          <a:pt x="17" y="98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5"/>
                          <a:pt x="20" y="98"/>
                        </a:cubicBezTo>
                        <a:close/>
                      </a:path>
                    </a:pathLst>
                  </a:custGeom>
                  <a:solidFill>
                    <a:srgbClr val="DFDD3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20" name="Freeform 226"/>
                  <p:cNvSpPr>
                    <a:spLocks noEditPoints="1"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395 w 38"/>
                      <a:gd name="T1" fmla="*/ 158 h 111"/>
                      <a:gd name="T2" fmla="*/ 500 w 38"/>
                      <a:gd name="T3" fmla="*/ 347 h 111"/>
                      <a:gd name="T4" fmla="*/ 345 w 38"/>
                      <a:gd name="T5" fmla="*/ 555 h 111"/>
                      <a:gd name="T6" fmla="*/ 375 w 38"/>
                      <a:gd name="T7" fmla="*/ 568 h 111"/>
                      <a:gd name="T8" fmla="*/ 550 w 38"/>
                      <a:gd name="T9" fmla="*/ 347 h 111"/>
                      <a:gd name="T10" fmla="*/ 458 w 38"/>
                      <a:gd name="T11" fmla="*/ 158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58 h 111"/>
                      <a:gd name="T18" fmla="*/ 345 w 38"/>
                      <a:gd name="T19" fmla="*/ 1762 h 111"/>
                      <a:gd name="T20" fmla="*/ 83 w 38"/>
                      <a:gd name="T21" fmla="*/ 1553 h 111"/>
                      <a:gd name="T22" fmla="*/ 83 w 38"/>
                      <a:gd name="T23" fmla="*/ 126 h 111"/>
                      <a:gd name="T24" fmla="*/ 0 w 38"/>
                      <a:gd name="T25" fmla="*/ 0 h 111"/>
                      <a:gd name="T26" fmla="*/ 0 w 38"/>
                      <a:gd name="T27" fmla="*/ 1553 h 111"/>
                      <a:gd name="T28" fmla="*/ 300 w 38"/>
                      <a:gd name="T29" fmla="*/ 1762 h 111"/>
                      <a:gd name="T30" fmla="*/ 345 w 38"/>
                      <a:gd name="T31" fmla="*/ 1762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0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5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0"/>
                        </a:cubicBezTo>
                        <a:cubicBezTo>
                          <a:pt x="35" y="9"/>
                          <a:pt x="38" y="6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1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9DB7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21" name="Freeform 227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71" name="Group 228"/>
                <p:cNvGrpSpPr>
                  <a:grpSpLocks/>
                </p:cNvGrpSpPr>
                <p:nvPr/>
              </p:nvGrpSpPr>
              <p:grpSpPr bwMode="auto">
                <a:xfrm>
                  <a:off x="6499225" y="3179763"/>
                  <a:ext cx="152400" cy="454025"/>
                  <a:chOff x="818" y="866"/>
                  <a:chExt cx="96" cy="286"/>
                </a:xfrm>
              </p:grpSpPr>
              <p:sp>
                <p:nvSpPr>
                  <p:cNvPr id="114" name="Freeform 22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15" name="Freeform 23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16" name="Freeform 23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17" name="Freeform 23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72" name="Group 233"/>
                <p:cNvGrpSpPr>
                  <a:grpSpLocks/>
                </p:cNvGrpSpPr>
                <p:nvPr/>
              </p:nvGrpSpPr>
              <p:grpSpPr bwMode="auto">
                <a:xfrm>
                  <a:off x="6499225" y="3481388"/>
                  <a:ext cx="150813" cy="444500"/>
                  <a:chOff x="1203" y="861"/>
                  <a:chExt cx="95" cy="279"/>
                </a:xfrm>
              </p:grpSpPr>
              <p:sp>
                <p:nvSpPr>
                  <p:cNvPr id="110" name="Freeform 234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solidFill>
                    <a:srgbClr val="C7D22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11" name="Freeform 235"/>
                  <p:cNvSpPr>
                    <a:spLocks/>
                  </p:cNvSpPr>
                  <p:nvPr/>
                </p:nvSpPr>
                <p:spPr bwMode="auto">
                  <a:xfrm>
                    <a:off x="1248" y="861"/>
                    <a:ext cx="50" cy="279"/>
                  </a:xfrm>
                  <a:custGeom>
                    <a:avLst/>
                    <a:gdLst>
                      <a:gd name="T0" fmla="*/ 313 w 20"/>
                      <a:gd name="T1" fmla="*/ 1553 h 111"/>
                      <a:gd name="T2" fmla="*/ 313 w 20"/>
                      <a:gd name="T3" fmla="*/ 0 h 111"/>
                      <a:gd name="T4" fmla="*/ 270 w 20"/>
                      <a:gd name="T5" fmla="*/ 96 h 111"/>
                      <a:gd name="T6" fmla="*/ 270 w 20"/>
                      <a:gd name="T7" fmla="*/ 1553 h 111"/>
                      <a:gd name="T8" fmla="*/ 0 w 20"/>
                      <a:gd name="T9" fmla="*/ 1762 h 111"/>
                      <a:gd name="T10" fmla="*/ 20 w 20"/>
                      <a:gd name="T11" fmla="*/ 1762 h 111"/>
                      <a:gd name="T12" fmla="*/ 313 w 20"/>
                      <a:gd name="T13" fmla="*/ 1553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8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8"/>
                          <a:pt x="17" y="98"/>
                          <a:pt x="17" y="98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5"/>
                          <a:pt x="20" y="98"/>
                        </a:cubicBezTo>
                        <a:close/>
                      </a:path>
                    </a:pathLst>
                  </a:custGeom>
                  <a:solidFill>
                    <a:srgbClr val="DFDD3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12" name="Freeform 236"/>
                  <p:cNvSpPr>
                    <a:spLocks noEditPoints="1"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395 w 38"/>
                      <a:gd name="T1" fmla="*/ 158 h 111"/>
                      <a:gd name="T2" fmla="*/ 500 w 38"/>
                      <a:gd name="T3" fmla="*/ 347 h 111"/>
                      <a:gd name="T4" fmla="*/ 345 w 38"/>
                      <a:gd name="T5" fmla="*/ 555 h 111"/>
                      <a:gd name="T6" fmla="*/ 375 w 38"/>
                      <a:gd name="T7" fmla="*/ 568 h 111"/>
                      <a:gd name="T8" fmla="*/ 550 w 38"/>
                      <a:gd name="T9" fmla="*/ 347 h 111"/>
                      <a:gd name="T10" fmla="*/ 458 w 38"/>
                      <a:gd name="T11" fmla="*/ 158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58 h 111"/>
                      <a:gd name="T18" fmla="*/ 345 w 38"/>
                      <a:gd name="T19" fmla="*/ 1762 h 111"/>
                      <a:gd name="T20" fmla="*/ 83 w 38"/>
                      <a:gd name="T21" fmla="*/ 1553 h 111"/>
                      <a:gd name="T22" fmla="*/ 83 w 38"/>
                      <a:gd name="T23" fmla="*/ 126 h 111"/>
                      <a:gd name="T24" fmla="*/ 0 w 38"/>
                      <a:gd name="T25" fmla="*/ 0 h 111"/>
                      <a:gd name="T26" fmla="*/ 0 w 38"/>
                      <a:gd name="T27" fmla="*/ 1553 h 111"/>
                      <a:gd name="T28" fmla="*/ 300 w 38"/>
                      <a:gd name="T29" fmla="*/ 1762 h 111"/>
                      <a:gd name="T30" fmla="*/ 345 w 38"/>
                      <a:gd name="T31" fmla="*/ 1762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0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5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0"/>
                        </a:cubicBezTo>
                        <a:cubicBezTo>
                          <a:pt x="35" y="9"/>
                          <a:pt x="38" y="6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1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9DB7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13" name="Freeform 237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73" name="Group 238"/>
                <p:cNvGrpSpPr>
                  <a:grpSpLocks/>
                </p:cNvGrpSpPr>
                <p:nvPr/>
              </p:nvGrpSpPr>
              <p:grpSpPr bwMode="auto">
                <a:xfrm>
                  <a:off x="7118350" y="2979738"/>
                  <a:ext cx="152400" cy="454025"/>
                  <a:chOff x="818" y="866"/>
                  <a:chExt cx="96" cy="286"/>
                </a:xfrm>
              </p:grpSpPr>
              <p:sp>
                <p:nvSpPr>
                  <p:cNvPr id="106" name="Freeform 23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07" name="Freeform 24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08" name="Freeform 24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09" name="Freeform 24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74" name="Group 243"/>
                <p:cNvGrpSpPr>
                  <a:grpSpLocks/>
                </p:cNvGrpSpPr>
                <p:nvPr/>
              </p:nvGrpSpPr>
              <p:grpSpPr bwMode="auto">
                <a:xfrm>
                  <a:off x="7118350" y="3281363"/>
                  <a:ext cx="150813" cy="444500"/>
                  <a:chOff x="1203" y="861"/>
                  <a:chExt cx="95" cy="279"/>
                </a:xfrm>
              </p:grpSpPr>
              <p:sp>
                <p:nvSpPr>
                  <p:cNvPr id="102" name="Freeform 244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solidFill>
                    <a:srgbClr val="C7D22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03" name="Freeform 245"/>
                  <p:cNvSpPr>
                    <a:spLocks/>
                  </p:cNvSpPr>
                  <p:nvPr/>
                </p:nvSpPr>
                <p:spPr bwMode="auto">
                  <a:xfrm>
                    <a:off x="1248" y="861"/>
                    <a:ext cx="50" cy="279"/>
                  </a:xfrm>
                  <a:custGeom>
                    <a:avLst/>
                    <a:gdLst>
                      <a:gd name="T0" fmla="*/ 313 w 20"/>
                      <a:gd name="T1" fmla="*/ 1553 h 111"/>
                      <a:gd name="T2" fmla="*/ 313 w 20"/>
                      <a:gd name="T3" fmla="*/ 0 h 111"/>
                      <a:gd name="T4" fmla="*/ 270 w 20"/>
                      <a:gd name="T5" fmla="*/ 96 h 111"/>
                      <a:gd name="T6" fmla="*/ 270 w 20"/>
                      <a:gd name="T7" fmla="*/ 1553 h 111"/>
                      <a:gd name="T8" fmla="*/ 0 w 20"/>
                      <a:gd name="T9" fmla="*/ 1762 h 111"/>
                      <a:gd name="T10" fmla="*/ 20 w 20"/>
                      <a:gd name="T11" fmla="*/ 1762 h 111"/>
                      <a:gd name="T12" fmla="*/ 313 w 20"/>
                      <a:gd name="T13" fmla="*/ 1553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8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8"/>
                          <a:pt x="17" y="98"/>
                          <a:pt x="17" y="98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5"/>
                          <a:pt x="20" y="98"/>
                        </a:cubicBezTo>
                        <a:close/>
                      </a:path>
                    </a:pathLst>
                  </a:custGeom>
                  <a:solidFill>
                    <a:srgbClr val="DFDD3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04" name="Freeform 246"/>
                  <p:cNvSpPr>
                    <a:spLocks noEditPoints="1"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395 w 38"/>
                      <a:gd name="T1" fmla="*/ 158 h 111"/>
                      <a:gd name="T2" fmla="*/ 500 w 38"/>
                      <a:gd name="T3" fmla="*/ 347 h 111"/>
                      <a:gd name="T4" fmla="*/ 345 w 38"/>
                      <a:gd name="T5" fmla="*/ 555 h 111"/>
                      <a:gd name="T6" fmla="*/ 375 w 38"/>
                      <a:gd name="T7" fmla="*/ 568 h 111"/>
                      <a:gd name="T8" fmla="*/ 550 w 38"/>
                      <a:gd name="T9" fmla="*/ 347 h 111"/>
                      <a:gd name="T10" fmla="*/ 458 w 38"/>
                      <a:gd name="T11" fmla="*/ 158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58 h 111"/>
                      <a:gd name="T18" fmla="*/ 345 w 38"/>
                      <a:gd name="T19" fmla="*/ 1762 h 111"/>
                      <a:gd name="T20" fmla="*/ 83 w 38"/>
                      <a:gd name="T21" fmla="*/ 1553 h 111"/>
                      <a:gd name="T22" fmla="*/ 83 w 38"/>
                      <a:gd name="T23" fmla="*/ 126 h 111"/>
                      <a:gd name="T24" fmla="*/ 0 w 38"/>
                      <a:gd name="T25" fmla="*/ 0 h 111"/>
                      <a:gd name="T26" fmla="*/ 0 w 38"/>
                      <a:gd name="T27" fmla="*/ 1553 h 111"/>
                      <a:gd name="T28" fmla="*/ 300 w 38"/>
                      <a:gd name="T29" fmla="*/ 1762 h 111"/>
                      <a:gd name="T30" fmla="*/ 345 w 38"/>
                      <a:gd name="T31" fmla="*/ 1762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0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5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0"/>
                        </a:cubicBezTo>
                        <a:cubicBezTo>
                          <a:pt x="35" y="9"/>
                          <a:pt x="38" y="6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1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9DB7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05" name="Freeform 247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75" name="Group 248"/>
                <p:cNvGrpSpPr>
                  <a:grpSpLocks/>
                </p:cNvGrpSpPr>
                <p:nvPr/>
              </p:nvGrpSpPr>
              <p:grpSpPr bwMode="auto">
                <a:xfrm>
                  <a:off x="7689850" y="2970213"/>
                  <a:ext cx="152400" cy="454025"/>
                  <a:chOff x="818" y="866"/>
                  <a:chExt cx="96" cy="286"/>
                </a:xfrm>
              </p:grpSpPr>
              <p:sp>
                <p:nvSpPr>
                  <p:cNvPr id="98" name="Freeform 24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99" name="Freeform 25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00" name="Freeform 25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101" name="Freeform 25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76" name="Group 253"/>
                <p:cNvGrpSpPr>
                  <a:grpSpLocks/>
                </p:cNvGrpSpPr>
                <p:nvPr/>
              </p:nvGrpSpPr>
              <p:grpSpPr bwMode="auto">
                <a:xfrm>
                  <a:off x="7689850" y="3271838"/>
                  <a:ext cx="150813" cy="444500"/>
                  <a:chOff x="1203" y="861"/>
                  <a:chExt cx="95" cy="279"/>
                </a:xfrm>
              </p:grpSpPr>
              <p:sp>
                <p:nvSpPr>
                  <p:cNvPr id="94" name="Freeform 254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solidFill>
                    <a:srgbClr val="C7D22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95" name="Freeform 255"/>
                  <p:cNvSpPr>
                    <a:spLocks/>
                  </p:cNvSpPr>
                  <p:nvPr/>
                </p:nvSpPr>
                <p:spPr bwMode="auto">
                  <a:xfrm>
                    <a:off x="1248" y="861"/>
                    <a:ext cx="50" cy="279"/>
                  </a:xfrm>
                  <a:custGeom>
                    <a:avLst/>
                    <a:gdLst>
                      <a:gd name="T0" fmla="*/ 313 w 20"/>
                      <a:gd name="T1" fmla="*/ 1553 h 111"/>
                      <a:gd name="T2" fmla="*/ 313 w 20"/>
                      <a:gd name="T3" fmla="*/ 0 h 111"/>
                      <a:gd name="T4" fmla="*/ 270 w 20"/>
                      <a:gd name="T5" fmla="*/ 96 h 111"/>
                      <a:gd name="T6" fmla="*/ 270 w 20"/>
                      <a:gd name="T7" fmla="*/ 1553 h 111"/>
                      <a:gd name="T8" fmla="*/ 0 w 20"/>
                      <a:gd name="T9" fmla="*/ 1762 h 111"/>
                      <a:gd name="T10" fmla="*/ 20 w 20"/>
                      <a:gd name="T11" fmla="*/ 1762 h 111"/>
                      <a:gd name="T12" fmla="*/ 313 w 20"/>
                      <a:gd name="T13" fmla="*/ 1553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8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8"/>
                          <a:pt x="17" y="98"/>
                          <a:pt x="17" y="98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5"/>
                          <a:pt x="20" y="98"/>
                        </a:cubicBezTo>
                        <a:close/>
                      </a:path>
                    </a:pathLst>
                  </a:custGeom>
                  <a:solidFill>
                    <a:srgbClr val="DFDD3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96" name="Freeform 256"/>
                  <p:cNvSpPr>
                    <a:spLocks noEditPoints="1"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395 w 38"/>
                      <a:gd name="T1" fmla="*/ 158 h 111"/>
                      <a:gd name="T2" fmla="*/ 500 w 38"/>
                      <a:gd name="T3" fmla="*/ 347 h 111"/>
                      <a:gd name="T4" fmla="*/ 345 w 38"/>
                      <a:gd name="T5" fmla="*/ 555 h 111"/>
                      <a:gd name="T6" fmla="*/ 375 w 38"/>
                      <a:gd name="T7" fmla="*/ 568 h 111"/>
                      <a:gd name="T8" fmla="*/ 550 w 38"/>
                      <a:gd name="T9" fmla="*/ 347 h 111"/>
                      <a:gd name="T10" fmla="*/ 458 w 38"/>
                      <a:gd name="T11" fmla="*/ 158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58 h 111"/>
                      <a:gd name="T18" fmla="*/ 345 w 38"/>
                      <a:gd name="T19" fmla="*/ 1762 h 111"/>
                      <a:gd name="T20" fmla="*/ 83 w 38"/>
                      <a:gd name="T21" fmla="*/ 1553 h 111"/>
                      <a:gd name="T22" fmla="*/ 83 w 38"/>
                      <a:gd name="T23" fmla="*/ 126 h 111"/>
                      <a:gd name="T24" fmla="*/ 0 w 38"/>
                      <a:gd name="T25" fmla="*/ 0 h 111"/>
                      <a:gd name="T26" fmla="*/ 0 w 38"/>
                      <a:gd name="T27" fmla="*/ 1553 h 111"/>
                      <a:gd name="T28" fmla="*/ 300 w 38"/>
                      <a:gd name="T29" fmla="*/ 1762 h 111"/>
                      <a:gd name="T30" fmla="*/ 345 w 38"/>
                      <a:gd name="T31" fmla="*/ 1762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0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5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0"/>
                        </a:cubicBezTo>
                        <a:cubicBezTo>
                          <a:pt x="35" y="9"/>
                          <a:pt x="38" y="6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1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9DB7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97" name="Freeform 257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77" name="Group 258"/>
                <p:cNvGrpSpPr>
                  <a:grpSpLocks/>
                </p:cNvGrpSpPr>
                <p:nvPr/>
              </p:nvGrpSpPr>
              <p:grpSpPr bwMode="auto">
                <a:xfrm>
                  <a:off x="8604250" y="3179763"/>
                  <a:ext cx="152400" cy="454025"/>
                  <a:chOff x="818" y="866"/>
                  <a:chExt cx="96" cy="286"/>
                </a:xfrm>
              </p:grpSpPr>
              <p:sp>
                <p:nvSpPr>
                  <p:cNvPr id="90" name="Freeform 259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solidFill>
                    <a:srgbClr val="EDE3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91" name="Freeform 260"/>
                  <p:cNvSpPr>
                    <a:spLocks/>
                  </p:cNvSpPr>
                  <p:nvPr/>
                </p:nvSpPr>
                <p:spPr bwMode="auto">
                  <a:xfrm>
                    <a:off x="864" y="866"/>
                    <a:ext cx="50" cy="286"/>
                  </a:xfrm>
                  <a:custGeom>
                    <a:avLst/>
                    <a:gdLst>
                      <a:gd name="T0" fmla="*/ 283 w 20"/>
                      <a:gd name="T1" fmla="*/ 188 h 114"/>
                      <a:gd name="T2" fmla="*/ 283 w 20"/>
                      <a:gd name="T3" fmla="*/ 1234 h 114"/>
                      <a:gd name="T4" fmla="*/ 283 w 20"/>
                      <a:gd name="T5" fmla="*/ 1234 h 114"/>
                      <a:gd name="T6" fmla="*/ 83 w 20"/>
                      <a:gd name="T7" fmla="*/ 1402 h 114"/>
                      <a:gd name="T8" fmla="*/ 188 w 20"/>
                      <a:gd name="T9" fmla="*/ 1593 h 114"/>
                      <a:gd name="T10" fmla="*/ 0 w 20"/>
                      <a:gd name="T11" fmla="*/ 1801 h 114"/>
                      <a:gd name="T12" fmla="*/ 20 w 20"/>
                      <a:gd name="T13" fmla="*/ 1801 h 114"/>
                      <a:gd name="T14" fmla="*/ 220 w 20"/>
                      <a:gd name="T15" fmla="*/ 1593 h 114"/>
                      <a:gd name="T16" fmla="*/ 113 w 20"/>
                      <a:gd name="T17" fmla="*/ 1402 h 114"/>
                      <a:gd name="T18" fmla="*/ 313 w 20"/>
                      <a:gd name="T19" fmla="*/ 1234 h 114"/>
                      <a:gd name="T20" fmla="*/ 313 w 20"/>
                      <a:gd name="T21" fmla="*/ 1234 h 114"/>
                      <a:gd name="T22" fmla="*/ 313 w 20"/>
                      <a:gd name="T23" fmla="*/ 188 h 114"/>
                      <a:gd name="T24" fmla="*/ 20 w 20"/>
                      <a:gd name="T25" fmla="*/ 0 h 114"/>
                      <a:gd name="T26" fmla="*/ 0 w 20"/>
                      <a:gd name="T27" fmla="*/ 0 h 114"/>
                      <a:gd name="T28" fmla="*/ 283 w 20"/>
                      <a:gd name="T29" fmla="*/ 188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0" h="114">
                        <a:moveTo>
                          <a:pt x="18" y="12"/>
                        </a:move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78"/>
                          <a:pt x="18" y="78"/>
                          <a:pt x="18" y="78"/>
                        </a:cubicBezTo>
                        <a:cubicBezTo>
                          <a:pt x="18" y="81"/>
                          <a:pt x="17" y="87"/>
                          <a:pt x="5" y="89"/>
                        </a:cubicBezTo>
                        <a:cubicBezTo>
                          <a:pt x="9" y="91"/>
                          <a:pt x="12" y="95"/>
                          <a:pt x="12" y="101"/>
                        </a:cubicBezTo>
                        <a:cubicBezTo>
                          <a:pt x="12" y="108"/>
                          <a:pt x="7" y="113"/>
                          <a:pt x="0" y="114"/>
                        </a:cubicBezTo>
                        <a:cubicBezTo>
                          <a:pt x="0" y="114"/>
                          <a:pt x="0" y="114"/>
                          <a:pt x="1" y="114"/>
                        </a:cubicBezTo>
                        <a:cubicBezTo>
                          <a:pt x="8" y="114"/>
                          <a:pt x="14" y="108"/>
                          <a:pt x="14" y="101"/>
                        </a:cubicBezTo>
                        <a:cubicBezTo>
                          <a:pt x="14" y="95"/>
                          <a:pt x="11" y="91"/>
                          <a:pt x="7" y="89"/>
                        </a:cubicBezTo>
                        <a:cubicBezTo>
                          <a:pt x="19" y="87"/>
                          <a:pt x="20" y="81"/>
                          <a:pt x="20" y="78"/>
                        </a:cubicBezTo>
                        <a:cubicBezTo>
                          <a:pt x="20" y="78"/>
                          <a:pt x="20" y="78"/>
                          <a:pt x="20" y="78"/>
                        </a:cubicBezTo>
                        <a:cubicBezTo>
                          <a:pt x="20" y="12"/>
                          <a:pt x="20" y="12"/>
                          <a:pt x="20" y="12"/>
                        </a:cubicBezTo>
                        <a:cubicBezTo>
                          <a:pt x="20" y="7"/>
                          <a:pt x="16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4" y="1"/>
                          <a:pt x="18" y="8"/>
                          <a:pt x="18" y="12"/>
                        </a:cubicBezTo>
                        <a:close/>
                      </a:path>
                    </a:pathLst>
                  </a:custGeom>
                  <a:solidFill>
                    <a:srgbClr val="F5F6D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92" name="Freeform 261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56" cy="286"/>
                  </a:xfrm>
                  <a:custGeom>
                    <a:avLst/>
                    <a:gdLst>
                      <a:gd name="T0" fmla="*/ 201 w 22"/>
                      <a:gd name="T1" fmla="*/ 1593 h 114"/>
                      <a:gd name="T2" fmla="*/ 311 w 22"/>
                      <a:gd name="T3" fmla="*/ 1402 h 114"/>
                      <a:gd name="T4" fmla="*/ 97 w 22"/>
                      <a:gd name="T5" fmla="*/ 1234 h 114"/>
                      <a:gd name="T6" fmla="*/ 97 w 22"/>
                      <a:gd name="T7" fmla="*/ 1234 h 114"/>
                      <a:gd name="T8" fmla="*/ 97 w 22"/>
                      <a:gd name="T9" fmla="*/ 188 h 114"/>
                      <a:gd name="T10" fmla="*/ 364 w 22"/>
                      <a:gd name="T11" fmla="*/ 20 h 114"/>
                      <a:gd name="T12" fmla="*/ 311 w 22"/>
                      <a:gd name="T13" fmla="*/ 0 h 114"/>
                      <a:gd name="T14" fmla="*/ 0 w 22"/>
                      <a:gd name="T15" fmla="*/ 188 h 114"/>
                      <a:gd name="T16" fmla="*/ 0 w 22"/>
                      <a:gd name="T17" fmla="*/ 1234 h 114"/>
                      <a:gd name="T18" fmla="*/ 0 w 22"/>
                      <a:gd name="T19" fmla="*/ 1234 h 114"/>
                      <a:gd name="T20" fmla="*/ 214 w 22"/>
                      <a:gd name="T21" fmla="*/ 1402 h 114"/>
                      <a:gd name="T22" fmla="*/ 97 w 22"/>
                      <a:gd name="T23" fmla="*/ 1593 h 114"/>
                      <a:gd name="T24" fmla="*/ 311 w 22"/>
                      <a:gd name="T25" fmla="*/ 1801 h 114"/>
                      <a:gd name="T26" fmla="*/ 364 w 22"/>
                      <a:gd name="T27" fmla="*/ 1801 h 114"/>
                      <a:gd name="T28" fmla="*/ 201 w 22"/>
                      <a:gd name="T29" fmla="*/ 1593 h 114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0" t="0" r="r" b="b"/>
                    <a:pathLst>
                      <a:path w="22" h="114">
                        <a:moveTo>
                          <a:pt x="12" y="101"/>
                        </a:moveTo>
                        <a:cubicBezTo>
                          <a:pt x="12" y="95"/>
                          <a:pt x="15" y="91"/>
                          <a:pt x="19" y="89"/>
                        </a:cubicBezTo>
                        <a:cubicBezTo>
                          <a:pt x="7" y="87"/>
                          <a:pt x="6" y="81"/>
                          <a:pt x="6" y="78"/>
                        </a:cubicBezTo>
                        <a:cubicBezTo>
                          <a:pt x="6" y="78"/>
                          <a:pt x="6" y="78"/>
                          <a:pt x="6" y="78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6" y="8"/>
                          <a:pt x="8" y="1"/>
                          <a:pt x="22" y="1"/>
                        </a:cubicBezTo>
                        <a:cubicBezTo>
                          <a:pt x="21" y="0"/>
                          <a:pt x="20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0" y="114"/>
                          <a:pt x="21" y="114"/>
                          <a:pt x="22" y="114"/>
                        </a:cubicBezTo>
                        <a:cubicBezTo>
                          <a:pt x="16" y="112"/>
                          <a:pt x="12" y="107"/>
                          <a:pt x="12" y="101"/>
                        </a:cubicBezTo>
                        <a:close/>
                      </a:path>
                    </a:pathLst>
                  </a:custGeom>
                  <a:solidFill>
                    <a:srgbClr val="F0E42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93" name="Freeform 262"/>
                  <p:cNvSpPr>
                    <a:spLocks/>
                  </p:cNvSpPr>
                  <p:nvPr/>
                </p:nvSpPr>
                <p:spPr bwMode="auto">
                  <a:xfrm>
                    <a:off x="818" y="866"/>
                    <a:ext cx="96" cy="286"/>
                  </a:xfrm>
                  <a:custGeom>
                    <a:avLst/>
                    <a:gdLst>
                      <a:gd name="T0" fmla="*/ 518 w 38"/>
                      <a:gd name="T1" fmla="*/ 1593 h 114"/>
                      <a:gd name="T2" fmla="*/ 402 w 38"/>
                      <a:gd name="T3" fmla="*/ 1402 h 114"/>
                      <a:gd name="T4" fmla="*/ 614 w 38"/>
                      <a:gd name="T5" fmla="*/ 1234 h 114"/>
                      <a:gd name="T6" fmla="*/ 614 w 38"/>
                      <a:gd name="T7" fmla="*/ 1234 h 114"/>
                      <a:gd name="T8" fmla="*/ 614 w 38"/>
                      <a:gd name="T9" fmla="*/ 188 h 114"/>
                      <a:gd name="T10" fmla="*/ 306 w 38"/>
                      <a:gd name="T11" fmla="*/ 0 h 114"/>
                      <a:gd name="T12" fmla="*/ 0 w 38"/>
                      <a:gd name="T13" fmla="*/ 188 h 114"/>
                      <a:gd name="T14" fmla="*/ 0 w 38"/>
                      <a:gd name="T15" fmla="*/ 1234 h 114"/>
                      <a:gd name="T16" fmla="*/ 0 w 38"/>
                      <a:gd name="T17" fmla="*/ 1234 h 114"/>
                      <a:gd name="T18" fmla="*/ 210 w 38"/>
                      <a:gd name="T19" fmla="*/ 1402 h 114"/>
                      <a:gd name="T20" fmla="*/ 96 w 38"/>
                      <a:gd name="T21" fmla="*/ 1593 h 114"/>
                      <a:gd name="T22" fmla="*/ 306 w 38"/>
                      <a:gd name="T23" fmla="*/ 1801 h 114"/>
                      <a:gd name="T24" fmla="*/ 518 w 38"/>
                      <a:gd name="T25" fmla="*/ 1593 h 114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38" h="114">
                        <a:moveTo>
                          <a:pt x="32" y="101"/>
                        </a:moveTo>
                        <a:cubicBezTo>
                          <a:pt x="32" y="95"/>
                          <a:pt x="29" y="91"/>
                          <a:pt x="25" y="89"/>
                        </a:cubicBezTo>
                        <a:cubicBezTo>
                          <a:pt x="37" y="87"/>
                          <a:pt x="38" y="81"/>
                          <a:pt x="38" y="78"/>
                        </a:cubicBezTo>
                        <a:cubicBezTo>
                          <a:pt x="38" y="78"/>
                          <a:pt x="38" y="78"/>
                          <a:pt x="38" y="78"/>
                        </a:cubicBezTo>
                        <a:cubicBezTo>
                          <a:pt x="38" y="12"/>
                          <a:pt x="38" y="12"/>
                          <a:pt x="38" y="12"/>
                        </a:cubicBezTo>
                        <a:cubicBezTo>
                          <a:pt x="38" y="7"/>
                          <a:pt x="34" y="0"/>
                          <a:pt x="19" y="0"/>
                        </a:cubicBezTo>
                        <a:cubicBezTo>
                          <a:pt x="4" y="0"/>
                          <a:pt x="0" y="7"/>
                          <a:pt x="0" y="12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78"/>
                          <a:pt x="0" y="78"/>
                          <a:pt x="0" y="78"/>
                        </a:cubicBezTo>
                        <a:cubicBezTo>
                          <a:pt x="0" y="81"/>
                          <a:pt x="1" y="87"/>
                          <a:pt x="13" y="89"/>
                        </a:cubicBezTo>
                        <a:cubicBezTo>
                          <a:pt x="8" y="91"/>
                          <a:pt x="6" y="95"/>
                          <a:pt x="6" y="101"/>
                        </a:cubicBezTo>
                        <a:cubicBezTo>
                          <a:pt x="6" y="108"/>
                          <a:pt x="11" y="114"/>
                          <a:pt x="19" y="114"/>
                        </a:cubicBezTo>
                        <a:cubicBezTo>
                          <a:pt x="26" y="114"/>
                          <a:pt x="32" y="108"/>
                          <a:pt x="32" y="101"/>
                        </a:cubicBezTo>
                        <a:close/>
                      </a:path>
                    </a:pathLst>
                  </a:custGeom>
                  <a:noFill/>
                  <a:ln w="3175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78" name="Group 263"/>
                <p:cNvGrpSpPr>
                  <a:grpSpLocks/>
                </p:cNvGrpSpPr>
                <p:nvPr/>
              </p:nvGrpSpPr>
              <p:grpSpPr bwMode="auto">
                <a:xfrm>
                  <a:off x="8604250" y="3481388"/>
                  <a:ext cx="150813" cy="444500"/>
                  <a:chOff x="1203" y="861"/>
                  <a:chExt cx="95" cy="279"/>
                </a:xfrm>
              </p:grpSpPr>
              <p:sp>
                <p:nvSpPr>
                  <p:cNvPr id="86" name="Freeform 264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solidFill>
                    <a:srgbClr val="C7D22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87" name="Freeform 265"/>
                  <p:cNvSpPr>
                    <a:spLocks/>
                  </p:cNvSpPr>
                  <p:nvPr/>
                </p:nvSpPr>
                <p:spPr bwMode="auto">
                  <a:xfrm>
                    <a:off x="1248" y="861"/>
                    <a:ext cx="50" cy="279"/>
                  </a:xfrm>
                  <a:custGeom>
                    <a:avLst/>
                    <a:gdLst>
                      <a:gd name="T0" fmla="*/ 313 w 20"/>
                      <a:gd name="T1" fmla="*/ 1553 h 111"/>
                      <a:gd name="T2" fmla="*/ 313 w 20"/>
                      <a:gd name="T3" fmla="*/ 0 h 111"/>
                      <a:gd name="T4" fmla="*/ 270 w 20"/>
                      <a:gd name="T5" fmla="*/ 96 h 111"/>
                      <a:gd name="T6" fmla="*/ 270 w 20"/>
                      <a:gd name="T7" fmla="*/ 1553 h 111"/>
                      <a:gd name="T8" fmla="*/ 0 w 20"/>
                      <a:gd name="T9" fmla="*/ 1762 h 111"/>
                      <a:gd name="T10" fmla="*/ 20 w 20"/>
                      <a:gd name="T11" fmla="*/ 1762 h 111"/>
                      <a:gd name="T12" fmla="*/ 313 w 20"/>
                      <a:gd name="T13" fmla="*/ 1553 h 111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0" h="111">
                        <a:moveTo>
                          <a:pt x="20" y="98"/>
                        </a:move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20" y="1"/>
                          <a:pt x="19" y="5"/>
                          <a:pt x="17" y="6"/>
                        </a:cubicBezTo>
                        <a:cubicBezTo>
                          <a:pt x="17" y="98"/>
                          <a:pt x="17" y="98"/>
                          <a:pt x="17" y="98"/>
                        </a:cubicBezTo>
                        <a:cubicBezTo>
                          <a:pt x="17" y="105"/>
                          <a:pt x="14" y="111"/>
                          <a:pt x="0" y="111"/>
                        </a:cubicBezTo>
                        <a:cubicBezTo>
                          <a:pt x="0" y="111"/>
                          <a:pt x="0" y="111"/>
                          <a:pt x="1" y="111"/>
                        </a:cubicBezTo>
                        <a:cubicBezTo>
                          <a:pt x="16" y="111"/>
                          <a:pt x="20" y="105"/>
                          <a:pt x="20" y="98"/>
                        </a:cubicBezTo>
                        <a:close/>
                      </a:path>
                    </a:pathLst>
                  </a:custGeom>
                  <a:solidFill>
                    <a:srgbClr val="DFDD3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88" name="Freeform 266"/>
                  <p:cNvSpPr>
                    <a:spLocks noEditPoints="1"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395 w 38"/>
                      <a:gd name="T1" fmla="*/ 158 h 111"/>
                      <a:gd name="T2" fmla="*/ 500 w 38"/>
                      <a:gd name="T3" fmla="*/ 347 h 111"/>
                      <a:gd name="T4" fmla="*/ 345 w 38"/>
                      <a:gd name="T5" fmla="*/ 555 h 111"/>
                      <a:gd name="T6" fmla="*/ 375 w 38"/>
                      <a:gd name="T7" fmla="*/ 568 h 111"/>
                      <a:gd name="T8" fmla="*/ 550 w 38"/>
                      <a:gd name="T9" fmla="*/ 347 h 111"/>
                      <a:gd name="T10" fmla="*/ 458 w 38"/>
                      <a:gd name="T11" fmla="*/ 158 h 111"/>
                      <a:gd name="T12" fmla="*/ 595 w 38"/>
                      <a:gd name="T13" fmla="*/ 20 h 111"/>
                      <a:gd name="T14" fmla="*/ 595 w 38"/>
                      <a:gd name="T15" fmla="*/ 0 h 111"/>
                      <a:gd name="T16" fmla="*/ 395 w 38"/>
                      <a:gd name="T17" fmla="*/ 158 h 111"/>
                      <a:gd name="T18" fmla="*/ 345 w 38"/>
                      <a:gd name="T19" fmla="*/ 1762 h 111"/>
                      <a:gd name="T20" fmla="*/ 83 w 38"/>
                      <a:gd name="T21" fmla="*/ 1553 h 111"/>
                      <a:gd name="T22" fmla="*/ 83 w 38"/>
                      <a:gd name="T23" fmla="*/ 126 h 111"/>
                      <a:gd name="T24" fmla="*/ 0 w 38"/>
                      <a:gd name="T25" fmla="*/ 0 h 111"/>
                      <a:gd name="T26" fmla="*/ 0 w 38"/>
                      <a:gd name="T27" fmla="*/ 1553 h 111"/>
                      <a:gd name="T28" fmla="*/ 300 w 38"/>
                      <a:gd name="T29" fmla="*/ 1762 h 111"/>
                      <a:gd name="T30" fmla="*/ 345 w 38"/>
                      <a:gd name="T31" fmla="*/ 1762 h 111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0" t="0" r="r" b="b"/>
                    <a:pathLst>
                      <a:path w="38" h="111">
                        <a:moveTo>
                          <a:pt x="25" y="10"/>
                        </a:move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29"/>
                          <a:pt x="28" y="34"/>
                          <a:pt x="22" y="35"/>
                        </a:cubicBezTo>
                        <a:cubicBezTo>
                          <a:pt x="22" y="36"/>
                          <a:pt x="23" y="36"/>
                          <a:pt x="24" y="36"/>
                        </a:cubicBezTo>
                        <a:cubicBezTo>
                          <a:pt x="31" y="35"/>
                          <a:pt x="35" y="30"/>
                          <a:pt x="35" y="22"/>
                        </a:cubicBezTo>
                        <a:cubicBezTo>
                          <a:pt x="35" y="17"/>
                          <a:pt x="33" y="13"/>
                          <a:pt x="29" y="10"/>
                        </a:cubicBezTo>
                        <a:cubicBezTo>
                          <a:pt x="35" y="9"/>
                          <a:pt x="38" y="6"/>
                          <a:pt x="38" y="1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lose/>
                        <a:moveTo>
                          <a:pt x="22" y="111"/>
                        </a:moveTo>
                        <a:cubicBezTo>
                          <a:pt x="8" y="110"/>
                          <a:pt x="5" y="105"/>
                          <a:pt x="5" y="9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1" y="6"/>
                          <a:pt x="0" y="1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20" y="111"/>
                          <a:pt x="21" y="111"/>
                          <a:pt x="22" y="111"/>
                        </a:cubicBezTo>
                        <a:close/>
                      </a:path>
                    </a:pathLst>
                  </a:custGeom>
                  <a:solidFill>
                    <a:srgbClr val="9DB71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89" name="Freeform 267"/>
                  <p:cNvSpPr>
                    <a:spLocks/>
                  </p:cNvSpPr>
                  <p:nvPr/>
                </p:nvSpPr>
                <p:spPr bwMode="auto">
                  <a:xfrm>
                    <a:off x="1203" y="861"/>
                    <a:ext cx="95" cy="279"/>
                  </a:xfrm>
                  <a:custGeom>
                    <a:avLst/>
                    <a:gdLst>
                      <a:gd name="T0" fmla="*/ 595 w 38"/>
                      <a:gd name="T1" fmla="*/ 1553 h 111"/>
                      <a:gd name="T2" fmla="*/ 595 w 38"/>
                      <a:gd name="T3" fmla="*/ 0 h 111"/>
                      <a:gd name="T4" fmla="*/ 395 w 38"/>
                      <a:gd name="T5" fmla="*/ 158 h 111"/>
                      <a:gd name="T6" fmla="*/ 500 w 38"/>
                      <a:gd name="T7" fmla="*/ 347 h 111"/>
                      <a:gd name="T8" fmla="*/ 300 w 38"/>
                      <a:gd name="T9" fmla="*/ 568 h 111"/>
                      <a:gd name="T10" fmla="*/ 95 w 38"/>
                      <a:gd name="T11" fmla="*/ 347 h 111"/>
                      <a:gd name="T12" fmla="*/ 208 w 38"/>
                      <a:gd name="T13" fmla="*/ 158 h 111"/>
                      <a:gd name="T14" fmla="*/ 0 w 38"/>
                      <a:gd name="T15" fmla="*/ 0 h 111"/>
                      <a:gd name="T16" fmla="*/ 0 w 38"/>
                      <a:gd name="T17" fmla="*/ 1553 h 111"/>
                      <a:gd name="T18" fmla="*/ 300 w 38"/>
                      <a:gd name="T19" fmla="*/ 1762 h 111"/>
                      <a:gd name="T20" fmla="*/ 595 w 38"/>
                      <a:gd name="T21" fmla="*/ 1553 h 111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38" h="111">
                        <a:moveTo>
                          <a:pt x="38" y="98"/>
                        </a:move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7" y="3"/>
                          <a:pt x="36" y="9"/>
                          <a:pt x="25" y="10"/>
                        </a:cubicBezTo>
                        <a:cubicBezTo>
                          <a:pt x="29" y="13"/>
                          <a:pt x="32" y="17"/>
                          <a:pt x="32" y="22"/>
                        </a:cubicBezTo>
                        <a:cubicBezTo>
                          <a:pt x="32" y="30"/>
                          <a:pt x="26" y="36"/>
                          <a:pt x="19" y="36"/>
                        </a:cubicBezTo>
                        <a:cubicBezTo>
                          <a:pt x="11" y="36"/>
                          <a:pt x="6" y="30"/>
                          <a:pt x="6" y="22"/>
                        </a:cubicBezTo>
                        <a:cubicBezTo>
                          <a:pt x="6" y="17"/>
                          <a:pt x="9" y="13"/>
                          <a:pt x="13" y="10"/>
                        </a:cubicBezTo>
                        <a:cubicBezTo>
                          <a:pt x="1" y="9"/>
                          <a:pt x="0" y="3"/>
                          <a:pt x="0" y="0"/>
                        </a:cubicBezTo>
                        <a:cubicBezTo>
                          <a:pt x="0" y="98"/>
                          <a:pt x="0" y="98"/>
                          <a:pt x="0" y="98"/>
                        </a:cubicBezTo>
                        <a:cubicBezTo>
                          <a:pt x="0" y="105"/>
                          <a:pt x="4" y="111"/>
                          <a:pt x="19" y="111"/>
                        </a:cubicBezTo>
                        <a:cubicBezTo>
                          <a:pt x="34" y="111"/>
                          <a:pt x="38" y="105"/>
                          <a:pt x="38" y="98"/>
                        </a:cubicBezTo>
                        <a:close/>
                      </a:path>
                    </a:pathLst>
                  </a:custGeom>
                  <a:noFill/>
                  <a:ln w="4763" cap="flat">
                    <a:solidFill>
                      <a:srgbClr val="343434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  <p:grpSp>
              <p:nvGrpSpPr>
                <p:cNvPr id="79" name="Group 268"/>
                <p:cNvGrpSpPr>
                  <a:grpSpLocks/>
                </p:cNvGrpSpPr>
                <p:nvPr/>
              </p:nvGrpSpPr>
              <p:grpSpPr bwMode="auto">
                <a:xfrm>
                  <a:off x="3270250" y="2589213"/>
                  <a:ext cx="5651500" cy="993775"/>
                  <a:chOff x="1733" y="2270"/>
                  <a:chExt cx="3560" cy="626"/>
                </a:xfrm>
              </p:grpSpPr>
              <p:sp>
                <p:nvSpPr>
                  <p:cNvPr id="80" name="Freeform 269"/>
                  <p:cNvSpPr>
                    <a:spLocks/>
                  </p:cNvSpPr>
                  <p:nvPr/>
                </p:nvSpPr>
                <p:spPr bwMode="auto">
                  <a:xfrm>
                    <a:off x="1733" y="2270"/>
                    <a:ext cx="3560" cy="626"/>
                  </a:xfrm>
                  <a:custGeom>
                    <a:avLst/>
                    <a:gdLst>
                      <a:gd name="T0" fmla="*/ 22250 w 1424"/>
                      <a:gd name="T1" fmla="*/ 2214 h 250"/>
                      <a:gd name="T2" fmla="*/ 14875 w 1424"/>
                      <a:gd name="T3" fmla="*/ 2168 h 250"/>
                      <a:gd name="T4" fmla="*/ 14813 w 1424"/>
                      <a:gd name="T5" fmla="*/ 2214 h 250"/>
                      <a:gd name="T6" fmla="*/ 7438 w 1424"/>
                      <a:gd name="T7" fmla="*/ 2168 h 250"/>
                      <a:gd name="T8" fmla="*/ 7375 w 1424"/>
                      <a:gd name="T9" fmla="*/ 2214 h 250"/>
                      <a:gd name="T10" fmla="*/ 0 w 1424"/>
                      <a:gd name="T11" fmla="*/ 2168 h 250"/>
                      <a:gd name="T12" fmla="*/ 0 w 1424"/>
                      <a:gd name="T13" fmla="*/ 1588 h 250"/>
                      <a:gd name="T14" fmla="*/ 7375 w 1424"/>
                      <a:gd name="T15" fmla="*/ 1630 h 250"/>
                      <a:gd name="T16" fmla="*/ 7438 w 1424"/>
                      <a:gd name="T17" fmla="*/ 1588 h 250"/>
                      <a:gd name="T18" fmla="*/ 14813 w 1424"/>
                      <a:gd name="T19" fmla="*/ 1630 h 250"/>
                      <a:gd name="T20" fmla="*/ 14875 w 1424"/>
                      <a:gd name="T21" fmla="*/ 1588 h 250"/>
                      <a:gd name="T22" fmla="*/ 22250 w 1424"/>
                      <a:gd name="T23" fmla="*/ 1630 h 250"/>
                      <a:gd name="T24" fmla="*/ 22250 w 1424"/>
                      <a:gd name="T25" fmla="*/ 2214 h 25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1424" h="250">
                        <a:moveTo>
                          <a:pt x="1424" y="141"/>
                        </a:moveTo>
                        <a:cubicBezTo>
                          <a:pt x="1280" y="250"/>
                          <a:pt x="1109" y="37"/>
                          <a:pt x="952" y="138"/>
                        </a:cubicBezTo>
                        <a:cubicBezTo>
                          <a:pt x="948" y="141"/>
                          <a:pt x="948" y="141"/>
                          <a:pt x="948" y="141"/>
                        </a:cubicBezTo>
                        <a:cubicBezTo>
                          <a:pt x="804" y="250"/>
                          <a:pt x="633" y="37"/>
                          <a:pt x="476" y="138"/>
                        </a:cubicBezTo>
                        <a:cubicBezTo>
                          <a:pt x="472" y="141"/>
                          <a:pt x="472" y="141"/>
                          <a:pt x="472" y="141"/>
                        </a:cubicBezTo>
                        <a:cubicBezTo>
                          <a:pt x="328" y="250"/>
                          <a:pt x="157" y="37"/>
                          <a:pt x="0" y="138"/>
                        </a:cubicBez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157" y="0"/>
                          <a:pt x="328" y="213"/>
                          <a:pt x="472" y="104"/>
                        </a:cubicBezTo>
                        <a:cubicBezTo>
                          <a:pt x="476" y="101"/>
                          <a:pt x="476" y="101"/>
                          <a:pt x="476" y="101"/>
                        </a:cubicBezTo>
                        <a:cubicBezTo>
                          <a:pt x="633" y="0"/>
                          <a:pt x="804" y="213"/>
                          <a:pt x="948" y="104"/>
                        </a:cubicBezTo>
                        <a:cubicBezTo>
                          <a:pt x="952" y="101"/>
                          <a:pt x="952" y="101"/>
                          <a:pt x="952" y="101"/>
                        </a:cubicBezTo>
                        <a:cubicBezTo>
                          <a:pt x="1109" y="0"/>
                          <a:pt x="1280" y="213"/>
                          <a:pt x="1424" y="104"/>
                        </a:cubicBezTo>
                        <a:lnTo>
                          <a:pt x="1424" y="141"/>
                        </a:lnTo>
                        <a:close/>
                      </a:path>
                    </a:pathLst>
                  </a:custGeom>
                  <a:solidFill>
                    <a:srgbClr val="3B59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81" name="Freeform 270"/>
                  <p:cNvSpPr>
                    <a:spLocks/>
                  </p:cNvSpPr>
                  <p:nvPr/>
                </p:nvSpPr>
                <p:spPr bwMode="auto">
                  <a:xfrm>
                    <a:off x="1733" y="2363"/>
                    <a:ext cx="3560" cy="533"/>
                  </a:xfrm>
                  <a:custGeom>
                    <a:avLst/>
                    <a:gdLst>
                      <a:gd name="T0" fmla="*/ 22250 w 1424"/>
                      <a:gd name="T1" fmla="*/ 1629 h 213"/>
                      <a:gd name="T2" fmla="*/ 14875 w 1424"/>
                      <a:gd name="T3" fmla="*/ 1584 h 213"/>
                      <a:gd name="T4" fmla="*/ 14813 w 1424"/>
                      <a:gd name="T5" fmla="*/ 1629 h 213"/>
                      <a:gd name="T6" fmla="*/ 7438 w 1424"/>
                      <a:gd name="T7" fmla="*/ 1584 h 213"/>
                      <a:gd name="T8" fmla="*/ 7375 w 1424"/>
                      <a:gd name="T9" fmla="*/ 1629 h 213"/>
                      <a:gd name="T10" fmla="*/ 0 w 1424"/>
                      <a:gd name="T11" fmla="*/ 1584 h 21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424" h="213">
                        <a:moveTo>
                          <a:pt x="1424" y="104"/>
                        </a:moveTo>
                        <a:cubicBezTo>
                          <a:pt x="1280" y="213"/>
                          <a:pt x="1109" y="0"/>
                          <a:pt x="952" y="101"/>
                        </a:cubicBezTo>
                        <a:cubicBezTo>
                          <a:pt x="948" y="104"/>
                          <a:pt x="948" y="104"/>
                          <a:pt x="948" y="104"/>
                        </a:cubicBezTo>
                        <a:cubicBezTo>
                          <a:pt x="804" y="213"/>
                          <a:pt x="633" y="0"/>
                          <a:pt x="476" y="101"/>
                        </a:cubicBezTo>
                        <a:cubicBezTo>
                          <a:pt x="472" y="104"/>
                          <a:pt x="472" y="104"/>
                          <a:pt x="472" y="104"/>
                        </a:cubicBezTo>
                        <a:cubicBezTo>
                          <a:pt x="328" y="213"/>
                          <a:pt x="157" y="0"/>
                          <a:pt x="0" y="101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343434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82" name="Freeform 271"/>
                  <p:cNvSpPr>
                    <a:spLocks/>
                  </p:cNvSpPr>
                  <p:nvPr/>
                </p:nvSpPr>
                <p:spPr bwMode="auto">
                  <a:xfrm>
                    <a:off x="1733" y="2270"/>
                    <a:ext cx="3560" cy="533"/>
                  </a:xfrm>
                  <a:custGeom>
                    <a:avLst/>
                    <a:gdLst>
                      <a:gd name="T0" fmla="*/ 0 w 1424"/>
                      <a:gd name="T1" fmla="*/ 1584 h 213"/>
                      <a:gd name="T2" fmla="*/ 7375 w 1424"/>
                      <a:gd name="T3" fmla="*/ 1629 h 213"/>
                      <a:gd name="T4" fmla="*/ 7438 w 1424"/>
                      <a:gd name="T5" fmla="*/ 1584 h 213"/>
                      <a:gd name="T6" fmla="*/ 14813 w 1424"/>
                      <a:gd name="T7" fmla="*/ 1629 h 213"/>
                      <a:gd name="T8" fmla="*/ 14875 w 1424"/>
                      <a:gd name="T9" fmla="*/ 1584 h 213"/>
                      <a:gd name="T10" fmla="*/ 22250 w 1424"/>
                      <a:gd name="T11" fmla="*/ 1629 h 21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1424" h="213">
                        <a:moveTo>
                          <a:pt x="0" y="101"/>
                        </a:moveTo>
                        <a:cubicBezTo>
                          <a:pt x="157" y="0"/>
                          <a:pt x="328" y="213"/>
                          <a:pt x="472" y="104"/>
                        </a:cubicBezTo>
                        <a:cubicBezTo>
                          <a:pt x="476" y="101"/>
                          <a:pt x="476" y="101"/>
                          <a:pt x="476" y="101"/>
                        </a:cubicBezTo>
                        <a:cubicBezTo>
                          <a:pt x="633" y="0"/>
                          <a:pt x="804" y="213"/>
                          <a:pt x="948" y="104"/>
                        </a:cubicBezTo>
                        <a:cubicBezTo>
                          <a:pt x="952" y="101"/>
                          <a:pt x="952" y="101"/>
                          <a:pt x="952" y="101"/>
                        </a:cubicBezTo>
                        <a:cubicBezTo>
                          <a:pt x="1109" y="0"/>
                          <a:pt x="1280" y="213"/>
                          <a:pt x="1424" y="104"/>
                        </a:cubicBezTo>
                      </a:path>
                    </a:pathLst>
                  </a:custGeom>
                  <a:noFill/>
                  <a:ln w="7938" cap="rnd">
                    <a:solidFill>
                      <a:srgbClr val="343434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83" name="Freeform 272"/>
                  <p:cNvSpPr>
                    <a:spLocks/>
                  </p:cNvSpPr>
                  <p:nvPr/>
                </p:nvSpPr>
                <p:spPr bwMode="auto">
                  <a:xfrm>
                    <a:off x="1760" y="2406"/>
                    <a:ext cx="938" cy="220"/>
                  </a:xfrm>
                  <a:custGeom>
                    <a:avLst/>
                    <a:gdLst>
                      <a:gd name="T0" fmla="*/ 5868 w 375"/>
                      <a:gd name="T1" fmla="*/ 1375 h 88"/>
                      <a:gd name="T2" fmla="*/ 2741 w 375"/>
                      <a:gd name="T3" fmla="*/ 708 h 88"/>
                      <a:gd name="T4" fmla="*/ 0 w 375"/>
                      <a:gd name="T5" fmla="*/ 783 h 88"/>
                      <a:gd name="T6" fmla="*/ 2741 w 375"/>
                      <a:gd name="T7" fmla="*/ 613 h 88"/>
                      <a:gd name="T8" fmla="*/ 5868 w 375"/>
                      <a:gd name="T9" fmla="*/ 1375 h 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88">
                        <a:moveTo>
                          <a:pt x="375" y="88"/>
                        </a:moveTo>
                        <a:cubicBezTo>
                          <a:pt x="327" y="88"/>
                          <a:pt x="301" y="85"/>
                          <a:pt x="175" y="45"/>
                        </a:cubicBezTo>
                        <a:cubicBezTo>
                          <a:pt x="50" y="6"/>
                          <a:pt x="0" y="50"/>
                          <a:pt x="0" y="50"/>
                        </a:cubicBezTo>
                        <a:cubicBezTo>
                          <a:pt x="0" y="50"/>
                          <a:pt x="49" y="0"/>
                          <a:pt x="175" y="39"/>
                        </a:cubicBezTo>
                        <a:cubicBezTo>
                          <a:pt x="300" y="79"/>
                          <a:pt x="327" y="88"/>
                          <a:pt x="375" y="88"/>
                        </a:cubicBezTo>
                        <a:close/>
                      </a:path>
                    </a:pathLst>
                  </a:custGeom>
                  <a:solidFill>
                    <a:srgbClr val="5578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84" name="Freeform 273"/>
                  <p:cNvSpPr>
                    <a:spLocks/>
                  </p:cNvSpPr>
                  <p:nvPr/>
                </p:nvSpPr>
                <p:spPr bwMode="auto">
                  <a:xfrm>
                    <a:off x="2950" y="2406"/>
                    <a:ext cx="938" cy="220"/>
                  </a:xfrm>
                  <a:custGeom>
                    <a:avLst/>
                    <a:gdLst>
                      <a:gd name="T0" fmla="*/ 5868 w 375"/>
                      <a:gd name="T1" fmla="*/ 1375 h 88"/>
                      <a:gd name="T2" fmla="*/ 2741 w 375"/>
                      <a:gd name="T3" fmla="*/ 708 h 88"/>
                      <a:gd name="T4" fmla="*/ 0 w 375"/>
                      <a:gd name="T5" fmla="*/ 783 h 88"/>
                      <a:gd name="T6" fmla="*/ 2741 w 375"/>
                      <a:gd name="T7" fmla="*/ 613 h 88"/>
                      <a:gd name="T8" fmla="*/ 5868 w 375"/>
                      <a:gd name="T9" fmla="*/ 1375 h 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88">
                        <a:moveTo>
                          <a:pt x="375" y="88"/>
                        </a:moveTo>
                        <a:cubicBezTo>
                          <a:pt x="327" y="88"/>
                          <a:pt x="301" y="85"/>
                          <a:pt x="175" y="45"/>
                        </a:cubicBezTo>
                        <a:cubicBezTo>
                          <a:pt x="50" y="6"/>
                          <a:pt x="0" y="50"/>
                          <a:pt x="0" y="50"/>
                        </a:cubicBezTo>
                        <a:cubicBezTo>
                          <a:pt x="0" y="50"/>
                          <a:pt x="49" y="0"/>
                          <a:pt x="175" y="39"/>
                        </a:cubicBezTo>
                        <a:cubicBezTo>
                          <a:pt x="300" y="79"/>
                          <a:pt x="327" y="88"/>
                          <a:pt x="375" y="88"/>
                        </a:cubicBezTo>
                        <a:close/>
                      </a:path>
                    </a:pathLst>
                  </a:custGeom>
                  <a:solidFill>
                    <a:srgbClr val="5578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  <p:sp>
                <p:nvSpPr>
                  <p:cNvPr id="85" name="Freeform 274"/>
                  <p:cNvSpPr>
                    <a:spLocks/>
                  </p:cNvSpPr>
                  <p:nvPr/>
                </p:nvSpPr>
                <p:spPr bwMode="auto">
                  <a:xfrm>
                    <a:off x="4143" y="2406"/>
                    <a:ext cx="937" cy="220"/>
                  </a:xfrm>
                  <a:custGeom>
                    <a:avLst/>
                    <a:gdLst>
                      <a:gd name="T0" fmla="*/ 5849 w 375"/>
                      <a:gd name="T1" fmla="*/ 1375 h 88"/>
                      <a:gd name="T2" fmla="*/ 2729 w 375"/>
                      <a:gd name="T3" fmla="*/ 708 h 88"/>
                      <a:gd name="T4" fmla="*/ 0 w 375"/>
                      <a:gd name="T5" fmla="*/ 783 h 88"/>
                      <a:gd name="T6" fmla="*/ 2716 w 375"/>
                      <a:gd name="T7" fmla="*/ 613 h 88"/>
                      <a:gd name="T8" fmla="*/ 5849 w 375"/>
                      <a:gd name="T9" fmla="*/ 1375 h 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5" h="88">
                        <a:moveTo>
                          <a:pt x="375" y="88"/>
                        </a:moveTo>
                        <a:cubicBezTo>
                          <a:pt x="327" y="88"/>
                          <a:pt x="301" y="85"/>
                          <a:pt x="175" y="45"/>
                        </a:cubicBezTo>
                        <a:cubicBezTo>
                          <a:pt x="49" y="6"/>
                          <a:pt x="0" y="50"/>
                          <a:pt x="0" y="50"/>
                        </a:cubicBezTo>
                        <a:cubicBezTo>
                          <a:pt x="0" y="50"/>
                          <a:pt x="49" y="0"/>
                          <a:pt x="174" y="39"/>
                        </a:cubicBezTo>
                        <a:cubicBezTo>
                          <a:pt x="300" y="79"/>
                          <a:pt x="327" y="88"/>
                          <a:pt x="375" y="88"/>
                        </a:cubicBezTo>
                        <a:close/>
                      </a:path>
                    </a:pathLst>
                  </a:custGeom>
                  <a:solidFill>
                    <a:srgbClr val="5578B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defPPr>
                      <a:defRPr lang="fr-FR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9pPr>
                  </a:lstStyle>
                  <a:p>
                    <a:endParaRPr lang="en-US" sz="1600"/>
                  </a:p>
                </p:txBody>
              </p:sp>
            </p:grpSp>
          </p:grpSp>
          <p:sp>
            <p:nvSpPr>
              <p:cNvPr id="250" name="Explosion 2 249"/>
              <p:cNvSpPr>
                <a:spLocks noChangeAspect="1"/>
              </p:cNvSpPr>
              <p:nvPr/>
            </p:nvSpPr>
            <p:spPr>
              <a:xfrm>
                <a:off x="914016" y="3224545"/>
                <a:ext cx="348387" cy="275070"/>
              </a:xfrm>
              <a:prstGeom prst="irregularSeal2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251" name="Groupe 250"/>
            <p:cNvGrpSpPr>
              <a:grpSpLocks noChangeAspect="1"/>
            </p:cNvGrpSpPr>
            <p:nvPr/>
          </p:nvGrpSpPr>
          <p:grpSpPr>
            <a:xfrm>
              <a:off x="3711474" y="2429095"/>
              <a:ext cx="3335873" cy="576000"/>
              <a:chOff x="5596238" y="5586272"/>
              <a:chExt cx="2882565" cy="497728"/>
            </a:xfrm>
          </p:grpSpPr>
          <p:cxnSp>
            <p:nvCxnSpPr>
              <p:cNvPr id="252" name="Connecteur droit 251"/>
              <p:cNvCxnSpPr>
                <a:stCxn id="253" idx="3"/>
                <a:endCxn id="255" idx="1"/>
              </p:cNvCxnSpPr>
              <p:nvPr/>
            </p:nvCxnSpPr>
            <p:spPr>
              <a:xfrm>
                <a:off x="6136238" y="5994000"/>
                <a:ext cx="1802565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3" name="Rectangle 252"/>
              <p:cNvSpPr/>
              <p:nvPr/>
            </p:nvSpPr>
            <p:spPr>
              <a:xfrm>
                <a:off x="5596238" y="5904000"/>
                <a:ext cx="540000" cy="18000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767521" y="5904000"/>
                <a:ext cx="540000" cy="18000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7938803" y="5904000"/>
                <a:ext cx="540000" cy="180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6" name="Groupe 255"/>
              <p:cNvGrpSpPr/>
              <p:nvPr/>
            </p:nvGrpSpPr>
            <p:grpSpPr>
              <a:xfrm>
                <a:off x="7307522" y="5695950"/>
                <a:ext cx="631282" cy="206697"/>
                <a:chOff x="7213576" y="5452336"/>
                <a:chExt cx="720841" cy="361665"/>
              </a:xfrm>
            </p:grpSpPr>
            <p:cxnSp>
              <p:nvCxnSpPr>
                <p:cNvPr id="264" name="Connecteur droit 263"/>
                <p:cNvCxnSpPr>
                  <a:cxnSpLocks noChangeAspect="1"/>
                </p:cNvCxnSpPr>
                <p:nvPr/>
              </p:nvCxnSpPr>
              <p:spPr>
                <a:xfrm>
                  <a:off x="7574417" y="5454001"/>
                  <a:ext cx="360000" cy="36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Connecteur droit 264"/>
                <p:cNvCxnSpPr>
                  <a:cxnSpLocks/>
                </p:cNvCxnSpPr>
                <p:nvPr/>
              </p:nvCxnSpPr>
              <p:spPr>
                <a:xfrm flipH="1">
                  <a:off x="7213576" y="5452336"/>
                  <a:ext cx="360000" cy="36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Groupe 256"/>
              <p:cNvGrpSpPr/>
              <p:nvPr/>
            </p:nvGrpSpPr>
            <p:grpSpPr>
              <a:xfrm>
                <a:off x="6136238" y="5695950"/>
                <a:ext cx="631282" cy="206697"/>
                <a:chOff x="7213576" y="5452336"/>
                <a:chExt cx="720841" cy="361665"/>
              </a:xfrm>
            </p:grpSpPr>
            <p:cxnSp>
              <p:nvCxnSpPr>
                <p:cNvPr id="262" name="Connecteur droit 261"/>
                <p:cNvCxnSpPr>
                  <a:cxnSpLocks noChangeAspect="1"/>
                </p:cNvCxnSpPr>
                <p:nvPr/>
              </p:nvCxnSpPr>
              <p:spPr>
                <a:xfrm>
                  <a:off x="7574417" y="5454001"/>
                  <a:ext cx="360000" cy="36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Connecteur droit 262"/>
                <p:cNvCxnSpPr>
                  <a:cxnSpLocks/>
                </p:cNvCxnSpPr>
                <p:nvPr/>
              </p:nvCxnSpPr>
              <p:spPr>
                <a:xfrm flipH="1">
                  <a:off x="7213576" y="5452336"/>
                  <a:ext cx="360000" cy="3600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8" name="Groupe 257"/>
              <p:cNvGrpSpPr/>
              <p:nvPr/>
            </p:nvGrpSpPr>
            <p:grpSpPr>
              <a:xfrm>
                <a:off x="6136236" y="5586272"/>
                <a:ext cx="1802565" cy="321917"/>
                <a:chOff x="7213576" y="5452336"/>
                <a:chExt cx="720841" cy="361665"/>
              </a:xfrm>
            </p:grpSpPr>
            <p:cxnSp>
              <p:nvCxnSpPr>
                <p:cNvPr id="260" name="Connecteur droit 259"/>
                <p:cNvCxnSpPr>
                  <a:cxnSpLocks noChangeAspect="1"/>
                </p:cNvCxnSpPr>
                <p:nvPr/>
              </p:nvCxnSpPr>
              <p:spPr>
                <a:xfrm>
                  <a:off x="7574417" y="5454001"/>
                  <a:ext cx="360000" cy="36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Connecteur droit 260"/>
                <p:cNvCxnSpPr>
                  <a:cxnSpLocks/>
                </p:cNvCxnSpPr>
                <p:nvPr/>
              </p:nvCxnSpPr>
              <p:spPr>
                <a:xfrm flipH="1">
                  <a:off x="7213576" y="5452336"/>
                  <a:ext cx="360000" cy="36000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68" name="Flèche droite 267"/>
            <p:cNvSpPr/>
            <p:nvPr/>
          </p:nvSpPr>
          <p:spPr>
            <a:xfrm>
              <a:off x="7553217" y="2676979"/>
              <a:ext cx="688913" cy="312208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0" name="Connecteur droit avec flèche 269"/>
            <p:cNvCxnSpPr>
              <a:stCxn id="2" idx="2"/>
              <a:endCxn id="3" idx="0"/>
            </p:cNvCxnSpPr>
            <p:nvPr/>
          </p:nvCxnSpPr>
          <p:spPr>
            <a:xfrm flipH="1">
              <a:off x="8256079" y="3293570"/>
              <a:ext cx="1042720" cy="1240861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Connecteur droit avec flèche 270"/>
            <p:cNvCxnSpPr>
              <a:stCxn id="2" idx="2"/>
              <a:endCxn id="37" idx="0"/>
            </p:cNvCxnSpPr>
            <p:nvPr/>
          </p:nvCxnSpPr>
          <p:spPr>
            <a:xfrm>
              <a:off x="9298799" y="3293570"/>
              <a:ext cx="963828" cy="122469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93" name="Groupe 292"/>
            <p:cNvGrpSpPr/>
            <p:nvPr/>
          </p:nvGrpSpPr>
          <p:grpSpPr>
            <a:xfrm>
              <a:off x="1405604" y="1887569"/>
              <a:ext cx="1800000" cy="2465564"/>
              <a:chOff x="1228830" y="2980871"/>
              <a:chExt cx="1800000" cy="2465564"/>
            </a:xfrm>
          </p:grpSpPr>
          <p:sp>
            <p:nvSpPr>
              <p:cNvPr id="267" name="Flèche droite 266"/>
              <p:cNvSpPr/>
              <p:nvPr/>
            </p:nvSpPr>
            <p:spPr>
              <a:xfrm>
                <a:off x="1228830" y="3766452"/>
                <a:ext cx="1800000" cy="312208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6" name="Groupe 275"/>
              <p:cNvGrpSpPr>
                <a:grpSpLocks noChangeAspect="1"/>
              </p:cNvGrpSpPr>
              <p:nvPr/>
            </p:nvGrpSpPr>
            <p:grpSpPr>
              <a:xfrm>
                <a:off x="1418017" y="2980871"/>
                <a:ext cx="1440000" cy="1237822"/>
                <a:chOff x="9124950" y="3318937"/>
                <a:chExt cx="2638425" cy="2268000"/>
              </a:xfrm>
            </p:grpSpPr>
            <p:sp>
              <p:nvSpPr>
                <p:cNvPr id="280" name="Corde 279"/>
                <p:cNvSpPr>
                  <a:spLocks noChangeAspect="1"/>
                </p:cNvSpPr>
                <p:nvPr/>
              </p:nvSpPr>
              <p:spPr>
                <a:xfrm rot="5400000">
                  <a:off x="9363075" y="3372347"/>
                  <a:ext cx="2160000" cy="2160000"/>
                </a:xfrm>
                <a:prstGeom prst="chord">
                  <a:avLst>
                    <a:gd name="adj1" fmla="val 5361877"/>
                    <a:gd name="adj2" fmla="val 1620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Arc plein 280"/>
                <p:cNvSpPr>
                  <a:spLocks noChangeAspect="1"/>
                </p:cNvSpPr>
                <p:nvPr/>
              </p:nvSpPr>
              <p:spPr>
                <a:xfrm>
                  <a:off x="9363075" y="3372937"/>
                  <a:ext cx="2160000" cy="2160000"/>
                </a:xfrm>
                <a:prstGeom prst="blockArc">
                  <a:avLst>
                    <a:gd name="adj1" fmla="val 18849254"/>
                    <a:gd name="adj2" fmla="val 0"/>
                    <a:gd name="adj3" fmla="val 14858"/>
                  </a:avLst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Arc plein 281"/>
                <p:cNvSpPr>
                  <a:spLocks noChangeAspect="1"/>
                </p:cNvSpPr>
                <p:nvPr/>
              </p:nvSpPr>
              <p:spPr>
                <a:xfrm>
                  <a:off x="9363075" y="3372937"/>
                  <a:ext cx="2160000" cy="2160000"/>
                </a:xfrm>
                <a:prstGeom prst="blockArc">
                  <a:avLst>
                    <a:gd name="adj1" fmla="val 16191946"/>
                    <a:gd name="adj2" fmla="val 18852583"/>
                    <a:gd name="adj3" fmla="val 14780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Arc plein 282"/>
                <p:cNvSpPr>
                  <a:spLocks noChangeAspect="1"/>
                </p:cNvSpPr>
                <p:nvPr/>
              </p:nvSpPr>
              <p:spPr>
                <a:xfrm>
                  <a:off x="9363075" y="3372937"/>
                  <a:ext cx="2160000" cy="2160000"/>
                </a:xfrm>
                <a:prstGeom prst="blockArc">
                  <a:avLst>
                    <a:gd name="adj1" fmla="val 13546722"/>
                    <a:gd name="adj2" fmla="val 16186750"/>
                    <a:gd name="adj3" fmla="val 14722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Arc plein 283"/>
                <p:cNvSpPr>
                  <a:spLocks/>
                </p:cNvSpPr>
                <p:nvPr/>
              </p:nvSpPr>
              <p:spPr>
                <a:xfrm flipH="1">
                  <a:off x="9363075" y="3372937"/>
                  <a:ext cx="2160000" cy="2160000"/>
                </a:xfrm>
                <a:prstGeom prst="blockArc">
                  <a:avLst>
                    <a:gd name="adj1" fmla="val 18849254"/>
                    <a:gd name="adj2" fmla="val 0"/>
                    <a:gd name="adj3" fmla="val 14858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Arc plein 284"/>
                <p:cNvSpPr>
                  <a:spLocks noChangeAspect="1"/>
                </p:cNvSpPr>
                <p:nvPr/>
              </p:nvSpPr>
              <p:spPr>
                <a:xfrm>
                  <a:off x="9309385" y="3318937"/>
                  <a:ext cx="2267380" cy="2268000"/>
                </a:xfrm>
                <a:prstGeom prst="blockArc">
                  <a:avLst>
                    <a:gd name="adj1" fmla="val 10800000"/>
                    <a:gd name="adj2" fmla="val 21598482"/>
                    <a:gd name="adj3" fmla="val 2552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6" name="Connecteur droit 285"/>
                <p:cNvCxnSpPr/>
                <p:nvPr/>
              </p:nvCxnSpPr>
              <p:spPr>
                <a:xfrm flipV="1">
                  <a:off x="9124950" y="4452347"/>
                  <a:ext cx="2638425" cy="0"/>
                </a:xfrm>
                <a:prstGeom prst="line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7" name="Groupe 286"/>
                <p:cNvGrpSpPr/>
                <p:nvPr/>
              </p:nvGrpSpPr>
              <p:grpSpPr>
                <a:xfrm>
                  <a:off x="10317075" y="3819525"/>
                  <a:ext cx="252000" cy="758822"/>
                  <a:chOff x="10317075" y="3819525"/>
                  <a:chExt cx="252000" cy="758822"/>
                </a:xfrm>
              </p:grpSpPr>
              <p:sp>
                <p:nvSpPr>
                  <p:cNvPr id="288" name="Triangle isocèle 287"/>
                  <p:cNvSpPr/>
                  <p:nvPr/>
                </p:nvSpPr>
                <p:spPr>
                  <a:xfrm>
                    <a:off x="10344149" y="3819525"/>
                    <a:ext cx="195264" cy="632822"/>
                  </a:xfrm>
                  <a:prstGeom prst="triangle">
                    <a:avLst>
                      <a:gd name="adj" fmla="val 4878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89" name="Groupe 288"/>
                  <p:cNvGrpSpPr/>
                  <p:nvPr/>
                </p:nvGrpSpPr>
                <p:grpSpPr>
                  <a:xfrm>
                    <a:off x="10317075" y="4326347"/>
                    <a:ext cx="252000" cy="252000"/>
                    <a:chOff x="10317075" y="4326347"/>
                    <a:chExt cx="252000" cy="252000"/>
                  </a:xfrm>
                </p:grpSpPr>
                <p:sp>
                  <p:nvSpPr>
                    <p:cNvPr id="290" name="Ellipse 289"/>
                    <p:cNvSpPr>
                      <a:spLocks noChangeAspect="1"/>
                    </p:cNvSpPr>
                    <p:nvPr/>
                  </p:nvSpPr>
                  <p:spPr>
                    <a:xfrm>
                      <a:off x="10317075" y="4326347"/>
                      <a:ext cx="252000" cy="2520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1" name="Ellipse 290"/>
                    <p:cNvSpPr>
                      <a:spLocks noChangeAspect="1"/>
                    </p:cNvSpPr>
                    <p:nvPr/>
                  </p:nvSpPr>
                  <p:spPr>
                    <a:xfrm>
                      <a:off x="10371075" y="4380347"/>
                      <a:ext cx="144000" cy="144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pic>
            <p:nvPicPr>
              <p:cNvPr id="292" name="Image 291"/>
              <p:cNvPicPr>
                <a:picLocks noChangeAspect="1"/>
              </p:cNvPicPr>
              <p:nvPr/>
            </p:nvPicPr>
            <p:blipFill rotWithShape="1">
              <a:blip r:embed="rId5"/>
              <a:srcRect l="7206" r="6507"/>
              <a:stretch/>
            </p:blipFill>
            <p:spPr>
              <a:xfrm>
                <a:off x="1421627" y="4194787"/>
                <a:ext cx="1440000" cy="1251648"/>
              </a:xfrm>
              <a:prstGeom prst="rect">
                <a:avLst/>
              </a:prstGeom>
            </p:spPr>
          </p:pic>
        </p:grpSp>
        <p:pic>
          <p:nvPicPr>
            <p:cNvPr id="294" name="Image 29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5314" y="3579136"/>
              <a:ext cx="360000" cy="5870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01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Espace réservé du contenu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4055516"/>
              </p:ext>
            </p:extLst>
          </p:nvPr>
        </p:nvGraphicFramePr>
        <p:xfrm>
          <a:off x="809795" y="1665765"/>
          <a:ext cx="7394554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7" name="Forme libre 6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9" name="Forme libre 8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540871" y="485617"/>
            <a:ext cx="11110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/>
              <a:t>Épissage et pathogénicité</a:t>
            </a:r>
          </a:p>
          <a:p>
            <a:pPr algn="ctr"/>
            <a:r>
              <a:rPr lang="fr-FR" sz="3200" dirty="0" smtClean="0"/>
              <a:t>Étude de la prédisposition aux cancers du sein et de l’ovaire</a:t>
            </a:r>
            <a:endParaRPr lang="fr-FR" sz="3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8136053" y="3647469"/>
            <a:ext cx="394614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u="sng" dirty="0" smtClean="0"/>
              <a:t>5 gènes majeurs de </a:t>
            </a:r>
            <a:r>
              <a:rPr lang="fr-FR" sz="2000" b="1" u="sng" dirty="0" err="1" smtClean="0"/>
              <a:t>predisposition</a:t>
            </a:r>
            <a:r>
              <a:rPr lang="fr-FR" sz="2000" b="1" u="sng" dirty="0" smtClean="0"/>
              <a:t> :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i="1" dirty="0" smtClean="0"/>
              <a:t>BRCA1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(1994)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i="1" dirty="0" smtClean="0"/>
              <a:t>BRCA2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(1995)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i="1" dirty="0" smtClean="0"/>
              <a:t>PALB2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(2007)</a:t>
            </a:r>
            <a:endParaRPr lang="fr-FR" sz="16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i="1" dirty="0" smtClean="0"/>
              <a:t>RAD51C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(2010)</a:t>
            </a:r>
            <a:endParaRPr lang="fr-FR" sz="16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i="1" dirty="0" smtClean="0"/>
              <a:t>RAD51D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(2011)</a:t>
            </a:r>
            <a:endParaRPr lang="fr-FR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5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540871" y="485617"/>
            <a:ext cx="1111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Classification des </a:t>
            </a:r>
            <a:r>
              <a:rPr lang="fr-FR" sz="3200" dirty="0" err="1" smtClean="0"/>
              <a:t>variants</a:t>
            </a:r>
            <a:r>
              <a:rPr lang="fr-FR" sz="3200" dirty="0" smtClean="0"/>
              <a:t> à usage clinique</a:t>
            </a:r>
            <a:endParaRPr lang="fr-FR" sz="3200" dirty="0"/>
          </a:p>
        </p:txBody>
      </p:sp>
      <p:graphicFrame>
        <p:nvGraphicFramePr>
          <p:cNvPr id="70" name="Tableau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23574"/>
              </p:ext>
            </p:extLst>
          </p:nvPr>
        </p:nvGraphicFramePr>
        <p:xfrm>
          <a:off x="3972000" y="4903554"/>
          <a:ext cx="4248000" cy="155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000">
                  <a:extLst>
                    <a:ext uri="{9D8B030D-6E8A-4147-A177-3AD203B41FA5}">
                      <a16:colId xmlns:a16="http://schemas.microsoft.com/office/drawing/2014/main" val="2760943628"/>
                    </a:ext>
                  </a:extLst>
                </a:gridCol>
                <a:gridCol w="3312000">
                  <a:extLst>
                    <a:ext uri="{9D8B030D-6E8A-4147-A177-3AD203B41FA5}">
                      <a16:colId xmlns:a16="http://schemas.microsoft.com/office/drawing/2014/main" val="1954688640"/>
                    </a:ext>
                  </a:extLst>
                </a:gridCol>
              </a:tblGrid>
              <a:tr h="255737"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Neutre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466093"/>
                  </a:ext>
                </a:extLst>
              </a:tr>
              <a:tr h="255737"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Probablement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neutre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399320"/>
                  </a:ext>
                </a:extLst>
              </a:tr>
              <a:tr h="255737"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VUS </a:t>
                      </a:r>
                      <a:r>
                        <a:rPr lang="en-US" sz="1600" b="1" u="sng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ariant of </a:t>
                      </a:r>
                      <a:r>
                        <a:rPr lang="en-US" sz="1600" b="1" u="sng" dirty="0" smtClean="0">
                          <a:solidFill>
                            <a:schemeClr val="tx1"/>
                          </a:solidFill>
                        </a:rPr>
                        <a:t>U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nknown </a:t>
                      </a:r>
                      <a:r>
                        <a:rPr lang="en-US" sz="1600" b="1" u="sng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ignificance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36831"/>
                  </a:ext>
                </a:extLst>
              </a:tr>
              <a:tr h="255737"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Probablement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pathogène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784583"/>
                  </a:ext>
                </a:extLst>
              </a:tr>
              <a:tr h="255737">
                <a:tc>
                  <a:txBody>
                    <a:bodyPr/>
                    <a:lstStyle/>
                    <a:p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</a:rPr>
                        <a:t>Classe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 5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</a:rPr>
                        <a:t>Pathogène</a:t>
                      </a:r>
                      <a:endParaRPr lang="en-US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261871"/>
                  </a:ext>
                </a:extLst>
              </a:tr>
            </a:tbl>
          </a:graphicData>
        </a:graphic>
      </p:graphicFrame>
      <p:sp>
        <p:nvSpPr>
          <p:cNvPr id="71" name="Rectangle 70"/>
          <p:cNvSpPr/>
          <p:nvPr/>
        </p:nvSpPr>
        <p:spPr>
          <a:xfrm>
            <a:off x="3917803" y="4858449"/>
            <a:ext cx="4356394" cy="16501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ZoneTexte 2"/>
          <p:cNvSpPr txBox="1"/>
          <p:nvPr/>
        </p:nvSpPr>
        <p:spPr>
          <a:xfrm>
            <a:off x="0" y="6556082"/>
            <a:ext cx="410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Richards, </a:t>
            </a:r>
            <a:r>
              <a:rPr lang="en-US" sz="1200" i="1" dirty="0" smtClean="0"/>
              <a:t>et al., Genet. Med. Off. J. Am. Coll. Med. Genet.,</a:t>
            </a:r>
            <a:r>
              <a:rPr lang="en-US" sz="1200" dirty="0" smtClean="0"/>
              <a:t> 2015</a:t>
            </a:r>
            <a:endParaRPr lang="en-US" sz="1200" dirty="0"/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02" y="1233336"/>
            <a:ext cx="2880000" cy="1085146"/>
          </a:xfrm>
          <a:prstGeom prst="rect">
            <a:avLst/>
          </a:prstGeom>
        </p:spPr>
      </p:pic>
      <p:grpSp>
        <p:nvGrpSpPr>
          <p:cNvPr id="31" name="Groupe 30"/>
          <p:cNvGrpSpPr/>
          <p:nvPr/>
        </p:nvGrpSpPr>
        <p:grpSpPr>
          <a:xfrm>
            <a:off x="8933192" y="5937672"/>
            <a:ext cx="3128517" cy="837356"/>
            <a:chOff x="7268271" y="5923081"/>
            <a:chExt cx="3128517" cy="837356"/>
          </a:xfrm>
        </p:grpSpPr>
        <p:sp>
          <p:nvSpPr>
            <p:cNvPr id="32" name="Rectangle 31"/>
            <p:cNvSpPr/>
            <p:nvPr/>
          </p:nvSpPr>
          <p:spPr>
            <a:xfrm>
              <a:off x="7268271" y="5923081"/>
              <a:ext cx="3128517" cy="8373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02248" y="5994955"/>
              <a:ext cx="383003" cy="432000"/>
            </a:xfrm>
            <a:prstGeom prst="rect">
              <a:avLst/>
            </a:prstGeom>
          </p:spPr>
        </p:pic>
        <p:sp>
          <p:nvSpPr>
            <p:cNvPr id="35" name="ZoneTexte 34"/>
            <p:cNvSpPr txBox="1"/>
            <p:nvPr/>
          </p:nvSpPr>
          <p:spPr>
            <a:xfrm>
              <a:off x="7695046" y="5923081"/>
              <a:ext cx="27017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/>
                <a:t>Les </a:t>
              </a:r>
              <a:r>
                <a:rPr lang="fr-FR" sz="1600" b="1" dirty="0" smtClean="0"/>
                <a:t>PVS</a:t>
              </a:r>
              <a:r>
                <a:rPr lang="fr-FR" sz="1600" dirty="0" smtClean="0"/>
                <a:t> comprennent entre autres les </a:t>
              </a:r>
              <a:r>
                <a:rPr lang="fr-FR" sz="1600" dirty="0" err="1" smtClean="0"/>
                <a:t>variants</a:t>
              </a:r>
              <a:r>
                <a:rPr lang="fr-FR" sz="1600" dirty="0" smtClean="0"/>
                <a:t> </a:t>
              </a:r>
              <a:r>
                <a:rPr lang="fr-FR" sz="1600" b="1" dirty="0" err="1" smtClean="0"/>
                <a:t>tronquants</a:t>
              </a:r>
              <a:r>
                <a:rPr lang="fr-FR" sz="1600" dirty="0" smtClean="0"/>
                <a:t> et </a:t>
              </a:r>
              <a:r>
                <a:rPr lang="fr-FR" sz="1600" b="1" dirty="0" smtClean="0"/>
                <a:t>canoniques</a:t>
              </a:r>
              <a:r>
                <a:rPr lang="fr-FR" sz="1600" dirty="0" smtClean="0"/>
                <a:t> (-1/-2; +1/+2)</a:t>
              </a:r>
              <a:endParaRPr lang="fr-FR" sz="16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92170" y="1345519"/>
            <a:ext cx="5607660" cy="3263421"/>
            <a:chOff x="2202708" y="1345519"/>
            <a:chExt cx="5607660" cy="3263421"/>
          </a:xfrm>
        </p:grpSpPr>
        <p:sp>
          <p:nvSpPr>
            <p:cNvPr id="68" name="Accolade ouvrante 67"/>
            <p:cNvSpPr/>
            <p:nvPr/>
          </p:nvSpPr>
          <p:spPr>
            <a:xfrm rot="16200000">
              <a:off x="4907593" y="1589601"/>
              <a:ext cx="164705" cy="3161483"/>
            </a:xfrm>
            <a:prstGeom prst="leftBrace">
              <a:avLst>
                <a:gd name="adj1" fmla="val 78172"/>
                <a:gd name="adj2" fmla="val 50124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409204" y="1345519"/>
                  <a:ext cx="2956579" cy="17543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fr-FR" dirty="0" smtClean="0"/>
                    <a:t> BS 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B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enign 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S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trong</a:t>
                  </a:r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fr-FR" dirty="0"/>
                    <a:t> </a:t>
                  </a:r>
                  <a:r>
                    <a:rPr lang="fr-FR" dirty="0" smtClean="0"/>
                    <a:t>BP 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B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enign Su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p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porting</a:t>
                  </a:r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fr-FR" dirty="0"/>
                    <a:t> </a:t>
                  </a:r>
                  <a:r>
                    <a:rPr lang="fr-FR" dirty="0" smtClean="0"/>
                    <a:t>PM 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P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athogenic 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M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oderate</a:t>
                  </a:r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fr-FR" dirty="0"/>
                    <a:t> </a:t>
                  </a:r>
                  <a:r>
                    <a:rPr lang="fr-FR" dirty="0" smtClean="0"/>
                    <a:t>PP 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P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athogenic Su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p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porting</a:t>
                  </a:r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fr-FR" dirty="0"/>
                    <a:t> </a:t>
                  </a:r>
                  <a:r>
                    <a:rPr lang="fr-FR" dirty="0" smtClean="0"/>
                    <a:t>PS 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P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athogenic 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S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trong</a:t>
                  </a:r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fr-F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fr-FR" dirty="0"/>
                    <a:t> </a:t>
                  </a:r>
                  <a:r>
                    <a:rPr lang="fr-FR" dirty="0" smtClean="0"/>
                    <a:t>PVS 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P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athogenic 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V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ery </a:t>
                  </a:r>
                  <a:r>
                    <a:rPr lang="fr-FR" sz="1600" b="1" u="sng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S</a:t>
                  </a:r>
                  <a:r>
                    <a:rPr lang="fr-FR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trong</a:t>
                  </a:r>
                  <a:endParaRPr lang="en-US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204" y="1345519"/>
                  <a:ext cx="2956579" cy="1754326"/>
                </a:xfrm>
                <a:prstGeom prst="rect">
                  <a:avLst/>
                </a:prstGeom>
                <a:blipFill>
                  <a:blip r:embed="rId4"/>
                  <a:stretch>
                    <a:fillRect t="-2083" b="-451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Flèche droite à entaille 46"/>
            <p:cNvSpPr/>
            <p:nvPr/>
          </p:nvSpPr>
          <p:spPr>
            <a:xfrm rot="5400000">
              <a:off x="5612651" y="2098655"/>
              <a:ext cx="1711168" cy="204902"/>
            </a:xfrm>
            <a:prstGeom prst="notchedRightArrow">
              <a:avLst>
                <a:gd name="adj1" fmla="val 100000"/>
                <a:gd name="adj2" fmla="val 50000"/>
              </a:avLst>
            </a:prstGeom>
            <a:gradFill>
              <a:gsLst>
                <a:gs pos="25000">
                  <a:srgbClr val="92D050"/>
                </a:gs>
                <a:gs pos="0">
                  <a:srgbClr val="00B050"/>
                </a:gs>
                <a:gs pos="75000">
                  <a:srgbClr val="FFC000"/>
                </a:gs>
                <a:gs pos="50000">
                  <a:srgbClr val="FFFF00"/>
                </a:gs>
                <a:gs pos="100000">
                  <a:srgbClr val="FF0000"/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lipse 47"/>
            <p:cNvSpPr/>
            <p:nvPr/>
          </p:nvSpPr>
          <p:spPr>
            <a:xfrm>
              <a:off x="4222876" y="3306607"/>
              <a:ext cx="1567325" cy="5761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 smtClean="0">
                  <a:solidFill>
                    <a:schemeClr val="tx1"/>
                  </a:solidFill>
                </a:rPr>
                <a:t>Algorithme décisionnel</a:t>
              </a:r>
              <a:endParaRPr lang="fr-FR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Groupe 1"/>
            <p:cNvGrpSpPr/>
            <p:nvPr/>
          </p:nvGrpSpPr>
          <p:grpSpPr>
            <a:xfrm>
              <a:off x="2202708" y="4392000"/>
              <a:ext cx="5607660" cy="216940"/>
              <a:chOff x="2151906" y="4392000"/>
              <a:chExt cx="5607660" cy="21694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151906" y="4392000"/>
                <a:ext cx="867762" cy="21694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600" b="1" dirty="0">
                    <a:solidFill>
                      <a:schemeClr val="tx1"/>
                    </a:solidFill>
                  </a:rPr>
                  <a:t>Classe </a:t>
                </a:r>
                <a:r>
                  <a:rPr lang="fr-FR" sz="1600" b="1" dirty="0" smtClean="0">
                    <a:solidFill>
                      <a:schemeClr val="tx1"/>
                    </a:solidFill>
                  </a:rPr>
                  <a:t>1</a:t>
                </a:r>
                <a:endParaRPr lang="fr-FR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336880" y="4392000"/>
                <a:ext cx="867762" cy="21694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600" b="1" dirty="0">
                    <a:solidFill>
                      <a:schemeClr val="tx1"/>
                    </a:solidFill>
                  </a:rPr>
                  <a:t>Classe </a:t>
                </a:r>
                <a:r>
                  <a:rPr lang="fr-FR" sz="1600" b="1" dirty="0" smtClean="0">
                    <a:solidFill>
                      <a:schemeClr val="tx1"/>
                    </a:solidFill>
                  </a:rPr>
                  <a:t>2</a:t>
                </a:r>
                <a:endParaRPr lang="fr-FR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521854" y="4392000"/>
                <a:ext cx="867762" cy="2169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600" b="1" dirty="0">
                    <a:solidFill>
                      <a:schemeClr val="tx1"/>
                    </a:solidFill>
                  </a:rPr>
                  <a:t>Classe </a:t>
                </a:r>
                <a:r>
                  <a:rPr lang="fr-FR" sz="1600" b="1" dirty="0" smtClean="0">
                    <a:solidFill>
                      <a:schemeClr val="tx1"/>
                    </a:solidFill>
                  </a:rPr>
                  <a:t>3</a:t>
                </a:r>
                <a:endParaRPr lang="fr-FR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706828" y="4392000"/>
                <a:ext cx="867762" cy="21694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600" b="1" dirty="0">
                    <a:solidFill>
                      <a:schemeClr val="tx1"/>
                    </a:solidFill>
                  </a:rPr>
                  <a:t>Classe </a:t>
                </a:r>
                <a:r>
                  <a:rPr lang="fr-FR" sz="1600" b="1" dirty="0" smtClean="0">
                    <a:solidFill>
                      <a:schemeClr val="tx1"/>
                    </a:solidFill>
                  </a:rPr>
                  <a:t>4</a:t>
                </a:r>
                <a:endParaRPr lang="fr-FR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891804" y="4392000"/>
                <a:ext cx="867762" cy="2169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600" b="1" dirty="0">
                    <a:solidFill>
                      <a:schemeClr val="tx1"/>
                    </a:solidFill>
                  </a:rPr>
                  <a:t>Classe </a:t>
                </a:r>
                <a:r>
                  <a:rPr lang="fr-FR" sz="1600" b="1" dirty="0" smtClean="0">
                    <a:solidFill>
                      <a:schemeClr val="tx1"/>
                    </a:solidFill>
                  </a:rPr>
                  <a:t>5</a:t>
                </a:r>
                <a:endParaRPr lang="fr-FR" sz="1600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2" name="Connecteur en angle 11"/>
            <p:cNvCxnSpPr>
              <a:stCxn id="48" idx="4"/>
              <a:endCxn id="58" idx="0"/>
            </p:cNvCxnSpPr>
            <p:nvPr/>
          </p:nvCxnSpPr>
          <p:spPr>
            <a:xfrm rot="5400000">
              <a:off x="3566960" y="2952421"/>
              <a:ext cx="509208" cy="2369950"/>
            </a:xfrm>
            <a:prstGeom prst="bentConnector3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en angle 37"/>
            <p:cNvCxnSpPr>
              <a:stCxn id="48" idx="4"/>
              <a:endCxn id="59" idx="0"/>
            </p:cNvCxnSpPr>
            <p:nvPr/>
          </p:nvCxnSpPr>
          <p:spPr>
            <a:xfrm rot="5400000">
              <a:off x="4159447" y="3544908"/>
              <a:ext cx="509208" cy="1184976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necteur en angle 40"/>
            <p:cNvCxnSpPr>
              <a:stCxn id="48" idx="4"/>
              <a:endCxn id="60" idx="0"/>
            </p:cNvCxnSpPr>
            <p:nvPr/>
          </p:nvCxnSpPr>
          <p:spPr>
            <a:xfrm rot="5400000">
              <a:off x="4751934" y="4137395"/>
              <a:ext cx="509208" cy="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eur en angle 43"/>
            <p:cNvCxnSpPr>
              <a:stCxn id="48" idx="4"/>
              <a:endCxn id="61" idx="0"/>
            </p:cNvCxnSpPr>
            <p:nvPr/>
          </p:nvCxnSpPr>
          <p:spPr>
            <a:xfrm rot="16200000" flipH="1">
              <a:off x="5344421" y="3544910"/>
              <a:ext cx="509208" cy="1184972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necteur en angle 56"/>
            <p:cNvCxnSpPr>
              <a:stCxn id="48" idx="4"/>
              <a:endCxn id="62" idx="0"/>
            </p:cNvCxnSpPr>
            <p:nvPr/>
          </p:nvCxnSpPr>
          <p:spPr>
            <a:xfrm rot="16200000" flipH="1">
              <a:off x="5936909" y="2952422"/>
              <a:ext cx="509208" cy="236994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49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roupe 659"/>
          <p:cNvGrpSpPr/>
          <p:nvPr/>
        </p:nvGrpSpPr>
        <p:grpSpPr>
          <a:xfrm>
            <a:off x="3953100" y="2181450"/>
            <a:ext cx="4500000" cy="4500000"/>
            <a:chOff x="4115025" y="1629000"/>
            <a:chExt cx="4500000" cy="4500000"/>
          </a:xfrm>
        </p:grpSpPr>
        <p:grpSp>
          <p:nvGrpSpPr>
            <p:cNvPr id="358" name="Groupe 357"/>
            <p:cNvGrpSpPr/>
            <p:nvPr/>
          </p:nvGrpSpPr>
          <p:grpSpPr>
            <a:xfrm>
              <a:off x="4115025" y="1629000"/>
              <a:ext cx="4500000" cy="4500000"/>
              <a:chOff x="4296000" y="1629000"/>
              <a:chExt cx="3600000" cy="3600000"/>
            </a:xfrm>
          </p:grpSpPr>
          <p:sp>
            <p:nvSpPr>
              <p:cNvPr id="4" name="Secteurs 3"/>
              <p:cNvSpPr>
                <a:spLocks noChangeAspect="1"/>
              </p:cNvSpPr>
              <p:nvPr/>
            </p:nvSpPr>
            <p:spPr>
              <a:xfrm>
                <a:off x="4296000" y="1629000"/>
                <a:ext cx="3600000" cy="3600000"/>
              </a:xfrm>
              <a:prstGeom prst="pie">
                <a:avLst>
                  <a:gd name="adj1" fmla="val 8846596"/>
                  <a:gd name="adj2" fmla="val 17103813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Secteurs 8"/>
              <p:cNvSpPr>
                <a:spLocks noChangeAspect="1"/>
              </p:cNvSpPr>
              <p:nvPr/>
            </p:nvSpPr>
            <p:spPr>
              <a:xfrm>
                <a:off x="4296000" y="1629000"/>
                <a:ext cx="3600000" cy="3600000"/>
              </a:xfrm>
              <a:prstGeom prst="pie">
                <a:avLst>
                  <a:gd name="adj1" fmla="val 17092612"/>
                  <a:gd name="adj2" fmla="val 2832760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Secteurs 9"/>
              <p:cNvSpPr>
                <a:spLocks noChangeAspect="1"/>
              </p:cNvSpPr>
              <p:nvPr/>
            </p:nvSpPr>
            <p:spPr>
              <a:xfrm>
                <a:off x="4296000" y="1629000"/>
                <a:ext cx="3600000" cy="3600000"/>
              </a:xfrm>
              <a:prstGeom prst="pie">
                <a:avLst>
                  <a:gd name="adj1" fmla="val 2833325"/>
                  <a:gd name="adj2" fmla="val 8850839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Flèche droite 10"/>
              <p:cNvSpPr/>
              <p:nvPr/>
            </p:nvSpPr>
            <p:spPr>
              <a:xfrm rot="896001">
                <a:off x="6325384" y="2071675"/>
                <a:ext cx="382325" cy="962706"/>
              </a:xfrm>
              <a:prstGeom prst="rightArrow">
                <a:avLst>
                  <a:gd name="adj1" fmla="val 50000"/>
                  <a:gd name="adj2" fmla="val 57968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èche droite 11"/>
              <p:cNvSpPr/>
              <p:nvPr/>
            </p:nvSpPr>
            <p:spPr>
              <a:xfrm rot="8235162">
                <a:off x="6359105" y="3704939"/>
                <a:ext cx="382325" cy="962706"/>
              </a:xfrm>
              <a:prstGeom prst="rightArrow">
                <a:avLst>
                  <a:gd name="adj1" fmla="val 50000"/>
                  <a:gd name="adj2" fmla="val 57968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èche droite 12"/>
              <p:cNvSpPr/>
              <p:nvPr/>
            </p:nvSpPr>
            <p:spPr>
              <a:xfrm rot="14254850">
                <a:off x="5110818" y="3257418"/>
                <a:ext cx="382325" cy="962706"/>
              </a:xfrm>
              <a:prstGeom prst="rightArrow">
                <a:avLst>
                  <a:gd name="adj1" fmla="val 50000"/>
                  <a:gd name="adj2" fmla="val 5796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4" descr="C:\Documents and Settings\LEMRAP\Local Settings\Temporary Internet Files\Content.IE5\2F6RZO5N\0511-0709-2511-5453_Excited_Fortune_Teller_clipart_image[1]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5622" y="2534862"/>
                <a:ext cx="857143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6" descr="C:\Documents and Settings\LEMRAP\Local Settings\Temporary Internet Files\Content.IE5\A1BW38LD\6052E-observation[1].gif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4016" y="3155025"/>
                <a:ext cx="759372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39" name="Image 6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9074" y="4937266"/>
              <a:ext cx="703813" cy="900000"/>
            </a:xfrm>
            <a:prstGeom prst="rect">
              <a:avLst/>
            </a:prstGeom>
          </p:spPr>
        </p:pic>
        <p:sp>
          <p:nvSpPr>
            <p:cNvPr id="640" name="ZoneTexte 639"/>
            <p:cNvSpPr txBox="1"/>
            <p:nvPr/>
          </p:nvSpPr>
          <p:spPr>
            <a:xfrm>
              <a:off x="4889553" y="2325831"/>
              <a:ext cx="1050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PREDIRE</a:t>
              </a:r>
              <a:endParaRPr lang="en-US" b="1" dirty="0"/>
            </a:p>
          </p:txBody>
        </p:sp>
        <p:sp>
          <p:nvSpPr>
            <p:cNvPr id="641" name="ZoneTexte 640"/>
            <p:cNvSpPr txBox="1"/>
            <p:nvPr/>
          </p:nvSpPr>
          <p:spPr>
            <a:xfrm>
              <a:off x="7137390" y="3026662"/>
              <a:ext cx="117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ANALYSER</a:t>
              </a:r>
              <a:endParaRPr lang="en-US" b="1" dirty="0"/>
            </a:p>
          </p:txBody>
        </p:sp>
        <p:sp>
          <p:nvSpPr>
            <p:cNvPr id="642" name="ZoneTexte 641"/>
            <p:cNvSpPr txBox="1"/>
            <p:nvPr/>
          </p:nvSpPr>
          <p:spPr>
            <a:xfrm>
              <a:off x="5215185" y="4565454"/>
              <a:ext cx="1519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INTERPRETER</a:t>
              </a:r>
              <a:endParaRPr lang="en-US" b="1" dirty="0"/>
            </a:p>
          </p:txBody>
        </p:sp>
      </p:grpSp>
      <p:sp>
        <p:nvSpPr>
          <p:cNvPr id="671" name="Rectangle 670"/>
          <p:cNvSpPr/>
          <p:nvPr/>
        </p:nvSpPr>
        <p:spPr>
          <a:xfrm>
            <a:off x="2898972" y="1472587"/>
            <a:ext cx="639405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600" dirty="0" smtClean="0"/>
              <a:t>Le cycle des études des défauts d’épissage</a:t>
            </a:r>
            <a:endParaRPr lang="fr-FR" sz="2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17</a:t>
            </a:fld>
            <a:endParaRPr lang="en-US"/>
          </a:p>
        </p:txBody>
      </p:sp>
      <p:grpSp>
        <p:nvGrpSpPr>
          <p:cNvPr id="34" name="Groupe 33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35" name="Forme libre 3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36" name="Forme libre 35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sp>
        <p:nvSpPr>
          <p:cNvPr id="38" name="ZoneTexte 37"/>
          <p:cNvSpPr txBox="1"/>
          <p:nvPr/>
        </p:nvSpPr>
        <p:spPr>
          <a:xfrm>
            <a:off x="595833" y="432000"/>
            <a:ext cx="1111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Objectif des travaux de thèse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9101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18</a:t>
            </a:fld>
            <a:endParaRPr lang="en-US"/>
          </a:p>
        </p:txBody>
      </p:sp>
      <p:grpSp>
        <p:nvGrpSpPr>
          <p:cNvPr id="34" name="Groupe 33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35" name="Forme libre 3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36" name="Forme libre 35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1157243" y="1218100"/>
            <a:ext cx="8771725" cy="5400000"/>
            <a:chOff x="166688" y="1788029"/>
            <a:chExt cx="8771725" cy="5400000"/>
          </a:xfrm>
        </p:grpSpPr>
        <p:sp>
          <p:nvSpPr>
            <p:cNvPr id="9" name="Secteurs 8"/>
            <p:cNvSpPr>
              <a:spLocks noChangeAspect="1"/>
            </p:cNvSpPr>
            <p:nvPr/>
          </p:nvSpPr>
          <p:spPr>
            <a:xfrm>
              <a:off x="3953100" y="2181450"/>
              <a:ext cx="4500000" cy="4500000"/>
            </a:xfrm>
            <a:prstGeom prst="pie">
              <a:avLst>
                <a:gd name="adj1" fmla="val 17092612"/>
                <a:gd name="adj2" fmla="val 283276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Secteurs 9"/>
            <p:cNvSpPr>
              <a:spLocks noChangeAspect="1"/>
            </p:cNvSpPr>
            <p:nvPr/>
          </p:nvSpPr>
          <p:spPr>
            <a:xfrm>
              <a:off x="3953100" y="2181450"/>
              <a:ext cx="4500000" cy="4500000"/>
            </a:xfrm>
            <a:prstGeom prst="pie">
              <a:avLst>
                <a:gd name="adj1" fmla="val 2833325"/>
                <a:gd name="adj2" fmla="val 885083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Secteurs 3"/>
            <p:cNvSpPr>
              <a:spLocks noChangeAspect="1"/>
            </p:cNvSpPr>
            <p:nvPr/>
          </p:nvSpPr>
          <p:spPr>
            <a:xfrm>
              <a:off x="3538413" y="1788029"/>
              <a:ext cx="5400000" cy="5400000"/>
            </a:xfrm>
            <a:prstGeom prst="pie">
              <a:avLst>
                <a:gd name="adj1" fmla="val 8846596"/>
                <a:gd name="adj2" fmla="val 17103813"/>
              </a:avLst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4" name="Picture 4" descr="C:\Documents and Settings\LEMRAP\Local Settings\Temporary Internet Files\Content.IE5\2F6RZO5N\0511-0709-2511-5453_Excited_Fortune_Teller_clipart_image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628" y="3313778"/>
              <a:ext cx="1071429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Documents and Settings\LEMRAP\Local Settings\Temporary Internet Files\Content.IE5\A1BW38LD\6052E-observation[1]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20" y="4088981"/>
              <a:ext cx="949215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9" name="Image 6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7149" y="5489716"/>
              <a:ext cx="703813" cy="900000"/>
            </a:xfrm>
            <a:prstGeom prst="rect">
              <a:avLst/>
            </a:prstGeom>
          </p:spPr>
        </p:pic>
        <p:sp>
          <p:nvSpPr>
            <p:cNvPr id="640" name="ZoneTexte 639"/>
            <p:cNvSpPr txBox="1"/>
            <p:nvPr/>
          </p:nvSpPr>
          <p:spPr>
            <a:xfrm>
              <a:off x="4727628" y="2878281"/>
              <a:ext cx="1050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PREDIRE</a:t>
              </a:r>
              <a:endParaRPr lang="en-US" b="1" dirty="0"/>
            </a:p>
          </p:txBody>
        </p:sp>
        <p:sp>
          <p:nvSpPr>
            <p:cNvPr id="641" name="ZoneTexte 640"/>
            <p:cNvSpPr txBox="1"/>
            <p:nvPr/>
          </p:nvSpPr>
          <p:spPr>
            <a:xfrm>
              <a:off x="6975465" y="3664176"/>
              <a:ext cx="1174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ANALYSER</a:t>
              </a:r>
              <a:endParaRPr lang="en-US" sz="1200" b="1" dirty="0"/>
            </a:p>
          </p:txBody>
        </p:sp>
        <p:sp>
          <p:nvSpPr>
            <p:cNvPr id="642" name="ZoneTexte 641"/>
            <p:cNvSpPr txBox="1"/>
            <p:nvPr/>
          </p:nvSpPr>
          <p:spPr>
            <a:xfrm>
              <a:off x="5053260" y="5202968"/>
              <a:ext cx="15192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INTERPRETER</a:t>
              </a:r>
              <a:endParaRPr lang="en-US" sz="1200" b="1" dirty="0"/>
            </a:p>
          </p:txBody>
        </p:sp>
        <p:cxnSp>
          <p:nvCxnSpPr>
            <p:cNvPr id="655" name="Connecteur droit avec flèche 654"/>
            <p:cNvCxnSpPr>
              <a:stCxn id="644" idx="1"/>
              <a:endCxn id="640" idx="1"/>
            </p:cNvCxnSpPr>
            <p:nvPr/>
          </p:nvCxnSpPr>
          <p:spPr>
            <a:xfrm>
              <a:off x="4007100" y="3062947"/>
              <a:ext cx="72052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3" name="Groupe 652"/>
            <p:cNvGrpSpPr/>
            <p:nvPr/>
          </p:nvGrpSpPr>
          <p:grpSpPr>
            <a:xfrm>
              <a:off x="166688" y="2462782"/>
              <a:ext cx="3840412" cy="1200329"/>
              <a:chOff x="267484" y="2094998"/>
              <a:chExt cx="3840412" cy="1200329"/>
            </a:xfrm>
          </p:grpSpPr>
          <p:sp>
            <p:nvSpPr>
              <p:cNvPr id="645" name="ZoneTexte 644"/>
              <p:cNvSpPr txBox="1"/>
              <p:nvPr/>
            </p:nvSpPr>
            <p:spPr>
              <a:xfrm>
                <a:off x="267484" y="2094998"/>
                <a:ext cx="349134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u="sng" dirty="0" smtClean="0"/>
                  <a:t>Sélection </a:t>
                </a:r>
                <a:r>
                  <a:rPr lang="fr-FR" u="sng" dirty="0" err="1" smtClean="0"/>
                  <a:t>variants</a:t>
                </a:r>
                <a:r>
                  <a:rPr lang="fr-FR" u="sng" dirty="0" smtClean="0"/>
                  <a:t> pour études ARN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SPiCE</a:t>
                </a:r>
                <a:endParaRPr lang="fr-FR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Comparaison prédictions BP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err="1" smtClean="0"/>
                  <a:t>SPiP</a:t>
                </a:r>
                <a:endParaRPr lang="fr-FR" dirty="0"/>
              </a:p>
            </p:txBody>
          </p:sp>
          <p:sp>
            <p:nvSpPr>
              <p:cNvPr id="644" name="Accolade fermante 643"/>
              <p:cNvSpPr/>
              <p:nvPr/>
            </p:nvSpPr>
            <p:spPr>
              <a:xfrm>
                <a:off x="3776906" y="2094999"/>
                <a:ext cx="330990" cy="1200328"/>
              </a:xfrm>
              <a:prstGeom prst="rightBrace">
                <a:avLst>
                  <a:gd name="adj1" fmla="val 32163"/>
                  <a:gd name="adj2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5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309756" y="610585"/>
            <a:ext cx="9054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 smtClean="0"/>
              <a:t>SPiCE</a:t>
            </a:r>
            <a:r>
              <a:rPr lang="en-US" sz="3200" dirty="0" smtClean="0"/>
              <a:t>, </a:t>
            </a:r>
            <a:r>
              <a:rPr lang="en-US" sz="3200" b="1" u="sng" dirty="0" smtClean="0"/>
              <a:t>S</a:t>
            </a:r>
            <a:r>
              <a:rPr lang="en-US" sz="3200" dirty="0" smtClean="0"/>
              <a:t>plicing </a:t>
            </a:r>
            <a:r>
              <a:rPr lang="en-US" sz="3200" b="1" u="sng" dirty="0" smtClean="0"/>
              <a:t>P</a:t>
            </a:r>
            <a:r>
              <a:rPr lang="en-US" sz="3200" dirty="0" smtClean="0"/>
              <a:t>rediction </a:t>
            </a:r>
            <a:r>
              <a:rPr lang="en-US" sz="3200" b="1" u="sng" dirty="0" smtClean="0"/>
              <a:t>i</a:t>
            </a:r>
            <a:r>
              <a:rPr lang="en-US" sz="3200" dirty="0" smtClean="0"/>
              <a:t>n </a:t>
            </a:r>
            <a:r>
              <a:rPr lang="en-US" sz="3200" b="1" u="sng" dirty="0" smtClean="0"/>
              <a:t>C</a:t>
            </a:r>
            <a:r>
              <a:rPr lang="en-US" sz="3200" dirty="0" smtClean="0"/>
              <a:t>onsensus </a:t>
            </a:r>
            <a:r>
              <a:rPr lang="en-US" sz="3200" b="1" u="sng" dirty="0" smtClean="0"/>
              <a:t>E</a:t>
            </a:r>
            <a:r>
              <a:rPr lang="en-US" sz="3200" dirty="0" smtClean="0"/>
              <a:t>lement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(1/6)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19</a:t>
            </a:fld>
            <a:endParaRPr lang="en-US"/>
          </a:p>
        </p:txBody>
      </p:sp>
      <p:grpSp>
        <p:nvGrpSpPr>
          <p:cNvPr id="31" name="Groupe 30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32" name="Forme libre 31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34" name="Forme libre 33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35" name="Forme libre 34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sp>
        <p:nvSpPr>
          <p:cNvPr id="36" name="Espace réservé du contenu 2"/>
          <p:cNvSpPr>
            <a:spLocks noGrp="1"/>
          </p:cNvSpPr>
          <p:nvPr>
            <p:ph idx="1"/>
          </p:nvPr>
        </p:nvSpPr>
        <p:spPr>
          <a:xfrm>
            <a:off x="457199" y="1796611"/>
            <a:ext cx="11401425" cy="4525963"/>
          </a:xfrm>
        </p:spPr>
        <p:txBody>
          <a:bodyPr>
            <a:normAutofit/>
          </a:bodyPr>
          <a:lstStyle/>
          <a:p>
            <a:r>
              <a:rPr lang="fr-FR" sz="2400" b="1" noProof="0" dirty="0" smtClean="0"/>
              <a:t>Objectif:</a:t>
            </a:r>
          </a:p>
          <a:p>
            <a:pPr marL="457200" lvl="1" indent="0">
              <a:buNone/>
            </a:pPr>
            <a:r>
              <a:rPr lang="fr-FR" sz="2000" noProof="0" dirty="0" smtClean="0"/>
              <a:t>À partir des prédictions </a:t>
            </a:r>
            <a:r>
              <a:rPr lang="fr-FR" sz="2000" noProof="0" dirty="0" err="1" smtClean="0"/>
              <a:t>bioinformatiques</a:t>
            </a:r>
            <a:r>
              <a:rPr lang="fr-FR" sz="2000" noProof="0" dirty="0" smtClean="0"/>
              <a:t>, être capable de prioriser l’étude ARN des </a:t>
            </a:r>
            <a:r>
              <a:rPr lang="fr-FR" sz="2000" noProof="0" dirty="0" err="1" smtClean="0"/>
              <a:t>variants</a:t>
            </a:r>
            <a:r>
              <a:rPr lang="fr-FR" sz="2000" noProof="0" dirty="0" smtClean="0"/>
              <a:t> à haut risque d’altérer l’épissage</a:t>
            </a:r>
          </a:p>
          <a:p>
            <a:endParaRPr lang="fr-FR" sz="2400" noProof="0" dirty="0"/>
          </a:p>
        </p:txBody>
      </p:sp>
      <p:grpSp>
        <p:nvGrpSpPr>
          <p:cNvPr id="15" name="Groupe 14"/>
          <p:cNvGrpSpPr/>
          <p:nvPr/>
        </p:nvGrpSpPr>
        <p:grpSpPr>
          <a:xfrm>
            <a:off x="2700713" y="3598029"/>
            <a:ext cx="9235604" cy="2755917"/>
            <a:chOff x="0" y="3697419"/>
            <a:chExt cx="9235604" cy="2755917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74" r="5528" b="8358"/>
            <a:stretch/>
          </p:blipFill>
          <p:spPr bwMode="auto">
            <a:xfrm>
              <a:off x="307975" y="4528416"/>
              <a:ext cx="1050967" cy="119646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8" name="Flèche droite 37"/>
            <p:cNvSpPr/>
            <p:nvPr/>
          </p:nvSpPr>
          <p:spPr>
            <a:xfrm>
              <a:off x="1547664" y="4993719"/>
              <a:ext cx="360040" cy="26586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2051720" y="4711149"/>
              <a:ext cx="2016224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/>
                <a:t>Scores de prédiction</a:t>
              </a:r>
            </a:p>
            <a:p>
              <a:pPr algn="ctr"/>
              <a:r>
                <a:rPr lang="fr-FR" sz="1600" dirty="0" smtClean="0"/>
                <a:t>MES, SSF-</a:t>
              </a:r>
              <a:r>
                <a:rPr lang="fr-FR" sz="1600" dirty="0" err="1" smtClean="0"/>
                <a:t>like</a:t>
              </a:r>
              <a:r>
                <a:rPr lang="fr-FR" sz="1600" dirty="0" smtClean="0"/>
                <a:t>*, HSF, NNS, GS</a:t>
              </a:r>
              <a:endParaRPr lang="fr-FR" sz="1600" dirty="0"/>
            </a:p>
          </p:txBody>
        </p:sp>
        <p:sp>
          <p:nvSpPr>
            <p:cNvPr id="40" name="Flèche droite 39"/>
            <p:cNvSpPr/>
            <p:nvPr/>
          </p:nvSpPr>
          <p:spPr>
            <a:xfrm>
              <a:off x="4283968" y="4993717"/>
              <a:ext cx="360040" cy="26586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4398381"/>
              <a:ext cx="1944016" cy="1456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0" name="Flèche droite 49"/>
            <p:cNvSpPr/>
            <p:nvPr/>
          </p:nvSpPr>
          <p:spPr>
            <a:xfrm rot="2700000">
              <a:off x="6588023" y="5215007"/>
              <a:ext cx="360040" cy="26586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Flèche droite 51"/>
            <p:cNvSpPr/>
            <p:nvPr/>
          </p:nvSpPr>
          <p:spPr>
            <a:xfrm rot="-2700000">
              <a:off x="6588022" y="4818129"/>
              <a:ext cx="360040" cy="26586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7293648" y="4624387"/>
              <a:ext cx="1725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Pas d’étude ARN</a:t>
              </a:r>
              <a:endParaRPr lang="fr-FR" dirty="0"/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7248650" y="5311214"/>
              <a:ext cx="1986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Études ARN </a:t>
              </a:r>
              <a:r>
                <a:rPr lang="fr-FR" i="1" dirty="0" smtClean="0"/>
                <a:t>in vitro</a:t>
              </a:r>
              <a:endParaRPr lang="fr-FR" i="1" dirty="0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0" y="3697419"/>
              <a:ext cx="17276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/>
                <a:t>Mutation dans un site d’épissage consensus</a:t>
              </a:r>
              <a:endParaRPr lang="fr-FR" sz="1600" dirty="0"/>
            </a:p>
          </p:txBody>
        </p:sp>
        <p:pic>
          <p:nvPicPr>
            <p:cNvPr id="5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5726233"/>
              <a:ext cx="2016224" cy="7271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2" descr="Résultat de recherche d'images pour &quot;smiley content pas conten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6888650" y="5259582"/>
              <a:ext cx="360000" cy="36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Résultat de recherche d'images pour &quot;smiley content pas content&quot;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6888650" y="4702778"/>
              <a:ext cx="360000" cy="36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ZoneTexte 62"/>
            <p:cNvSpPr txBox="1"/>
            <p:nvPr/>
          </p:nvSpPr>
          <p:spPr>
            <a:xfrm>
              <a:off x="2051720" y="5726233"/>
              <a:ext cx="23059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* Adaptation aux sites GC</a:t>
              </a:r>
              <a:endParaRPr lang="en-US" sz="1600" dirty="0"/>
            </a:p>
          </p:txBody>
        </p:sp>
      </p:grpSp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8"/>
          <a:srcRect r="8602"/>
          <a:stretch/>
        </p:blipFill>
        <p:spPr>
          <a:xfrm>
            <a:off x="274080" y="4362131"/>
            <a:ext cx="1983933" cy="68400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 rotWithShape="1">
          <a:blip r:embed="rId9"/>
          <a:srcRect r="9818"/>
          <a:stretch/>
        </p:blipFill>
        <p:spPr>
          <a:xfrm>
            <a:off x="280787" y="5071528"/>
            <a:ext cx="1977226" cy="684000"/>
          </a:xfrm>
          <a:prstGeom prst="rect">
            <a:avLst/>
          </a:prstGeom>
        </p:spPr>
      </p:pic>
      <p:sp>
        <p:nvSpPr>
          <p:cNvPr id="3" name="Accolade fermante 2"/>
          <p:cNvSpPr/>
          <p:nvPr/>
        </p:nvSpPr>
        <p:spPr>
          <a:xfrm>
            <a:off x="2389719" y="4298989"/>
            <a:ext cx="271297" cy="1456537"/>
          </a:xfrm>
          <a:prstGeom prst="rightBrace">
            <a:avLst>
              <a:gd name="adj1" fmla="val 37641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5355" r="5141" b="3257"/>
          <a:stretch/>
        </p:blipFill>
        <p:spPr bwMode="auto">
          <a:xfrm>
            <a:off x="11031178" y="445409"/>
            <a:ext cx="1160822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43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2</a:t>
            </a:fld>
            <a:endParaRPr lang="en-US"/>
          </a:p>
        </p:txBody>
      </p:sp>
      <p:sp>
        <p:nvSpPr>
          <p:cNvPr id="18" name="Freeform 12"/>
          <p:cNvSpPr>
            <a:spLocks/>
          </p:cNvSpPr>
          <p:nvPr/>
        </p:nvSpPr>
        <p:spPr bwMode="auto">
          <a:xfrm>
            <a:off x="3399219" y="475628"/>
            <a:ext cx="5393563" cy="6245847"/>
          </a:xfrm>
          <a:custGeom>
            <a:avLst/>
            <a:gdLst>
              <a:gd name="T0" fmla="*/ 1 w 1505"/>
              <a:gd name="T1" fmla="*/ 13 h 1740"/>
              <a:gd name="T2" fmla="*/ 15 w 1505"/>
              <a:gd name="T3" fmla="*/ 0 h 1740"/>
              <a:gd name="T4" fmla="*/ 260 w 1505"/>
              <a:gd name="T5" fmla="*/ 0 h 1740"/>
              <a:gd name="T6" fmla="*/ 287 w 1505"/>
              <a:gd name="T7" fmla="*/ 297 h 1740"/>
              <a:gd name="T8" fmla="*/ 271 w 1505"/>
              <a:gd name="T9" fmla="*/ 297 h 1740"/>
              <a:gd name="T10" fmla="*/ 278 w 1505"/>
              <a:gd name="T11" fmla="*/ 313 h 1740"/>
              <a:gd name="T12" fmla="*/ 268 w 1505"/>
              <a:gd name="T13" fmla="*/ 313 h 1740"/>
              <a:gd name="T14" fmla="*/ 268 w 1505"/>
              <a:gd name="T15" fmla="*/ 321 h 1740"/>
              <a:gd name="T16" fmla="*/ 251 w 1505"/>
              <a:gd name="T17" fmla="*/ 334 h 1740"/>
              <a:gd name="T18" fmla="*/ 0 w 1505"/>
              <a:gd name="T19" fmla="*/ 334 h 1740"/>
              <a:gd name="T20" fmla="*/ 1 w 1505"/>
              <a:gd name="T21" fmla="*/ 13 h 17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05" h="1740">
                <a:moveTo>
                  <a:pt x="2" y="69"/>
                </a:moveTo>
                <a:cubicBezTo>
                  <a:pt x="79" y="0"/>
                  <a:pt x="79" y="0"/>
                  <a:pt x="79" y="0"/>
                </a:cubicBezTo>
                <a:cubicBezTo>
                  <a:pt x="1362" y="0"/>
                  <a:pt x="1362" y="0"/>
                  <a:pt x="1362" y="0"/>
                </a:cubicBezTo>
                <a:cubicBezTo>
                  <a:pt x="1362" y="0"/>
                  <a:pt x="1319" y="1302"/>
                  <a:pt x="1505" y="1546"/>
                </a:cubicBezTo>
                <a:cubicBezTo>
                  <a:pt x="1416" y="1546"/>
                  <a:pt x="1416" y="1546"/>
                  <a:pt x="1416" y="1546"/>
                </a:cubicBezTo>
                <a:cubicBezTo>
                  <a:pt x="1416" y="1546"/>
                  <a:pt x="1408" y="1596"/>
                  <a:pt x="1451" y="1631"/>
                </a:cubicBezTo>
                <a:cubicBezTo>
                  <a:pt x="1400" y="1631"/>
                  <a:pt x="1400" y="1631"/>
                  <a:pt x="1400" y="1631"/>
                </a:cubicBezTo>
                <a:cubicBezTo>
                  <a:pt x="1400" y="1674"/>
                  <a:pt x="1400" y="1674"/>
                  <a:pt x="1400" y="1674"/>
                </a:cubicBezTo>
                <a:cubicBezTo>
                  <a:pt x="1311" y="1740"/>
                  <a:pt x="1311" y="1740"/>
                  <a:pt x="1311" y="1740"/>
                </a:cubicBezTo>
                <a:cubicBezTo>
                  <a:pt x="0" y="1740"/>
                  <a:pt x="0" y="1740"/>
                  <a:pt x="0" y="1740"/>
                </a:cubicBezTo>
                <a:lnTo>
                  <a:pt x="2" y="69"/>
                </a:lnTo>
                <a:close/>
              </a:path>
            </a:pathLst>
          </a:cu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xtLst/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9" name="Oval 13"/>
          <p:cNvSpPr>
            <a:spLocks noChangeArrowheads="1"/>
          </p:cNvSpPr>
          <p:nvPr/>
        </p:nvSpPr>
        <p:spPr bwMode="auto">
          <a:xfrm>
            <a:off x="7654348" y="886212"/>
            <a:ext cx="199070" cy="199071"/>
          </a:xfrm>
          <a:prstGeom prst="ellipse">
            <a:avLst/>
          </a:prstGeom>
          <a:solidFill>
            <a:srgbClr val="6E6D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0" name="Oval 14"/>
          <p:cNvSpPr>
            <a:spLocks noChangeArrowheads="1"/>
          </p:cNvSpPr>
          <p:nvPr/>
        </p:nvSpPr>
        <p:spPr bwMode="auto">
          <a:xfrm>
            <a:off x="7654348" y="886212"/>
            <a:ext cx="199070" cy="199071"/>
          </a:xfrm>
          <a:prstGeom prst="ellipse">
            <a:avLst/>
          </a:prstGeom>
          <a:noFill/>
          <a:ln w="158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21" name="Freeform 15"/>
          <p:cNvSpPr>
            <a:spLocks/>
          </p:cNvSpPr>
          <p:nvPr/>
        </p:nvSpPr>
        <p:spPr bwMode="auto">
          <a:xfrm>
            <a:off x="3399219" y="475628"/>
            <a:ext cx="5393563" cy="6245847"/>
          </a:xfrm>
          <a:custGeom>
            <a:avLst/>
            <a:gdLst>
              <a:gd name="T0" fmla="*/ 1 w 1505"/>
              <a:gd name="T1" fmla="*/ 13 h 1740"/>
              <a:gd name="T2" fmla="*/ 15 w 1505"/>
              <a:gd name="T3" fmla="*/ 0 h 1740"/>
              <a:gd name="T4" fmla="*/ 260 w 1505"/>
              <a:gd name="T5" fmla="*/ 0 h 1740"/>
              <a:gd name="T6" fmla="*/ 287 w 1505"/>
              <a:gd name="T7" fmla="*/ 297 h 1740"/>
              <a:gd name="T8" fmla="*/ 271 w 1505"/>
              <a:gd name="T9" fmla="*/ 297 h 1740"/>
              <a:gd name="T10" fmla="*/ 278 w 1505"/>
              <a:gd name="T11" fmla="*/ 313 h 1740"/>
              <a:gd name="T12" fmla="*/ 268 w 1505"/>
              <a:gd name="T13" fmla="*/ 313 h 1740"/>
              <a:gd name="T14" fmla="*/ 268 w 1505"/>
              <a:gd name="T15" fmla="*/ 321 h 1740"/>
              <a:gd name="T16" fmla="*/ 251 w 1505"/>
              <a:gd name="T17" fmla="*/ 334 h 1740"/>
              <a:gd name="T18" fmla="*/ 0 w 1505"/>
              <a:gd name="T19" fmla="*/ 334 h 1740"/>
              <a:gd name="T20" fmla="*/ 1 w 1505"/>
              <a:gd name="T21" fmla="*/ 13 h 17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505" h="1740">
                <a:moveTo>
                  <a:pt x="2" y="69"/>
                </a:moveTo>
                <a:cubicBezTo>
                  <a:pt x="79" y="0"/>
                  <a:pt x="79" y="0"/>
                  <a:pt x="79" y="0"/>
                </a:cubicBezTo>
                <a:cubicBezTo>
                  <a:pt x="1362" y="0"/>
                  <a:pt x="1362" y="0"/>
                  <a:pt x="1362" y="0"/>
                </a:cubicBezTo>
                <a:cubicBezTo>
                  <a:pt x="1362" y="0"/>
                  <a:pt x="1319" y="1302"/>
                  <a:pt x="1505" y="1546"/>
                </a:cubicBezTo>
                <a:cubicBezTo>
                  <a:pt x="1416" y="1546"/>
                  <a:pt x="1416" y="1546"/>
                  <a:pt x="1416" y="1546"/>
                </a:cubicBezTo>
                <a:cubicBezTo>
                  <a:pt x="1416" y="1546"/>
                  <a:pt x="1408" y="1596"/>
                  <a:pt x="1451" y="1631"/>
                </a:cubicBezTo>
                <a:cubicBezTo>
                  <a:pt x="1400" y="1631"/>
                  <a:pt x="1400" y="1631"/>
                  <a:pt x="1400" y="1631"/>
                </a:cubicBezTo>
                <a:cubicBezTo>
                  <a:pt x="1400" y="1674"/>
                  <a:pt x="1400" y="1674"/>
                  <a:pt x="1400" y="1674"/>
                </a:cubicBezTo>
                <a:cubicBezTo>
                  <a:pt x="1311" y="1740"/>
                  <a:pt x="1311" y="1740"/>
                  <a:pt x="1311" y="1740"/>
                </a:cubicBezTo>
                <a:cubicBezTo>
                  <a:pt x="0" y="1740"/>
                  <a:pt x="0" y="1740"/>
                  <a:pt x="0" y="1740"/>
                </a:cubicBezTo>
                <a:lnTo>
                  <a:pt x="2" y="69"/>
                </a:lnTo>
                <a:close/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2" name="Freeform 16"/>
          <p:cNvSpPr>
            <a:spLocks/>
          </p:cNvSpPr>
          <p:nvPr/>
        </p:nvSpPr>
        <p:spPr bwMode="auto">
          <a:xfrm>
            <a:off x="3679162" y="475628"/>
            <a:ext cx="4790131" cy="5549099"/>
          </a:xfrm>
          <a:custGeom>
            <a:avLst/>
            <a:gdLst>
              <a:gd name="T0" fmla="*/ 255 w 1337"/>
              <a:gd name="T1" fmla="*/ 297 h 1546"/>
              <a:gd name="T2" fmla="*/ 26 w 1337"/>
              <a:gd name="T3" fmla="*/ 297 h 1546"/>
              <a:gd name="T4" fmla="*/ 0 w 1337"/>
              <a:gd name="T5" fmla="*/ 207 h 1546"/>
              <a:gd name="T6" fmla="*/ 0 w 1337"/>
              <a:gd name="T7" fmla="*/ 0 h 154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37" h="1546">
                <a:moveTo>
                  <a:pt x="1337" y="1546"/>
                </a:moveTo>
                <a:cubicBezTo>
                  <a:pt x="136" y="1546"/>
                  <a:pt x="136" y="1546"/>
                  <a:pt x="136" y="1546"/>
                </a:cubicBezTo>
                <a:cubicBezTo>
                  <a:pt x="136" y="1546"/>
                  <a:pt x="0" y="1414"/>
                  <a:pt x="0" y="1077"/>
                </a:cubicBezTo>
                <a:cubicBezTo>
                  <a:pt x="0" y="740"/>
                  <a:pt x="0" y="0"/>
                  <a:pt x="0" y="0"/>
                </a:cubicBezTo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3" name="Freeform 17"/>
          <p:cNvSpPr>
            <a:spLocks/>
          </p:cNvSpPr>
          <p:nvPr/>
        </p:nvSpPr>
        <p:spPr bwMode="auto">
          <a:xfrm>
            <a:off x="3654278" y="4556580"/>
            <a:ext cx="4759026" cy="1772975"/>
          </a:xfrm>
          <a:custGeom>
            <a:avLst/>
            <a:gdLst>
              <a:gd name="T0" fmla="*/ 254 w 1328"/>
              <a:gd name="T1" fmla="*/ 95 h 494"/>
              <a:gd name="T2" fmla="*/ 12 w 1328"/>
              <a:gd name="T3" fmla="*/ 95 h 494"/>
              <a:gd name="T4" fmla="*/ 2 w 1328"/>
              <a:gd name="T5" fmla="*/ 0 h 49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28" h="494">
                <a:moveTo>
                  <a:pt x="1328" y="494"/>
                </a:moveTo>
                <a:cubicBezTo>
                  <a:pt x="65" y="494"/>
                  <a:pt x="65" y="494"/>
                  <a:pt x="65" y="494"/>
                </a:cubicBezTo>
                <a:cubicBezTo>
                  <a:pt x="65" y="494"/>
                  <a:pt x="0" y="289"/>
                  <a:pt x="8" y="0"/>
                </a:cubicBezTo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4" name="Freeform 18"/>
          <p:cNvSpPr>
            <a:spLocks/>
          </p:cNvSpPr>
          <p:nvPr/>
        </p:nvSpPr>
        <p:spPr bwMode="auto">
          <a:xfrm>
            <a:off x="3679162" y="4873849"/>
            <a:ext cx="4734142" cy="1611229"/>
          </a:xfrm>
          <a:custGeom>
            <a:avLst/>
            <a:gdLst>
              <a:gd name="T0" fmla="*/ 761 w 761"/>
              <a:gd name="T1" fmla="*/ 259 h 259"/>
              <a:gd name="T2" fmla="*/ 0 w 761"/>
              <a:gd name="T3" fmla="*/ 259 h 259"/>
              <a:gd name="T4" fmla="*/ 0 w 761"/>
              <a:gd name="T5" fmla="*/ 0 h 2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61" h="259">
                <a:moveTo>
                  <a:pt x="761" y="259"/>
                </a:moveTo>
                <a:lnTo>
                  <a:pt x="0" y="259"/>
                </a:lnTo>
                <a:lnTo>
                  <a:pt x="0" y="0"/>
                </a:lnTo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H="1">
            <a:off x="3399219" y="6485078"/>
            <a:ext cx="279943" cy="236397"/>
          </a:xfrm>
          <a:prstGeom prst="line">
            <a:avLst/>
          </a:prstGeom>
          <a:noFill/>
          <a:ln w="3175">
            <a:solidFill>
              <a:srgbClr val="34343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6" name="Freeform 20"/>
          <p:cNvSpPr>
            <a:spLocks/>
          </p:cNvSpPr>
          <p:nvPr/>
        </p:nvSpPr>
        <p:spPr bwMode="auto">
          <a:xfrm>
            <a:off x="7324638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4" y="0"/>
                </a:moveTo>
                <a:cubicBezTo>
                  <a:pt x="60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4" y="22"/>
                </a:cubicBezTo>
                <a:cubicBezTo>
                  <a:pt x="168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4" y="221"/>
                  <a:pt x="114" y="228"/>
                </a:cubicBezTo>
                <a:cubicBezTo>
                  <a:pt x="114" y="235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0" y="0"/>
                  <a:pt x="114" y="0"/>
                </a:cubicBezTo>
                <a:close/>
              </a:path>
            </a:pathLst>
          </a:custGeom>
          <a:solidFill>
            <a:srgbClr val="CCCC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7" name="Freeform 21"/>
          <p:cNvSpPr>
            <a:spLocks/>
          </p:cNvSpPr>
          <p:nvPr/>
        </p:nvSpPr>
        <p:spPr bwMode="auto">
          <a:xfrm>
            <a:off x="7324638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4" y="0"/>
                </a:moveTo>
                <a:cubicBezTo>
                  <a:pt x="60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4" y="22"/>
                </a:cubicBezTo>
                <a:cubicBezTo>
                  <a:pt x="168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4" y="221"/>
                  <a:pt x="114" y="228"/>
                </a:cubicBezTo>
                <a:cubicBezTo>
                  <a:pt x="114" y="236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0" y="0"/>
                  <a:pt x="114" y="0"/>
                </a:cubicBezTo>
                <a:close/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8" name="Freeform 22"/>
          <p:cNvSpPr>
            <a:spLocks/>
          </p:cNvSpPr>
          <p:nvPr/>
        </p:nvSpPr>
        <p:spPr bwMode="auto">
          <a:xfrm>
            <a:off x="7673011" y="133475"/>
            <a:ext cx="541223" cy="783841"/>
          </a:xfrm>
          <a:custGeom>
            <a:avLst/>
            <a:gdLst>
              <a:gd name="T0" fmla="*/ 0 w 151"/>
              <a:gd name="T1" fmla="*/ 5 h 218"/>
              <a:gd name="T2" fmla="*/ 22 w 151"/>
              <a:gd name="T3" fmla="*/ 18 h 218"/>
              <a:gd name="T4" fmla="*/ 14 w 151"/>
              <a:gd name="T5" fmla="*/ 42 h 218"/>
              <a:gd name="T6" fmla="*/ 23 w 151"/>
              <a:gd name="T7" fmla="*/ 18 h 218"/>
              <a:gd name="T8" fmla="*/ 0 w 151"/>
              <a:gd name="T9" fmla="*/ 5 h 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1" h="218">
                <a:moveTo>
                  <a:pt x="0" y="24"/>
                </a:moveTo>
                <a:cubicBezTo>
                  <a:pt x="0" y="24"/>
                  <a:pt x="79" y="2"/>
                  <a:pt x="116" y="91"/>
                </a:cubicBezTo>
                <a:cubicBezTo>
                  <a:pt x="150" y="172"/>
                  <a:pt x="77" y="218"/>
                  <a:pt x="77" y="218"/>
                </a:cubicBezTo>
                <a:cubicBezTo>
                  <a:pt x="77" y="218"/>
                  <a:pt x="151" y="173"/>
                  <a:pt x="120" y="91"/>
                </a:cubicBezTo>
                <a:cubicBezTo>
                  <a:pt x="85" y="0"/>
                  <a:pt x="0" y="24"/>
                  <a:pt x="0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7156672" y="886212"/>
            <a:ext cx="199070" cy="199071"/>
          </a:xfrm>
          <a:prstGeom prst="ellipse">
            <a:avLst/>
          </a:prstGeom>
          <a:solidFill>
            <a:srgbClr val="6E6D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7156672" y="886212"/>
            <a:ext cx="199070" cy="199071"/>
          </a:xfrm>
          <a:prstGeom prst="ellipse">
            <a:avLst/>
          </a:prstGeom>
          <a:noFill/>
          <a:ln w="158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31" name="Freeform 25"/>
          <p:cNvSpPr>
            <a:spLocks/>
          </p:cNvSpPr>
          <p:nvPr/>
        </p:nvSpPr>
        <p:spPr bwMode="auto">
          <a:xfrm>
            <a:off x="6826962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5" y="0"/>
                </a:moveTo>
                <a:cubicBezTo>
                  <a:pt x="61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5" y="22"/>
                </a:cubicBezTo>
                <a:cubicBezTo>
                  <a:pt x="169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5" y="221"/>
                  <a:pt x="115" y="228"/>
                </a:cubicBezTo>
                <a:cubicBezTo>
                  <a:pt x="115" y="235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1" y="0"/>
                  <a:pt x="115" y="0"/>
                </a:cubicBezTo>
                <a:close/>
              </a:path>
            </a:pathLst>
          </a:custGeom>
          <a:solidFill>
            <a:srgbClr val="CCCC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32" name="Freeform 26"/>
          <p:cNvSpPr>
            <a:spLocks/>
          </p:cNvSpPr>
          <p:nvPr/>
        </p:nvSpPr>
        <p:spPr bwMode="auto">
          <a:xfrm>
            <a:off x="6826962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5" y="0"/>
                </a:moveTo>
                <a:cubicBezTo>
                  <a:pt x="61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5" y="22"/>
                </a:cubicBezTo>
                <a:cubicBezTo>
                  <a:pt x="169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5" y="221"/>
                  <a:pt x="115" y="228"/>
                </a:cubicBezTo>
                <a:cubicBezTo>
                  <a:pt x="115" y="236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1" y="0"/>
                  <a:pt x="115" y="0"/>
                </a:cubicBezTo>
                <a:close/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33" name="Freeform 27"/>
          <p:cNvSpPr>
            <a:spLocks/>
          </p:cNvSpPr>
          <p:nvPr/>
        </p:nvSpPr>
        <p:spPr bwMode="auto">
          <a:xfrm>
            <a:off x="7175335" y="133475"/>
            <a:ext cx="541223" cy="783841"/>
          </a:xfrm>
          <a:custGeom>
            <a:avLst/>
            <a:gdLst>
              <a:gd name="T0" fmla="*/ 0 w 151"/>
              <a:gd name="T1" fmla="*/ 5 h 218"/>
              <a:gd name="T2" fmla="*/ 22 w 151"/>
              <a:gd name="T3" fmla="*/ 18 h 218"/>
              <a:gd name="T4" fmla="*/ 14 w 151"/>
              <a:gd name="T5" fmla="*/ 42 h 218"/>
              <a:gd name="T6" fmla="*/ 23 w 151"/>
              <a:gd name="T7" fmla="*/ 18 h 218"/>
              <a:gd name="T8" fmla="*/ 0 w 151"/>
              <a:gd name="T9" fmla="*/ 5 h 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1" h="218">
                <a:moveTo>
                  <a:pt x="0" y="24"/>
                </a:moveTo>
                <a:cubicBezTo>
                  <a:pt x="0" y="24"/>
                  <a:pt x="79" y="2"/>
                  <a:pt x="116" y="91"/>
                </a:cubicBezTo>
                <a:cubicBezTo>
                  <a:pt x="150" y="172"/>
                  <a:pt x="77" y="218"/>
                  <a:pt x="77" y="218"/>
                </a:cubicBezTo>
                <a:cubicBezTo>
                  <a:pt x="77" y="218"/>
                  <a:pt x="151" y="173"/>
                  <a:pt x="120" y="91"/>
                </a:cubicBezTo>
                <a:cubicBezTo>
                  <a:pt x="86" y="0"/>
                  <a:pt x="0" y="24"/>
                  <a:pt x="0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6665217" y="886212"/>
            <a:ext cx="199070" cy="199071"/>
          </a:xfrm>
          <a:prstGeom prst="ellipse">
            <a:avLst/>
          </a:prstGeom>
          <a:solidFill>
            <a:srgbClr val="6E6D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6665217" y="886212"/>
            <a:ext cx="199070" cy="199071"/>
          </a:xfrm>
          <a:prstGeom prst="ellipse">
            <a:avLst/>
          </a:prstGeom>
          <a:noFill/>
          <a:ln w="158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36" name="Freeform 30"/>
          <p:cNvSpPr>
            <a:spLocks/>
          </p:cNvSpPr>
          <p:nvPr/>
        </p:nvSpPr>
        <p:spPr bwMode="auto">
          <a:xfrm>
            <a:off x="6335507" y="170801"/>
            <a:ext cx="833607" cy="858493"/>
          </a:xfrm>
          <a:custGeom>
            <a:avLst/>
            <a:gdLst>
              <a:gd name="T0" fmla="*/ 21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1 w 234"/>
              <a:gd name="T7" fmla="*/ 5 h 239"/>
              <a:gd name="T8" fmla="*/ 40 w 234"/>
              <a:gd name="T9" fmla="*/ 23 h 239"/>
              <a:gd name="T10" fmla="*/ 22 w 234"/>
              <a:gd name="T11" fmla="*/ 42 h 239"/>
              <a:gd name="T12" fmla="*/ 21 w 234"/>
              <a:gd name="T13" fmla="*/ 44 h 239"/>
              <a:gd name="T14" fmla="*/ 22 w 234"/>
              <a:gd name="T15" fmla="*/ 46 h 239"/>
              <a:gd name="T16" fmla="*/ 44 w 234"/>
              <a:gd name="T17" fmla="*/ 23 h 239"/>
              <a:gd name="T18" fmla="*/ 21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4" y="0"/>
                </a:moveTo>
                <a:cubicBezTo>
                  <a:pt x="60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2" y="22"/>
                  <a:pt x="114" y="22"/>
                </a:cubicBezTo>
                <a:cubicBezTo>
                  <a:pt x="168" y="22"/>
                  <a:pt x="212" y="66"/>
                  <a:pt x="212" y="120"/>
                </a:cubicBezTo>
                <a:cubicBezTo>
                  <a:pt x="212" y="172"/>
                  <a:pt x="170" y="215"/>
                  <a:pt x="119" y="217"/>
                </a:cubicBezTo>
                <a:cubicBezTo>
                  <a:pt x="119" y="217"/>
                  <a:pt x="114" y="221"/>
                  <a:pt x="114" y="228"/>
                </a:cubicBezTo>
                <a:cubicBezTo>
                  <a:pt x="114" y="235"/>
                  <a:pt x="119" y="239"/>
                  <a:pt x="119" y="239"/>
                </a:cubicBezTo>
                <a:cubicBezTo>
                  <a:pt x="182" y="237"/>
                  <a:pt x="234" y="184"/>
                  <a:pt x="234" y="120"/>
                </a:cubicBezTo>
                <a:cubicBezTo>
                  <a:pt x="234" y="54"/>
                  <a:pt x="180" y="0"/>
                  <a:pt x="114" y="0"/>
                </a:cubicBezTo>
                <a:close/>
              </a:path>
            </a:pathLst>
          </a:custGeom>
          <a:solidFill>
            <a:srgbClr val="CCCC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37" name="Freeform 31"/>
          <p:cNvSpPr>
            <a:spLocks/>
          </p:cNvSpPr>
          <p:nvPr/>
        </p:nvSpPr>
        <p:spPr bwMode="auto">
          <a:xfrm>
            <a:off x="6335507" y="170801"/>
            <a:ext cx="833607" cy="858493"/>
          </a:xfrm>
          <a:custGeom>
            <a:avLst/>
            <a:gdLst>
              <a:gd name="T0" fmla="*/ 21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1 w 234"/>
              <a:gd name="T7" fmla="*/ 5 h 239"/>
              <a:gd name="T8" fmla="*/ 40 w 234"/>
              <a:gd name="T9" fmla="*/ 23 h 239"/>
              <a:gd name="T10" fmla="*/ 22 w 234"/>
              <a:gd name="T11" fmla="*/ 42 h 239"/>
              <a:gd name="T12" fmla="*/ 21 w 234"/>
              <a:gd name="T13" fmla="*/ 44 h 239"/>
              <a:gd name="T14" fmla="*/ 22 w 234"/>
              <a:gd name="T15" fmla="*/ 46 h 239"/>
              <a:gd name="T16" fmla="*/ 44 w 234"/>
              <a:gd name="T17" fmla="*/ 23 h 239"/>
              <a:gd name="T18" fmla="*/ 21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4" y="0"/>
                </a:moveTo>
                <a:cubicBezTo>
                  <a:pt x="60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2" y="22"/>
                  <a:pt x="114" y="22"/>
                </a:cubicBezTo>
                <a:cubicBezTo>
                  <a:pt x="168" y="22"/>
                  <a:pt x="212" y="66"/>
                  <a:pt x="212" y="120"/>
                </a:cubicBezTo>
                <a:cubicBezTo>
                  <a:pt x="212" y="172"/>
                  <a:pt x="170" y="215"/>
                  <a:pt x="119" y="217"/>
                </a:cubicBezTo>
                <a:cubicBezTo>
                  <a:pt x="119" y="217"/>
                  <a:pt x="114" y="221"/>
                  <a:pt x="114" y="228"/>
                </a:cubicBezTo>
                <a:cubicBezTo>
                  <a:pt x="114" y="236"/>
                  <a:pt x="119" y="239"/>
                  <a:pt x="119" y="239"/>
                </a:cubicBezTo>
                <a:cubicBezTo>
                  <a:pt x="182" y="237"/>
                  <a:pt x="234" y="184"/>
                  <a:pt x="234" y="120"/>
                </a:cubicBezTo>
                <a:cubicBezTo>
                  <a:pt x="234" y="54"/>
                  <a:pt x="180" y="0"/>
                  <a:pt x="114" y="0"/>
                </a:cubicBezTo>
                <a:close/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38" name="Freeform 32"/>
          <p:cNvSpPr>
            <a:spLocks/>
          </p:cNvSpPr>
          <p:nvPr/>
        </p:nvSpPr>
        <p:spPr bwMode="auto">
          <a:xfrm>
            <a:off x="6677659" y="133475"/>
            <a:ext cx="541223" cy="783841"/>
          </a:xfrm>
          <a:custGeom>
            <a:avLst/>
            <a:gdLst>
              <a:gd name="T0" fmla="*/ 0 w 151"/>
              <a:gd name="T1" fmla="*/ 5 h 218"/>
              <a:gd name="T2" fmla="*/ 22 w 151"/>
              <a:gd name="T3" fmla="*/ 18 h 218"/>
              <a:gd name="T4" fmla="*/ 14 w 151"/>
              <a:gd name="T5" fmla="*/ 42 h 218"/>
              <a:gd name="T6" fmla="*/ 23 w 151"/>
              <a:gd name="T7" fmla="*/ 18 h 218"/>
              <a:gd name="T8" fmla="*/ 0 w 151"/>
              <a:gd name="T9" fmla="*/ 5 h 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1" h="218">
                <a:moveTo>
                  <a:pt x="0" y="24"/>
                </a:moveTo>
                <a:cubicBezTo>
                  <a:pt x="0" y="24"/>
                  <a:pt x="78" y="2"/>
                  <a:pt x="116" y="91"/>
                </a:cubicBezTo>
                <a:cubicBezTo>
                  <a:pt x="150" y="172"/>
                  <a:pt x="76" y="218"/>
                  <a:pt x="76" y="218"/>
                </a:cubicBezTo>
                <a:cubicBezTo>
                  <a:pt x="76" y="218"/>
                  <a:pt x="151" y="173"/>
                  <a:pt x="120" y="91"/>
                </a:cubicBezTo>
                <a:cubicBezTo>
                  <a:pt x="85" y="0"/>
                  <a:pt x="0" y="24"/>
                  <a:pt x="0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6161320" y="886212"/>
            <a:ext cx="205291" cy="199071"/>
          </a:xfrm>
          <a:prstGeom prst="ellipse">
            <a:avLst/>
          </a:prstGeom>
          <a:solidFill>
            <a:srgbClr val="6E6D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6161320" y="886212"/>
            <a:ext cx="205291" cy="199071"/>
          </a:xfrm>
          <a:prstGeom prst="ellipse">
            <a:avLst/>
          </a:prstGeom>
          <a:noFill/>
          <a:ln w="158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41" name="Freeform 35"/>
          <p:cNvSpPr>
            <a:spLocks/>
          </p:cNvSpPr>
          <p:nvPr/>
        </p:nvSpPr>
        <p:spPr bwMode="auto">
          <a:xfrm>
            <a:off x="5831610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4" y="0"/>
                </a:moveTo>
                <a:cubicBezTo>
                  <a:pt x="60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4" y="22"/>
                </a:cubicBezTo>
                <a:cubicBezTo>
                  <a:pt x="168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4" y="221"/>
                  <a:pt x="114" y="228"/>
                </a:cubicBezTo>
                <a:cubicBezTo>
                  <a:pt x="114" y="235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0" y="0"/>
                  <a:pt x="114" y="0"/>
                </a:cubicBezTo>
                <a:close/>
              </a:path>
            </a:pathLst>
          </a:custGeom>
          <a:solidFill>
            <a:srgbClr val="CCCC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42" name="Freeform 36"/>
          <p:cNvSpPr>
            <a:spLocks/>
          </p:cNvSpPr>
          <p:nvPr/>
        </p:nvSpPr>
        <p:spPr bwMode="auto">
          <a:xfrm>
            <a:off x="5831610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4" y="0"/>
                </a:moveTo>
                <a:cubicBezTo>
                  <a:pt x="60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4" y="22"/>
                </a:cubicBezTo>
                <a:cubicBezTo>
                  <a:pt x="168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4" y="221"/>
                  <a:pt x="114" y="228"/>
                </a:cubicBezTo>
                <a:cubicBezTo>
                  <a:pt x="114" y="236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0" y="0"/>
                  <a:pt x="114" y="0"/>
                </a:cubicBezTo>
                <a:close/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43" name="Freeform 37"/>
          <p:cNvSpPr>
            <a:spLocks/>
          </p:cNvSpPr>
          <p:nvPr/>
        </p:nvSpPr>
        <p:spPr bwMode="auto">
          <a:xfrm>
            <a:off x="6179983" y="133475"/>
            <a:ext cx="541223" cy="783841"/>
          </a:xfrm>
          <a:custGeom>
            <a:avLst/>
            <a:gdLst>
              <a:gd name="T0" fmla="*/ 0 w 151"/>
              <a:gd name="T1" fmla="*/ 5 h 218"/>
              <a:gd name="T2" fmla="*/ 22 w 151"/>
              <a:gd name="T3" fmla="*/ 18 h 218"/>
              <a:gd name="T4" fmla="*/ 14 w 151"/>
              <a:gd name="T5" fmla="*/ 42 h 218"/>
              <a:gd name="T6" fmla="*/ 23 w 151"/>
              <a:gd name="T7" fmla="*/ 18 h 218"/>
              <a:gd name="T8" fmla="*/ 0 w 151"/>
              <a:gd name="T9" fmla="*/ 5 h 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1" h="218">
                <a:moveTo>
                  <a:pt x="0" y="24"/>
                </a:moveTo>
                <a:cubicBezTo>
                  <a:pt x="0" y="24"/>
                  <a:pt x="79" y="2"/>
                  <a:pt x="116" y="91"/>
                </a:cubicBezTo>
                <a:cubicBezTo>
                  <a:pt x="150" y="172"/>
                  <a:pt x="77" y="218"/>
                  <a:pt x="77" y="218"/>
                </a:cubicBezTo>
                <a:cubicBezTo>
                  <a:pt x="77" y="218"/>
                  <a:pt x="151" y="173"/>
                  <a:pt x="120" y="91"/>
                </a:cubicBezTo>
                <a:cubicBezTo>
                  <a:pt x="85" y="0"/>
                  <a:pt x="0" y="24"/>
                  <a:pt x="0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5663645" y="886212"/>
            <a:ext cx="205291" cy="199071"/>
          </a:xfrm>
          <a:prstGeom prst="ellipse">
            <a:avLst/>
          </a:prstGeom>
          <a:solidFill>
            <a:srgbClr val="6E6D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5663645" y="886212"/>
            <a:ext cx="205291" cy="199071"/>
          </a:xfrm>
          <a:prstGeom prst="ellipse">
            <a:avLst/>
          </a:prstGeom>
          <a:noFill/>
          <a:ln w="158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46" name="Freeform 40"/>
          <p:cNvSpPr>
            <a:spLocks/>
          </p:cNvSpPr>
          <p:nvPr/>
        </p:nvSpPr>
        <p:spPr bwMode="auto">
          <a:xfrm>
            <a:off x="5333934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5" y="0"/>
                </a:moveTo>
                <a:cubicBezTo>
                  <a:pt x="61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5" y="22"/>
                </a:cubicBezTo>
                <a:cubicBezTo>
                  <a:pt x="169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5" y="221"/>
                  <a:pt x="115" y="228"/>
                </a:cubicBezTo>
                <a:cubicBezTo>
                  <a:pt x="115" y="235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1" y="0"/>
                  <a:pt x="115" y="0"/>
                </a:cubicBezTo>
                <a:close/>
              </a:path>
            </a:pathLst>
          </a:custGeom>
          <a:solidFill>
            <a:srgbClr val="CCCC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47" name="Freeform 41"/>
          <p:cNvSpPr>
            <a:spLocks/>
          </p:cNvSpPr>
          <p:nvPr/>
        </p:nvSpPr>
        <p:spPr bwMode="auto">
          <a:xfrm>
            <a:off x="5333934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5" y="0"/>
                </a:moveTo>
                <a:cubicBezTo>
                  <a:pt x="61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5" y="22"/>
                </a:cubicBezTo>
                <a:cubicBezTo>
                  <a:pt x="169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5" y="221"/>
                  <a:pt x="115" y="228"/>
                </a:cubicBezTo>
                <a:cubicBezTo>
                  <a:pt x="115" y="236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1" y="0"/>
                  <a:pt x="115" y="0"/>
                </a:cubicBezTo>
                <a:close/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48" name="Freeform 42"/>
          <p:cNvSpPr>
            <a:spLocks/>
          </p:cNvSpPr>
          <p:nvPr/>
        </p:nvSpPr>
        <p:spPr bwMode="auto">
          <a:xfrm>
            <a:off x="5682307" y="133475"/>
            <a:ext cx="541223" cy="783841"/>
          </a:xfrm>
          <a:custGeom>
            <a:avLst/>
            <a:gdLst>
              <a:gd name="T0" fmla="*/ 0 w 151"/>
              <a:gd name="T1" fmla="*/ 5 h 218"/>
              <a:gd name="T2" fmla="*/ 22 w 151"/>
              <a:gd name="T3" fmla="*/ 18 h 218"/>
              <a:gd name="T4" fmla="*/ 14 w 151"/>
              <a:gd name="T5" fmla="*/ 42 h 218"/>
              <a:gd name="T6" fmla="*/ 23 w 151"/>
              <a:gd name="T7" fmla="*/ 18 h 218"/>
              <a:gd name="T8" fmla="*/ 0 w 151"/>
              <a:gd name="T9" fmla="*/ 5 h 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1" h="218">
                <a:moveTo>
                  <a:pt x="0" y="24"/>
                </a:moveTo>
                <a:cubicBezTo>
                  <a:pt x="0" y="24"/>
                  <a:pt x="79" y="2"/>
                  <a:pt x="116" y="91"/>
                </a:cubicBezTo>
                <a:cubicBezTo>
                  <a:pt x="151" y="172"/>
                  <a:pt x="77" y="218"/>
                  <a:pt x="77" y="218"/>
                </a:cubicBezTo>
                <a:cubicBezTo>
                  <a:pt x="77" y="218"/>
                  <a:pt x="151" y="173"/>
                  <a:pt x="120" y="91"/>
                </a:cubicBezTo>
                <a:cubicBezTo>
                  <a:pt x="86" y="0"/>
                  <a:pt x="0" y="24"/>
                  <a:pt x="0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49" name="Oval 43"/>
          <p:cNvSpPr>
            <a:spLocks noChangeArrowheads="1"/>
          </p:cNvSpPr>
          <p:nvPr/>
        </p:nvSpPr>
        <p:spPr bwMode="auto">
          <a:xfrm>
            <a:off x="5172190" y="886212"/>
            <a:ext cx="199070" cy="199071"/>
          </a:xfrm>
          <a:prstGeom prst="ellipse">
            <a:avLst/>
          </a:prstGeom>
          <a:solidFill>
            <a:srgbClr val="6E6D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0" name="Oval 44"/>
          <p:cNvSpPr>
            <a:spLocks noChangeArrowheads="1"/>
          </p:cNvSpPr>
          <p:nvPr/>
        </p:nvSpPr>
        <p:spPr bwMode="auto">
          <a:xfrm>
            <a:off x="5172190" y="886212"/>
            <a:ext cx="199070" cy="199071"/>
          </a:xfrm>
          <a:prstGeom prst="ellipse">
            <a:avLst/>
          </a:prstGeom>
          <a:noFill/>
          <a:ln w="158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1" name="Freeform 45"/>
          <p:cNvSpPr>
            <a:spLocks/>
          </p:cNvSpPr>
          <p:nvPr/>
        </p:nvSpPr>
        <p:spPr bwMode="auto">
          <a:xfrm>
            <a:off x="4842479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4" y="0"/>
                </a:moveTo>
                <a:cubicBezTo>
                  <a:pt x="60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2" y="22"/>
                  <a:pt x="114" y="22"/>
                </a:cubicBezTo>
                <a:cubicBezTo>
                  <a:pt x="168" y="22"/>
                  <a:pt x="212" y="66"/>
                  <a:pt x="212" y="120"/>
                </a:cubicBezTo>
                <a:cubicBezTo>
                  <a:pt x="212" y="172"/>
                  <a:pt x="170" y="215"/>
                  <a:pt x="119" y="217"/>
                </a:cubicBezTo>
                <a:cubicBezTo>
                  <a:pt x="119" y="217"/>
                  <a:pt x="114" y="221"/>
                  <a:pt x="114" y="228"/>
                </a:cubicBezTo>
                <a:cubicBezTo>
                  <a:pt x="114" y="235"/>
                  <a:pt x="119" y="239"/>
                  <a:pt x="119" y="239"/>
                </a:cubicBezTo>
                <a:cubicBezTo>
                  <a:pt x="182" y="237"/>
                  <a:pt x="234" y="184"/>
                  <a:pt x="234" y="120"/>
                </a:cubicBezTo>
                <a:cubicBezTo>
                  <a:pt x="234" y="54"/>
                  <a:pt x="180" y="0"/>
                  <a:pt x="114" y="0"/>
                </a:cubicBezTo>
                <a:close/>
              </a:path>
            </a:pathLst>
          </a:custGeom>
          <a:solidFill>
            <a:srgbClr val="CCCC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52" name="Freeform 46"/>
          <p:cNvSpPr>
            <a:spLocks/>
          </p:cNvSpPr>
          <p:nvPr/>
        </p:nvSpPr>
        <p:spPr bwMode="auto">
          <a:xfrm>
            <a:off x="4842479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4" y="0"/>
                </a:moveTo>
                <a:cubicBezTo>
                  <a:pt x="60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2" y="22"/>
                  <a:pt x="114" y="22"/>
                </a:cubicBezTo>
                <a:cubicBezTo>
                  <a:pt x="168" y="22"/>
                  <a:pt x="212" y="66"/>
                  <a:pt x="212" y="120"/>
                </a:cubicBezTo>
                <a:cubicBezTo>
                  <a:pt x="212" y="172"/>
                  <a:pt x="170" y="215"/>
                  <a:pt x="119" y="217"/>
                </a:cubicBezTo>
                <a:cubicBezTo>
                  <a:pt x="119" y="217"/>
                  <a:pt x="114" y="221"/>
                  <a:pt x="114" y="228"/>
                </a:cubicBezTo>
                <a:cubicBezTo>
                  <a:pt x="114" y="236"/>
                  <a:pt x="119" y="239"/>
                  <a:pt x="119" y="239"/>
                </a:cubicBezTo>
                <a:cubicBezTo>
                  <a:pt x="182" y="237"/>
                  <a:pt x="234" y="184"/>
                  <a:pt x="234" y="120"/>
                </a:cubicBezTo>
                <a:cubicBezTo>
                  <a:pt x="234" y="54"/>
                  <a:pt x="180" y="0"/>
                  <a:pt x="114" y="0"/>
                </a:cubicBezTo>
                <a:close/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53" name="Freeform 47"/>
          <p:cNvSpPr>
            <a:spLocks/>
          </p:cNvSpPr>
          <p:nvPr/>
        </p:nvSpPr>
        <p:spPr bwMode="auto">
          <a:xfrm>
            <a:off x="5190852" y="133475"/>
            <a:ext cx="541223" cy="783841"/>
          </a:xfrm>
          <a:custGeom>
            <a:avLst/>
            <a:gdLst>
              <a:gd name="T0" fmla="*/ 0 w 151"/>
              <a:gd name="T1" fmla="*/ 5 h 218"/>
              <a:gd name="T2" fmla="*/ 22 w 151"/>
              <a:gd name="T3" fmla="*/ 18 h 218"/>
              <a:gd name="T4" fmla="*/ 14 w 151"/>
              <a:gd name="T5" fmla="*/ 42 h 218"/>
              <a:gd name="T6" fmla="*/ 23 w 151"/>
              <a:gd name="T7" fmla="*/ 18 h 218"/>
              <a:gd name="T8" fmla="*/ 0 w 151"/>
              <a:gd name="T9" fmla="*/ 5 h 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1" h="218">
                <a:moveTo>
                  <a:pt x="0" y="24"/>
                </a:moveTo>
                <a:cubicBezTo>
                  <a:pt x="0" y="24"/>
                  <a:pt x="78" y="2"/>
                  <a:pt x="116" y="91"/>
                </a:cubicBezTo>
                <a:cubicBezTo>
                  <a:pt x="150" y="172"/>
                  <a:pt x="76" y="218"/>
                  <a:pt x="76" y="218"/>
                </a:cubicBezTo>
                <a:cubicBezTo>
                  <a:pt x="76" y="218"/>
                  <a:pt x="151" y="173"/>
                  <a:pt x="120" y="91"/>
                </a:cubicBezTo>
                <a:cubicBezTo>
                  <a:pt x="85" y="0"/>
                  <a:pt x="0" y="24"/>
                  <a:pt x="0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54" name="Oval 48"/>
          <p:cNvSpPr>
            <a:spLocks noChangeArrowheads="1"/>
          </p:cNvSpPr>
          <p:nvPr/>
        </p:nvSpPr>
        <p:spPr bwMode="auto">
          <a:xfrm>
            <a:off x="4674514" y="886212"/>
            <a:ext cx="199070" cy="199071"/>
          </a:xfrm>
          <a:prstGeom prst="ellipse">
            <a:avLst/>
          </a:prstGeom>
          <a:solidFill>
            <a:srgbClr val="6E6D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5" name="Oval 49"/>
          <p:cNvSpPr>
            <a:spLocks noChangeArrowheads="1"/>
          </p:cNvSpPr>
          <p:nvPr/>
        </p:nvSpPr>
        <p:spPr bwMode="auto">
          <a:xfrm>
            <a:off x="4674514" y="886212"/>
            <a:ext cx="199070" cy="199071"/>
          </a:xfrm>
          <a:prstGeom prst="ellipse">
            <a:avLst/>
          </a:prstGeom>
          <a:noFill/>
          <a:ln w="158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56" name="Freeform 50"/>
          <p:cNvSpPr>
            <a:spLocks/>
          </p:cNvSpPr>
          <p:nvPr/>
        </p:nvSpPr>
        <p:spPr bwMode="auto">
          <a:xfrm>
            <a:off x="4344803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4" y="0"/>
                </a:moveTo>
                <a:cubicBezTo>
                  <a:pt x="60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4" y="22"/>
                </a:cubicBezTo>
                <a:cubicBezTo>
                  <a:pt x="168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4" y="221"/>
                  <a:pt x="114" y="228"/>
                </a:cubicBezTo>
                <a:cubicBezTo>
                  <a:pt x="114" y="235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0" y="0"/>
                  <a:pt x="114" y="0"/>
                </a:cubicBezTo>
                <a:close/>
              </a:path>
            </a:pathLst>
          </a:custGeom>
          <a:solidFill>
            <a:srgbClr val="CCCC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57" name="Freeform 51"/>
          <p:cNvSpPr>
            <a:spLocks/>
          </p:cNvSpPr>
          <p:nvPr/>
        </p:nvSpPr>
        <p:spPr bwMode="auto">
          <a:xfrm>
            <a:off x="4344803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4" y="0"/>
                </a:moveTo>
                <a:cubicBezTo>
                  <a:pt x="60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4" y="22"/>
                </a:cubicBezTo>
                <a:cubicBezTo>
                  <a:pt x="168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4" y="221"/>
                  <a:pt x="114" y="228"/>
                </a:cubicBezTo>
                <a:cubicBezTo>
                  <a:pt x="114" y="236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0" y="0"/>
                  <a:pt x="114" y="0"/>
                </a:cubicBezTo>
                <a:close/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58" name="Freeform 52"/>
          <p:cNvSpPr>
            <a:spLocks/>
          </p:cNvSpPr>
          <p:nvPr/>
        </p:nvSpPr>
        <p:spPr bwMode="auto">
          <a:xfrm>
            <a:off x="4693176" y="133475"/>
            <a:ext cx="541223" cy="783841"/>
          </a:xfrm>
          <a:custGeom>
            <a:avLst/>
            <a:gdLst>
              <a:gd name="T0" fmla="*/ 0 w 151"/>
              <a:gd name="T1" fmla="*/ 5 h 218"/>
              <a:gd name="T2" fmla="*/ 22 w 151"/>
              <a:gd name="T3" fmla="*/ 18 h 218"/>
              <a:gd name="T4" fmla="*/ 14 w 151"/>
              <a:gd name="T5" fmla="*/ 42 h 218"/>
              <a:gd name="T6" fmla="*/ 23 w 151"/>
              <a:gd name="T7" fmla="*/ 18 h 218"/>
              <a:gd name="T8" fmla="*/ 0 w 151"/>
              <a:gd name="T9" fmla="*/ 5 h 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1" h="218">
                <a:moveTo>
                  <a:pt x="0" y="24"/>
                </a:moveTo>
                <a:cubicBezTo>
                  <a:pt x="0" y="24"/>
                  <a:pt x="79" y="2"/>
                  <a:pt x="116" y="91"/>
                </a:cubicBezTo>
                <a:cubicBezTo>
                  <a:pt x="150" y="172"/>
                  <a:pt x="77" y="218"/>
                  <a:pt x="77" y="218"/>
                </a:cubicBezTo>
                <a:cubicBezTo>
                  <a:pt x="77" y="218"/>
                  <a:pt x="151" y="173"/>
                  <a:pt x="120" y="91"/>
                </a:cubicBezTo>
                <a:cubicBezTo>
                  <a:pt x="85" y="0"/>
                  <a:pt x="0" y="24"/>
                  <a:pt x="0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59" name="Oval 53"/>
          <p:cNvSpPr>
            <a:spLocks noChangeArrowheads="1"/>
          </p:cNvSpPr>
          <p:nvPr/>
        </p:nvSpPr>
        <p:spPr bwMode="auto">
          <a:xfrm>
            <a:off x="4176838" y="886212"/>
            <a:ext cx="199070" cy="199071"/>
          </a:xfrm>
          <a:prstGeom prst="ellipse">
            <a:avLst/>
          </a:prstGeom>
          <a:solidFill>
            <a:srgbClr val="6E6D6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60" name="Oval 54"/>
          <p:cNvSpPr>
            <a:spLocks noChangeArrowheads="1"/>
          </p:cNvSpPr>
          <p:nvPr/>
        </p:nvSpPr>
        <p:spPr bwMode="auto">
          <a:xfrm>
            <a:off x="4176838" y="886212"/>
            <a:ext cx="199070" cy="199071"/>
          </a:xfrm>
          <a:prstGeom prst="ellipse">
            <a:avLst/>
          </a:prstGeom>
          <a:noFill/>
          <a:ln w="158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endParaRPr lang="fr-FR" altLang="fr-FR"/>
          </a:p>
        </p:txBody>
      </p:sp>
      <p:sp>
        <p:nvSpPr>
          <p:cNvPr id="61" name="Freeform 55"/>
          <p:cNvSpPr>
            <a:spLocks/>
          </p:cNvSpPr>
          <p:nvPr/>
        </p:nvSpPr>
        <p:spPr bwMode="auto">
          <a:xfrm>
            <a:off x="3847127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5" y="0"/>
                </a:moveTo>
                <a:cubicBezTo>
                  <a:pt x="61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5" y="22"/>
                </a:cubicBezTo>
                <a:cubicBezTo>
                  <a:pt x="169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5" y="221"/>
                  <a:pt x="115" y="228"/>
                </a:cubicBezTo>
                <a:cubicBezTo>
                  <a:pt x="115" y="235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1" y="0"/>
                  <a:pt x="115" y="0"/>
                </a:cubicBezTo>
                <a:close/>
              </a:path>
            </a:pathLst>
          </a:custGeom>
          <a:solidFill>
            <a:srgbClr val="CCCC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62" name="Freeform 56"/>
          <p:cNvSpPr>
            <a:spLocks/>
          </p:cNvSpPr>
          <p:nvPr/>
        </p:nvSpPr>
        <p:spPr bwMode="auto">
          <a:xfrm>
            <a:off x="3847127" y="170801"/>
            <a:ext cx="839828" cy="858493"/>
          </a:xfrm>
          <a:custGeom>
            <a:avLst/>
            <a:gdLst>
              <a:gd name="T0" fmla="*/ 22 w 234"/>
              <a:gd name="T1" fmla="*/ 0 h 239"/>
              <a:gd name="T2" fmla="*/ 0 w 234"/>
              <a:gd name="T3" fmla="*/ 16 h 239"/>
              <a:gd name="T4" fmla="*/ 4 w 234"/>
              <a:gd name="T5" fmla="*/ 16 h 239"/>
              <a:gd name="T6" fmla="*/ 22 w 234"/>
              <a:gd name="T7" fmla="*/ 5 h 239"/>
              <a:gd name="T8" fmla="*/ 40 w 234"/>
              <a:gd name="T9" fmla="*/ 23 h 239"/>
              <a:gd name="T10" fmla="*/ 23 w 234"/>
              <a:gd name="T11" fmla="*/ 42 h 239"/>
              <a:gd name="T12" fmla="*/ 22 w 234"/>
              <a:gd name="T13" fmla="*/ 44 h 239"/>
              <a:gd name="T14" fmla="*/ 23 w 234"/>
              <a:gd name="T15" fmla="*/ 46 h 239"/>
              <a:gd name="T16" fmla="*/ 45 w 234"/>
              <a:gd name="T17" fmla="*/ 23 h 239"/>
              <a:gd name="T18" fmla="*/ 22 w 234"/>
              <a:gd name="T19" fmla="*/ 0 h 239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34" h="239">
                <a:moveTo>
                  <a:pt x="115" y="0"/>
                </a:moveTo>
                <a:cubicBezTo>
                  <a:pt x="61" y="0"/>
                  <a:pt x="15" y="36"/>
                  <a:pt x="0" y="85"/>
                </a:cubicBezTo>
                <a:cubicBezTo>
                  <a:pt x="23" y="85"/>
                  <a:pt x="23" y="85"/>
                  <a:pt x="23" y="85"/>
                </a:cubicBezTo>
                <a:cubicBezTo>
                  <a:pt x="37" y="48"/>
                  <a:pt x="73" y="22"/>
                  <a:pt x="115" y="22"/>
                </a:cubicBezTo>
                <a:cubicBezTo>
                  <a:pt x="169" y="22"/>
                  <a:pt x="212" y="66"/>
                  <a:pt x="212" y="120"/>
                </a:cubicBezTo>
                <a:cubicBezTo>
                  <a:pt x="212" y="172"/>
                  <a:pt x="171" y="215"/>
                  <a:pt x="119" y="217"/>
                </a:cubicBezTo>
                <a:cubicBezTo>
                  <a:pt x="119" y="217"/>
                  <a:pt x="115" y="221"/>
                  <a:pt x="115" y="228"/>
                </a:cubicBezTo>
                <a:cubicBezTo>
                  <a:pt x="115" y="236"/>
                  <a:pt x="119" y="239"/>
                  <a:pt x="119" y="239"/>
                </a:cubicBezTo>
                <a:cubicBezTo>
                  <a:pt x="183" y="237"/>
                  <a:pt x="234" y="184"/>
                  <a:pt x="234" y="120"/>
                </a:cubicBezTo>
                <a:cubicBezTo>
                  <a:pt x="234" y="54"/>
                  <a:pt x="181" y="0"/>
                  <a:pt x="115" y="0"/>
                </a:cubicBezTo>
                <a:close/>
              </a:path>
            </a:pathLst>
          </a:custGeom>
          <a:noFill/>
          <a:ln w="3175" cap="flat">
            <a:solidFill>
              <a:srgbClr val="34343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63" name="Freeform 57"/>
          <p:cNvSpPr>
            <a:spLocks/>
          </p:cNvSpPr>
          <p:nvPr/>
        </p:nvSpPr>
        <p:spPr bwMode="auto">
          <a:xfrm>
            <a:off x="4195501" y="133475"/>
            <a:ext cx="541223" cy="783841"/>
          </a:xfrm>
          <a:custGeom>
            <a:avLst/>
            <a:gdLst>
              <a:gd name="T0" fmla="*/ 0 w 151"/>
              <a:gd name="T1" fmla="*/ 5 h 218"/>
              <a:gd name="T2" fmla="*/ 22 w 151"/>
              <a:gd name="T3" fmla="*/ 18 h 218"/>
              <a:gd name="T4" fmla="*/ 14 w 151"/>
              <a:gd name="T5" fmla="*/ 42 h 218"/>
              <a:gd name="T6" fmla="*/ 23 w 151"/>
              <a:gd name="T7" fmla="*/ 18 h 218"/>
              <a:gd name="T8" fmla="*/ 0 w 151"/>
              <a:gd name="T9" fmla="*/ 5 h 2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1" h="218">
                <a:moveTo>
                  <a:pt x="0" y="24"/>
                </a:moveTo>
                <a:cubicBezTo>
                  <a:pt x="0" y="24"/>
                  <a:pt x="79" y="2"/>
                  <a:pt x="116" y="91"/>
                </a:cubicBezTo>
                <a:cubicBezTo>
                  <a:pt x="151" y="172"/>
                  <a:pt x="77" y="218"/>
                  <a:pt x="77" y="218"/>
                </a:cubicBezTo>
                <a:cubicBezTo>
                  <a:pt x="77" y="218"/>
                  <a:pt x="151" y="173"/>
                  <a:pt x="120" y="91"/>
                </a:cubicBezTo>
                <a:cubicBezTo>
                  <a:pt x="86" y="0"/>
                  <a:pt x="0" y="24"/>
                  <a:pt x="0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64" name="Freeform 58"/>
          <p:cNvSpPr>
            <a:spLocks/>
          </p:cNvSpPr>
          <p:nvPr/>
        </p:nvSpPr>
        <p:spPr bwMode="auto">
          <a:xfrm>
            <a:off x="3417882" y="531617"/>
            <a:ext cx="242617" cy="6140091"/>
          </a:xfrm>
          <a:custGeom>
            <a:avLst/>
            <a:gdLst>
              <a:gd name="T0" fmla="*/ 2 w 39"/>
              <a:gd name="T1" fmla="*/ 34 h 987"/>
              <a:gd name="T2" fmla="*/ 38 w 39"/>
              <a:gd name="T3" fmla="*/ 0 h 987"/>
              <a:gd name="T4" fmla="*/ 39 w 39"/>
              <a:gd name="T5" fmla="*/ 955 h 987"/>
              <a:gd name="T6" fmla="*/ 0 w 39"/>
              <a:gd name="T7" fmla="*/ 987 h 987"/>
              <a:gd name="T8" fmla="*/ 2 w 39"/>
              <a:gd name="T9" fmla="*/ 34 h 98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9" h="987">
                <a:moveTo>
                  <a:pt x="2" y="34"/>
                </a:moveTo>
                <a:lnTo>
                  <a:pt x="38" y="0"/>
                </a:lnTo>
                <a:lnTo>
                  <a:pt x="39" y="955"/>
                </a:lnTo>
                <a:lnTo>
                  <a:pt x="0" y="987"/>
                </a:lnTo>
                <a:lnTo>
                  <a:pt x="2" y="34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65" name="Freeform 59"/>
          <p:cNvSpPr>
            <a:spLocks/>
          </p:cNvSpPr>
          <p:nvPr/>
        </p:nvSpPr>
        <p:spPr bwMode="auto">
          <a:xfrm>
            <a:off x="3455208" y="6509962"/>
            <a:ext cx="4889666" cy="186629"/>
          </a:xfrm>
          <a:custGeom>
            <a:avLst/>
            <a:gdLst>
              <a:gd name="T0" fmla="*/ 0 w 786"/>
              <a:gd name="T1" fmla="*/ 30 h 30"/>
              <a:gd name="T2" fmla="*/ 743 w 786"/>
              <a:gd name="T3" fmla="*/ 30 h 30"/>
              <a:gd name="T4" fmla="*/ 786 w 786"/>
              <a:gd name="T5" fmla="*/ 0 h 30"/>
              <a:gd name="T6" fmla="*/ 39 w 786"/>
              <a:gd name="T7" fmla="*/ 0 h 30"/>
              <a:gd name="T8" fmla="*/ 0 w 786"/>
              <a:gd name="T9" fmla="*/ 30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86" h="30">
                <a:moveTo>
                  <a:pt x="0" y="30"/>
                </a:moveTo>
                <a:lnTo>
                  <a:pt x="743" y="30"/>
                </a:lnTo>
                <a:lnTo>
                  <a:pt x="786" y="0"/>
                </a:lnTo>
                <a:lnTo>
                  <a:pt x="39" y="0"/>
                </a:lnTo>
                <a:lnTo>
                  <a:pt x="0" y="30"/>
                </a:lnTo>
                <a:close/>
              </a:path>
            </a:pathLst>
          </a:custGeom>
          <a:solidFill>
            <a:srgbClr val="CCCC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66" name="Line 60"/>
          <p:cNvSpPr>
            <a:spLocks noChangeShapeType="1"/>
          </p:cNvSpPr>
          <p:nvPr/>
        </p:nvSpPr>
        <p:spPr bwMode="auto">
          <a:xfrm>
            <a:off x="3448987" y="736908"/>
            <a:ext cx="6221" cy="5909915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67" name="Line 61"/>
          <p:cNvSpPr>
            <a:spLocks noChangeShapeType="1"/>
          </p:cNvSpPr>
          <p:nvPr/>
        </p:nvSpPr>
        <p:spPr bwMode="auto">
          <a:xfrm>
            <a:off x="3492533" y="687141"/>
            <a:ext cx="6221" cy="5916136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68" name="Line 62"/>
          <p:cNvSpPr>
            <a:spLocks noChangeShapeType="1"/>
          </p:cNvSpPr>
          <p:nvPr/>
        </p:nvSpPr>
        <p:spPr bwMode="auto">
          <a:xfrm>
            <a:off x="3529859" y="656036"/>
            <a:ext cx="6221" cy="5909915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69" name="Line 63"/>
          <p:cNvSpPr>
            <a:spLocks noChangeShapeType="1"/>
          </p:cNvSpPr>
          <p:nvPr/>
        </p:nvSpPr>
        <p:spPr bwMode="auto">
          <a:xfrm>
            <a:off x="3573406" y="606268"/>
            <a:ext cx="6221" cy="5934799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70" name="Line 64"/>
          <p:cNvSpPr>
            <a:spLocks noChangeShapeType="1"/>
          </p:cNvSpPr>
          <p:nvPr/>
        </p:nvSpPr>
        <p:spPr bwMode="auto">
          <a:xfrm>
            <a:off x="3610731" y="575163"/>
            <a:ext cx="6221" cy="5934799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71" name="Line 65"/>
          <p:cNvSpPr>
            <a:spLocks noChangeShapeType="1"/>
          </p:cNvSpPr>
          <p:nvPr/>
        </p:nvSpPr>
        <p:spPr bwMode="auto">
          <a:xfrm>
            <a:off x="3654278" y="537838"/>
            <a:ext cx="6221" cy="5947241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72" name="Line 66"/>
          <p:cNvSpPr>
            <a:spLocks noChangeShapeType="1"/>
          </p:cNvSpPr>
          <p:nvPr/>
        </p:nvSpPr>
        <p:spPr bwMode="auto">
          <a:xfrm>
            <a:off x="3504975" y="6684149"/>
            <a:ext cx="4584840" cy="6221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73" name="Line 67"/>
          <p:cNvSpPr>
            <a:spLocks noChangeShapeType="1"/>
          </p:cNvSpPr>
          <p:nvPr/>
        </p:nvSpPr>
        <p:spPr bwMode="auto">
          <a:xfrm>
            <a:off x="3536080" y="6653044"/>
            <a:ext cx="4591061" cy="6221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74" name="Line 68"/>
          <p:cNvSpPr>
            <a:spLocks noChangeShapeType="1"/>
          </p:cNvSpPr>
          <p:nvPr/>
        </p:nvSpPr>
        <p:spPr bwMode="auto">
          <a:xfrm>
            <a:off x="3567185" y="6621940"/>
            <a:ext cx="4591061" cy="6221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75" name="Line 69"/>
          <p:cNvSpPr>
            <a:spLocks noChangeShapeType="1"/>
          </p:cNvSpPr>
          <p:nvPr/>
        </p:nvSpPr>
        <p:spPr bwMode="auto">
          <a:xfrm>
            <a:off x="3604510" y="6597056"/>
            <a:ext cx="4584840" cy="6221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76" name="Line 70"/>
          <p:cNvSpPr>
            <a:spLocks noChangeShapeType="1"/>
          </p:cNvSpPr>
          <p:nvPr/>
        </p:nvSpPr>
        <p:spPr bwMode="auto">
          <a:xfrm>
            <a:off x="3648057" y="6559730"/>
            <a:ext cx="4584840" cy="6221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77" name="Line 71"/>
          <p:cNvSpPr>
            <a:spLocks noChangeShapeType="1"/>
          </p:cNvSpPr>
          <p:nvPr/>
        </p:nvSpPr>
        <p:spPr bwMode="auto">
          <a:xfrm>
            <a:off x="3685383" y="6528625"/>
            <a:ext cx="4591061" cy="6221"/>
          </a:xfrm>
          <a:prstGeom prst="line">
            <a:avLst/>
          </a:prstGeom>
          <a:noFill/>
          <a:ln w="1588" cap="rnd">
            <a:solidFill>
              <a:srgbClr val="34343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78" name="Freeform 72"/>
          <p:cNvSpPr>
            <a:spLocks/>
          </p:cNvSpPr>
          <p:nvPr/>
        </p:nvSpPr>
        <p:spPr bwMode="auto">
          <a:xfrm>
            <a:off x="3660499" y="5508387"/>
            <a:ext cx="4678154" cy="945586"/>
          </a:xfrm>
          <a:custGeom>
            <a:avLst/>
            <a:gdLst>
              <a:gd name="T0" fmla="*/ 3 w 1304"/>
              <a:gd name="T1" fmla="*/ 0 h 264"/>
              <a:gd name="T2" fmla="*/ 12 w 1304"/>
              <a:gd name="T3" fmla="*/ 45 h 264"/>
              <a:gd name="T4" fmla="*/ 250 w 1304"/>
              <a:gd name="T5" fmla="*/ 45 h 264"/>
              <a:gd name="T6" fmla="*/ 6 w 1304"/>
              <a:gd name="T7" fmla="*/ 49 h 264"/>
              <a:gd name="T8" fmla="*/ 3 w 1304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04" h="264">
                <a:moveTo>
                  <a:pt x="14" y="0"/>
                </a:moveTo>
                <a:cubicBezTo>
                  <a:pt x="14" y="0"/>
                  <a:pt x="40" y="197"/>
                  <a:pt x="60" y="236"/>
                </a:cubicBezTo>
                <a:cubicBezTo>
                  <a:pt x="1304" y="236"/>
                  <a:pt x="1304" y="236"/>
                  <a:pt x="1304" y="236"/>
                </a:cubicBezTo>
                <a:cubicBezTo>
                  <a:pt x="1304" y="236"/>
                  <a:pt x="94" y="264"/>
                  <a:pt x="32" y="256"/>
                </a:cubicBezTo>
                <a:cubicBezTo>
                  <a:pt x="32" y="256"/>
                  <a:pt x="0" y="64"/>
                  <a:pt x="14" y="0"/>
                </a:cubicBezTo>
                <a:close/>
              </a:path>
            </a:pathLst>
          </a:custGeom>
          <a:pattFill prst="lgGrid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Freeform 73"/>
          <p:cNvSpPr>
            <a:spLocks/>
          </p:cNvSpPr>
          <p:nvPr/>
        </p:nvSpPr>
        <p:spPr bwMode="auto">
          <a:xfrm>
            <a:off x="3803581" y="5408852"/>
            <a:ext cx="4553735" cy="727853"/>
          </a:xfrm>
          <a:custGeom>
            <a:avLst/>
            <a:gdLst>
              <a:gd name="T0" fmla="*/ 0 w 1270"/>
              <a:gd name="T1" fmla="*/ 0 h 204"/>
              <a:gd name="T2" fmla="*/ 18 w 1270"/>
              <a:gd name="T3" fmla="*/ 33 h 204"/>
              <a:gd name="T4" fmla="*/ 243 w 1270"/>
              <a:gd name="T5" fmla="*/ 33 h 204"/>
              <a:gd name="T6" fmla="*/ 14 w 1270"/>
              <a:gd name="T7" fmla="*/ 38 h 204"/>
              <a:gd name="T8" fmla="*/ 0 w 1270"/>
              <a:gd name="T9" fmla="*/ 0 h 2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70" h="204">
                <a:moveTo>
                  <a:pt x="0" y="0"/>
                </a:moveTo>
                <a:cubicBezTo>
                  <a:pt x="0" y="0"/>
                  <a:pt x="54" y="149"/>
                  <a:pt x="98" y="177"/>
                </a:cubicBezTo>
                <a:cubicBezTo>
                  <a:pt x="1270" y="177"/>
                  <a:pt x="1270" y="177"/>
                  <a:pt x="1270" y="177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2" y="204"/>
                  <a:pt x="14" y="113"/>
                  <a:pt x="0" y="0"/>
                </a:cubicBezTo>
                <a:close/>
              </a:path>
            </a:pathLst>
          </a:custGeom>
          <a:pattFill prst="lgGrid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Freeform 74"/>
          <p:cNvSpPr>
            <a:spLocks/>
          </p:cNvSpPr>
          <p:nvPr/>
        </p:nvSpPr>
        <p:spPr bwMode="auto">
          <a:xfrm>
            <a:off x="3585847" y="3231515"/>
            <a:ext cx="5063853" cy="2699898"/>
          </a:xfrm>
          <a:custGeom>
            <a:avLst/>
            <a:gdLst>
              <a:gd name="T0" fmla="*/ 10 w 1413"/>
              <a:gd name="T1" fmla="*/ 0 h 751"/>
              <a:gd name="T2" fmla="*/ 35 w 1413"/>
              <a:gd name="T3" fmla="*/ 145 h 751"/>
              <a:gd name="T4" fmla="*/ 270 w 1413"/>
              <a:gd name="T5" fmla="*/ 145 h 751"/>
              <a:gd name="T6" fmla="*/ 10 w 1413"/>
              <a:gd name="T7" fmla="*/ 0 h 75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13" h="751">
                <a:moveTo>
                  <a:pt x="56" y="0"/>
                </a:moveTo>
                <a:cubicBezTo>
                  <a:pt x="56" y="0"/>
                  <a:pt x="0" y="538"/>
                  <a:pt x="181" y="751"/>
                </a:cubicBezTo>
                <a:cubicBezTo>
                  <a:pt x="1413" y="751"/>
                  <a:pt x="1413" y="751"/>
                  <a:pt x="1413" y="751"/>
                </a:cubicBezTo>
                <a:cubicBezTo>
                  <a:pt x="1413" y="751"/>
                  <a:pt x="169" y="623"/>
                  <a:pt x="56" y="0"/>
                </a:cubicBezTo>
                <a:close/>
              </a:path>
            </a:pathLst>
          </a:custGeom>
          <a:pattFill prst="lgGrid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  <a:extLst/>
        </p:spPr>
        <p:txBody>
          <a:bodyPr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87" name="ZoneTexte 86"/>
          <p:cNvSpPr txBox="1"/>
          <p:nvPr/>
        </p:nvSpPr>
        <p:spPr>
          <a:xfrm>
            <a:off x="5487500" y="1204391"/>
            <a:ext cx="121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latin typeface="Lucida Handwriting" panose="03010101010101010101" pitchFamily="66" charset="0"/>
              </a:rPr>
              <a:t>PLAN</a:t>
            </a:r>
            <a:endParaRPr lang="en-US" sz="2800" b="1" dirty="0">
              <a:solidFill>
                <a:srgbClr val="00B05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82" name="ZoneTexte 81"/>
          <p:cNvSpPr txBox="1"/>
          <p:nvPr/>
        </p:nvSpPr>
        <p:spPr>
          <a:xfrm>
            <a:off x="4176000" y="1807031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  <a:latin typeface="Segoe Print" panose="02000600000000000000" pitchFamily="2" charset="0"/>
              </a:rPr>
              <a:t>INTRODUCTION</a:t>
            </a:r>
            <a:endParaRPr lang="fr-FR" b="1" dirty="0">
              <a:solidFill>
                <a:srgbClr val="00B050"/>
              </a:solidFill>
              <a:latin typeface="Segoe Print" panose="02000600000000000000" pitchFamily="2" charset="0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4500000" y="2171104"/>
            <a:ext cx="36582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rgbClr val="00B050"/>
                </a:solidFill>
                <a:latin typeface="Segoe Print" panose="02000600000000000000" pitchFamily="2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/>
              <a:t>Épissage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/>
              <a:t>Prédiction et analyse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/>
              <a:t>Prédisposition aux cancers du sein et de l’ovaire</a:t>
            </a:r>
            <a:endParaRPr lang="fr-FR" sz="1400" dirty="0"/>
          </a:p>
        </p:txBody>
      </p:sp>
      <p:sp>
        <p:nvSpPr>
          <p:cNvPr id="85" name="ZoneTexte 84"/>
          <p:cNvSpPr txBox="1"/>
          <p:nvPr/>
        </p:nvSpPr>
        <p:spPr>
          <a:xfrm>
            <a:off x="4176000" y="3214313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0B400"/>
                </a:solidFill>
                <a:latin typeface="Segoe Print" panose="02000600000000000000" pitchFamily="2" charset="0"/>
              </a:rPr>
              <a:t>RESULTATS</a:t>
            </a:r>
            <a:endParaRPr lang="fr-FR" b="1" dirty="0">
              <a:solidFill>
                <a:srgbClr val="F0B400"/>
              </a:solidFill>
              <a:latin typeface="Segoe Print" panose="02000600000000000000" pitchFamily="2" charset="0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4500000" y="3585275"/>
            <a:ext cx="35541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rgbClr val="FFC000"/>
                </a:solidFill>
                <a:latin typeface="Segoe Print" panose="02000600000000000000" pitchFamily="2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>
                <a:solidFill>
                  <a:srgbClr val="F0B400"/>
                </a:solidFill>
              </a:rPr>
              <a:t>Prédiction des défauts d’épissage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>
                <a:solidFill>
                  <a:srgbClr val="F0B400"/>
                </a:solidFill>
              </a:rPr>
              <a:t>Pipeline d’analyse RNA-</a:t>
            </a:r>
            <a:r>
              <a:rPr lang="fr-FR" sz="1400" dirty="0" err="1" smtClean="0">
                <a:solidFill>
                  <a:srgbClr val="F0B400"/>
                </a:solidFill>
              </a:rPr>
              <a:t>seq</a:t>
            </a:r>
            <a:endParaRPr lang="fr-FR" sz="1400" dirty="0" smtClean="0">
              <a:solidFill>
                <a:srgbClr val="F0B4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>
                <a:solidFill>
                  <a:srgbClr val="F0B400"/>
                </a:solidFill>
              </a:rPr>
              <a:t>Épissage et règles d’interprétation</a:t>
            </a:r>
            <a:endParaRPr lang="fr-FR" sz="1400" dirty="0">
              <a:solidFill>
                <a:srgbClr val="F0B400"/>
              </a:solidFill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4176000" y="4490466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DISCUSSION</a:t>
            </a:r>
            <a:endParaRPr lang="fr-FR" b="1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4500000" y="4854879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b="1">
                <a:solidFill>
                  <a:srgbClr val="00B0F0"/>
                </a:solidFill>
                <a:latin typeface="Segoe Print" panose="02000600000000000000" pitchFamily="2" charset="0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/>
              <a:t>Projet en cours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400" dirty="0" smtClean="0"/>
              <a:t>Conclusion</a:t>
            </a:r>
            <a:endParaRPr lang="fr-FR" sz="1400" dirty="0"/>
          </a:p>
        </p:txBody>
      </p:sp>
      <p:grpSp>
        <p:nvGrpSpPr>
          <p:cNvPr id="102" name="Groupe 101"/>
          <p:cNvGrpSpPr>
            <a:grpSpLocks noChangeAspect="1"/>
          </p:cNvGrpSpPr>
          <p:nvPr/>
        </p:nvGrpSpPr>
        <p:grpSpPr>
          <a:xfrm>
            <a:off x="3836586" y="1359821"/>
            <a:ext cx="360000" cy="301076"/>
            <a:chOff x="-9939" y="-785191"/>
            <a:chExt cx="10018643" cy="8378687"/>
          </a:xfrm>
          <a:solidFill>
            <a:srgbClr val="00B050">
              <a:alpha val="50000"/>
            </a:srgbClr>
          </a:solidFill>
        </p:grpSpPr>
        <p:sp>
          <p:nvSpPr>
            <p:cNvPr id="96" name="Forme libre 95"/>
            <p:cNvSpPr/>
            <p:nvPr/>
          </p:nvSpPr>
          <p:spPr>
            <a:xfrm>
              <a:off x="2792896" y="-785191"/>
              <a:ext cx="824947" cy="1322196"/>
            </a:xfrm>
            <a:custGeom>
              <a:avLst/>
              <a:gdLst>
                <a:gd name="connsiteX0" fmla="*/ 775252 w 824947"/>
                <a:gd name="connsiteY0" fmla="*/ 1321904 h 1322196"/>
                <a:gd name="connsiteX1" fmla="*/ 765313 w 824947"/>
                <a:gd name="connsiteY1" fmla="*/ 1292087 h 1322196"/>
                <a:gd name="connsiteX2" fmla="*/ 735495 w 824947"/>
                <a:gd name="connsiteY2" fmla="*/ 1282148 h 1322196"/>
                <a:gd name="connsiteX3" fmla="*/ 715617 w 824947"/>
                <a:gd name="connsiteY3" fmla="*/ 1262269 h 1322196"/>
                <a:gd name="connsiteX4" fmla="*/ 685800 w 824947"/>
                <a:gd name="connsiteY4" fmla="*/ 1242391 h 1322196"/>
                <a:gd name="connsiteX5" fmla="*/ 665921 w 824947"/>
                <a:gd name="connsiteY5" fmla="*/ 1222513 h 1322196"/>
                <a:gd name="connsiteX6" fmla="*/ 636104 w 824947"/>
                <a:gd name="connsiteY6" fmla="*/ 1212574 h 1322196"/>
                <a:gd name="connsiteX7" fmla="*/ 596347 w 824947"/>
                <a:gd name="connsiteY7" fmla="*/ 1172817 h 1322196"/>
                <a:gd name="connsiteX8" fmla="*/ 536713 w 824947"/>
                <a:gd name="connsiteY8" fmla="*/ 1133061 h 1322196"/>
                <a:gd name="connsiteX9" fmla="*/ 487017 w 824947"/>
                <a:gd name="connsiteY9" fmla="*/ 1083365 h 1322196"/>
                <a:gd name="connsiteX10" fmla="*/ 407504 w 824947"/>
                <a:gd name="connsiteY10" fmla="*/ 1013791 h 1322196"/>
                <a:gd name="connsiteX11" fmla="*/ 367747 w 824947"/>
                <a:gd name="connsiteY11" fmla="*/ 964095 h 1322196"/>
                <a:gd name="connsiteX12" fmla="*/ 327991 w 824947"/>
                <a:gd name="connsiteY12" fmla="*/ 894521 h 1322196"/>
                <a:gd name="connsiteX13" fmla="*/ 298174 w 824947"/>
                <a:gd name="connsiteY13" fmla="*/ 864704 h 1322196"/>
                <a:gd name="connsiteX14" fmla="*/ 258417 w 824947"/>
                <a:gd name="connsiteY14" fmla="*/ 815008 h 1322196"/>
                <a:gd name="connsiteX15" fmla="*/ 238539 w 824947"/>
                <a:gd name="connsiteY15" fmla="*/ 785191 h 1322196"/>
                <a:gd name="connsiteX16" fmla="*/ 188843 w 824947"/>
                <a:gd name="connsiteY16" fmla="*/ 735495 h 1322196"/>
                <a:gd name="connsiteX17" fmla="*/ 149087 w 824947"/>
                <a:gd name="connsiteY17" fmla="*/ 675861 h 1322196"/>
                <a:gd name="connsiteX18" fmla="*/ 129208 w 824947"/>
                <a:gd name="connsiteY18" fmla="*/ 646043 h 1322196"/>
                <a:gd name="connsiteX19" fmla="*/ 119269 w 824947"/>
                <a:gd name="connsiteY19" fmla="*/ 616226 h 1322196"/>
                <a:gd name="connsiteX20" fmla="*/ 99391 w 824947"/>
                <a:gd name="connsiteY20" fmla="*/ 586408 h 1322196"/>
                <a:gd name="connsiteX21" fmla="*/ 59634 w 824947"/>
                <a:gd name="connsiteY21" fmla="*/ 506895 h 1322196"/>
                <a:gd name="connsiteX22" fmla="*/ 29817 w 824947"/>
                <a:gd name="connsiteY22" fmla="*/ 437321 h 1322196"/>
                <a:gd name="connsiteX23" fmla="*/ 9939 w 824947"/>
                <a:gd name="connsiteY23" fmla="*/ 377687 h 1322196"/>
                <a:gd name="connsiteX24" fmla="*/ 0 w 824947"/>
                <a:gd name="connsiteY24" fmla="*/ 347869 h 1322196"/>
                <a:gd name="connsiteX25" fmla="*/ 9939 w 824947"/>
                <a:gd name="connsiteY25" fmla="*/ 248478 h 1322196"/>
                <a:gd name="connsiteX26" fmla="*/ 19878 w 824947"/>
                <a:gd name="connsiteY26" fmla="*/ 208721 h 1322196"/>
                <a:gd name="connsiteX27" fmla="*/ 49695 w 824947"/>
                <a:gd name="connsiteY27" fmla="*/ 188843 h 1322196"/>
                <a:gd name="connsiteX28" fmla="*/ 89452 w 824947"/>
                <a:gd name="connsiteY28" fmla="*/ 129208 h 1322196"/>
                <a:gd name="connsiteX29" fmla="*/ 159026 w 824947"/>
                <a:gd name="connsiteY29" fmla="*/ 49695 h 1322196"/>
                <a:gd name="connsiteX30" fmla="*/ 188843 w 824947"/>
                <a:gd name="connsiteY30" fmla="*/ 29817 h 1322196"/>
                <a:gd name="connsiteX31" fmla="*/ 298174 w 824947"/>
                <a:gd name="connsiteY31" fmla="*/ 0 h 1322196"/>
                <a:gd name="connsiteX32" fmla="*/ 536713 w 824947"/>
                <a:gd name="connsiteY32" fmla="*/ 9939 h 1322196"/>
                <a:gd name="connsiteX33" fmla="*/ 566530 w 824947"/>
                <a:gd name="connsiteY33" fmla="*/ 29817 h 1322196"/>
                <a:gd name="connsiteX34" fmla="*/ 586408 w 824947"/>
                <a:gd name="connsiteY34" fmla="*/ 59634 h 1322196"/>
                <a:gd name="connsiteX35" fmla="*/ 606287 w 824947"/>
                <a:gd name="connsiteY35" fmla="*/ 79513 h 1322196"/>
                <a:gd name="connsiteX36" fmla="*/ 646043 w 824947"/>
                <a:gd name="connsiteY36" fmla="*/ 139148 h 1322196"/>
                <a:gd name="connsiteX37" fmla="*/ 675861 w 824947"/>
                <a:gd name="connsiteY37" fmla="*/ 198782 h 1322196"/>
                <a:gd name="connsiteX38" fmla="*/ 695739 w 824947"/>
                <a:gd name="connsiteY38" fmla="*/ 228600 h 1322196"/>
                <a:gd name="connsiteX39" fmla="*/ 715617 w 824947"/>
                <a:gd name="connsiteY39" fmla="*/ 288234 h 1322196"/>
                <a:gd name="connsiteX40" fmla="*/ 735495 w 824947"/>
                <a:gd name="connsiteY40" fmla="*/ 327991 h 1322196"/>
                <a:gd name="connsiteX41" fmla="*/ 765313 w 824947"/>
                <a:gd name="connsiteY41" fmla="*/ 417443 h 1322196"/>
                <a:gd name="connsiteX42" fmla="*/ 775252 w 824947"/>
                <a:gd name="connsiteY42" fmla="*/ 447261 h 1322196"/>
                <a:gd name="connsiteX43" fmla="*/ 795130 w 824947"/>
                <a:gd name="connsiteY43" fmla="*/ 487017 h 1322196"/>
                <a:gd name="connsiteX44" fmla="*/ 824947 w 824947"/>
                <a:gd name="connsiteY44" fmla="*/ 546652 h 1322196"/>
                <a:gd name="connsiteX45" fmla="*/ 815008 w 824947"/>
                <a:gd name="connsiteY45" fmla="*/ 993913 h 1322196"/>
                <a:gd name="connsiteX46" fmla="*/ 805069 w 824947"/>
                <a:gd name="connsiteY46" fmla="*/ 1033669 h 1322196"/>
                <a:gd name="connsiteX47" fmla="*/ 795130 w 824947"/>
                <a:gd name="connsiteY47" fmla="*/ 1202634 h 1322196"/>
                <a:gd name="connsiteX48" fmla="*/ 775252 w 824947"/>
                <a:gd name="connsiteY48" fmla="*/ 1272208 h 1322196"/>
                <a:gd name="connsiteX49" fmla="*/ 775252 w 824947"/>
                <a:gd name="connsiteY49" fmla="*/ 1321904 h 132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24947" h="1322196">
                  <a:moveTo>
                    <a:pt x="775252" y="1321904"/>
                  </a:moveTo>
                  <a:cubicBezTo>
                    <a:pt x="773595" y="1325217"/>
                    <a:pt x="772721" y="1299495"/>
                    <a:pt x="765313" y="1292087"/>
                  </a:cubicBezTo>
                  <a:cubicBezTo>
                    <a:pt x="757905" y="1284679"/>
                    <a:pt x="744479" y="1287538"/>
                    <a:pt x="735495" y="1282148"/>
                  </a:cubicBezTo>
                  <a:cubicBezTo>
                    <a:pt x="727460" y="1277327"/>
                    <a:pt x="722934" y="1268123"/>
                    <a:pt x="715617" y="1262269"/>
                  </a:cubicBezTo>
                  <a:cubicBezTo>
                    <a:pt x="706289" y="1254807"/>
                    <a:pt x="695128" y="1249853"/>
                    <a:pt x="685800" y="1242391"/>
                  </a:cubicBezTo>
                  <a:cubicBezTo>
                    <a:pt x="678483" y="1236537"/>
                    <a:pt x="673956" y="1227334"/>
                    <a:pt x="665921" y="1222513"/>
                  </a:cubicBezTo>
                  <a:cubicBezTo>
                    <a:pt x="656937" y="1217123"/>
                    <a:pt x="646043" y="1215887"/>
                    <a:pt x="636104" y="1212574"/>
                  </a:cubicBezTo>
                  <a:cubicBezTo>
                    <a:pt x="622852" y="1199322"/>
                    <a:pt x="611941" y="1183213"/>
                    <a:pt x="596347" y="1172817"/>
                  </a:cubicBezTo>
                  <a:cubicBezTo>
                    <a:pt x="576469" y="1159565"/>
                    <a:pt x="553606" y="1149954"/>
                    <a:pt x="536713" y="1133061"/>
                  </a:cubicBezTo>
                  <a:cubicBezTo>
                    <a:pt x="520148" y="1116496"/>
                    <a:pt x="506509" y="1096360"/>
                    <a:pt x="487017" y="1083365"/>
                  </a:cubicBezTo>
                  <a:cubicBezTo>
                    <a:pt x="455495" y="1062351"/>
                    <a:pt x="430761" y="1048677"/>
                    <a:pt x="407504" y="1013791"/>
                  </a:cubicBezTo>
                  <a:cubicBezTo>
                    <a:pt x="346323" y="922020"/>
                    <a:pt x="424397" y="1034907"/>
                    <a:pt x="367747" y="964095"/>
                  </a:cubicBezTo>
                  <a:cubicBezTo>
                    <a:pt x="305151" y="885850"/>
                    <a:pt x="396003" y="989739"/>
                    <a:pt x="327991" y="894521"/>
                  </a:cubicBezTo>
                  <a:cubicBezTo>
                    <a:pt x="319821" y="883083"/>
                    <a:pt x="308113" y="874643"/>
                    <a:pt x="298174" y="864704"/>
                  </a:cubicBezTo>
                  <a:cubicBezTo>
                    <a:pt x="278823" y="806656"/>
                    <a:pt x="303374" y="859966"/>
                    <a:pt x="258417" y="815008"/>
                  </a:cubicBezTo>
                  <a:cubicBezTo>
                    <a:pt x="249971" y="806561"/>
                    <a:pt x="246405" y="794181"/>
                    <a:pt x="238539" y="785191"/>
                  </a:cubicBezTo>
                  <a:cubicBezTo>
                    <a:pt x="223112" y="767560"/>
                    <a:pt x="201838" y="754987"/>
                    <a:pt x="188843" y="735495"/>
                  </a:cubicBezTo>
                  <a:lnTo>
                    <a:pt x="149087" y="675861"/>
                  </a:lnTo>
                  <a:lnTo>
                    <a:pt x="129208" y="646043"/>
                  </a:lnTo>
                  <a:cubicBezTo>
                    <a:pt x="125895" y="636104"/>
                    <a:pt x="123954" y="625597"/>
                    <a:pt x="119269" y="616226"/>
                  </a:cubicBezTo>
                  <a:cubicBezTo>
                    <a:pt x="113927" y="605542"/>
                    <a:pt x="104242" y="597324"/>
                    <a:pt x="99391" y="586408"/>
                  </a:cubicBezTo>
                  <a:cubicBezTo>
                    <a:pt x="62846" y="504180"/>
                    <a:pt x="100458" y="547719"/>
                    <a:pt x="59634" y="506895"/>
                  </a:cubicBezTo>
                  <a:cubicBezTo>
                    <a:pt x="33343" y="401731"/>
                    <a:pt x="69038" y="525570"/>
                    <a:pt x="29817" y="437321"/>
                  </a:cubicBezTo>
                  <a:cubicBezTo>
                    <a:pt x="21307" y="418174"/>
                    <a:pt x="16565" y="397565"/>
                    <a:pt x="9939" y="377687"/>
                  </a:cubicBezTo>
                  <a:lnTo>
                    <a:pt x="0" y="347869"/>
                  </a:lnTo>
                  <a:cubicBezTo>
                    <a:pt x="3313" y="314739"/>
                    <a:pt x="5230" y="281439"/>
                    <a:pt x="9939" y="248478"/>
                  </a:cubicBezTo>
                  <a:cubicBezTo>
                    <a:pt x="11871" y="234955"/>
                    <a:pt x="12301" y="220087"/>
                    <a:pt x="19878" y="208721"/>
                  </a:cubicBezTo>
                  <a:cubicBezTo>
                    <a:pt x="26504" y="198782"/>
                    <a:pt x="39756" y="195469"/>
                    <a:pt x="49695" y="188843"/>
                  </a:cubicBezTo>
                  <a:lnTo>
                    <a:pt x="89452" y="129208"/>
                  </a:lnTo>
                  <a:cubicBezTo>
                    <a:pt x="110467" y="97686"/>
                    <a:pt x="124140" y="72952"/>
                    <a:pt x="159026" y="49695"/>
                  </a:cubicBezTo>
                  <a:cubicBezTo>
                    <a:pt x="168965" y="43069"/>
                    <a:pt x="177927" y="34668"/>
                    <a:pt x="188843" y="29817"/>
                  </a:cubicBezTo>
                  <a:cubicBezTo>
                    <a:pt x="230113" y="11475"/>
                    <a:pt x="255659" y="8503"/>
                    <a:pt x="298174" y="0"/>
                  </a:cubicBezTo>
                  <a:cubicBezTo>
                    <a:pt x="377687" y="3313"/>
                    <a:pt x="457618" y="1151"/>
                    <a:pt x="536713" y="9939"/>
                  </a:cubicBezTo>
                  <a:cubicBezTo>
                    <a:pt x="548585" y="11258"/>
                    <a:pt x="558083" y="21370"/>
                    <a:pt x="566530" y="29817"/>
                  </a:cubicBezTo>
                  <a:cubicBezTo>
                    <a:pt x="574977" y="38264"/>
                    <a:pt x="578946" y="50306"/>
                    <a:pt x="586408" y="59634"/>
                  </a:cubicBezTo>
                  <a:cubicBezTo>
                    <a:pt x="592262" y="66952"/>
                    <a:pt x="600664" y="72016"/>
                    <a:pt x="606287" y="79513"/>
                  </a:cubicBezTo>
                  <a:cubicBezTo>
                    <a:pt x="620621" y="98626"/>
                    <a:pt x="632791" y="119270"/>
                    <a:pt x="646043" y="139148"/>
                  </a:cubicBezTo>
                  <a:cubicBezTo>
                    <a:pt x="703009" y="224598"/>
                    <a:pt x="634712" y="116485"/>
                    <a:pt x="675861" y="198782"/>
                  </a:cubicBezTo>
                  <a:cubicBezTo>
                    <a:pt x="681203" y="209466"/>
                    <a:pt x="690888" y="217684"/>
                    <a:pt x="695739" y="228600"/>
                  </a:cubicBezTo>
                  <a:cubicBezTo>
                    <a:pt x="704249" y="247747"/>
                    <a:pt x="706247" y="269493"/>
                    <a:pt x="715617" y="288234"/>
                  </a:cubicBezTo>
                  <a:cubicBezTo>
                    <a:pt x="722243" y="301486"/>
                    <a:pt x="729992" y="314234"/>
                    <a:pt x="735495" y="327991"/>
                  </a:cubicBezTo>
                  <a:cubicBezTo>
                    <a:pt x="735499" y="328000"/>
                    <a:pt x="760342" y="402529"/>
                    <a:pt x="765313" y="417443"/>
                  </a:cubicBezTo>
                  <a:cubicBezTo>
                    <a:pt x="768626" y="427382"/>
                    <a:pt x="770567" y="437890"/>
                    <a:pt x="775252" y="447261"/>
                  </a:cubicBezTo>
                  <a:cubicBezTo>
                    <a:pt x="781878" y="460513"/>
                    <a:pt x="789294" y="473399"/>
                    <a:pt x="795130" y="487017"/>
                  </a:cubicBezTo>
                  <a:cubicBezTo>
                    <a:pt x="819820" y="544628"/>
                    <a:pt x="786745" y="489348"/>
                    <a:pt x="824947" y="546652"/>
                  </a:cubicBezTo>
                  <a:cubicBezTo>
                    <a:pt x="821634" y="695739"/>
                    <a:pt x="821090" y="844913"/>
                    <a:pt x="815008" y="993913"/>
                  </a:cubicBezTo>
                  <a:cubicBezTo>
                    <a:pt x="814451" y="1007561"/>
                    <a:pt x="806364" y="1020071"/>
                    <a:pt x="805069" y="1033669"/>
                  </a:cubicBezTo>
                  <a:cubicBezTo>
                    <a:pt x="799720" y="1089834"/>
                    <a:pt x="800479" y="1146469"/>
                    <a:pt x="795130" y="1202634"/>
                  </a:cubicBezTo>
                  <a:cubicBezTo>
                    <a:pt x="788282" y="1274540"/>
                    <a:pt x="785191" y="1212570"/>
                    <a:pt x="775252" y="1272208"/>
                  </a:cubicBezTo>
                  <a:cubicBezTo>
                    <a:pt x="773618" y="1282012"/>
                    <a:pt x="776909" y="1318591"/>
                    <a:pt x="775252" y="1321904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orme libre 96"/>
            <p:cNvSpPr/>
            <p:nvPr/>
          </p:nvSpPr>
          <p:spPr>
            <a:xfrm>
              <a:off x="4890052" y="-735496"/>
              <a:ext cx="631590" cy="755374"/>
            </a:xfrm>
            <a:custGeom>
              <a:avLst/>
              <a:gdLst>
                <a:gd name="connsiteX0" fmla="*/ 377687 w 631590"/>
                <a:gd name="connsiteY0" fmla="*/ 29818 h 755374"/>
                <a:gd name="connsiteX1" fmla="*/ 327991 w 631590"/>
                <a:gd name="connsiteY1" fmla="*/ 19879 h 755374"/>
                <a:gd name="connsiteX2" fmla="*/ 139148 w 631590"/>
                <a:gd name="connsiteY2" fmla="*/ 49696 h 755374"/>
                <a:gd name="connsiteX3" fmla="*/ 109331 w 631590"/>
                <a:gd name="connsiteY3" fmla="*/ 69574 h 755374"/>
                <a:gd name="connsiteX4" fmla="*/ 79513 w 631590"/>
                <a:gd name="connsiteY4" fmla="*/ 129209 h 755374"/>
                <a:gd name="connsiteX5" fmla="*/ 69574 w 631590"/>
                <a:gd name="connsiteY5" fmla="*/ 168966 h 755374"/>
                <a:gd name="connsiteX6" fmla="*/ 29818 w 631590"/>
                <a:gd name="connsiteY6" fmla="*/ 228600 h 755374"/>
                <a:gd name="connsiteX7" fmla="*/ 19878 w 631590"/>
                <a:gd name="connsiteY7" fmla="*/ 258418 h 755374"/>
                <a:gd name="connsiteX8" fmla="*/ 0 w 631590"/>
                <a:gd name="connsiteY8" fmla="*/ 327992 h 755374"/>
                <a:gd name="connsiteX9" fmla="*/ 9939 w 631590"/>
                <a:gd name="connsiteY9" fmla="*/ 477079 h 755374"/>
                <a:gd name="connsiteX10" fmla="*/ 19878 w 631590"/>
                <a:gd name="connsiteY10" fmla="*/ 516835 h 755374"/>
                <a:gd name="connsiteX11" fmla="*/ 39757 w 631590"/>
                <a:gd name="connsiteY11" fmla="*/ 536713 h 755374"/>
                <a:gd name="connsiteX12" fmla="*/ 49696 w 631590"/>
                <a:gd name="connsiteY12" fmla="*/ 566531 h 755374"/>
                <a:gd name="connsiteX13" fmla="*/ 99391 w 631590"/>
                <a:gd name="connsiteY13" fmla="*/ 626166 h 755374"/>
                <a:gd name="connsiteX14" fmla="*/ 149087 w 631590"/>
                <a:gd name="connsiteY14" fmla="*/ 695739 h 755374"/>
                <a:gd name="connsiteX15" fmla="*/ 188844 w 631590"/>
                <a:gd name="connsiteY15" fmla="*/ 735496 h 755374"/>
                <a:gd name="connsiteX16" fmla="*/ 268357 w 631590"/>
                <a:gd name="connsiteY16" fmla="*/ 755374 h 755374"/>
                <a:gd name="connsiteX17" fmla="*/ 377687 w 631590"/>
                <a:gd name="connsiteY17" fmla="*/ 745435 h 755374"/>
                <a:gd name="connsiteX18" fmla="*/ 407505 w 631590"/>
                <a:gd name="connsiteY18" fmla="*/ 735496 h 755374"/>
                <a:gd name="connsiteX19" fmla="*/ 447261 w 631590"/>
                <a:gd name="connsiteY19" fmla="*/ 675861 h 755374"/>
                <a:gd name="connsiteX20" fmla="*/ 496957 w 631590"/>
                <a:gd name="connsiteY20" fmla="*/ 626166 h 755374"/>
                <a:gd name="connsiteX21" fmla="*/ 506896 w 631590"/>
                <a:gd name="connsiteY21" fmla="*/ 596348 h 755374"/>
                <a:gd name="connsiteX22" fmla="*/ 546652 w 631590"/>
                <a:gd name="connsiteY22" fmla="*/ 536713 h 755374"/>
                <a:gd name="connsiteX23" fmla="*/ 576470 w 631590"/>
                <a:gd name="connsiteY23" fmla="*/ 477079 h 755374"/>
                <a:gd name="connsiteX24" fmla="*/ 596348 w 631590"/>
                <a:gd name="connsiteY24" fmla="*/ 407505 h 755374"/>
                <a:gd name="connsiteX25" fmla="*/ 616226 w 631590"/>
                <a:gd name="connsiteY25" fmla="*/ 387626 h 755374"/>
                <a:gd name="connsiteX26" fmla="*/ 616226 w 631590"/>
                <a:gd name="connsiteY26" fmla="*/ 208722 h 755374"/>
                <a:gd name="connsiteX27" fmla="*/ 606287 w 631590"/>
                <a:gd name="connsiteY27" fmla="*/ 178905 h 755374"/>
                <a:gd name="connsiteX28" fmla="*/ 586409 w 631590"/>
                <a:gd name="connsiteY28" fmla="*/ 159026 h 755374"/>
                <a:gd name="connsiteX29" fmla="*/ 526774 w 631590"/>
                <a:gd name="connsiteY29" fmla="*/ 79513 h 755374"/>
                <a:gd name="connsiteX30" fmla="*/ 496957 w 631590"/>
                <a:gd name="connsiteY30" fmla="*/ 49696 h 755374"/>
                <a:gd name="connsiteX31" fmla="*/ 477078 w 631590"/>
                <a:gd name="connsiteY31" fmla="*/ 29818 h 755374"/>
                <a:gd name="connsiteX32" fmla="*/ 417444 w 631590"/>
                <a:gd name="connsiteY32" fmla="*/ 9939 h 755374"/>
                <a:gd name="connsiteX33" fmla="*/ 387626 w 631590"/>
                <a:gd name="connsiteY33" fmla="*/ 0 h 755374"/>
                <a:gd name="connsiteX34" fmla="*/ 308113 w 631590"/>
                <a:gd name="connsiteY34" fmla="*/ 9939 h 755374"/>
                <a:gd name="connsiteX35" fmla="*/ 288235 w 631590"/>
                <a:gd name="connsiteY35" fmla="*/ 29818 h 75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1590" h="755374">
                  <a:moveTo>
                    <a:pt x="377687" y="29818"/>
                  </a:moveTo>
                  <a:cubicBezTo>
                    <a:pt x="361122" y="26505"/>
                    <a:pt x="344884" y="19879"/>
                    <a:pt x="327991" y="19879"/>
                  </a:cubicBezTo>
                  <a:cubicBezTo>
                    <a:pt x="298923" y="19879"/>
                    <a:pt x="181054" y="21759"/>
                    <a:pt x="139148" y="49696"/>
                  </a:cubicBezTo>
                  <a:lnTo>
                    <a:pt x="109331" y="69574"/>
                  </a:lnTo>
                  <a:cubicBezTo>
                    <a:pt x="87551" y="102244"/>
                    <a:pt x="89800" y="93203"/>
                    <a:pt x="79513" y="129209"/>
                  </a:cubicBezTo>
                  <a:cubicBezTo>
                    <a:pt x="75760" y="142344"/>
                    <a:pt x="75683" y="156748"/>
                    <a:pt x="69574" y="168966"/>
                  </a:cubicBezTo>
                  <a:cubicBezTo>
                    <a:pt x="58890" y="190334"/>
                    <a:pt x="37373" y="205936"/>
                    <a:pt x="29818" y="228600"/>
                  </a:cubicBezTo>
                  <a:cubicBezTo>
                    <a:pt x="26505" y="238539"/>
                    <a:pt x="22756" y="248344"/>
                    <a:pt x="19878" y="258418"/>
                  </a:cubicBezTo>
                  <a:cubicBezTo>
                    <a:pt x="-5091" y="345806"/>
                    <a:pt x="23837" y="256478"/>
                    <a:pt x="0" y="327992"/>
                  </a:cubicBezTo>
                  <a:cubicBezTo>
                    <a:pt x="3313" y="377688"/>
                    <a:pt x="4725" y="427547"/>
                    <a:pt x="9939" y="477079"/>
                  </a:cubicBezTo>
                  <a:cubicBezTo>
                    <a:pt x="11369" y="490664"/>
                    <a:pt x="13769" y="504617"/>
                    <a:pt x="19878" y="516835"/>
                  </a:cubicBezTo>
                  <a:cubicBezTo>
                    <a:pt x="24069" y="525216"/>
                    <a:pt x="33131" y="530087"/>
                    <a:pt x="39757" y="536713"/>
                  </a:cubicBezTo>
                  <a:cubicBezTo>
                    <a:pt x="43070" y="546652"/>
                    <a:pt x="44498" y="557434"/>
                    <a:pt x="49696" y="566531"/>
                  </a:cubicBezTo>
                  <a:cubicBezTo>
                    <a:pt x="83517" y="625718"/>
                    <a:pt x="68716" y="587822"/>
                    <a:pt x="99391" y="626166"/>
                  </a:cubicBezTo>
                  <a:cubicBezTo>
                    <a:pt x="148852" y="687992"/>
                    <a:pt x="83823" y="621152"/>
                    <a:pt x="149087" y="695739"/>
                  </a:cubicBezTo>
                  <a:cubicBezTo>
                    <a:pt x="161428" y="709844"/>
                    <a:pt x="170466" y="731820"/>
                    <a:pt x="188844" y="735496"/>
                  </a:cubicBezTo>
                  <a:cubicBezTo>
                    <a:pt x="248812" y="747490"/>
                    <a:pt x="222513" y="740093"/>
                    <a:pt x="268357" y="755374"/>
                  </a:cubicBezTo>
                  <a:cubicBezTo>
                    <a:pt x="304800" y="752061"/>
                    <a:pt x="341461" y="750610"/>
                    <a:pt x="377687" y="745435"/>
                  </a:cubicBezTo>
                  <a:cubicBezTo>
                    <a:pt x="388059" y="743953"/>
                    <a:pt x="400097" y="742904"/>
                    <a:pt x="407505" y="735496"/>
                  </a:cubicBezTo>
                  <a:cubicBezTo>
                    <a:pt x="424398" y="718603"/>
                    <a:pt x="430368" y="692754"/>
                    <a:pt x="447261" y="675861"/>
                  </a:cubicBezTo>
                  <a:lnTo>
                    <a:pt x="496957" y="626166"/>
                  </a:lnTo>
                  <a:cubicBezTo>
                    <a:pt x="500270" y="616227"/>
                    <a:pt x="501808" y="605507"/>
                    <a:pt x="506896" y="596348"/>
                  </a:cubicBezTo>
                  <a:cubicBezTo>
                    <a:pt x="518498" y="575464"/>
                    <a:pt x="539097" y="559378"/>
                    <a:pt x="546652" y="536713"/>
                  </a:cubicBezTo>
                  <a:cubicBezTo>
                    <a:pt x="560368" y="495564"/>
                    <a:pt x="550779" y="515613"/>
                    <a:pt x="576470" y="477079"/>
                  </a:cubicBezTo>
                  <a:cubicBezTo>
                    <a:pt x="578327" y="469652"/>
                    <a:pt x="590237" y="417691"/>
                    <a:pt x="596348" y="407505"/>
                  </a:cubicBezTo>
                  <a:cubicBezTo>
                    <a:pt x="601169" y="399470"/>
                    <a:pt x="609600" y="394252"/>
                    <a:pt x="616226" y="387626"/>
                  </a:cubicBezTo>
                  <a:cubicBezTo>
                    <a:pt x="640796" y="313915"/>
                    <a:pt x="632180" y="352308"/>
                    <a:pt x="616226" y="208722"/>
                  </a:cubicBezTo>
                  <a:cubicBezTo>
                    <a:pt x="615069" y="198309"/>
                    <a:pt x="611677" y="187889"/>
                    <a:pt x="606287" y="178905"/>
                  </a:cubicBezTo>
                  <a:cubicBezTo>
                    <a:pt x="601466" y="170870"/>
                    <a:pt x="591607" y="166823"/>
                    <a:pt x="586409" y="159026"/>
                  </a:cubicBezTo>
                  <a:cubicBezTo>
                    <a:pt x="529893" y="74250"/>
                    <a:pt x="612751" y="165490"/>
                    <a:pt x="526774" y="79513"/>
                  </a:cubicBezTo>
                  <a:lnTo>
                    <a:pt x="496957" y="49696"/>
                  </a:lnTo>
                  <a:cubicBezTo>
                    <a:pt x="490331" y="43070"/>
                    <a:pt x="485968" y="32781"/>
                    <a:pt x="477078" y="29818"/>
                  </a:cubicBezTo>
                  <a:lnTo>
                    <a:pt x="417444" y="9939"/>
                  </a:lnTo>
                  <a:lnTo>
                    <a:pt x="387626" y="0"/>
                  </a:lnTo>
                  <a:cubicBezTo>
                    <a:pt x="361122" y="3313"/>
                    <a:pt x="333697" y="2264"/>
                    <a:pt x="308113" y="9939"/>
                  </a:cubicBezTo>
                  <a:cubicBezTo>
                    <a:pt x="299137" y="12632"/>
                    <a:pt x="288235" y="29818"/>
                    <a:pt x="288235" y="29818"/>
                  </a:cubicBezTo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orme libre 97"/>
            <p:cNvSpPr/>
            <p:nvPr/>
          </p:nvSpPr>
          <p:spPr>
            <a:xfrm>
              <a:off x="1888435" y="3705750"/>
              <a:ext cx="497417" cy="339476"/>
            </a:xfrm>
            <a:custGeom>
              <a:avLst/>
              <a:gdLst>
                <a:gd name="connsiteX0" fmla="*/ 318052 w 497417"/>
                <a:gd name="connsiteY0" fmla="*/ 1546 h 339476"/>
                <a:gd name="connsiteX1" fmla="*/ 168965 w 497417"/>
                <a:gd name="connsiteY1" fmla="*/ 11485 h 339476"/>
                <a:gd name="connsiteX2" fmla="*/ 119269 w 497417"/>
                <a:gd name="connsiteY2" fmla="*/ 21424 h 339476"/>
                <a:gd name="connsiteX3" fmla="*/ 59635 w 497417"/>
                <a:gd name="connsiteY3" fmla="*/ 41302 h 339476"/>
                <a:gd name="connsiteX4" fmla="*/ 0 w 497417"/>
                <a:gd name="connsiteY4" fmla="*/ 110876 h 339476"/>
                <a:gd name="connsiteX5" fmla="*/ 19878 w 497417"/>
                <a:gd name="connsiteY5" fmla="*/ 210267 h 339476"/>
                <a:gd name="connsiteX6" fmla="*/ 59635 w 497417"/>
                <a:gd name="connsiteY6" fmla="*/ 259963 h 339476"/>
                <a:gd name="connsiteX7" fmla="*/ 89452 w 497417"/>
                <a:gd name="connsiteY7" fmla="*/ 279841 h 339476"/>
                <a:gd name="connsiteX8" fmla="*/ 109330 w 497417"/>
                <a:gd name="connsiteY8" fmla="*/ 299720 h 339476"/>
                <a:gd name="connsiteX9" fmla="*/ 139148 w 497417"/>
                <a:gd name="connsiteY9" fmla="*/ 309659 h 339476"/>
                <a:gd name="connsiteX10" fmla="*/ 228600 w 497417"/>
                <a:gd name="connsiteY10" fmla="*/ 329537 h 339476"/>
                <a:gd name="connsiteX11" fmla="*/ 258417 w 497417"/>
                <a:gd name="connsiteY11" fmla="*/ 339476 h 339476"/>
                <a:gd name="connsiteX12" fmla="*/ 327991 w 497417"/>
                <a:gd name="connsiteY12" fmla="*/ 329537 h 339476"/>
                <a:gd name="connsiteX13" fmla="*/ 407504 w 497417"/>
                <a:gd name="connsiteY13" fmla="*/ 259963 h 339476"/>
                <a:gd name="connsiteX14" fmla="*/ 467139 w 497417"/>
                <a:gd name="connsiteY14" fmla="*/ 210267 h 339476"/>
                <a:gd name="connsiteX15" fmla="*/ 477078 w 497417"/>
                <a:gd name="connsiteY15" fmla="*/ 180450 h 339476"/>
                <a:gd name="connsiteX16" fmla="*/ 496956 w 497417"/>
                <a:gd name="connsiteY16" fmla="*/ 150633 h 339476"/>
                <a:gd name="connsiteX17" fmla="*/ 487017 w 497417"/>
                <a:gd name="connsiteY17" fmla="*/ 81059 h 339476"/>
                <a:gd name="connsiteX18" fmla="*/ 467139 w 497417"/>
                <a:gd name="connsiteY18" fmla="*/ 21424 h 339476"/>
                <a:gd name="connsiteX19" fmla="*/ 367748 w 497417"/>
                <a:gd name="connsiteY19" fmla="*/ 11485 h 339476"/>
                <a:gd name="connsiteX20" fmla="*/ 318052 w 497417"/>
                <a:gd name="connsiteY20" fmla="*/ 1546 h 33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7417" h="339476">
                  <a:moveTo>
                    <a:pt x="318052" y="1546"/>
                  </a:moveTo>
                  <a:cubicBezTo>
                    <a:pt x="284922" y="1546"/>
                    <a:pt x="218524" y="6529"/>
                    <a:pt x="168965" y="11485"/>
                  </a:cubicBezTo>
                  <a:cubicBezTo>
                    <a:pt x="152155" y="13166"/>
                    <a:pt x="135567" y="16979"/>
                    <a:pt x="119269" y="21424"/>
                  </a:cubicBezTo>
                  <a:cubicBezTo>
                    <a:pt x="99054" y="26937"/>
                    <a:pt x="59635" y="41302"/>
                    <a:pt x="59635" y="41302"/>
                  </a:cubicBezTo>
                  <a:cubicBezTo>
                    <a:pt x="11431" y="89506"/>
                    <a:pt x="30274" y="65465"/>
                    <a:pt x="0" y="110876"/>
                  </a:cubicBezTo>
                  <a:cubicBezTo>
                    <a:pt x="3663" y="136517"/>
                    <a:pt x="6000" y="182511"/>
                    <a:pt x="19878" y="210267"/>
                  </a:cubicBezTo>
                  <a:cubicBezTo>
                    <a:pt x="28490" y="227490"/>
                    <a:pt x="44225" y="247635"/>
                    <a:pt x="59635" y="259963"/>
                  </a:cubicBezTo>
                  <a:cubicBezTo>
                    <a:pt x="68963" y="267425"/>
                    <a:pt x="80124" y="272379"/>
                    <a:pt x="89452" y="279841"/>
                  </a:cubicBezTo>
                  <a:cubicBezTo>
                    <a:pt x="96769" y="285695"/>
                    <a:pt x="101295" y="294899"/>
                    <a:pt x="109330" y="299720"/>
                  </a:cubicBezTo>
                  <a:cubicBezTo>
                    <a:pt x="118314" y="305110"/>
                    <a:pt x="129074" y="306781"/>
                    <a:pt x="139148" y="309659"/>
                  </a:cubicBezTo>
                  <a:cubicBezTo>
                    <a:pt x="210576" y="330067"/>
                    <a:pt x="146608" y="309039"/>
                    <a:pt x="228600" y="329537"/>
                  </a:cubicBezTo>
                  <a:cubicBezTo>
                    <a:pt x="238764" y="332078"/>
                    <a:pt x="248478" y="336163"/>
                    <a:pt x="258417" y="339476"/>
                  </a:cubicBezTo>
                  <a:cubicBezTo>
                    <a:pt x="281608" y="336163"/>
                    <a:pt x="305552" y="336269"/>
                    <a:pt x="327991" y="329537"/>
                  </a:cubicBezTo>
                  <a:cubicBezTo>
                    <a:pt x="354942" y="321452"/>
                    <a:pt x="393210" y="269492"/>
                    <a:pt x="407504" y="259963"/>
                  </a:cubicBezTo>
                  <a:cubicBezTo>
                    <a:pt x="449018" y="232288"/>
                    <a:pt x="428875" y="248532"/>
                    <a:pt x="467139" y="210267"/>
                  </a:cubicBezTo>
                  <a:cubicBezTo>
                    <a:pt x="470452" y="200328"/>
                    <a:pt x="472393" y="189821"/>
                    <a:pt x="477078" y="180450"/>
                  </a:cubicBezTo>
                  <a:cubicBezTo>
                    <a:pt x="482420" y="169766"/>
                    <a:pt x="495767" y="162519"/>
                    <a:pt x="496956" y="150633"/>
                  </a:cubicBezTo>
                  <a:cubicBezTo>
                    <a:pt x="499287" y="127322"/>
                    <a:pt x="492285" y="103886"/>
                    <a:pt x="487017" y="81059"/>
                  </a:cubicBezTo>
                  <a:cubicBezTo>
                    <a:pt x="482305" y="60642"/>
                    <a:pt x="487989" y="23509"/>
                    <a:pt x="467139" y="21424"/>
                  </a:cubicBezTo>
                  <a:lnTo>
                    <a:pt x="367748" y="11485"/>
                  </a:lnTo>
                  <a:cubicBezTo>
                    <a:pt x="315929" y="-5788"/>
                    <a:pt x="351182" y="1546"/>
                    <a:pt x="318052" y="1546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orme libre 98"/>
            <p:cNvSpPr/>
            <p:nvPr/>
          </p:nvSpPr>
          <p:spPr>
            <a:xfrm>
              <a:off x="3567421" y="5216409"/>
              <a:ext cx="256260" cy="299808"/>
            </a:xfrm>
            <a:custGeom>
              <a:avLst/>
              <a:gdLst>
                <a:gd name="connsiteX0" fmla="*/ 199509 w 256260"/>
                <a:gd name="connsiteY0" fmla="*/ 1634 h 299808"/>
                <a:gd name="connsiteX1" fmla="*/ 90179 w 256260"/>
                <a:gd name="connsiteY1" fmla="*/ 11574 h 299808"/>
                <a:gd name="connsiteX2" fmla="*/ 40483 w 256260"/>
                <a:gd name="connsiteY2" fmla="*/ 61269 h 299808"/>
                <a:gd name="connsiteX3" fmla="*/ 20605 w 256260"/>
                <a:gd name="connsiteY3" fmla="*/ 81148 h 299808"/>
                <a:gd name="connsiteX4" fmla="*/ 10666 w 256260"/>
                <a:gd name="connsiteY4" fmla="*/ 110965 h 299808"/>
                <a:gd name="connsiteX5" fmla="*/ 10666 w 256260"/>
                <a:gd name="connsiteY5" fmla="*/ 269991 h 299808"/>
                <a:gd name="connsiteX6" fmla="*/ 70301 w 256260"/>
                <a:gd name="connsiteY6" fmla="*/ 299808 h 299808"/>
                <a:gd name="connsiteX7" fmla="*/ 219388 w 256260"/>
                <a:gd name="connsiteY7" fmla="*/ 269991 h 299808"/>
                <a:gd name="connsiteX8" fmla="*/ 239266 w 256260"/>
                <a:gd name="connsiteY8" fmla="*/ 240174 h 299808"/>
                <a:gd name="connsiteX9" fmla="*/ 239266 w 256260"/>
                <a:gd name="connsiteY9" fmla="*/ 41391 h 299808"/>
                <a:gd name="connsiteX10" fmla="*/ 199509 w 256260"/>
                <a:gd name="connsiteY10" fmla="*/ 1634 h 29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260" h="299808">
                  <a:moveTo>
                    <a:pt x="199509" y="1634"/>
                  </a:moveTo>
                  <a:cubicBezTo>
                    <a:pt x="174661" y="-3335"/>
                    <a:pt x="125960" y="3906"/>
                    <a:pt x="90179" y="11574"/>
                  </a:cubicBezTo>
                  <a:cubicBezTo>
                    <a:pt x="61392" y="17743"/>
                    <a:pt x="56019" y="41849"/>
                    <a:pt x="40483" y="61269"/>
                  </a:cubicBezTo>
                  <a:cubicBezTo>
                    <a:pt x="34629" y="68586"/>
                    <a:pt x="27231" y="74522"/>
                    <a:pt x="20605" y="81148"/>
                  </a:cubicBezTo>
                  <a:cubicBezTo>
                    <a:pt x="17292" y="91087"/>
                    <a:pt x="12721" y="100692"/>
                    <a:pt x="10666" y="110965"/>
                  </a:cubicBezTo>
                  <a:cubicBezTo>
                    <a:pt x="713" y="160733"/>
                    <a:pt x="-7275" y="220653"/>
                    <a:pt x="10666" y="269991"/>
                  </a:cubicBezTo>
                  <a:cubicBezTo>
                    <a:pt x="15981" y="284608"/>
                    <a:pt x="58287" y="295803"/>
                    <a:pt x="70301" y="299808"/>
                  </a:cubicBezTo>
                  <a:cubicBezTo>
                    <a:pt x="124948" y="295254"/>
                    <a:pt x="179290" y="310088"/>
                    <a:pt x="219388" y="269991"/>
                  </a:cubicBezTo>
                  <a:cubicBezTo>
                    <a:pt x="227835" y="261545"/>
                    <a:pt x="232640" y="250113"/>
                    <a:pt x="239266" y="240174"/>
                  </a:cubicBezTo>
                  <a:cubicBezTo>
                    <a:pt x="258133" y="164702"/>
                    <a:pt x="265426" y="152573"/>
                    <a:pt x="239266" y="41391"/>
                  </a:cubicBezTo>
                  <a:cubicBezTo>
                    <a:pt x="235941" y="27261"/>
                    <a:pt x="224357" y="6603"/>
                    <a:pt x="199509" y="1634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orme libre 99"/>
            <p:cNvSpPr/>
            <p:nvPr/>
          </p:nvSpPr>
          <p:spPr>
            <a:xfrm>
              <a:off x="2653748" y="5734516"/>
              <a:ext cx="1031054" cy="1858980"/>
            </a:xfrm>
            <a:custGeom>
              <a:avLst/>
              <a:gdLst>
                <a:gd name="connsiteX0" fmla="*/ 944217 w 1031054"/>
                <a:gd name="connsiteY0" fmla="*/ 362 h 1858980"/>
                <a:gd name="connsiteX1" fmla="*/ 874643 w 1031054"/>
                <a:gd name="connsiteY1" fmla="*/ 30180 h 1858980"/>
                <a:gd name="connsiteX2" fmla="*/ 824948 w 1031054"/>
                <a:gd name="connsiteY2" fmla="*/ 89814 h 1858980"/>
                <a:gd name="connsiteX3" fmla="*/ 775252 w 1031054"/>
                <a:gd name="connsiteY3" fmla="*/ 179267 h 1858980"/>
                <a:gd name="connsiteX4" fmla="*/ 725556 w 1031054"/>
                <a:gd name="connsiteY4" fmla="*/ 219023 h 1858980"/>
                <a:gd name="connsiteX5" fmla="*/ 705678 w 1031054"/>
                <a:gd name="connsiteY5" fmla="*/ 248841 h 1858980"/>
                <a:gd name="connsiteX6" fmla="*/ 695739 w 1031054"/>
                <a:gd name="connsiteY6" fmla="*/ 278658 h 1858980"/>
                <a:gd name="connsiteX7" fmla="*/ 665922 w 1031054"/>
                <a:gd name="connsiteY7" fmla="*/ 298536 h 1858980"/>
                <a:gd name="connsiteX8" fmla="*/ 655982 w 1031054"/>
                <a:gd name="connsiteY8" fmla="*/ 328354 h 1858980"/>
                <a:gd name="connsiteX9" fmla="*/ 626165 w 1031054"/>
                <a:gd name="connsiteY9" fmla="*/ 368110 h 1858980"/>
                <a:gd name="connsiteX10" fmla="*/ 606287 w 1031054"/>
                <a:gd name="connsiteY10" fmla="*/ 397927 h 1858980"/>
                <a:gd name="connsiteX11" fmla="*/ 586409 w 1031054"/>
                <a:gd name="connsiteY11" fmla="*/ 417806 h 1858980"/>
                <a:gd name="connsiteX12" fmla="*/ 546652 w 1031054"/>
                <a:gd name="connsiteY12" fmla="*/ 477441 h 1858980"/>
                <a:gd name="connsiteX13" fmla="*/ 526774 w 1031054"/>
                <a:gd name="connsiteY13" fmla="*/ 507258 h 1858980"/>
                <a:gd name="connsiteX14" fmla="*/ 506895 w 1031054"/>
                <a:gd name="connsiteY14" fmla="*/ 537075 h 1858980"/>
                <a:gd name="connsiteX15" fmla="*/ 467139 w 1031054"/>
                <a:gd name="connsiteY15" fmla="*/ 586771 h 1858980"/>
                <a:gd name="connsiteX16" fmla="*/ 457200 w 1031054"/>
                <a:gd name="connsiteY16" fmla="*/ 616588 h 1858980"/>
                <a:gd name="connsiteX17" fmla="*/ 437322 w 1031054"/>
                <a:gd name="connsiteY17" fmla="*/ 636467 h 1858980"/>
                <a:gd name="connsiteX18" fmla="*/ 377687 w 1031054"/>
                <a:gd name="connsiteY18" fmla="*/ 715980 h 1858980"/>
                <a:gd name="connsiteX19" fmla="*/ 347869 w 1031054"/>
                <a:gd name="connsiteY19" fmla="*/ 735858 h 1858980"/>
                <a:gd name="connsiteX20" fmla="*/ 318052 w 1031054"/>
                <a:gd name="connsiteY20" fmla="*/ 795493 h 1858980"/>
                <a:gd name="connsiteX21" fmla="*/ 278295 w 1031054"/>
                <a:gd name="connsiteY21" fmla="*/ 845188 h 1858980"/>
                <a:gd name="connsiteX22" fmla="*/ 248478 w 1031054"/>
                <a:gd name="connsiteY22" fmla="*/ 904823 h 1858980"/>
                <a:gd name="connsiteX23" fmla="*/ 228600 w 1031054"/>
                <a:gd name="connsiteY23" fmla="*/ 944580 h 1858980"/>
                <a:gd name="connsiteX24" fmla="*/ 208722 w 1031054"/>
                <a:gd name="connsiteY24" fmla="*/ 974397 h 1858980"/>
                <a:gd name="connsiteX25" fmla="*/ 178904 w 1031054"/>
                <a:gd name="connsiteY25" fmla="*/ 1024093 h 1858980"/>
                <a:gd name="connsiteX26" fmla="*/ 149087 w 1031054"/>
                <a:gd name="connsiteY26" fmla="*/ 1083727 h 1858980"/>
                <a:gd name="connsiteX27" fmla="*/ 109330 w 1031054"/>
                <a:gd name="connsiteY27" fmla="*/ 1133423 h 1858980"/>
                <a:gd name="connsiteX28" fmla="*/ 79513 w 1031054"/>
                <a:gd name="connsiteY28" fmla="*/ 1202997 h 1858980"/>
                <a:gd name="connsiteX29" fmla="*/ 69574 w 1031054"/>
                <a:gd name="connsiteY29" fmla="*/ 1242754 h 1858980"/>
                <a:gd name="connsiteX30" fmla="*/ 49695 w 1031054"/>
                <a:gd name="connsiteY30" fmla="*/ 1272571 h 1858980"/>
                <a:gd name="connsiteX31" fmla="*/ 19878 w 1031054"/>
                <a:gd name="connsiteY31" fmla="*/ 1381901 h 1858980"/>
                <a:gd name="connsiteX32" fmla="*/ 0 w 1031054"/>
                <a:gd name="connsiteY32" fmla="*/ 1401780 h 1858980"/>
                <a:gd name="connsiteX33" fmla="*/ 9939 w 1031054"/>
                <a:gd name="connsiteY33" fmla="*/ 1580684 h 1858980"/>
                <a:gd name="connsiteX34" fmla="*/ 19878 w 1031054"/>
                <a:gd name="connsiteY34" fmla="*/ 1620441 h 1858980"/>
                <a:gd name="connsiteX35" fmla="*/ 69574 w 1031054"/>
                <a:gd name="connsiteY35" fmla="*/ 1680075 h 1858980"/>
                <a:gd name="connsiteX36" fmla="*/ 89452 w 1031054"/>
                <a:gd name="connsiteY36" fmla="*/ 1709893 h 1858980"/>
                <a:gd name="connsiteX37" fmla="*/ 119269 w 1031054"/>
                <a:gd name="connsiteY37" fmla="*/ 1739710 h 1858980"/>
                <a:gd name="connsiteX38" fmla="*/ 139148 w 1031054"/>
                <a:gd name="connsiteY38" fmla="*/ 1769527 h 1858980"/>
                <a:gd name="connsiteX39" fmla="*/ 168965 w 1031054"/>
                <a:gd name="connsiteY39" fmla="*/ 1779467 h 1858980"/>
                <a:gd name="connsiteX40" fmla="*/ 288235 w 1031054"/>
                <a:gd name="connsiteY40" fmla="*/ 1829162 h 1858980"/>
                <a:gd name="connsiteX41" fmla="*/ 477078 w 1031054"/>
                <a:gd name="connsiteY41" fmla="*/ 1858980 h 1858980"/>
                <a:gd name="connsiteX42" fmla="*/ 646043 w 1031054"/>
                <a:gd name="connsiteY42" fmla="*/ 1849041 h 1858980"/>
                <a:gd name="connsiteX43" fmla="*/ 665922 w 1031054"/>
                <a:gd name="connsiteY43" fmla="*/ 1829162 h 1858980"/>
                <a:gd name="connsiteX44" fmla="*/ 695739 w 1031054"/>
                <a:gd name="connsiteY44" fmla="*/ 1809284 h 1858980"/>
                <a:gd name="connsiteX45" fmla="*/ 725556 w 1031054"/>
                <a:gd name="connsiteY45" fmla="*/ 1739710 h 1858980"/>
                <a:gd name="connsiteX46" fmla="*/ 735495 w 1031054"/>
                <a:gd name="connsiteY46" fmla="*/ 1630380 h 1858980"/>
                <a:gd name="connsiteX47" fmla="*/ 755374 w 1031054"/>
                <a:gd name="connsiteY47" fmla="*/ 1590623 h 1858980"/>
                <a:gd name="connsiteX48" fmla="*/ 765313 w 1031054"/>
                <a:gd name="connsiteY48" fmla="*/ 1560806 h 1858980"/>
                <a:gd name="connsiteX49" fmla="*/ 815009 w 1031054"/>
                <a:gd name="connsiteY49" fmla="*/ 1511110 h 1858980"/>
                <a:gd name="connsiteX50" fmla="*/ 824948 w 1031054"/>
                <a:gd name="connsiteY50" fmla="*/ 1481293 h 1858980"/>
                <a:gd name="connsiteX51" fmla="*/ 844826 w 1031054"/>
                <a:gd name="connsiteY51" fmla="*/ 1461414 h 1858980"/>
                <a:gd name="connsiteX52" fmla="*/ 854765 w 1031054"/>
                <a:gd name="connsiteY52" fmla="*/ 1421658 h 1858980"/>
                <a:gd name="connsiteX53" fmla="*/ 874643 w 1031054"/>
                <a:gd name="connsiteY53" fmla="*/ 1391841 h 1858980"/>
                <a:gd name="connsiteX54" fmla="*/ 904461 w 1031054"/>
                <a:gd name="connsiteY54" fmla="*/ 994275 h 1858980"/>
                <a:gd name="connsiteX55" fmla="*/ 924339 w 1031054"/>
                <a:gd name="connsiteY55" fmla="*/ 825310 h 1858980"/>
                <a:gd name="connsiteX56" fmla="*/ 934278 w 1031054"/>
                <a:gd name="connsiteY56" fmla="*/ 795493 h 1858980"/>
                <a:gd name="connsiteX57" fmla="*/ 944217 w 1031054"/>
                <a:gd name="connsiteY57" fmla="*/ 755736 h 1858980"/>
                <a:gd name="connsiteX58" fmla="*/ 954156 w 1031054"/>
                <a:gd name="connsiteY58" fmla="*/ 606649 h 1858980"/>
                <a:gd name="connsiteX59" fmla="*/ 964095 w 1031054"/>
                <a:gd name="connsiteY59" fmla="*/ 576832 h 1858980"/>
                <a:gd name="connsiteX60" fmla="*/ 983974 w 1031054"/>
                <a:gd name="connsiteY60" fmla="*/ 457562 h 1858980"/>
                <a:gd name="connsiteX61" fmla="*/ 1003852 w 1031054"/>
                <a:gd name="connsiteY61" fmla="*/ 387988 h 1858980"/>
                <a:gd name="connsiteX62" fmla="*/ 1013791 w 1031054"/>
                <a:gd name="connsiteY62" fmla="*/ 298536 h 1858980"/>
                <a:gd name="connsiteX63" fmla="*/ 954156 w 1031054"/>
                <a:gd name="connsiteY63" fmla="*/ 50058 h 1858980"/>
                <a:gd name="connsiteX64" fmla="*/ 944217 w 1031054"/>
                <a:gd name="connsiteY64" fmla="*/ 362 h 1858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31054" h="1858980">
                  <a:moveTo>
                    <a:pt x="944217" y="362"/>
                  </a:moveTo>
                  <a:cubicBezTo>
                    <a:pt x="930965" y="-2951"/>
                    <a:pt x="896279" y="17198"/>
                    <a:pt x="874643" y="30180"/>
                  </a:cubicBezTo>
                  <a:cubicBezTo>
                    <a:pt x="853385" y="42935"/>
                    <a:pt x="838171" y="69980"/>
                    <a:pt x="824948" y="89814"/>
                  </a:cubicBezTo>
                  <a:cubicBezTo>
                    <a:pt x="814591" y="120887"/>
                    <a:pt x="804547" y="159737"/>
                    <a:pt x="775252" y="179267"/>
                  </a:cubicBezTo>
                  <a:cubicBezTo>
                    <a:pt x="753116" y="194025"/>
                    <a:pt x="741740" y="198793"/>
                    <a:pt x="725556" y="219023"/>
                  </a:cubicBezTo>
                  <a:cubicBezTo>
                    <a:pt x="718094" y="228351"/>
                    <a:pt x="711020" y="238157"/>
                    <a:pt x="705678" y="248841"/>
                  </a:cubicBezTo>
                  <a:cubicBezTo>
                    <a:pt x="700993" y="258212"/>
                    <a:pt x="702284" y="270477"/>
                    <a:pt x="695739" y="278658"/>
                  </a:cubicBezTo>
                  <a:cubicBezTo>
                    <a:pt x="688277" y="287986"/>
                    <a:pt x="675861" y="291910"/>
                    <a:pt x="665922" y="298536"/>
                  </a:cubicBezTo>
                  <a:cubicBezTo>
                    <a:pt x="662609" y="308475"/>
                    <a:pt x="661180" y="319257"/>
                    <a:pt x="655982" y="328354"/>
                  </a:cubicBezTo>
                  <a:cubicBezTo>
                    <a:pt x="647763" y="342736"/>
                    <a:pt x="635793" y="354631"/>
                    <a:pt x="626165" y="368110"/>
                  </a:cubicBezTo>
                  <a:cubicBezTo>
                    <a:pt x="619222" y="377830"/>
                    <a:pt x="613749" y="388599"/>
                    <a:pt x="606287" y="397927"/>
                  </a:cubicBezTo>
                  <a:cubicBezTo>
                    <a:pt x="600433" y="405244"/>
                    <a:pt x="592031" y="410309"/>
                    <a:pt x="586409" y="417806"/>
                  </a:cubicBezTo>
                  <a:cubicBezTo>
                    <a:pt x="572075" y="436919"/>
                    <a:pt x="559904" y="457563"/>
                    <a:pt x="546652" y="477441"/>
                  </a:cubicBezTo>
                  <a:lnTo>
                    <a:pt x="526774" y="507258"/>
                  </a:lnTo>
                  <a:lnTo>
                    <a:pt x="506895" y="537075"/>
                  </a:lnTo>
                  <a:cubicBezTo>
                    <a:pt x="481913" y="612022"/>
                    <a:pt x="518517" y="522548"/>
                    <a:pt x="467139" y="586771"/>
                  </a:cubicBezTo>
                  <a:cubicBezTo>
                    <a:pt x="460594" y="594952"/>
                    <a:pt x="462590" y="607604"/>
                    <a:pt x="457200" y="616588"/>
                  </a:cubicBezTo>
                  <a:cubicBezTo>
                    <a:pt x="452379" y="624623"/>
                    <a:pt x="442945" y="628970"/>
                    <a:pt x="437322" y="636467"/>
                  </a:cubicBezTo>
                  <a:cubicBezTo>
                    <a:pt x="413484" y="668250"/>
                    <a:pt x="406175" y="693190"/>
                    <a:pt x="377687" y="715980"/>
                  </a:cubicBezTo>
                  <a:cubicBezTo>
                    <a:pt x="368359" y="723442"/>
                    <a:pt x="357808" y="729232"/>
                    <a:pt x="347869" y="735858"/>
                  </a:cubicBezTo>
                  <a:cubicBezTo>
                    <a:pt x="290902" y="821308"/>
                    <a:pt x="359201" y="713194"/>
                    <a:pt x="318052" y="795493"/>
                  </a:cubicBezTo>
                  <a:cubicBezTo>
                    <a:pt x="305514" y="820570"/>
                    <a:pt x="296785" y="826699"/>
                    <a:pt x="278295" y="845188"/>
                  </a:cubicBezTo>
                  <a:cubicBezTo>
                    <a:pt x="260072" y="899858"/>
                    <a:pt x="279306" y="850874"/>
                    <a:pt x="248478" y="904823"/>
                  </a:cubicBezTo>
                  <a:cubicBezTo>
                    <a:pt x="241127" y="917687"/>
                    <a:pt x="235951" y="931716"/>
                    <a:pt x="228600" y="944580"/>
                  </a:cubicBezTo>
                  <a:cubicBezTo>
                    <a:pt x="222674" y="954951"/>
                    <a:pt x="214064" y="963713"/>
                    <a:pt x="208722" y="974397"/>
                  </a:cubicBezTo>
                  <a:cubicBezTo>
                    <a:pt x="182916" y="1026007"/>
                    <a:pt x="217730" y="985265"/>
                    <a:pt x="178904" y="1024093"/>
                  </a:cubicBezTo>
                  <a:cubicBezTo>
                    <a:pt x="168406" y="1055587"/>
                    <a:pt x="171107" y="1056202"/>
                    <a:pt x="149087" y="1083727"/>
                  </a:cubicBezTo>
                  <a:cubicBezTo>
                    <a:pt x="116440" y="1124537"/>
                    <a:pt x="139918" y="1079895"/>
                    <a:pt x="109330" y="1133423"/>
                  </a:cubicBezTo>
                  <a:cubicBezTo>
                    <a:pt x="94186" y="1159924"/>
                    <a:pt x="87477" y="1175123"/>
                    <a:pt x="79513" y="1202997"/>
                  </a:cubicBezTo>
                  <a:cubicBezTo>
                    <a:pt x="75760" y="1216132"/>
                    <a:pt x="74955" y="1230198"/>
                    <a:pt x="69574" y="1242754"/>
                  </a:cubicBezTo>
                  <a:cubicBezTo>
                    <a:pt x="64868" y="1253734"/>
                    <a:pt x="56321" y="1262632"/>
                    <a:pt x="49695" y="1272571"/>
                  </a:cubicBezTo>
                  <a:cubicBezTo>
                    <a:pt x="45813" y="1291980"/>
                    <a:pt x="32489" y="1369290"/>
                    <a:pt x="19878" y="1381901"/>
                  </a:cubicBezTo>
                  <a:lnTo>
                    <a:pt x="0" y="1401780"/>
                  </a:lnTo>
                  <a:cubicBezTo>
                    <a:pt x="3313" y="1461415"/>
                    <a:pt x="4532" y="1521203"/>
                    <a:pt x="9939" y="1580684"/>
                  </a:cubicBezTo>
                  <a:cubicBezTo>
                    <a:pt x="11176" y="1594288"/>
                    <a:pt x="13769" y="1608223"/>
                    <a:pt x="19878" y="1620441"/>
                  </a:cubicBezTo>
                  <a:cubicBezTo>
                    <a:pt x="42434" y="1665553"/>
                    <a:pt x="45270" y="1649695"/>
                    <a:pt x="69574" y="1680075"/>
                  </a:cubicBezTo>
                  <a:cubicBezTo>
                    <a:pt x="77036" y="1689403"/>
                    <a:pt x="81805" y="1700716"/>
                    <a:pt x="89452" y="1709893"/>
                  </a:cubicBezTo>
                  <a:cubicBezTo>
                    <a:pt x="98450" y="1720691"/>
                    <a:pt x="110271" y="1728912"/>
                    <a:pt x="119269" y="1739710"/>
                  </a:cubicBezTo>
                  <a:cubicBezTo>
                    <a:pt x="126916" y="1748887"/>
                    <a:pt x="129820" y="1762065"/>
                    <a:pt x="139148" y="1769527"/>
                  </a:cubicBezTo>
                  <a:cubicBezTo>
                    <a:pt x="147329" y="1776072"/>
                    <a:pt x="159807" y="1774379"/>
                    <a:pt x="168965" y="1779467"/>
                  </a:cubicBezTo>
                  <a:cubicBezTo>
                    <a:pt x="267194" y="1834039"/>
                    <a:pt x="186624" y="1812227"/>
                    <a:pt x="288235" y="1829162"/>
                  </a:cubicBezTo>
                  <a:cubicBezTo>
                    <a:pt x="388849" y="1862702"/>
                    <a:pt x="326977" y="1847434"/>
                    <a:pt x="477078" y="1858980"/>
                  </a:cubicBezTo>
                  <a:cubicBezTo>
                    <a:pt x="533400" y="1855667"/>
                    <a:pt x="590314" y="1857840"/>
                    <a:pt x="646043" y="1849041"/>
                  </a:cubicBezTo>
                  <a:cubicBezTo>
                    <a:pt x="655299" y="1847579"/>
                    <a:pt x="658604" y="1835016"/>
                    <a:pt x="665922" y="1829162"/>
                  </a:cubicBezTo>
                  <a:cubicBezTo>
                    <a:pt x="675250" y="1821700"/>
                    <a:pt x="685800" y="1815910"/>
                    <a:pt x="695739" y="1809284"/>
                  </a:cubicBezTo>
                  <a:cubicBezTo>
                    <a:pt x="703756" y="1793249"/>
                    <a:pt x="722631" y="1760183"/>
                    <a:pt x="725556" y="1739710"/>
                  </a:cubicBezTo>
                  <a:cubicBezTo>
                    <a:pt x="730731" y="1703484"/>
                    <a:pt x="728318" y="1666263"/>
                    <a:pt x="735495" y="1630380"/>
                  </a:cubicBezTo>
                  <a:cubicBezTo>
                    <a:pt x="738401" y="1615851"/>
                    <a:pt x="749537" y="1604242"/>
                    <a:pt x="755374" y="1590623"/>
                  </a:cubicBezTo>
                  <a:cubicBezTo>
                    <a:pt x="759501" y="1580993"/>
                    <a:pt x="759027" y="1569187"/>
                    <a:pt x="765313" y="1560806"/>
                  </a:cubicBezTo>
                  <a:cubicBezTo>
                    <a:pt x="779369" y="1542064"/>
                    <a:pt x="815009" y="1511110"/>
                    <a:pt x="815009" y="1511110"/>
                  </a:cubicBezTo>
                  <a:cubicBezTo>
                    <a:pt x="818322" y="1501171"/>
                    <a:pt x="819558" y="1490277"/>
                    <a:pt x="824948" y="1481293"/>
                  </a:cubicBezTo>
                  <a:cubicBezTo>
                    <a:pt x="829769" y="1473258"/>
                    <a:pt x="840635" y="1469796"/>
                    <a:pt x="844826" y="1461414"/>
                  </a:cubicBezTo>
                  <a:cubicBezTo>
                    <a:pt x="850935" y="1449196"/>
                    <a:pt x="849384" y="1434213"/>
                    <a:pt x="854765" y="1421658"/>
                  </a:cubicBezTo>
                  <a:cubicBezTo>
                    <a:pt x="859470" y="1410679"/>
                    <a:pt x="868017" y="1401780"/>
                    <a:pt x="874643" y="1391841"/>
                  </a:cubicBezTo>
                  <a:cubicBezTo>
                    <a:pt x="923849" y="1244217"/>
                    <a:pt x="878768" y="1388232"/>
                    <a:pt x="904461" y="994275"/>
                  </a:cubicBezTo>
                  <a:cubicBezTo>
                    <a:pt x="905148" y="983744"/>
                    <a:pt x="921543" y="840691"/>
                    <a:pt x="924339" y="825310"/>
                  </a:cubicBezTo>
                  <a:cubicBezTo>
                    <a:pt x="926213" y="815002"/>
                    <a:pt x="931400" y="805567"/>
                    <a:pt x="934278" y="795493"/>
                  </a:cubicBezTo>
                  <a:cubicBezTo>
                    <a:pt x="938031" y="782358"/>
                    <a:pt x="940904" y="768988"/>
                    <a:pt x="944217" y="755736"/>
                  </a:cubicBezTo>
                  <a:cubicBezTo>
                    <a:pt x="947530" y="706040"/>
                    <a:pt x="948656" y="656150"/>
                    <a:pt x="954156" y="606649"/>
                  </a:cubicBezTo>
                  <a:cubicBezTo>
                    <a:pt x="955313" y="596236"/>
                    <a:pt x="962040" y="587105"/>
                    <a:pt x="964095" y="576832"/>
                  </a:cubicBezTo>
                  <a:cubicBezTo>
                    <a:pt x="972000" y="537310"/>
                    <a:pt x="974199" y="496664"/>
                    <a:pt x="983974" y="457562"/>
                  </a:cubicBezTo>
                  <a:cubicBezTo>
                    <a:pt x="996454" y="407642"/>
                    <a:pt x="989594" y="430765"/>
                    <a:pt x="1003852" y="387988"/>
                  </a:cubicBezTo>
                  <a:cubicBezTo>
                    <a:pt x="1007165" y="358171"/>
                    <a:pt x="1013791" y="328537"/>
                    <a:pt x="1013791" y="298536"/>
                  </a:cubicBezTo>
                  <a:cubicBezTo>
                    <a:pt x="1013791" y="64949"/>
                    <a:pt x="1079630" y="70970"/>
                    <a:pt x="954156" y="50058"/>
                  </a:cubicBezTo>
                  <a:cubicBezTo>
                    <a:pt x="950888" y="49513"/>
                    <a:pt x="957469" y="3675"/>
                    <a:pt x="944217" y="362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orme libre 100"/>
            <p:cNvSpPr/>
            <p:nvPr/>
          </p:nvSpPr>
          <p:spPr>
            <a:xfrm>
              <a:off x="-9939" y="-467139"/>
              <a:ext cx="10018643" cy="7245626"/>
            </a:xfrm>
            <a:custGeom>
              <a:avLst/>
              <a:gdLst>
                <a:gd name="connsiteX0" fmla="*/ 4045226 w 10018643"/>
                <a:gd name="connsiteY0" fmla="*/ 1401417 h 7245626"/>
                <a:gd name="connsiteX1" fmla="*/ 4134678 w 10018643"/>
                <a:gd name="connsiteY1" fmla="*/ 1470991 h 7245626"/>
                <a:gd name="connsiteX2" fmla="*/ 4194313 w 10018643"/>
                <a:gd name="connsiteY2" fmla="*/ 1510748 h 7245626"/>
                <a:gd name="connsiteX3" fmla="*/ 4214191 w 10018643"/>
                <a:gd name="connsiteY3" fmla="*/ 1540565 h 7245626"/>
                <a:gd name="connsiteX4" fmla="*/ 4253948 w 10018643"/>
                <a:gd name="connsiteY4" fmla="*/ 1620078 h 7245626"/>
                <a:gd name="connsiteX5" fmla="*/ 4303643 w 10018643"/>
                <a:gd name="connsiteY5" fmla="*/ 1719469 h 7245626"/>
                <a:gd name="connsiteX6" fmla="*/ 4323522 w 10018643"/>
                <a:gd name="connsiteY6" fmla="*/ 1749287 h 7245626"/>
                <a:gd name="connsiteX7" fmla="*/ 4343400 w 10018643"/>
                <a:gd name="connsiteY7" fmla="*/ 1779104 h 7245626"/>
                <a:gd name="connsiteX8" fmla="*/ 4353339 w 10018643"/>
                <a:gd name="connsiteY8" fmla="*/ 1808922 h 7245626"/>
                <a:gd name="connsiteX9" fmla="*/ 4393096 w 10018643"/>
                <a:gd name="connsiteY9" fmla="*/ 1868556 h 7245626"/>
                <a:gd name="connsiteX10" fmla="*/ 4422913 w 10018643"/>
                <a:gd name="connsiteY10" fmla="*/ 1928191 h 7245626"/>
                <a:gd name="connsiteX11" fmla="*/ 4542182 w 10018643"/>
                <a:gd name="connsiteY11" fmla="*/ 1958009 h 7245626"/>
                <a:gd name="connsiteX12" fmla="*/ 4611756 w 10018643"/>
                <a:gd name="connsiteY12" fmla="*/ 1948069 h 7245626"/>
                <a:gd name="connsiteX13" fmla="*/ 4691269 w 10018643"/>
                <a:gd name="connsiteY13" fmla="*/ 1898374 h 7245626"/>
                <a:gd name="connsiteX14" fmla="*/ 4721087 w 10018643"/>
                <a:gd name="connsiteY14" fmla="*/ 1868556 h 7245626"/>
                <a:gd name="connsiteX15" fmla="*/ 4760843 w 10018643"/>
                <a:gd name="connsiteY15" fmla="*/ 1808922 h 7245626"/>
                <a:gd name="connsiteX16" fmla="*/ 4780722 w 10018643"/>
                <a:gd name="connsiteY16" fmla="*/ 1659835 h 7245626"/>
                <a:gd name="connsiteX17" fmla="*/ 4790661 w 10018643"/>
                <a:gd name="connsiteY17" fmla="*/ 1630017 h 7245626"/>
                <a:gd name="connsiteX18" fmla="*/ 4820478 w 10018643"/>
                <a:gd name="connsiteY18" fmla="*/ 1560443 h 7245626"/>
                <a:gd name="connsiteX19" fmla="*/ 4850296 w 10018643"/>
                <a:gd name="connsiteY19" fmla="*/ 1461052 h 7245626"/>
                <a:gd name="connsiteX20" fmla="*/ 4860235 w 10018643"/>
                <a:gd name="connsiteY20" fmla="*/ 1431235 h 7245626"/>
                <a:gd name="connsiteX21" fmla="*/ 4870174 w 10018643"/>
                <a:gd name="connsiteY21" fmla="*/ 1401417 h 7245626"/>
                <a:gd name="connsiteX22" fmla="*/ 4880113 w 10018643"/>
                <a:gd name="connsiteY22" fmla="*/ 914400 h 7245626"/>
                <a:gd name="connsiteX23" fmla="*/ 4909930 w 10018643"/>
                <a:gd name="connsiteY23" fmla="*/ 844826 h 7245626"/>
                <a:gd name="connsiteX24" fmla="*/ 4929809 w 10018643"/>
                <a:gd name="connsiteY24" fmla="*/ 824948 h 7245626"/>
                <a:gd name="connsiteX25" fmla="*/ 4949687 w 10018643"/>
                <a:gd name="connsiteY25" fmla="*/ 795130 h 7245626"/>
                <a:gd name="connsiteX26" fmla="*/ 4979504 w 10018643"/>
                <a:gd name="connsiteY26" fmla="*/ 785191 h 7245626"/>
                <a:gd name="connsiteX27" fmla="*/ 5168348 w 10018643"/>
                <a:gd name="connsiteY27" fmla="*/ 795130 h 7245626"/>
                <a:gd name="connsiteX28" fmla="*/ 5198165 w 10018643"/>
                <a:gd name="connsiteY28" fmla="*/ 815009 h 7245626"/>
                <a:gd name="connsiteX29" fmla="*/ 5178287 w 10018643"/>
                <a:gd name="connsiteY29" fmla="*/ 944217 h 7245626"/>
                <a:gd name="connsiteX30" fmla="*/ 5158409 w 10018643"/>
                <a:gd name="connsiteY30" fmla="*/ 1033669 h 7245626"/>
                <a:gd name="connsiteX31" fmla="*/ 5138530 w 10018643"/>
                <a:gd name="connsiteY31" fmla="*/ 1093304 h 7245626"/>
                <a:gd name="connsiteX32" fmla="*/ 5128591 w 10018643"/>
                <a:gd name="connsiteY32" fmla="*/ 1123122 h 7245626"/>
                <a:gd name="connsiteX33" fmla="*/ 5118652 w 10018643"/>
                <a:gd name="connsiteY33" fmla="*/ 1152939 h 7245626"/>
                <a:gd name="connsiteX34" fmla="*/ 5108713 w 10018643"/>
                <a:gd name="connsiteY34" fmla="*/ 1192696 h 7245626"/>
                <a:gd name="connsiteX35" fmla="*/ 5088835 w 10018643"/>
                <a:gd name="connsiteY35" fmla="*/ 1252330 h 7245626"/>
                <a:gd name="connsiteX36" fmla="*/ 5078896 w 10018643"/>
                <a:gd name="connsiteY36" fmla="*/ 1282148 h 7245626"/>
                <a:gd name="connsiteX37" fmla="*/ 5068956 w 10018643"/>
                <a:gd name="connsiteY37" fmla="*/ 1321904 h 7245626"/>
                <a:gd name="connsiteX38" fmla="*/ 5049078 w 10018643"/>
                <a:gd name="connsiteY38" fmla="*/ 1381539 h 7245626"/>
                <a:gd name="connsiteX39" fmla="*/ 5039139 w 10018643"/>
                <a:gd name="connsiteY39" fmla="*/ 1411356 h 7245626"/>
                <a:gd name="connsiteX40" fmla="*/ 5029200 w 10018643"/>
                <a:gd name="connsiteY40" fmla="*/ 1461052 h 7245626"/>
                <a:gd name="connsiteX41" fmla="*/ 5019261 w 10018643"/>
                <a:gd name="connsiteY41" fmla="*/ 1490869 h 7245626"/>
                <a:gd name="connsiteX42" fmla="*/ 5009322 w 10018643"/>
                <a:gd name="connsiteY42" fmla="*/ 1540565 h 7245626"/>
                <a:gd name="connsiteX43" fmla="*/ 5019261 w 10018643"/>
                <a:gd name="connsiteY43" fmla="*/ 1848678 h 7245626"/>
                <a:gd name="connsiteX44" fmla="*/ 5049078 w 10018643"/>
                <a:gd name="connsiteY44" fmla="*/ 1918252 h 7245626"/>
                <a:gd name="connsiteX45" fmla="*/ 5059017 w 10018643"/>
                <a:gd name="connsiteY45" fmla="*/ 1948069 h 7245626"/>
                <a:gd name="connsiteX46" fmla="*/ 5098774 w 10018643"/>
                <a:gd name="connsiteY46" fmla="*/ 1958009 h 7245626"/>
                <a:gd name="connsiteX47" fmla="*/ 5128591 w 10018643"/>
                <a:gd name="connsiteY47" fmla="*/ 1987826 h 7245626"/>
                <a:gd name="connsiteX48" fmla="*/ 5158409 w 10018643"/>
                <a:gd name="connsiteY48" fmla="*/ 1997765 h 7245626"/>
                <a:gd name="connsiteX49" fmla="*/ 5208104 w 10018643"/>
                <a:gd name="connsiteY49" fmla="*/ 2037522 h 7245626"/>
                <a:gd name="connsiteX50" fmla="*/ 5327374 w 10018643"/>
                <a:gd name="connsiteY50" fmla="*/ 2017643 h 7245626"/>
                <a:gd name="connsiteX51" fmla="*/ 5357191 w 10018643"/>
                <a:gd name="connsiteY51" fmla="*/ 1997765 h 7245626"/>
                <a:gd name="connsiteX52" fmla="*/ 5377069 w 10018643"/>
                <a:gd name="connsiteY52" fmla="*/ 1938130 h 7245626"/>
                <a:gd name="connsiteX53" fmla="*/ 5396948 w 10018643"/>
                <a:gd name="connsiteY53" fmla="*/ 1828800 h 7245626"/>
                <a:gd name="connsiteX54" fmla="*/ 5436704 w 10018643"/>
                <a:gd name="connsiteY54" fmla="*/ 1769165 h 7245626"/>
                <a:gd name="connsiteX55" fmla="*/ 5476461 w 10018643"/>
                <a:gd name="connsiteY55" fmla="*/ 1719469 h 7245626"/>
                <a:gd name="connsiteX56" fmla="*/ 5506278 w 10018643"/>
                <a:gd name="connsiteY56" fmla="*/ 1649896 h 7245626"/>
                <a:gd name="connsiteX57" fmla="*/ 5516217 w 10018643"/>
                <a:gd name="connsiteY57" fmla="*/ 1620078 h 7245626"/>
                <a:gd name="connsiteX58" fmla="*/ 5555974 w 10018643"/>
                <a:gd name="connsiteY58" fmla="*/ 1560443 h 7245626"/>
                <a:gd name="connsiteX59" fmla="*/ 5575852 w 10018643"/>
                <a:gd name="connsiteY59" fmla="*/ 1530626 h 7245626"/>
                <a:gd name="connsiteX60" fmla="*/ 5605669 w 10018643"/>
                <a:gd name="connsiteY60" fmla="*/ 1480930 h 7245626"/>
                <a:gd name="connsiteX61" fmla="*/ 5635487 w 10018643"/>
                <a:gd name="connsiteY61" fmla="*/ 1421296 h 7245626"/>
                <a:gd name="connsiteX62" fmla="*/ 5665304 w 10018643"/>
                <a:gd name="connsiteY62" fmla="*/ 1361661 h 7245626"/>
                <a:gd name="connsiteX63" fmla="*/ 5685182 w 10018643"/>
                <a:gd name="connsiteY63" fmla="*/ 1302026 h 7245626"/>
                <a:gd name="connsiteX64" fmla="*/ 5695122 w 10018643"/>
                <a:gd name="connsiteY64" fmla="*/ 1272209 h 7245626"/>
                <a:gd name="connsiteX65" fmla="*/ 5724939 w 10018643"/>
                <a:gd name="connsiteY65" fmla="*/ 1212574 h 7245626"/>
                <a:gd name="connsiteX66" fmla="*/ 5744817 w 10018643"/>
                <a:gd name="connsiteY66" fmla="*/ 1182756 h 7245626"/>
                <a:gd name="connsiteX67" fmla="*/ 5784574 w 10018643"/>
                <a:gd name="connsiteY67" fmla="*/ 1103243 h 7245626"/>
                <a:gd name="connsiteX68" fmla="*/ 5804452 w 10018643"/>
                <a:gd name="connsiteY68" fmla="*/ 1043609 h 7245626"/>
                <a:gd name="connsiteX69" fmla="*/ 5844209 w 10018643"/>
                <a:gd name="connsiteY69" fmla="*/ 983974 h 7245626"/>
                <a:gd name="connsiteX70" fmla="*/ 5883965 w 10018643"/>
                <a:gd name="connsiteY70" fmla="*/ 914400 h 7245626"/>
                <a:gd name="connsiteX71" fmla="*/ 5913782 w 10018643"/>
                <a:gd name="connsiteY71" fmla="*/ 894522 h 7245626"/>
                <a:gd name="connsiteX72" fmla="*/ 5953539 w 10018643"/>
                <a:gd name="connsiteY72" fmla="*/ 834887 h 7245626"/>
                <a:gd name="connsiteX73" fmla="*/ 6003235 w 10018643"/>
                <a:gd name="connsiteY73" fmla="*/ 785191 h 7245626"/>
                <a:gd name="connsiteX74" fmla="*/ 6092687 w 10018643"/>
                <a:gd name="connsiteY74" fmla="*/ 775252 h 7245626"/>
                <a:gd name="connsiteX75" fmla="*/ 6152322 w 10018643"/>
                <a:gd name="connsiteY75" fmla="*/ 765313 h 7245626"/>
                <a:gd name="connsiteX76" fmla="*/ 6331226 w 10018643"/>
                <a:gd name="connsiteY76" fmla="*/ 775252 h 7245626"/>
                <a:gd name="connsiteX77" fmla="*/ 6390861 w 10018643"/>
                <a:gd name="connsiteY77" fmla="*/ 795130 h 7245626"/>
                <a:gd name="connsiteX78" fmla="*/ 6410739 w 10018643"/>
                <a:gd name="connsiteY78" fmla="*/ 815009 h 7245626"/>
                <a:gd name="connsiteX79" fmla="*/ 6440556 w 10018643"/>
                <a:gd name="connsiteY79" fmla="*/ 824948 h 7245626"/>
                <a:gd name="connsiteX80" fmla="*/ 6480313 w 10018643"/>
                <a:gd name="connsiteY80" fmla="*/ 884582 h 7245626"/>
                <a:gd name="connsiteX81" fmla="*/ 6490252 w 10018643"/>
                <a:gd name="connsiteY81" fmla="*/ 924339 h 7245626"/>
                <a:gd name="connsiteX82" fmla="*/ 6500191 w 10018643"/>
                <a:gd name="connsiteY82" fmla="*/ 954156 h 7245626"/>
                <a:gd name="connsiteX83" fmla="*/ 6510130 w 10018643"/>
                <a:gd name="connsiteY83" fmla="*/ 1023730 h 7245626"/>
                <a:gd name="connsiteX84" fmla="*/ 6520069 w 10018643"/>
                <a:gd name="connsiteY84" fmla="*/ 1083365 h 7245626"/>
                <a:gd name="connsiteX85" fmla="*/ 6510130 w 10018643"/>
                <a:gd name="connsiteY85" fmla="*/ 1222513 h 7245626"/>
                <a:gd name="connsiteX86" fmla="*/ 6490252 w 10018643"/>
                <a:gd name="connsiteY86" fmla="*/ 1282148 h 7245626"/>
                <a:gd name="connsiteX87" fmla="*/ 6460435 w 10018643"/>
                <a:gd name="connsiteY87" fmla="*/ 1341782 h 7245626"/>
                <a:gd name="connsiteX88" fmla="*/ 6440556 w 10018643"/>
                <a:gd name="connsiteY88" fmla="*/ 1411356 h 7245626"/>
                <a:gd name="connsiteX89" fmla="*/ 6420678 w 10018643"/>
                <a:gd name="connsiteY89" fmla="*/ 1470991 h 7245626"/>
                <a:gd name="connsiteX90" fmla="*/ 6410739 w 10018643"/>
                <a:gd name="connsiteY90" fmla="*/ 1500809 h 7245626"/>
                <a:gd name="connsiteX91" fmla="*/ 6390861 w 10018643"/>
                <a:gd name="connsiteY91" fmla="*/ 1530626 h 7245626"/>
                <a:gd name="connsiteX92" fmla="*/ 6361043 w 10018643"/>
                <a:gd name="connsiteY92" fmla="*/ 1580322 h 7245626"/>
                <a:gd name="connsiteX93" fmla="*/ 6321287 w 10018643"/>
                <a:gd name="connsiteY93" fmla="*/ 1639956 h 7245626"/>
                <a:gd name="connsiteX94" fmla="*/ 6301409 w 10018643"/>
                <a:gd name="connsiteY94" fmla="*/ 1669774 h 7245626"/>
                <a:gd name="connsiteX95" fmla="*/ 6281530 w 10018643"/>
                <a:gd name="connsiteY95" fmla="*/ 1689652 h 7245626"/>
                <a:gd name="connsiteX96" fmla="*/ 6261652 w 10018643"/>
                <a:gd name="connsiteY96" fmla="*/ 1719469 h 7245626"/>
                <a:gd name="connsiteX97" fmla="*/ 6231835 w 10018643"/>
                <a:gd name="connsiteY97" fmla="*/ 1739348 h 7245626"/>
                <a:gd name="connsiteX98" fmla="*/ 6221896 w 10018643"/>
                <a:gd name="connsiteY98" fmla="*/ 1769165 h 7245626"/>
                <a:gd name="connsiteX99" fmla="*/ 6182139 w 10018643"/>
                <a:gd name="connsiteY99" fmla="*/ 1808922 h 7245626"/>
                <a:gd name="connsiteX100" fmla="*/ 6132443 w 10018643"/>
                <a:gd name="connsiteY100" fmla="*/ 1858617 h 7245626"/>
                <a:gd name="connsiteX101" fmla="*/ 6112565 w 10018643"/>
                <a:gd name="connsiteY101" fmla="*/ 1878496 h 7245626"/>
                <a:gd name="connsiteX102" fmla="*/ 6042991 w 10018643"/>
                <a:gd name="connsiteY102" fmla="*/ 1948069 h 7245626"/>
                <a:gd name="connsiteX103" fmla="*/ 6003235 w 10018643"/>
                <a:gd name="connsiteY103" fmla="*/ 2007704 h 7245626"/>
                <a:gd name="connsiteX104" fmla="*/ 5983356 w 10018643"/>
                <a:gd name="connsiteY104" fmla="*/ 2027582 h 7245626"/>
                <a:gd name="connsiteX105" fmla="*/ 5943600 w 10018643"/>
                <a:gd name="connsiteY105" fmla="*/ 2087217 h 7245626"/>
                <a:gd name="connsiteX106" fmla="*/ 5923722 w 10018643"/>
                <a:gd name="connsiteY106" fmla="*/ 2107096 h 7245626"/>
                <a:gd name="connsiteX107" fmla="*/ 5903843 w 10018643"/>
                <a:gd name="connsiteY107" fmla="*/ 2146852 h 7245626"/>
                <a:gd name="connsiteX108" fmla="*/ 5864087 w 10018643"/>
                <a:gd name="connsiteY108" fmla="*/ 2216426 h 7245626"/>
                <a:gd name="connsiteX109" fmla="*/ 5834269 w 10018643"/>
                <a:gd name="connsiteY109" fmla="*/ 2286000 h 7245626"/>
                <a:gd name="connsiteX110" fmla="*/ 5814391 w 10018643"/>
                <a:gd name="connsiteY110" fmla="*/ 2365513 h 7245626"/>
                <a:gd name="connsiteX111" fmla="*/ 5794513 w 10018643"/>
                <a:gd name="connsiteY111" fmla="*/ 2425148 h 7245626"/>
                <a:gd name="connsiteX112" fmla="*/ 5824330 w 10018643"/>
                <a:gd name="connsiteY112" fmla="*/ 2435087 h 7245626"/>
                <a:gd name="connsiteX113" fmla="*/ 5893904 w 10018643"/>
                <a:gd name="connsiteY113" fmla="*/ 2474843 h 7245626"/>
                <a:gd name="connsiteX114" fmla="*/ 6003235 w 10018643"/>
                <a:gd name="connsiteY114" fmla="*/ 2504661 h 7245626"/>
                <a:gd name="connsiteX115" fmla="*/ 6162261 w 10018643"/>
                <a:gd name="connsiteY115" fmla="*/ 2494722 h 7245626"/>
                <a:gd name="connsiteX116" fmla="*/ 6192078 w 10018643"/>
                <a:gd name="connsiteY116" fmla="*/ 2474843 h 7245626"/>
                <a:gd name="connsiteX117" fmla="*/ 6231835 w 10018643"/>
                <a:gd name="connsiteY117" fmla="*/ 2405269 h 7245626"/>
                <a:gd name="connsiteX118" fmla="*/ 6241774 w 10018643"/>
                <a:gd name="connsiteY118" fmla="*/ 2375452 h 7245626"/>
                <a:gd name="connsiteX119" fmla="*/ 6301409 w 10018643"/>
                <a:gd name="connsiteY119" fmla="*/ 2325756 h 7245626"/>
                <a:gd name="connsiteX120" fmla="*/ 6331226 w 10018643"/>
                <a:gd name="connsiteY120" fmla="*/ 2315817 h 7245626"/>
                <a:gd name="connsiteX121" fmla="*/ 6390861 w 10018643"/>
                <a:gd name="connsiteY121" fmla="*/ 2286000 h 7245626"/>
                <a:gd name="connsiteX122" fmla="*/ 6420678 w 10018643"/>
                <a:gd name="connsiteY122" fmla="*/ 2266122 h 7245626"/>
                <a:gd name="connsiteX123" fmla="*/ 6440556 w 10018643"/>
                <a:gd name="connsiteY123" fmla="*/ 2246243 h 7245626"/>
                <a:gd name="connsiteX124" fmla="*/ 6500191 w 10018643"/>
                <a:gd name="connsiteY124" fmla="*/ 2206487 h 7245626"/>
                <a:gd name="connsiteX125" fmla="*/ 6559826 w 10018643"/>
                <a:gd name="connsiteY125" fmla="*/ 2156791 h 7245626"/>
                <a:gd name="connsiteX126" fmla="*/ 6609522 w 10018643"/>
                <a:gd name="connsiteY126" fmla="*/ 2107096 h 7245626"/>
                <a:gd name="connsiteX127" fmla="*/ 6659217 w 10018643"/>
                <a:gd name="connsiteY127" fmla="*/ 2057400 h 7245626"/>
                <a:gd name="connsiteX128" fmla="*/ 6679096 w 10018643"/>
                <a:gd name="connsiteY128" fmla="*/ 2037522 h 7245626"/>
                <a:gd name="connsiteX129" fmla="*/ 6708913 w 10018643"/>
                <a:gd name="connsiteY129" fmla="*/ 2027582 h 7245626"/>
                <a:gd name="connsiteX130" fmla="*/ 6758609 w 10018643"/>
                <a:gd name="connsiteY130" fmla="*/ 1977887 h 7245626"/>
                <a:gd name="connsiteX131" fmla="*/ 6808304 w 10018643"/>
                <a:gd name="connsiteY131" fmla="*/ 1938130 h 7245626"/>
                <a:gd name="connsiteX132" fmla="*/ 6828182 w 10018643"/>
                <a:gd name="connsiteY132" fmla="*/ 1908313 h 7245626"/>
                <a:gd name="connsiteX133" fmla="*/ 6867939 w 10018643"/>
                <a:gd name="connsiteY133" fmla="*/ 1868556 h 7245626"/>
                <a:gd name="connsiteX134" fmla="*/ 6897756 w 10018643"/>
                <a:gd name="connsiteY134" fmla="*/ 1838739 h 7245626"/>
                <a:gd name="connsiteX135" fmla="*/ 6957391 w 10018643"/>
                <a:gd name="connsiteY135" fmla="*/ 1779104 h 7245626"/>
                <a:gd name="connsiteX136" fmla="*/ 7007087 w 10018643"/>
                <a:gd name="connsiteY136" fmla="*/ 1729409 h 7245626"/>
                <a:gd name="connsiteX137" fmla="*/ 7106478 w 10018643"/>
                <a:gd name="connsiteY137" fmla="*/ 1659835 h 7245626"/>
                <a:gd name="connsiteX138" fmla="*/ 7156174 w 10018643"/>
                <a:gd name="connsiteY138" fmla="*/ 1620078 h 7245626"/>
                <a:gd name="connsiteX139" fmla="*/ 7205869 w 10018643"/>
                <a:gd name="connsiteY139" fmla="*/ 1570382 h 7245626"/>
                <a:gd name="connsiteX140" fmla="*/ 7225748 w 10018643"/>
                <a:gd name="connsiteY140" fmla="*/ 1550504 h 7245626"/>
                <a:gd name="connsiteX141" fmla="*/ 7245626 w 10018643"/>
                <a:gd name="connsiteY141" fmla="*/ 1520687 h 7245626"/>
                <a:gd name="connsiteX142" fmla="*/ 7315200 w 10018643"/>
                <a:gd name="connsiteY142" fmla="*/ 1441174 h 7245626"/>
                <a:gd name="connsiteX143" fmla="*/ 7354956 w 10018643"/>
                <a:gd name="connsiteY143" fmla="*/ 1391478 h 7245626"/>
                <a:gd name="connsiteX144" fmla="*/ 7394713 w 10018643"/>
                <a:gd name="connsiteY144" fmla="*/ 1331843 h 7245626"/>
                <a:gd name="connsiteX145" fmla="*/ 7474226 w 10018643"/>
                <a:gd name="connsiteY145" fmla="*/ 1262269 h 7245626"/>
                <a:gd name="connsiteX146" fmla="*/ 7504043 w 10018643"/>
                <a:gd name="connsiteY146" fmla="*/ 1252330 h 7245626"/>
                <a:gd name="connsiteX147" fmla="*/ 7523922 w 10018643"/>
                <a:gd name="connsiteY147" fmla="*/ 1232452 h 7245626"/>
                <a:gd name="connsiteX148" fmla="*/ 7583556 w 10018643"/>
                <a:gd name="connsiteY148" fmla="*/ 1212574 h 7245626"/>
                <a:gd name="connsiteX149" fmla="*/ 7613374 w 10018643"/>
                <a:gd name="connsiteY149" fmla="*/ 1192696 h 7245626"/>
                <a:gd name="connsiteX150" fmla="*/ 7633252 w 10018643"/>
                <a:gd name="connsiteY150" fmla="*/ 1172817 h 7245626"/>
                <a:gd name="connsiteX151" fmla="*/ 7663069 w 10018643"/>
                <a:gd name="connsiteY151" fmla="*/ 1162878 h 7245626"/>
                <a:gd name="connsiteX152" fmla="*/ 7702826 w 10018643"/>
                <a:gd name="connsiteY152" fmla="*/ 1133061 h 7245626"/>
                <a:gd name="connsiteX153" fmla="*/ 7762461 w 10018643"/>
                <a:gd name="connsiteY153" fmla="*/ 1093304 h 7245626"/>
                <a:gd name="connsiteX154" fmla="*/ 7822096 w 10018643"/>
                <a:gd name="connsiteY154" fmla="*/ 1053548 h 7245626"/>
                <a:gd name="connsiteX155" fmla="*/ 7851913 w 10018643"/>
                <a:gd name="connsiteY155" fmla="*/ 1033669 h 7245626"/>
                <a:gd name="connsiteX156" fmla="*/ 7881730 w 10018643"/>
                <a:gd name="connsiteY156" fmla="*/ 1013791 h 7245626"/>
                <a:gd name="connsiteX157" fmla="*/ 7931426 w 10018643"/>
                <a:gd name="connsiteY157" fmla="*/ 964096 h 7245626"/>
                <a:gd name="connsiteX158" fmla="*/ 7961243 w 10018643"/>
                <a:gd name="connsiteY158" fmla="*/ 934278 h 7245626"/>
                <a:gd name="connsiteX159" fmla="*/ 7981122 w 10018643"/>
                <a:gd name="connsiteY159" fmla="*/ 904461 h 7245626"/>
                <a:gd name="connsiteX160" fmla="*/ 8001000 w 10018643"/>
                <a:gd name="connsiteY160" fmla="*/ 884582 h 7245626"/>
                <a:gd name="connsiteX161" fmla="*/ 8020878 w 10018643"/>
                <a:gd name="connsiteY161" fmla="*/ 854765 h 7245626"/>
                <a:gd name="connsiteX162" fmla="*/ 8050696 w 10018643"/>
                <a:gd name="connsiteY162" fmla="*/ 815009 h 7245626"/>
                <a:gd name="connsiteX163" fmla="*/ 8090452 w 10018643"/>
                <a:gd name="connsiteY163" fmla="*/ 755374 h 7245626"/>
                <a:gd name="connsiteX164" fmla="*/ 8120269 w 10018643"/>
                <a:gd name="connsiteY164" fmla="*/ 725556 h 7245626"/>
                <a:gd name="connsiteX165" fmla="*/ 8209722 w 10018643"/>
                <a:gd name="connsiteY165" fmla="*/ 616226 h 7245626"/>
                <a:gd name="connsiteX166" fmla="*/ 8239539 w 10018643"/>
                <a:gd name="connsiteY166" fmla="*/ 606287 h 7245626"/>
                <a:gd name="connsiteX167" fmla="*/ 8269356 w 10018643"/>
                <a:gd name="connsiteY167" fmla="*/ 576469 h 7245626"/>
                <a:gd name="connsiteX168" fmla="*/ 8299174 w 10018643"/>
                <a:gd name="connsiteY168" fmla="*/ 566530 h 7245626"/>
                <a:gd name="connsiteX169" fmla="*/ 8338930 w 10018643"/>
                <a:gd name="connsiteY169" fmla="*/ 546652 h 7245626"/>
                <a:gd name="connsiteX170" fmla="*/ 8358809 w 10018643"/>
                <a:gd name="connsiteY170" fmla="*/ 526774 h 7245626"/>
                <a:gd name="connsiteX171" fmla="*/ 8398565 w 10018643"/>
                <a:gd name="connsiteY171" fmla="*/ 506896 h 7245626"/>
                <a:gd name="connsiteX172" fmla="*/ 8448261 w 10018643"/>
                <a:gd name="connsiteY172" fmla="*/ 477078 h 7245626"/>
                <a:gd name="connsiteX173" fmla="*/ 8547652 w 10018643"/>
                <a:gd name="connsiteY173" fmla="*/ 407504 h 7245626"/>
                <a:gd name="connsiteX174" fmla="*/ 8577469 w 10018643"/>
                <a:gd name="connsiteY174" fmla="*/ 397565 h 7245626"/>
                <a:gd name="connsiteX175" fmla="*/ 8656982 w 10018643"/>
                <a:gd name="connsiteY175" fmla="*/ 337930 h 7245626"/>
                <a:gd name="connsiteX176" fmla="*/ 8686800 w 10018643"/>
                <a:gd name="connsiteY176" fmla="*/ 318052 h 7245626"/>
                <a:gd name="connsiteX177" fmla="*/ 8716617 w 10018643"/>
                <a:gd name="connsiteY177" fmla="*/ 298174 h 7245626"/>
                <a:gd name="connsiteX178" fmla="*/ 8746435 w 10018643"/>
                <a:gd name="connsiteY178" fmla="*/ 288235 h 7245626"/>
                <a:gd name="connsiteX179" fmla="*/ 8806069 w 10018643"/>
                <a:gd name="connsiteY179" fmla="*/ 248478 h 7245626"/>
                <a:gd name="connsiteX180" fmla="*/ 8865704 w 10018643"/>
                <a:gd name="connsiteY180" fmla="*/ 228600 h 7245626"/>
                <a:gd name="connsiteX181" fmla="*/ 8955156 w 10018643"/>
                <a:gd name="connsiteY181" fmla="*/ 168965 h 7245626"/>
                <a:gd name="connsiteX182" fmla="*/ 8984974 w 10018643"/>
                <a:gd name="connsiteY182" fmla="*/ 149087 h 7245626"/>
                <a:gd name="connsiteX183" fmla="*/ 9044609 w 10018643"/>
                <a:gd name="connsiteY183" fmla="*/ 129209 h 7245626"/>
                <a:gd name="connsiteX184" fmla="*/ 9124122 w 10018643"/>
                <a:gd name="connsiteY184" fmla="*/ 89452 h 7245626"/>
                <a:gd name="connsiteX185" fmla="*/ 9183756 w 10018643"/>
                <a:gd name="connsiteY185" fmla="*/ 79513 h 7245626"/>
                <a:gd name="connsiteX186" fmla="*/ 9263269 w 10018643"/>
                <a:gd name="connsiteY186" fmla="*/ 49696 h 7245626"/>
                <a:gd name="connsiteX187" fmla="*/ 9312965 w 10018643"/>
                <a:gd name="connsiteY187" fmla="*/ 29817 h 7245626"/>
                <a:gd name="connsiteX188" fmla="*/ 9442174 w 10018643"/>
                <a:gd name="connsiteY188" fmla="*/ 0 h 7245626"/>
                <a:gd name="connsiteX189" fmla="*/ 9690652 w 10018643"/>
                <a:gd name="connsiteY189" fmla="*/ 9939 h 7245626"/>
                <a:gd name="connsiteX190" fmla="*/ 9720469 w 10018643"/>
                <a:gd name="connsiteY190" fmla="*/ 19878 h 7245626"/>
                <a:gd name="connsiteX191" fmla="*/ 9760226 w 10018643"/>
                <a:gd name="connsiteY191" fmla="*/ 29817 h 7245626"/>
                <a:gd name="connsiteX192" fmla="*/ 9839739 w 10018643"/>
                <a:gd name="connsiteY192" fmla="*/ 39756 h 7245626"/>
                <a:gd name="connsiteX193" fmla="*/ 9869556 w 10018643"/>
                <a:gd name="connsiteY193" fmla="*/ 49696 h 7245626"/>
                <a:gd name="connsiteX194" fmla="*/ 9889435 w 10018643"/>
                <a:gd name="connsiteY194" fmla="*/ 69574 h 7245626"/>
                <a:gd name="connsiteX195" fmla="*/ 9919252 w 10018643"/>
                <a:gd name="connsiteY195" fmla="*/ 89452 h 7245626"/>
                <a:gd name="connsiteX196" fmla="*/ 9949069 w 10018643"/>
                <a:gd name="connsiteY196" fmla="*/ 149087 h 7245626"/>
                <a:gd name="connsiteX197" fmla="*/ 9968948 w 10018643"/>
                <a:gd name="connsiteY197" fmla="*/ 178904 h 7245626"/>
                <a:gd name="connsiteX198" fmla="*/ 9988826 w 10018643"/>
                <a:gd name="connsiteY198" fmla="*/ 238539 h 7245626"/>
                <a:gd name="connsiteX199" fmla="*/ 9998765 w 10018643"/>
                <a:gd name="connsiteY199" fmla="*/ 268356 h 7245626"/>
                <a:gd name="connsiteX200" fmla="*/ 10018643 w 10018643"/>
                <a:gd name="connsiteY200" fmla="*/ 347869 h 7245626"/>
                <a:gd name="connsiteX201" fmla="*/ 9988826 w 10018643"/>
                <a:gd name="connsiteY201" fmla="*/ 536713 h 7245626"/>
                <a:gd name="connsiteX202" fmla="*/ 9988826 w 10018643"/>
                <a:gd name="connsiteY202" fmla="*/ 536713 h 7245626"/>
                <a:gd name="connsiteX203" fmla="*/ 9978887 w 10018643"/>
                <a:gd name="connsiteY203" fmla="*/ 586409 h 7245626"/>
                <a:gd name="connsiteX204" fmla="*/ 9959009 w 10018643"/>
                <a:gd name="connsiteY204" fmla="*/ 616226 h 7245626"/>
                <a:gd name="connsiteX205" fmla="*/ 9949069 w 10018643"/>
                <a:gd name="connsiteY205" fmla="*/ 646043 h 7245626"/>
                <a:gd name="connsiteX206" fmla="*/ 9879496 w 10018643"/>
                <a:gd name="connsiteY206" fmla="*/ 725556 h 7245626"/>
                <a:gd name="connsiteX207" fmla="*/ 9869556 w 10018643"/>
                <a:gd name="connsiteY207" fmla="*/ 755374 h 7245626"/>
                <a:gd name="connsiteX208" fmla="*/ 9829800 w 10018643"/>
                <a:gd name="connsiteY208" fmla="*/ 815009 h 7245626"/>
                <a:gd name="connsiteX209" fmla="*/ 9809922 w 10018643"/>
                <a:gd name="connsiteY209" fmla="*/ 844826 h 7245626"/>
                <a:gd name="connsiteX210" fmla="*/ 9760226 w 10018643"/>
                <a:gd name="connsiteY210" fmla="*/ 894522 h 7245626"/>
                <a:gd name="connsiteX211" fmla="*/ 9730409 w 10018643"/>
                <a:gd name="connsiteY211" fmla="*/ 924339 h 7245626"/>
                <a:gd name="connsiteX212" fmla="*/ 9700591 w 10018643"/>
                <a:gd name="connsiteY212" fmla="*/ 944217 h 7245626"/>
                <a:gd name="connsiteX213" fmla="*/ 9680713 w 10018643"/>
                <a:gd name="connsiteY213" fmla="*/ 964096 h 7245626"/>
                <a:gd name="connsiteX214" fmla="*/ 9591261 w 10018643"/>
                <a:gd name="connsiteY214" fmla="*/ 1013791 h 7245626"/>
                <a:gd name="connsiteX215" fmla="*/ 9571382 w 10018643"/>
                <a:gd name="connsiteY215" fmla="*/ 1033669 h 7245626"/>
                <a:gd name="connsiteX216" fmla="*/ 9511748 w 10018643"/>
                <a:gd name="connsiteY216" fmla="*/ 1073426 h 7245626"/>
                <a:gd name="connsiteX217" fmla="*/ 9491869 w 10018643"/>
                <a:gd name="connsiteY217" fmla="*/ 1093304 h 7245626"/>
                <a:gd name="connsiteX218" fmla="*/ 9471991 w 10018643"/>
                <a:gd name="connsiteY218" fmla="*/ 1123122 h 7245626"/>
                <a:gd name="connsiteX219" fmla="*/ 9442174 w 10018643"/>
                <a:gd name="connsiteY219" fmla="*/ 1133061 h 7245626"/>
                <a:gd name="connsiteX220" fmla="*/ 9402417 w 10018643"/>
                <a:gd name="connsiteY220" fmla="*/ 1182756 h 7245626"/>
                <a:gd name="connsiteX221" fmla="*/ 9372600 w 10018643"/>
                <a:gd name="connsiteY221" fmla="*/ 1192696 h 7245626"/>
                <a:gd name="connsiteX222" fmla="*/ 9293087 w 10018643"/>
                <a:gd name="connsiteY222" fmla="*/ 1262269 h 7245626"/>
                <a:gd name="connsiteX223" fmla="*/ 9193696 w 10018643"/>
                <a:gd name="connsiteY223" fmla="*/ 1341782 h 7245626"/>
                <a:gd name="connsiteX224" fmla="*/ 9163878 w 10018643"/>
                <a:gd name="connsiteY224" fmla="*/ 1351722 h 7245626"/>
                <a:gd name="connsiteX225" fmla="*/ 9134061 w 10018643"/>
                <a:gd name="connsiteY225" fmla="*/ 1371600 h 7245626"/>
                <a:gd name="connsiteX226" fmla="*/ 9064487 w 10018643"/>
                <a:gd name="connsiteY226" fmla="*/ 1401417 h 7245626"/>
                <a:gd name="connsiteX227" fmla="*/ 9004852 w 10018643"/>
                <a:gd name="connsiteY227" fmla="*/ 1431235 h 7245626"/>
                <a:gd name="connsiteX228" fmla="*/ 8945217 w 10018643"/>
                <a:gd name="connsiteY228" fmla="*/ 1461052 h 7245626"/>
                <a:gd name="connsiteX229" fmla="*/ 8915400 w 10018643"/>
                <a:gd name="connsiteY229" fmla="*/ 1480930 h 7245626"/>
                <a:gd name="connsiteX230" fmla="*/ 8885582 w 10018643"/>
                <a:gd name="connsiteY230" fmla="*/ 1490869 h 7245626"/>
                <a:gd name="connsiteX231" fmla="*/ 8865704 w 10018643"/>
                <a:gd name="connsiteY231" fmla="*/ 1510748 h 7245626"/>
                <a:gd name="connsiteX232" fmla="*/ 8835887 w 10018643"/>
                <a:gd name="connsiteY232" fmla="*/ 1520687 h 7245626"/>
                <a:gd name="connsiteX233" fmla="*/ 8746435 w 10018643"/>
                <a:gd name="connsiteY233" fmla="*/ 1570382 h 7245626"/>
                <a:gd name="connsiteX234" fmla="*/ 8726556 w 10018643"/>
                <a:gd name="connsiteY234" fmla="*/ 1590261 h 7245626"/>
                <a:gd name="connsiteX235" fmla="*/ 8696739 w 10018643"/>
                <a:gd name="connsiteY235" fmla="*/ 1600200 h 7245626"/>
                <a:gd name="connsiteX236" fmla="*/ 8617226 w 10018643"/>
                <a:gd name="connsiteY236" fmla="*/ 1620078 h 7245626"/>
                <a:gd name="connsiteX237" fmla="*/ 8517835 w 10018643"/>
                <a:gd name="connsiteY237" fmla="*/ 1649896 h 7245626"/>
                <a:gd name="connsiteX238" fmla="*/ 8488017 w 10018643"/>
                <a:gd name="connsiteY238" fmla="*/ 1659835 h 7245626"/>
                <a:gd name="connsiteX239" fmla="*/ 8408504 w 10018643"/>
                <a:gd name="connsiteY239" fmla="*/ 1679713 h 7245626"/>
                <a:gd name="connsiteX240" fmla="*/ 8319052 w 10018643"/>
                <a:gd name="connsiteY240" fmla="*/ 1709530 h 7245626"/>
                <a:gd name="connsiteX241" fmla="*/ 8259417 w 10018643"/>
                <a:gd name="connsiteY241" fmla="*/ 1729409 h 7245626"/>
                <a:gd name="connsiteX242" fmla="*/ 8229600 w 10018643"/>
                <a:gd name="connsiteY242" fmla="*/ 1749287 h 7245626"/>
                <a:gd name="connsiteX243" fmla="*/ 8169965 w 10018643"/>
                <a:gd name="connsiteY243" fmla="*/ 1769165 h 7245626"/>
                <a:gd name="connsiteX244" fmla="*/ 8140148 w 10018643"/>
                <a:gd name="connsiteY244" fmla="*/ 1779104 h 7245626"/>
                <a:gd name="connsiteX245" fmla="*/ 8110330 w 10018643"/>
                <a:gd name="connsiteY245" fmla="*/ 1789043 h 7245626"/>
                <a:gd name="connsiteX246" fmla="*/ 8090452 w 10018643"/>
                <a:gd name="connsiteY246" fmla="*/ 1808922 h 7245626"/>
                <a:gd name="connsiteX247" fmla="*/ 8010939 w 10018643"/>
                <a:gd name="connsiteY247" fmla="*/ 1828800 h 7245626"/>
                <a:gd name="connsiteX248" fmla="*/ 7911548 w 10018643"/>
                <a:gd name="connsiteY248" fmla="*/ 1868556 h 7245626"/>
                <a:gd name="connsiteX249" fmla="*/ 7881730 w 10018643"/>
                <a:gd name="connsiteY249" fmla="*/ 1878496 h 7245626"/>
                <a:gd name="connsiteX250" fmla="*/ 7822096 w 10018643"/>
                <a:gd name="connsiteY250" fmla="*/ 1908313 h 7245626"/>
                <a:gd name="connsiteX251" fmla="*/ 7792278 w 10018643"/>
                <a:gd name="connsiteY251" fmla="*/ 1928191 h 7245626"/>
                <a:gd name="connsiteX252" fmla="*/ 7732643 w 10018643"/>
                <a:gd name="connsiteY252" fmla="*/ 1948069 h 7245626"/>
                <a:gd name="connsiteX253" fmla="*/ 7702826 w 10018643"/>
                <a:gd name="connsiteY253" fmla="*/ 1958009 h 7245626"/>
                <a:gd name="connsiteX254" fmla="*/ 7673009 w 10018643"/>
                <a:gd name="connsiteY254" fmla="*/ 1967948 h 7245626"/>
                <a:gd name="connsiteX255" fmla="*/ 7613374 w 10018643"/>
                <a:gd name="connsiteY255" fmla="*/ 1997765 h 7245626"/>
                <a:gd name="connsiteX256" fmla="*/ 7543800 w 10018643"/>
                <a:gd name="connsiteY256" fmla="*/ 2027582 h 7245626"/>
                <a:gd name="connsiteX257" fmla="*/ 7484165 w 10018643"/>
                <a:gd name="connsiteY257" fmla="*/ 2037522 h 7245626"/>
                <a:gd name="connsiteX258" fmla="*/ 7424530 w 10018643"/>
                <a:gd name="connsiteY258" fmla="*/ 2057400 h 7245626"/>
                <a:gd name="connsiteX259" fmla="*/ 7364896 w 10018643"/>
                <a:gd name="connsiteY259" fmla="*/ 2087217 h 7245626"/>
                <a:gd name="connsiteX260" fmla="*/ 7335078 w 10018643"/>
                <a:gd name="connsiteY260" fmla="*/ 2107096 h 7245626"/>
                <a:gd name="connsiteX261" fmla="*/ 7285382 w 10018643"/>
                <a:gd name="connsiteY261" fmla="*/ 2117035 h 7245626"/>
                <a:gd name="connsiteX262" fmla="*/ 7225748 w 10018643"/>
                <a:gd name="connsiteY262" fmla="*/ 2136913 h 7245626"/>
                <a:gd name="connsiteX263" fmla="*/ 7195930 w 10018643"/>
                <a:gd name="connsiteY263" fmla="*/ 2146852 h 7245626"/>
                <a:gd name="connsiteX264" fmla="*/ 7106478 w 10018643"/>
                <a:gd name="connsiteY264" fmla="*/ 2186609 h 7245626"/>
                <a:gd name="connsiteX265" fmla="*/ 7076661 w 10018643"/>
                <a:gd name="connsiteY265" fmla="*/ 2196548 h 7245626"/>
                <a:gd name="connsiteX266" fmla="*/ 7046843 w 10018643"/>
                <a:gd name="connsiteY266" fmla="*/ 2206487 h 7245626"/>
                <a:gd name="connsiteX267" fmla="*/ 7017026 w 10018643"/>
                <a:gd name="connsiteY267" fmla="*/ 2226365 h 7245626"/>
                <a:gd name="connsiteX268" fmla="*/ 6987209 w 10018643"/>
                <a:gd name="connsiteY268" fmla="*/ 2236304 h 7245626"/>
                <a:gd name="connsiteX269" fmla="*/ 6967330 w 10018643"/>
                <a:gd name="connsiteY269" fmla="*/ 2256182 h 7245626"/>
                <a:gd name="connsiteX270" fmla="*/ 6937513 w 10018643"/>
                <a:gd name="connsiteY270" fmla="*/ 2266122 h 7245626"/>
                <a:gd name="connsiteX271" fmla="*/ 6867939 w 10018643"/>
                <a:gd name="connsiteY271" fmla="*/ 2295939 h 7245626"/>
                <a:gd name="connsiteX272" fmla="*/ 6798365 w 10018643"/>
                <a:gd name="connsiteY272" fmla="*/ 2325756 h 7245626"/>
                <a:gd name="connsiteX273" fmla="*/ 6738730 w 10018643"/>
                <a:gd name="connsiteY273" fmla="*/ 2345635 h 7245626"/>
                <a:gd name="connsiteX274" fmla="*/ 6649278 w 10018643"/>
                <a:gd name="connsiteY274" fmla="*/ 2385391 h 7245626"/>
                <a:gd name="connsiteX275" fmla="*/ 6609522 w 10018643"/>
                <a:gd name="connsiteY275" fmla="*/ 2405269 h 7245626"/>
                <a:gd name="connsiteX276" fmla="*/ 6549887 w 10018643"/>
                <a:gd name="connsiteY276" fmla="*/ 2425148 h 7245626"/>
                <a:gd name="connsiteX277" fmla="*/ 6520069 w 10018643"/>
                <a:gd name="connsiteY277" fmla="*/ 2445026 h 7245626"/>
                <a:gd name="connsiteX278" fmla="*/ 6460435 w 10018643"/>
                <a:gd name="connsiteY278" fmla="*/ 2474843 h 7245626"/>
                <a:gd name="connsiteX279" fmla="*/ 6410739 w 10018643"/>
                <a:gd name="connsiteY279" fmla="*/ 2514600 h 7245626"/>
                <a:gd name="connsiteX280" fmla="*/ 6351104 w 10018643"/>
                <a:gd name="connsiteY280" fmla="*/ 2544417 h 7245626"/>
                <a:gd name="connsiteX281" fmla="*/ 6301409 w 10018643"/>
                <a:gd name="connsiteY281" fmla="*/ 2594113 h 7245626"/>
                <a:gd name="connsiteX282" fmla="*/ 6281530 w 10018643"/>
                <a:gd name="connsiteY282" fmla="*/ 2613991 h 7245626"/>
                <a:gd name="connsiteX283" fmla="*/ 6231835 w 10018643"/>
                <a:gd name="connsiteY283" fmla="*/ 2653748 h 7245626"/>
                <a:gd name="connsiteX284" fmla="*/ 6211956 w 10018643"/>
                <a:gd name="connsiteY284" fmla="*/ 2683565 h 7245626"/>
                <a:gd name="connsiteX285" fmla="*/ 6192078 w 10018643"/>
                <a:gd name="connsiteY285" fmla="*/ 2723322 h 7245626"/>
                <a:gd name="connsiteX286" fmla="*/ 6162261 w 10018643"/>
                <a:gd name="connsiteY286" fmla="*/ 2743200 h 7245626"/>
                <a:gd name="connsiteX287" fmla="*/ 6142382 w 10018643"/>
                <a:gd name="connsiteY287" fmla="*/ 2773017 h 7245626"/>
                <a:gd name="connsiteX288" fmla="*/ 6122504 w 10018643"/>
                <a:gd name="connsiteY288" fmla="*/ 2832652 h 7245626"/>
                <a:gd name="connsiteX289" fmla="*/ 6122504 w 10018643"/>
                <a:gd name="connsiteY289" fmla="*/ 3001617 h 7245626"/>
                <a:gd name="connsiteX290" fmla="*/ 6152322 w 10018643"/>
                <a:gd name="connsiteY290" fmla="*/ 3011556 h 7245626"/>
                <a:gd name="connsiteX291" fmla="*/ 6202017 w 10018643"/>
                <a:gd name="connsiteY291" fmla="*/ 3061252 h 7245626"/>
                <a:gd name="connsiteX292" fmla="*/ 6221896 w 10018643"/>
                <a:gd name="connsiteY292" fmla="*/ 3091069 h 7245626"/>
                <a:gd name="connsiteX293" fmla="*/ 6281530 w 10018643"/>
                <a:gd name="connsiteY293" fmla="*/ 3110948 h 7245626"/>
                <a:gd name="connsiteX294" fmla="*/ 6510130 w 10018643"/>
                <a:gd name="connsiteY294" fmla="*/ 3091069 h 7245626"/>
                <a:gd name="connsiteX295" fmla="*/ 6539948 w 10018643"/>
                <a:gd name="connsiteY295" fmla="*/ 3071191 h 7245626"/>
                <a:gd name="connsiteX296" fmla="*/ 6718852 w 10018643"/>
                <a:gd name="connsiteY296" fmla="*/ 3061252 h 7245626"/>
                <a:gd name="connsiteX297" fmla="*/ 6788426 w 10018643"/>
                <a:gd name="connsiteY297" fmla="*/ 3041374 h 7245626"/>
                <a:gd name="connsiteX298" fmla="*/ 6877878 w 10018643"/>
                <a:gd name="connsiteY298" fmla="*/ 3021496 h 7245626"/>
                <a:gd name="connsiteX299" fmla="*/ 6977269 w 10018643"/>
                <a:gd name="connsiteY299" fmla="*/ 3011556 h 7245626"/>
                <a:gd name="connsiteX300" fmla="*/ 7046843 w 10018643"/>
                <a:gd name="connsiteY300" fmla="*/ 2991678 h 7245626"/>
                <a:gd name="connsiteX301" fmla="*/ 7106478 w 10018643"/>
                <a:gd name="connsiteY301" fmla="*/ 2971800 h 7245626"/>
                <a:gd name="connsiteX302" fmla="*/ 7136296 w 10018643"/>
                <a:gd name="connsiteY302" fmla="*/ 2961861 h 7245626"/>
                <a:gd name="connsiteX303" fmla="*/ 7166113 w 10018643"/>
                <a:gd name="connsiteY303" fmla="*/ 2951922 h 7245626"/>
                <a:gd name="connsiteX304" fmla="*/ 7235687 w 10018643"/>
                <a:gd name="connsiteY304" fmla="*/ 2941982 h 7245626"/>
                <a:gd name="connsiteX305" fmla="*/ 7295322 w 10018643"/>
                <a:gd name="connsiteY305" fmla="*/ 2922104 h 7245626"/>
                <a:gd name="connsiteX306" fmla="*/ 7325139 w 10018643"/>
                <a:gd name="connsiteY306" fmla="*/ 2902226 h 7245626"/>
                <a:gd name="connsiteX307" fmla="*/ 7384774 w 10018643"/>
                <a:gd name="connsiteY307" fmla="*/ 2882348 h 7245626"/>
                <a:gd name="connsiteX308" fmla="*/ 7444409 w 10018643"/>
                <a:gd name="connsiteY308" fmla="*/ 2842591 h 7245626"/>
                <a:gd name="connsiteX309" fmla="*/ 7504043 w 10018643"/>
                <a:gd name="connsiteY309" fmla="*/ 2822713 h 7245626"/>
                <a:gd name="connsiteX310" fmla="*/ 7593496 w 10018643"/>
                <a:gd name="connsiteY310" fmla="*/ 2782956 h 7245626"/>
                <a:gd name="connsiteX311" fmla="*/ 7682948 w 10018643"/>
                <a:gd name="connsiteY311" fmla="*/ 2753139 h 7245626"/>
                <a:gd name="connsiteX312" fmla="*/ 7712765 w 10018643"/>
                <a:gd name="connsiteY312" fmla="*/ 2743200 h 7245626"/>
                <a:gd name="connsiteX313" fmla="*/ 7752522 w 10018643"/>
                <a:gd name="connsiteY313" fmla="*/ 2733261 h 7245626"/>
                <a:gd name="connsiteX314" fmla="*/ 7812156 w 10018643"/>
                <a:gd name="connsiteY314" fmla="*/ 2713382 h 7245626"/>
                <a:gd name="connsiteX315" fmla="*/ 7951304 w 10018643"/>
                <a:gd name="connsiteY315" fmla="*/ 2683565 h 7245626"/>
                <a:gd name="connsiteX316" fmla="*/ 8080513 w 10018643"/>
                <a:gd name="connsiteY316" fmla="*/ 2653748 h 7245626"/>
                <a:gd name="connsiteX317" fmla="*/ 8179904 w 10018643"/>
                <a:gd name="connsiteY317" fmla="*/ 2673626 h 7245626"/>
                <a:gd name="connsiteX318" fmla="*/ 8239539 w 10018643"/>
                <a:gd name="connsiteY318" fmla="*/ 2713382 h 7245626"/>
                <a:gd name="connsiteX319" fmla="*/ 8269356 w 10018643"/>
                <a:gd name="connsiteY319" fmla="*/ 2723322 h 7245626"/>
                <a:gd name="connsiteX320" fmla="*/ 8299174 w 10018643"/>
                <a:gd name="connsiteY320" fmla="*/ 2743200 h 7245626"/>
                <a:gd name="connsiteX321" fmla="*/ 8338930 w 10018643"/>
                <a:gd name="connsiteY321" fmla="*/ 2753139 h 7245626"/>
                <a:gd name="connsiteX322" fmla="*/ 8368748 w 10018643"/>
                <a:gd name="connsiteY322" fmla="*/ 2763078 h 7245626"/>
                <a:gd name="connsiteX323" fmla="*/ 8388626 w 10018643"/>
                <a:gd name="connsiteY323" fmla="*/ 2832652 h 7245626"/>
                <a:gd name="connsiteX324" fmla="*/ 8408504 w 10018643"/>
                <a:gd name="connsiteY324" fmla="*/ 2892287 h 7245626"/>
                <a:gd name="connsiteX325" fmla="*/ 8438322 w 10018643"/>
                <a:gd name="connsiteY325" fmla="*/ 2951922 h 7245626"/>
                <a:gd name="connsiteX326" fmla="*/ 8428382 w 10018643"/>
                <a:gd name="connsiteY326" fmla="*/ 3091069 h 7245626"/>
                <a:gd name="connsiteX327" fmla="*/ 8408504 w 10018643"/>
                <a:gd name="connsiteY327" fmla="*/ 3110948 h 7245626"/>
                <a:gd name="connsiteX328" fmla="*/ 8398565 w 10018643"/>
                <a:gd name="connsiteY328" fmla="*/ 3140765 h 7245626"/>
                <a:gd name="connsiteX329" fmla="*/ 8368748 w 10018643"/>
                <a:gd name="connsiteY329" fmla="*/ 3150704 h 7245626"/>
                <a:gd name="connsiteX330" fmla="*/ 8309113 w 10018643"/>
                <a:gd name="connsiteY330" fmla="*/ 3190461 h 7245626"/>
                <a:gd name="connsiteX331" fmla="*/ 8279296 w 10018643"/>
                <a:gd name="connsiteY331" fmla="*/ 3200400 h 7245626"/>
                <a:gd name="connsiteX332" fmla="*/ 8219661 w 10018643"/>
                <a:gd name="connsiteY332" fmla="*/ 3240156 h 7245626"/>
                <a:gd name="connsiteX333" fmla="*/ 8160026 w 10018643"/>
                <a:gd name="connsiteY333" fmla="*/ 3260035 h 7245626"/>
                <a:gd name="connsiteX334" fmla="*/ 8130209 w 10018643"/>
                <a:gd name="connsiteY334" fmla="*/ 3279913 h 7245626"/>
                <a:gd name="connsiteX335" fmla="*/ 8070574 w 10018643"/>
                <a:gd name="connsiteY335" fmla="*/ 3289852 h 7245626"/>
                <a:gd name="connsiteX336" fmla="*/ 8010939 w 10018643"/>
                <a:gd name="connsiteY336" fmla="*/ 3309730 h 7245626"/>
                <a:gd name="connsiteX337" fmla="*/ 7772400 w 10018643"/>
                <a:gd name="connsiteY337" fmla="*/ 3299791 h 7245626"/>
                <a:gd name="connsiteX338" fmla="*/ 7653130 w 10018643"/>
                <a:gd name="connsiteY338" fmla="*/ 3279913 h 7245626"/>
                <a:gd name="connsiteX339" fmla="*/ 7454348 w 10018643"/>
                <a:gd name="connsiteY339" fmla="*/ 3289852 h 7245626"/>
                <a:gd name="connsiteX340" fmla="*/ 7434469 w 10018643"/>
                <a:gd name="connsiteY340" fmla="*/ 3309730 h 7245626"/>
                <a:gd name="connsiteX341" fmla="*/ 7404652 w 10018643"/>
                <a:gd name="connsiteY341" fmla="*/ 3319669 h 7245626"/>
                <a:gd name="connsiteX342" fmla="*/ 7315200 w 10018643"/>
                <a:gd name="connsiteY342" fmla="*/ 3329609 h 7245626"/>
                <a:gd name="connsiteX343" fmla="*/ 6877878 w 10018643"/>
                <a:gd name="connsiteY343" fmla="*/ 3319669 h 7245626"/>
                <a:gd name="connsiteX344" fmla="*/ 6848061 w 10018643"/>
                <a:gd name="connsiteY344" fmla="*/ 3309730 h 7245626"/>
                <a:gd name="connsiteX345" fmla="*/ 6808304 w 10018643"/>
                <a:gd name="connsiteY345" fmla="*/ 3299791 h 7245626"/>
                <a:gd name="connsiteX346" fmla="*/ 6450496 w 10018643"/>
                <a:gd name="connsiteY346" fmla="*/ 3309730 h 7245626"/>
                <a:gd name="connsiteX347" fmla="*/ 6400800 w 10018643"/>
                <a:gd name="connsiteY347" fmla="*/ 3339548 h 7245626"/>
                <a:gd name="connsiteX348" fmla="*/ 6331226 w 10018643"/>
                <a:gd name="connsiteY348" fmla="*/ 3389243 h 7245626"/>
                <a:gd name="connsiteX349" fmla="*/ 6301409 w 10018643"/>
                <a:gd name="connsiteY349" fmla="*/ 3399182 h 7245626"/>
                <a:gd name="connsiteX350" fmla="*/ 6271591 w 10018643"/>
                <a:gd name="connsiteY350" fmla="*/ 3419061 h 7245626"/>
                <a:gd name="connsiteX351" fmla="*/ 6241774 w 10018643"/>
                <a:gd name="connsiteY351" fmla="*/ 3429000 h 7245626"/>
                <a:gd name="connsiteX352" fmla="*/ 6172200 w 10018643"/>
                <a:gd name="connsiteY352" fmla="*/ 3468756 h 7245626"/>
                <a:gd name="connsiteX353" fmla="*/ 6152322 w 10018643"/>
                <a:gd name="connsiteY353" fmla="*/ 3488635 h 7245626"/>
                <a:gd name="connsiteX354" fmla="*/ 6122504 w 10018643"/>
                <a:gd name="connsiteY354" fmla="*/ 3508513 h 7245626"/>
                <a:gd name="connsiteX355" fmla="*/ 6152322 w 10018643"/>
                <a:gd name="connsiteY355" fmla="*/ 3588026 h 7245626"/>
                <a:gd name="connsiteX356" fmla="*/ 6172200 w 10018643"/>
                <a:gd name="connsiteY356" fmla="*/ 3667539 h 7245626"/>
                <a:gd name="connsiteX357" fmla="*/ 6202017 w 10018643"/>
                <a:gd name="connsiteY357" fmla="*/ 3687417 h 7245626"/>
                <a:gd name="connsiteX358" fmla="*/ 6301409 w 10018643"/>
                <a:gd name="connsiteY358" fmla="*/ 3707296 h 7245626"/>
                <a:gd name="connsiteX359" fmla="*/ 6400800 w 10018643"/>
                <a:gd name="connsiteY359" fmla="*/ 3737113 h 7245626"/>
                <a:gd name="connsiteX360" fmla="*/ 6460435 w 10018643"/>
                <a:gd name="connsiteY360" fmla="*/ 3766930 h 7245626"/>
                <a:gd name="connsiteX361" fmla="*/ 6520069 w 10018643"/>
                <a:gd name="connsiteY361" fmla="*/ 3796748 h 7245626"/>
                <a:gd name="connsiteX362" fmla="*/ 6649278 w 10018643"/>
                <a:gd name="connsiteY362" fmla="*/ 3826565 h 7245626"/>
                <a:gd name="connsiteX363" fmla="*/ 6718852 w 10018643"/>
                <a:gd name="connsiteY363" fmla="*/ 3846443 h 7245626"/>
                <a:gd name="connsiteX364" fmla="*/ 6778487 w 10018643"/>
                <a:gd name="connsiteY364" fmla="*/ 3856382 h 7245626"/>
                <a:gd name="connsiteX365" fmla="*/ 6848061 w 10018643"/>
                <a:gd name="connsiteY365" fmla="*/ 3876261 h 7245626"/>
                <a:gd name="connsiteX366" fmla="*/ 6997148 w 10018643"/>
                <a:gd name="connsiteY366" fmla="*/ 3916017 h 7245626"/>
                <a:gd name="connsiteX367" fmla="*/ 7086600 w 10018643"/>
                <a:gd name="connsiteY367" fmla="*/ 3925956 h 7245626"/>
                <a:gd name="connsiteX368" fmla="*/ 7126356 w 10018643"/>
                <a:gd name="connsiteY368" fmla="*/ 3935896 h 7245626"/>
                <a:gd name="connsiteX369" fmla="*/ 7185991 w 10018643"/>
                <a:gd name="connsiteY369" fmla="*/ 3955774 h 7245626"/>
                <a:gd name="connsiteX370" fmla="*/ 7215809 w 10018643"/>
                <a:gd name="connsiteY370" fmla="*/ 3965713 h 7245626"/>
                <a:gd name="connsiteX371" fmla="*/ 7255565 w 10018643"/>
                <a:gd name="connsiteY371" fmla="*/ 3975652 h 7245626"/>
                <a:gd name="connsiteX372" fmla="*/ 7285382 w 10018643"/>
                <a:gd name="connsiteY372" fmla="*/ 3985591 h 7245626"/>
                <a:gd name="connsiteX373" fmla="*/ 7384774 w 10018643"/>
                <a:gd name="connsiteY373" fmla="*/ 3995530 h 7245626"/>
                <a:gd name="connsiteX374" fmla="*/ 7414591 w 10018643"/>
                <a:gd name="connsiteY374" fmla="*/ 4015409 h 7245626"/>
                <a:gd name="connsiteX375" fmla="*/ 7454348 w 10018643"/>
                <a:gd name="connsiteY375" fmla="*/ 4025348 h 7245626"/>
                <a:gd name="connsiteX376" fmla="*/ 7593496 w 10018643"/>
                <a:gd name="connsiteY376" fmla="*/ 4045226 h 7245626"/>
                <a:gd name="connsiteX377" fmla="*/ 7722704 w 10018643"/>
                <a:gd name="connsiteY377" fmla="*/ 4065104 h 7245626"/>
                <a:gd name="connsiteX378" fmla="*/ 7772400 w 10018643"/>
                <a:gd name="connsiteY378" fmla="*/ 4075043 h 7245626"/>
                <a:gd name="connsiteX379" fmla="*/ 7881730 w 10018643"/>
                <a:gd name="connsiteY379" fmla="*/ 4084982 h 7245626"/>
                <a:gd name="connsiteX380" fmla="*/ 7931426 w 10018643"/>
                <a:gd name="connsiteY380" fmla="*/ 4094922 h 7245626"/>
                <a:gd name="connsiteX381" fmla="*/ 7961243 w 10018643"/>
                <a:gd name="connsiteY381" fmla="*/ 4104861 h 7245626"/>
                <a:gd name="connsiteX382" fmla="*/ 8010939 w 10018643"/>
                <a:gd name="connsiteY382" fmla="*/ 4114800 h 7245626"/>
                <a:gd name="connsiteX383" fmla="*/ 8080513 w 10018643"/>
                <a:gd name="connsiteY383" fmla="*/ 4134678 h 7245626"/>
                <a:gd name="connsiteX384" fmla="*/ 8189843 w 10018643"/>
                <a:gd name="connsiteY384" fmla="*/ 4154556 h 7245626"/>
                <a:gd name="connsiteX385" fmla="*/ 8219661 w 10018643"/>
                <a:gd name="connsiteY385" fmla="*/ 4174435 h 7245626"/>
                <a:gd name="connsiteX386" fmla="*/ 8309113 w 10018643"/>
                <a:gd name="connsiteY386" fmla="*/ 4194313 h 7245626"/>
                <a:gd name="connsiteX387" fmla="*/ 8319052 w 10018643"/>
                <a:gd name="connsiteY387" fmla="*/ 4224130 h 7245626"/>
                <a:gd name="connsiteX388" fmla="*/ 8328991 w 10018643"/>
                <a:gd name="connsiteY388" fmla="*/ 4263887 h 7245626"/>
                <a:gd name="connsiteX389" fmla="*/ 8358809 w 10018643"/>
                <a:gd name="connsiteY389" fmla="*/ 4273826 h 7245626"/>
                <a:gd name="connsiteX390" fmla="*/ 8428382 w 10018643"/>
                <a:gd name="connsiteY390" fmla="*/ 4293704 h 7245626"/>
                <a:gd name="connsiteX391" fmla="*/ 8468139 w 10018643"/>
                <a:gd name="connsiteY391" fmla="*/ 4333461 h 7245626"/>
                <a:gd name="connsiteX392" fmla="*/ 8507896 w 10018643"/>
                <a:gd name="connsiteY392" fmla="*/ 4353339 h 7245626"/>
                <a:gd name="connsiteX393" fmla="*/ 8607287 w 10018643"/>
                <a:gd name="connsiteY393" fmla="*/ 4383156 h 7245626"/>
                <a:gd name="connsiteX394" fmla="*/ 8676861 w 10018643"/>
                <a:gd name="connsiteY394" fmla="*/ 4403035 h 7245626"/>
                <a:gd name="connsiteX395" fmla="*/ 8686800 w 10018643"/>
                <a:gd name="connsiteY395" fmla="*/ 4442791 h 7245626"/>
                <a:gd name="connsiteX396" fmla="*/ 8696739 w 10018643"/>
                <a:gd name="connsiteY396" fmla="*/ 4472609 h 7245626"/>
                <a:gd name="connsiteX397" fmla="*/ 8676861 w 10018643"/>
                <a:gd name="connsiteY397" fmla="*/ 4591878 h 7245626"/>
                <a:gd name="connsiteX398" fmla="*/ 8656982 w 10018643"/>
                <a:gd name="connsiteY398" fmla="*/ 4621696 h 7245626"/>
                <a:gd name="connsiteX399" fmla="*/ 8627165 w 10018643"/>
                <a:gd name="connsiteY399" fmla="*/ 4681330 h 7245626"/>
                <a:gd name="connsiteX400" fmla="*/ 8597348 w 10018643"/>
                <a:gd name="connsiteY400" fmla="*/ 4691269 h 7245626"/>
                <a:gd name="connsiteX401" fmla="*/ 8577469 w 10018643"/>
                <a:gd name="connsiteY401" fmla="*/ 4711148 h 7245626"/>
                <a:gd name="connsiteX402" fmla="*/ 8458200 w 10018643"/>
                <a:gd name="connsiteY402" fmla="*/ 4731026 h 7245626"/>
                <a:gd name="connsiteX403" fmla="*/ 8309113 w 10018643"/>
                <a:gd name="connsiteY403" fmla="*/ 4721087 h 7245626"/>
                <a:gd name="connsiteX404" fmla="*/ 8279296 w 10018643"/>
                <a:gd name="connsiteY404" fmla="*/ 4701209 h 7245626"/>
                <a:gd name="connsiteX405" fmla="*/ 8150087 w 10018643"/>
                <a:gd name="connsiteY405" fmla="*/ 4691269 h 7245626"/>
                <a:gd name="connsiteX406" fmla="*/ 7951304 w 10018643"/>
                <a:gd name="connsiteY406" fmla="*/ 4671391 h 7245626"/>
                <a:gd name="connsiteX407" fmla="*/ 7881730 w 10018643"/>
                <a:gd name="connsiteY407" fmla="*/ 4661452 h 7245626"/>
                <a:gd name="connsiteX408" fmla="*/ 7822096 w 10018643"/>
                <a:gd name="connsiteY408" fmla="*/ 4631635 h 7245626"/>
                <a:gd name="connsiteX409" fmla="*/ 7752522 w 10018643"/>
                <a:gd name="connsiteY409" fmla="*/ 4601817 h 7245626"/>
                <a:gd name="connsiteX410" fmla="*/ 7712765 w 10018643"/>
                <a:gd name="connsiteY410" fmla="*/ 4591878 h 7245626"/>
                <a:gd name="connsiteX411" fmla="*/ 7663069 w 10018643"/>
                <a:gd name="connsiteY411" fmla="*/ 4581939 h 7245626"/>
                <a:gd name="connsiteX412" fmla="*/ 7603435 w 10018643"/>
                <a:gd name="connsiteY412" fmla="*/ 4562061 h 7245626"/>
                <a:gd name="connsiteX413" fmla="*/ 7563678 w 10018643"/>
                <a:gd name="connsiteY413" fmla="*/ 4552122 h 7245626"/>
                <a:gd name="connsiteX414" fmla="*/ 7504043 w 10018643"/>
                <a:gd name="connsiteY414" fmla="*/ 4522304 h 7245626"/>
                <a:gd name="connsiteX415" fmla="*/ 7434469 w 10018643"/>
                <a:gd name="connsiteY415" fmla="*/ 4482548 h 7245626"/>
                <a:gd name="connsiteX416" fmla="*/ 7354956 w 10018643"/>
                <a:gd name="connsiteY416" fmla="*/ 4462669 h 7245626"/>
                <a:gd name="connsiteX417" fmla="*/ 7325139 w 10018643"/>
                <a:gd name="connsiteY417" fmla="*/ 4452730 h 7245626"/>
                <a:gd name="connsiteX418" fmla="*/ 7285382 w 10018643"/>
                <a:gd name="connsiteY418" fmla="*/ 4442791 h 7245626"/>
                <a:gd name="connsiteX419" fmla="*/ 7255565 w 10018643"/>
                <a:gd name="connsiteY419" fmla="*/ 4422913 h 7245626"/>
                <a:gd name="connsiteX420" fmla="*/ 7225748 w 10018643"/>
                <a:gd name="connsiteY420" fmla="*/ 4412974 h 7245626"/>
                <a:gd name="connsiteX421" fmla="*/ 7156174 w 10018643"/>
                <a:gd name="connsiteY421" fmla="*/ 4353339 h 7245626"/>
                <a:gd name="connsiteX422" fmla="*/ 7126356 w 10018643"/>
                <a:gd name="connsiteY422" fmla="*/ 4343400 h 7245626"/>
                <a:gd name="connsiteX423" fmla="*/ 7007087 w 10018643"/>
                <a:gd name="connsiteY423" fmla="*/ 4283765 h 7245626"/>
                <a:gd name="connsiteX424" fmla="*/ 6977269 w 10018643"/>
                <a:gd name="connsiteY424" fmla="*/ 4273826 h 7245626"/>
                <a:gd name="connsiteX425" fmla="*/ 6947452 w 10018643"/>
                <a:gd name="connsiteY425" fmla="*/ 4263887 h 7245626"/>
                <a:gd name="connsiteX426" fmla="*/ 6917635 w 10018643"/>
                <a:gd name="connsiteY426" fmla="*/ 4234069 h 7245626"/>
                <a:gd name="connsiteX427" fmla="*/ 6867939 w 10018643"/>
                <a:gd name="connsiteY427" fmla="*/ 4224130 h 7245626"/>
                <a:gd name="connsiteX428" fmla="*/ 6838122 w 10018643"/>
                <a:gd name="connsiteY428" fmla="*/ 4214191 h 7245626"/>
                <a:gd name="connsiteX429" fmla="*/ 6768548 w 10018643"/>
                <a:gd name="connsiteY429" fmla="*/ 4184374 h 7245626"/>
                <a:gd name="connsiteX430" fmla="*/ 6698974 w 10018643"/>
                <a:gd name="connsiteY430" fmla="*/ 4154556 h 7245626"/>
                <a:gd name="connsiteX431" fmla="*/ 6609522 w 10018643"/>
                <a:gd name="connsiteY431" fmla="*/ 4124739 h 7245626"/>
                <a:gd name="connsiteX432" fmla="*/ 6549887 w 10018643"/>
                <a:gd name="connsiteY432" fmla="*/ 4104861 h 7245626"/>
                <a:gd name="connsiteX433" fmla="*/ 6520069 w 10018643"/>
                <a:gd name="connsiteY433" fmla="*/ 4094922 h 7245626"/>
                <a:gd name="connsiteX434" fmla="*/ 6440556 w 10018643"/>
                <a:gd name="connsiteY434" fmla="*/ 4065104 h 7245626"/>
                <a:gd name="connsiteX435" fmla="*/ 6410739 w 10018643"/>
                <a:gd name="connsiteY435" fmla="*/ 4055165 h 7245626"/>
                <a:gd name="connsiteX436" fmla="*/ 6370982 w 10018643"/>
                <a:gd name="connsiteY436" fmla="*/ 4045226 h 7245626"/>
                <a:gd name="connsiteX437" fmla="*/ 6311348 w 10018643"/>
                <a:gd name="connsiteY437" fmla="*/ 4025348 h 7245626"/>
                <a:gd name="connsiteX438" fmla="*/ 6261652 w 10018643"/>
                <a:gd name="connsiteY438" fmla="*/ 4015409 h 7245626"/>
                <a:gd name="connsiteX439" fmla="*/ 6122504 w 10018643"/>
                <a:gd name="connsiteY439" fmla="*/ 4025348 h 7245626"/>
                <a:gd name="connsiteX440" fmla="*/ 6062869 w 10018643"/>
                <a:gd name="connsiteY440" fmla="*/ 4065104 h 7245626"/>
                <a:gd name="connsiteX441" fmla="*/ 6042991 w 10018643"/>
                <a:gd name="connsiteY441" fmla="*/ 4094922 h 7245626"/>
                <a:gd name="connsiteX442" fmla="*/ 6033052 w 10018643"/>
                <a:gd name="connsiteY442" fmla="*/ 4124739 h 7245626"/>
                <a:gd name="connsiteX443" fmla="*/ 6003235 w 10018643"/>
                <a:gd name="connsiteY443" fmla="*/ 4164496 h 7245626"/>
                <a:gd name="connsiteX444" fmla="*/ 5983356 w 10018643"/>
                <a:gd name="connsiteY444" fmla="*/ 4194313 h 7245626"/>
                <a:gd name="connsiteX445" fmla="*/ 5983356 w 10018643"/>
                <a:gd name="connsiteY445" fmla="*/ 4323522 h 7245626"/>
                <a:gd name="connsiteX446" fmla="*/ 5993296 w 10018643"/>
                <a:gd name="connsiteY446" fmla="*/ 4353339 h 7245626"/>
                <a:gd name="connsiteX447" fmla="*/ 6023113 w 10018643"/>
                <a:gd name="connsiteY447" fmla="*/ 4373217 h 7245626"/>
                <a:gd name="connsiteX448" fmla="*/ 6033052 w 10018643"/>
                <a:gd name="connsiteY448" fmla="*/ 4403035 h 7245626"/>
                <a:gd name="connsiteX449" fmla="*/ 6072809 w 10018643"/>
                <a:gd name="connsiteY449" fmla="*/ 4462669 h 7245626"/>
                <a:gd name="connsiteX450" fmla="*/ 6082748 w 10018643"/>
                <a:gd name="connsiteY450" fmla="*/ 4492487 h 7245626"/>
                <a:gd name="connsiteX451" fmla="*/ 6112565 w 10018643"/>
                <a:gd name="connsiteY451" fmla="*/ 4512365 h 7245626"/>
                <a:gd name="connsiteX452" fmla="*/ 6142382 w 10018643"/>
                <a:gd name="connsiteY452" fmla="*/ 4542182 h 7245626"/>
                <a:gd name="connsiteX453" fmla="*/ 6172200 w 10018643"/>
                <a:gd name="connsiteY453" fmla="*/ 4562061 h 7245626"/>
                <a:gd name="connsiteX454" fmla="*/ 6221896 w 10018643"/>
                <a:gd name="connsiteY454" fmla="*/ 4611756 h 7245626"/>
                <a:gd name="connsiteX455" fmla="*/ 6241774 w 10018643"/>
                <a:gd name="connsiteY455" fmla="*/ 4631635 h 7245626"/>
                <a:gd name="connsiteX456" fmla="*/ 6301409 w 10018643"/>
                <a:gd name="connsiteY456" fmla="*/ 4681330 h 7245626"/>
                <a:gd name="connsiteX457" fmla="*/ 6341165 w 10018643"/>
                <a:gd name="connsiteY457" fmla="*/ 4731026 h 7245626"/>
                <a:gd name="connsiteX458" fmla="*/ 6351104 w 10018643"/>
                <a:gd name="connsiteY458" fmla="*/ 4760843 h 7245626"/>
                <a:gd name="connsiteX459" fmla="*/ 6440556 w 10018643"/>
                <a:gd name="connsiteY459" fmla="*/ 4810539 h 7245626"/>
                <a:gd name="connsiteX460" fmla="*/ 6470374 w 10018643"/>
                <a:gd name="connsiteY460" fmla="*/ 4830417 h 7245626"/>
                <a:gd name="connsiteX461" fmla="*/ 6490252 w 10018643"/>
                <a:gd name="connsiteY461" fmla="*/ 4850296 h 7245626"/>
                <a:gd name="connsiteX462" fmla="*/ 6520069 w 10018643"/>
                <a:gd name="connsiteY462" fmla="*/ 4860235 h 7245626"/>
                <a:gd name="connsiteX463" fmla="*/ 6549887 w 10018643"/>
                <a:gd name="connsiteY463" fmla="*/ 4880113 h 7245626"/>
                <a:gd name="connsiteX464" fmla="*/ 6579704 w 10018643"/>
                <a:gd name="connsiteY464" fmla="*/ 4890052 h 7245626"/>
                <a:gd name="connsiteX465" fmla="*/ 6708913 w 10018643"/>
                <a:gd name="connsiteY465" fmla="*/ 4969565 h 7245626"/>
                <a:gd name="connsiteX466" fmla="*/ 6748669 w 10018643"/>
                <a:gd name="connsiteY466" fmla="*/ 4979504 h 7245626"/>
                <a:gd name="connsiteX467" fmla="*/ 6778487 w 10018643"/>
                <a:gd name="connsiteY467" fmla="*/ 4989443 h 7245626"/>
                <a:gd name="connsiteX468" fmla="*/ 6828182 w 10018643"/>
                <a:gd name="connsiteY468" fmla="*/ 5029200 h 7245626"/>
                <a:gd name="connsiteX469" fmla="*/ 6887817 w 10018643"/>
                <a:gd name="connsiteY469" fmla="*/ 5049078 h 7245626"/>
                <a:gd name="connsiteX470" fmla="*/ 6937513 w 10018643"/>
                <a:gd name="connsiteY470" fmla="*/ 5078896 h 7245626"/>
                <a:gd name="connsiteX471" fmla="*/ 6997148 w 10018643"/>
                <a:gd name="connsiteY471" fmla="*/ 5108713 h 7245626"/>
                <a:gd name="connsiteX472" fmla="*/ 7056782 w 10018643"/>
                <a:gd name="connsiteY472" fmla="*/ 5148469 h 7245626"/>
                <a:gd name="connsiteX473" fmla="*/ 7076661 w 10018643"/>
                <a:gd name="connsiteY473" fmla="*/ 5168348 h 7245626"/>
                <a:gd name="connsiteX474" fmla="*/ 7106478 w 10018643"/>
                <a:gd name="connsiteY474" fmla="*/ 5178287 h 7245626"/>
                <a:gd name="connsiteX475" fmla="*/ 7116417 w 10018643"/>
                <a:gd name="connsiteY475" fmla="*/ 5208104 h 7245626"/>
                <a:gd name="connsiteX476" fmla="*/ 7146235 w 10018643"/>
                <a:gd name="connsiteY476" fmla="*/ 5227982 h 7245626"/>
                <a:gd name="connsiteX477" fmla="*/ 7166113 w 10018643"/>
                <a:gd name="connsiteY477" fmla="*/ 5247861 h 7245626"/>
                <a:gd name="connsiteX478" fmla="*/ 7205869 w 10018643"/>
                <a:gd name="connsiteY478" fmla="*/ 5347252 h 7245626"/>
                <a:gd name="connsiteX479" fmla="*/ 7225748 w 10018643"/>
                <a:gd name="connsiteY479" fmla="*/ 5367130 h 7245626"/>
                <a:gd name="connsiteX480" fmla="*/ 7295322 w 10018643"/>
                <a:gd name="connsiteY480" fmla="*/ 5446643 h 7245626"/>
                <a:gd name="connsiteX481" fmla="*/ 7295322 w 10018643"/>
                <a:gd name="connsiteY481" fmla="*/ 5645426 h 7245626"/>
                <a:gd name="connsiteX482" fmla="*/ 7235687 w 10018643"/>
                <a:gd name="connsiteY482" fmla="*/ 5665304 h 7245626"/>
                <a:gd name="connsiteX483" fmla="*/ 7205869 w 10018643"/>
                <a:gd name="connsiteY483" fmla="*/ 5675243 h 7245626"/>
                <a:gd name="connsiteX484" fmla="*/ 6957391 w 10018643"/>
                <a:gd name="connsiteY484" fmla="*/ 5625548 h 7245626"/>
                <a:gd name="connsiteX485" fmla="*/ 6867939 w 10018643"/>
                <a:gd name="connsiteY485" fmla="*/ 5565913 h 7245626"/>
                <a:gd name="connsiteX486" fmla="*/ 6838122 w 10018643"/>
                <a:gd name="connsiteY486" fmla="*/ 5546035 h 7245626"/>
                <a:gd name="connsiteX487" fmla="*/ 6818243 w 10018643"/>
                <a:gd name="connsiteY487" fmla="*/ 5516217 h 7245626"/>
                <a:gd name="connsiteX488" fmla="*/ 6758609 w 10018643"/>
                <a:gd name="connsiteY488" fmla="*/ 5476461 h 7245626"/>
                <a:gd name="connsiteX489" fmla="*/ 6689035 w 10018643"/>
                <a:gd name="connsiteY489" fmla="*/ 5436704 h 7245626"/>
                <a:gd name="connsiteX490" fmla="*/ 6669156 w 10018643"/>
                <a:gd name="connsiteY490" fmla="*/ 5416826 h 7245626"/>
                <a:gd name="connsiteX491" fmla="*/ 6639339 w 10018643"/>
                <a:gd name="connsiteY491" fmla="*/ 5396948 h 7245626"/>
                <a:gd name="connsiteX492" fmla="*/ 6589643 w 10018643"/>
                <a:gd name="connsiteY492" fmla="*/ 5357191 h 7245626"/>
                <a:gd name="connsiteX493" fmla="*/ 6559826 w 10018643"/>
                <a:gd name="connsiteY493" fmla="*/ 5347252 h 7245626"/>
                <a:gd name="connsiteX494" fmla="*/ 6530009 w 10018643"/>
                <a:gd name="connsiteY494" fmla="*/ 5317435 h 7245626"/>
                <a:gd name="connsiteX495" fmla="*/ 6500191 w 10018643"/>
                <a:gd name="connsiteY495" fmla="*/ 5297556 h 7245626"/>
                <a:gd name="connsiteX496" fmla="*/ 6490252 w 10018643"/>
                <a:gd name="connsiteY496" fmla="*/ 5267739 h 7245626"/>
                <a:gd name="connsiteX497" fmla="*/ 6430617 w 10018643"/>
                <a:gd name="connsiteY497" fmla="*/ 5178287 h 7245626"/>
                <a:gd name="connsiteX498" fmla="*/ 6410739 w 10018643"/>
                <a:gd name="connsiteY498" fmla="*/ 5148469 h 7245626"/>
                <a:gd name="connsiteX499" fmla="*/ 6361043 w 10018643"/>
                <a:gd name="connsiteY499" fmla="*/ 5098774 h 7245626"/>
                <a:gd name="connsiteX500" fmla="*/ 6341165 w 10018643"/>
                <a:gd name="connsiteY500" fmla="*/ 5059017 h 7245626"/>
                <a:gd name="connsiteX501" fmla="*/ 6291469 w 10018643"/>
                <a:gd name="connsiteY501" fmla="*/ 5009322 h 7245626"/>
                <a:gd name="connsiteX502" fmla="*/ 6271591 w 10018643"/>
                <a:gd name="connsiteY502" fmla="*/ 4989443 h 7245626"/>
                <a:gd name="connsiteX503" fmla="*/ 6251713 w 10018643"/>
                <a:gd name="connsiteY503" fmla="*/ 4959626 h 7245626"/>
                <a:gd name="connsiteX504" fmla="*/ 6231835 w 10018643"/>
                <a:gd name="connsiteY504" fmla="*/ 4919869 h 7245626"/>
                <a:gd name="connsiteX505" fmla="*/ 6202017 w 10018643"/>
                <a:gd name="connsiteY505" fmla="*/ 4899991 h 7245626"/>
                <a:gd name="connsiteX506" fmla="*/ 6132443 w 10018643"/>
                <a:gd name="connsiteY506" fmla="*/ 4810539 h 7245626"/>
                <a:gd name="connsiteX507" fmla="*/ 6112565 w 10018643"/>
                <a:gd name="connsiteY507" fmla="*/ 4780722 h 7245626"/>
                <a:gd name="connsiteX508" fmla="*/ 6082748 w 10018643"/>
                <a:gd name="connsiteY508" fmla="*/ 4770782 h 7245626"/>
                <a:gd name="connsiteX509" fmla="*/ 6062869 w 10018643"/>
                <a:gd name="connsiteY509" fmla="*/ 4740965 h 7245626"/>
                <a:gd name="connsiteX510" fmla="*/ 5963478 w 10018643"/>
                <a:gd name="connsiteY510" fmla="*/ 4681330 h 7245626"/>
                <a:gd name="connsiteX511" fmla="*/ 5903843 w 10018643"/>
                <a:gd name="connsiteY511" fmla="*/ 4661452 h 7245626"/>
                <a:gd name="connsiteX512" fmla="*/ 5834269 w 10018643"/>
                <a:gd name="connsiteY512" fmla="*/ 4621696 h 7245626"/>
                <a:gd name="connsiteX513" fmla="*/ 5774635 w 10018643"/>
                <a:gd name="connsiteY513" fmla="*/ 4591878 h 7245626"/>
                <a:gd name="connsiteX514" fmla="*/ 5715000 w 10018643"/>
                <a:gd name="connsiteY514" fmla="*/ 4562061 h 7245626"/>
                <a:gd name="connsiteX515" fmla="*/ 5655365 w 10018643"/>
                <a:gd name="connsiteY515" fmla="*/ 4542182 h 7245626"/>
                <a:gd name="connsiteX516" fmla="*/ 5516217 w 10018643"/>
                <a:gd name="connsiteY516" fmla="*/ 4552122 h 7245626"/>
                <a:gd name="connsiteX517" fmla="*/ 5496339 w 10018643"/>
                <a:gd name="connsiteY517" fmla="*/ 4581939 h 7245626"/>
                <a:gd name="connsiteX518" fmla="*/ 5476461 w 10018643"/>
                <a:gd name="connsiteY518" fmla="*/ 4641574 h 7245626"/>
                <a:gd name="connsiteX519" fmla="*/ 5496339 w 10018643"/>
                <a:gd name="connsiteY519" fmla="*/ 4760843 h 7245626"/>
                <a:gd name="connsiteX520" fmla="*/ 5516217 w 10018643"/>
                <a:gd name="connsiteY520" fmla="*/ 4780722 h 7245626"/>
                <a:gd name="connsiteX521" fmla="*/ 5555974 w 10018643"/>
                <a:gd name="connsiteY521" fmla="*/ 4880113 h 7245626"/>
                <a:gd name="connsiteX522" fmla="*/ 5605669 w 10018643"/>
                <a:gd name="connsiteY522" fmla="*/ 4929809 h 7245626"/>
                <a:gd name="connsiteX523" fmla="*/ 5615609 w 10018643"/>
                <a:gd name="connsiteY523" fmla="*/ 4959626 h 7245626"/>
                <a:gd name="connsiteX524" fmla="*/ 5685182 w 10018643"/>
                <a:gd name="connsiteY524" fmla="*/ 5039139 h 7245626"/>
                <a:gd name="connsiteX525" fmla="*/ 5705061 w 10018643"/>
                <a:gd name="connsiteY525" fmla="*/ 5059017 h 7245626"/>
                <a:gd name="connsiteX526" fmla="*/ 5724939 w 10018643"/>
                <a:gd name="connsiteY526" fmla="*/ 5078896 h 7245626"/>
                <a:gd name="connsiteX527" fmla="*/ 5774635 w 10018643"/>
                <a:gd name="connsiteY527" fmla="*/ 5118652 h 7245626"/>
                <a:gd name="connsiteX528" fmla="*/ 5794513 w 10018643"/>
                <a:gd name="connsiteY528" fmla="*/ 5148469 h 7245626"/>
                <a:gd name="connsiteX529" fmla="*/ 5814391 w 10018643"/>
                <a:gd name="connsiteY529" fmla="*/ 5168348 h 7245626"/>
                <a:gd name="connsiteX530" fmla="*/ 5844209 w 10018643"/>
                <a:gd name="connsiteY530" fmla="*/ 5208104 h 7245626"/>
                <a:gd name="connsiteX531" fmla="*/ 5883965 w 10018643"/>
                <a:gd name="connsiteY531" fmla="*/ 5267739 h 7245626"/>
                <a:gd name="connsiteX532" fmla="*/ 5903843 w 10018643"/>
                <a:gd name="connsiteY532" fmla="*/ 5297556 h 7245626"/>
                <a:gd name="connsiteX533" fmla="*/ 5923722 w 10018643"/>
                <a:gd name="connsiteY533" fmla="*/ 5317435 h 7245626"/>
                <a:gd name="connsiteX534" fmla="*/ 5963478 w 10018643"/>
                <a:gd name="connsiteY534" fmla="*/ 5377069 h 7245626"/>
                <a:gd name="connsiteX535" fmla="*/ 6033052 w 10018643"/>
                <a:gd name="connsiteY535" fmla="*/ 5446643 h 7245626"/>
                <a:gd name="connsiteX536" fmla="*/ 6072809 w 10018643"/>
                <a:gd name="connsiteY536" fmla="*/ 5486400 h 7245626"/>
                <a:gd name="connsiteX537" fmla="*/ 6102626 w 10018643"/>
                <a:gd name="connsiteY537" fmla="*/ 5516217 h 7245626"/>
                <a:gd name="connsiteX538" fmla="*/ 6142382 w 10018643"/>
                <a:gd name="connsiteY538" fmla="*/ 5585791 h 7245626"/>
                <a:gd name="connsiteX539" fmla="*/ 6182139 w 10018643"/>
                <a:gd name="connsiteY539" fmla="*/ 5625548 h 7245626"/>
                <a:gd name="connsiteX540" fmla="*/ 6211956 w 10018643"/>
                <a:gd name="connsiteY540" fmla="*/ 5655365 h 7245626"/>
                <a:gd name="connsiteX541" fmla="*/ 6231835 w 10018643"/>
                <a:gd name="connsiteY541" fmla="*/ 5715000 h 7245626"/>
                <a:gd name="connsiteX542" fmla="*/ 6241774 w 10018643"/>
                <a:gd name="connsiteY542" fmla="*/ 5744817 h 7245626"/>
                <a:gd name="connsiteX543" fmla="*/ 6251713 w 10018643"/>
                <a:gd name="connsiteY543" fmla="*/ 5784574 h 7245626"/>
                <a:gd name="connsiteX544" fmla="*/ 6271591 w 10018643"/>
                <a:gd name="connsiteY544" fmla="*/ 5844209 h 7245626"/>
                <a:gd name="connsiteX545" fmla="*/ 6301409 w 10018643"/>
                <a:gd name="connsiteY545" fmla="*/ 5903843 h 7245626"/>
                <a:gd name="connsiteX546" fmla="*/ 6321287 w 10018643"/>
                <a:gd name="connsiteY546" fmla="*/ 5933661 h 7245626"/>
                <a:gd name="connsiteX547" fmla="*/ 6341165 w 10018643"/>
                <a:gd name="connsiteY547" fmla="*/ 5973417 h 7245626"/>
                <a:gd name="connsiteX548" fmla="*/ 6380922 w 10018643"/>
                <a:gd name="connsiteY548" fmla="*/ 6013174 h 7245626"/>
                <a:gd name="connsiteX549" fmla="*/ 6410739 w 10018643"/>
                <a:gd name="connsiteY549" fmla="*/ 6042991 h 7245626"/>
                <a:gd name="connsiteX550" fmla="*/ 6440556 w 10018643"/>
                <a:gd name="connsiteY550" fmla="*/ 6072809 h 7245626"/>
                <a:gd name="connsiteX551" fmla="*/ 6470374 w 10018643"/>
                <a:gd name="connsiteY551" fmla="*/ 6092687 h 7245626"/>
                <a:gd name="connsiteX552" fmla="*/ 6500191 w 10018643"/>
                <a:gd name="connsiteY552" fmla="*/ 6152322 h 7245626"/>
                <a:gd name="connsiteX553" fmla="*/ 6530009 w 10018643"/>
                <a:gd name="connsiteY553" fmla="*/ 6172200 h 7245626"/>
                <a:gd name="connsiteX554" fmla="*/ 6559826 w 10018643"/>
                <a:gd name="connsiteY554" fmla="*/ 6221896 h 7245626"/>
                <a:gd name="connsiteX555" fmla="*/ 6579704 w 10018643"/>
                <a:gd name="connsiteY555" fmla="*/ 6261652 h 7245626"/>
                <a:gd name="connsiteX556" fmla="*/ 6589643 w 10018643"/>
                <a:gd name="connsiteY556" fmla="*/ 6291469 h 7245626"/>
                <a:gd name="connsiteX557" fmla="*/ 6609522 w 10018643"/>
                <a:gd name="connsiteY557" fmla="*/ 6311348 h 7245626"/>
                <a:gd name="connsiteX558" fmla="*/ 6619461 w 10018643"/>
                <a:gd name="connsiteY558" fmla="*/ 6341165 h 7245626"/>
                <a:gd name="connsiteX559" fmla="*/ 6639339 w 10018643"/>
                <a:gd name="connsiteY559" fmla="*/ 6410739 h 7245626"/>
                <a:gd name="connsiteX560" fmla="*/ 6659217 w 10018643"/>
                <a:gd name="connsiteY560" fmla="*/ 6440556 h 7245626"/>
                <a:gd name="connsiteX561" fmla="*/ 6669156 w 10018643"/>
                <a:gd name="connsiteY561" fmla="*/ 6470374 h 7245626"/>
                <a:gd name="connsiteX562" fmla="*/ 6689035 w 10018643"/>
                <a:gd name="connsiteY562" fmla="*/ 6490252 h 7245626"/>
                <a:gd name="connsiteX563" fmla="*/ 6698974 w 10018643"/>
                <a:gd name="connsiteY563" fmla="*/ 6530009 h 7245626"/>
                <a:gd name="connsiteX564" fmla="*/ 6718852 w 10018643"/>
                <a:gd name="connsiteY564" fmla="*/ 6559826 h 7245626"/>
                <a:gd name="connsiteX565" fmla="*/ 6738730 w 10018643"/>
                <a:gd name="connsiteY565" fmla="*/ 6619461 h 7245626"/>
                <a:gd name="connsiteX566" fmla="*/ 6748669 w 10018643"/>
                <a:gd name="connsiteY566" fmla="*/ 6649278 h 7245626"/>
                <a:gd name="connsiteX567" fmla="*/ 6768548 w 10018643"/>
                <a:gd name="connsiteY567" fmla="*/ 6679096 h 7245626"/>
                <a:gd name="connsiteX568" fmla="*/ 6798365 w 10018643"/>
                <a:gd name="connsiteY568" fmla="*/ 6768548 h 7245626"/>
                <a:gd name="connsiteX569" fmla="*/ 6808304 w 10018643"/>
                <a:gd name="connsiteY569" fmla="*/ 6798365 h 7245626"/>
                <a:gd name="connsiteX570" fmla="*/ 6798365 w 10018643"/>
                <a:gd name="connsiteY570" fmla="*/ 7116417 h 7245626"/>
                <a:gd name="connsiteX571" fmla="*/ 6788426 w 10018643"/>
                <a:gd name="connsiteY571" fmla="*/ 7146235 h 7245626"/>
                <a:gd name="connsiteX572" fmla="*/ 6708913 w 10018643"/>
                <a:gd name="connsiteY572" fmla="*/ 7215809 h 7245626"/>
                <a:gd name="connsiteX573" fmla="*/ 6669156 w 10018643"/>
                <a:gd name="connsiteY573" fmla="*/ 7225748 h 7245626"/>
                <a:gd name="connsiteX574" fmla="*/ 6609522 w 10018643"/>
                <a:gd name="connsiteY574" fmla="*/ 7245626 h 7245626"/>
                <a:gd name="connsiteX575" fmla="*/ 6380922 w 10018643"/>
                <a:gd name="connsiteY575" fmla="*/ 7215809 h 7245626"/>
                <a:gd name="connsiteX576" fmla="*/ 6351104 w 10018643"/>
                <a:gd name="connsiteY576" fmla="*/ 7205869 h 7245626"/>
                <a:gd name="connsiteX577" fmla="*/ 6291469 w 10018643"/>
                <a:gd name="connsiteY577" fmla="*/ 7166113 h 7245626"/>
                <a:gd name="connsiteX578" fmla="*/ 6261652 w 10018643"/>
                <a:gd name="connsiteY578" fmla="*/ 7146235 h 7245626"/>
                <a:gd name="connsiteX579" fmla="*/ 6241774 w 10018643"/>
                <a:gd name="connsiteY579" fmla="*/ 7126356 h 7245626"/>
                <a:gd name="connsiteX580" fmla="*/ 6182139 w 10018643"/>
                <a:gd name="connsiteY580" fmla="*/ 7086600 h 7245626"/>
                <a:gd name="connsiteX581" fmla="*/ 6162261 w 10018643"/>
                <a:gd name="connsiteY581" fmla="*/ 7056782 h 7245626"/>
                <a:gd name="connsiteX582" fmla="*/ 6102626 w 10018643"/>
                <a:gd name="connsiteY582" fmla="*/ 7017026 h 7245626"/>
                <a:gd name="connsiteX583" fmla="*/ 6082748 w 10018643"/>
                <a:gd name="connsiteY583" fmla="*/ 6987209 h 7245626"/>
                <a:gd name="connsiteX584" fmla="*/ 6052930 w 10018643"/>
                <a:gd name="connsiteY584" fmla="*/ 6957391 h 7245626"/>
                <a:gd name="connsiteX585" fmla="*/ 6042991 w 10018643"/>
                <a:gd name="connsiteY585" fmla="*/ 6927574 h 7245626"/>
                <a:gd name="connsiteX586" fmla="*/ 6023113 w 10018643"/>
                <a:gd name="connsiteY586" fmla="*/ 6897756 h 7245626"/>
                <a:gd name="connsiteX587" fmla="*/ 5993296 w 10018643"/>
                <a:gd name="connsiteY587" fmla="*/ 6838122 h 7245626"/>
                <a:gd name="connsiteX588" fmla="*/ 5963478 w 10018643"/>
                <a:gd name="connsiteY588" fmla="*/ 6738730 h 7245626"/>
                <a:gd name="connsiteX589" fmla="*/ 5923722 w 10018643"/>
                <a:gd name="connsiteY589" fmla="*/ 6679096 h 7245626"/>
                <a:gd name="connsiteX590" fmla="*/ 5903843 w 10018643"/>
                <a:gd name="connsiteY590" fmla="*/ 6649278 h 7245626"/>
                <a:gd name="connsiteX591" fmla="*/ 5864087 w 10018643"/>
                <a:gd name="connsiteY591" fmla="*/ 6589643 h 7245626"/>
                <a:gd name="connsiteX592" fmla="*/ 5854148 w 10018643"/>
                <a:gd name="connsiteY592" fmla="*/ 6559826 h 7245626"/>
                <a:gd name="connsiteX593" fmla="*/ 5834269 w 10018643"/>
                <a:gd name="connsiteY593" fmla="*/ 6530009 h 7245626"/>
                <a:gd name="connsiteX594" fmla="*/ 5824330 w 10018643"/>
                <a:gd name="connsiteY594" fmla="*/ 6490252 h 7245626"/>
                <a:gd name="connsiteX595" fmla="*/ 5814391 w 10018643"/>
                <a:gd name="connsiteY595" fmla="*/ 6460435 h 7245626"/>
                <a:gd name="connsiteX596" fmla="*/ 5804452 w 10018643"/>
                <a:gd name="connsiteY596" fmla="*/ 6420678 h 7245626"/>
                <a:gd name="connsiteX597" fmla="*/ 5784574 w 10018643"/>
                <a:gd name="connsiteY597" fmla="*/ 6361043 h 7245626"/>
                <a:gd name="connsiteX598" fmla="*/ 5774635 w 10018643"/>
                <a:gd name="connsiteY598" fmla="*/ 6321287 h 7245626"/>
                <a:gd name="connsiteX599" fmla="*/ 5754756 w 10018643"/>
                <a:gd name="connsiteY599" fmla="*/ 6281530 h 7245626"/>
                <a:gd name="connsiteX600" fmla="*/ 5734878 w 10018643"/>
                <a:gd name="connsiteY600" fmla="*/ 6202017 h 7245626"/>
                <a:gd name="connsiteX601" fmla="*/ 5715000 w 10018643"/>
                <a:gd name="connsiteY601" fmla="*/ 6142382 h 7245626"/>
                <a:gd name="connsiteX602" fmla="*/ 5685182 w 10018643"/>
                <a:gd name="connsiteY602" fmla="*/ 6042991 h 7245626"/>
                <a:gd name="connsiteX603" fmla="*/ 5655365 w 10018643"/>
                <a:gd name="connsiteY603" fmla="*/ 5953539 h 7245626"/>
                <a:gd name="connsiteX604" fmla="*/ 5635487 w 10018643"/>
                <a:gd name="connsiteY604" fmla="*/ 5893904 h 7245626"/>
                <a:gd name="connsiteX605" fmla="*/ 5615609 w 10018643"/>
                <a:gd name="connsiteY605" fmla="*/ 5814391 h 7245626"/>
                <a:gd name="connsiteX606" fmla="*/ 5595730 w 10018643"/>
                <a:gd name="connsiteY606" fmla="*/ 5754756 h 7245626"/>
                <a:gd name="connsiteX607" fmla="*/ 5585791 w 10018643"/>
                <a:gd name="connsiteY607" fmla="*/ 5675243 h 7245626"/>
                <a:gd name="connsiteX608" fmla="*/ 5565913 w 10018643"/>
                <a:gd name="connsiteY608" fmla="*/ 5615609 h 7245626"/>
                <a:gd name="connsiteX609" fmla="*/ 5555974 w 10018643"/>
                <a:gd name="connsiteY609" fmla="*/ 5565913 h 7245626"/>
                <a:gd name="connsiteX610" fmla="*/ 5536096 w 10018643"/>
                <a:gd name="connsiteY610" fmla="*/ 5506278 h 7245626"/>
                <a:gd name="connsiteX611" fmla="*/ 5506278 w 10018643"/>
                <a:gd name="connsiteY611" fmla="*/ 5396948 h 7245626"/>
                <a:gd name="connsiteX612" fmla="*/ 5506278 w 10018643"/>
                <a:gd name="connsiteY612" fmla="*/ 5396948 h 7245626"/>
                <a:gd name="connsiteX613" fmla="*/ 5496339 w 10018643"/>
                <a:gd name="connsiteY613" fmla="*/ 5357191 h 7245626"/>
                <a:gd name="connsiteX614" fmla="*/ 5476461 w 10018643"/>
                <a:gd name="connsiteY614" fmla="*/ 5297556 h 7245626"/>
                <a:gd name="connsiteX615" fmla="*/ 5466522 w 10018643"/>
                <a:gd name="connsiteY615" fmla="*/ 5237922 h 7245626"/>
                <a:gd name="connsiteX616" fmla="*/ 5446643 w 10018643"/>
                <a:gd name="connsiteY616" fmla="*/ 5178287 h 7245626"/>
                <a:gd name="connsiteX617" fmla="*/ 5436704 w 10018643"/>
                <a:gd name="connsiteY617" fmla="*/ 5118652 h 7245626"/>
                <a:gd name="connsiteX618" fmla="*/ 5426765 w 10018643"/>
                <a:gd name="connsiteY618" fmla="*/ 5049078 h 7245626"/>
                <a:gd name="connsiteX619" fmla="*/ 5406887 w 10018643"/>
                <a:gd name="connsiteY619" fmla="*/ 4969565 h 7245626"/>
                <a:gd name="connsiteX620" fmla="*/ 5377069 w 10018643"/>
                <a:gd name="connsiteY620" fmla="*/ 4949687 h 7245626"/>
                <a:gd name="connsiteX621" fmla="*/ 5347252 w 10018643"/>
                <a:gd name="connsiteY621" fmla="*/ 4919869 h 7245626"/>
                <a:gd name="connsiteX622" fmla="*/ 5287617 w 10018643"/>
                <a:gd name="connsiteY622" fmla="*/ 4899991 h 7245626"/>
                <a:gd name="connsiteX623" fmla="*/ 5227982 w 10018643"/>
                <a:gd name="connsiteY623" fmla="*/ 4870174 h 7245626"/>
                <a:gd name="connsiteX624" fmla="*/ 5128591 w 10018643"/>
                <a:gd name="connsiteY624" fmla="*/ 4830417 h 7245626"/>
                <a:gd name="connsiteX625" fmla="*/ 5068956 w 10018643"/>
                <a:gd name="connsiteY625" fmla="*/ 4840356 h 7245626"/>
                <a:gd name="connsiteX626" fmla="*/ 5049078 w 10018643"/>
                <a:gd name="connsiteY626" fmla="*/ 4870174 h 7245626"/>
                <a:gd name="connsiteX627" fmla="*/ 5019261 w 10018643"/>
                <a:gd name="connsiteY627" fmla="*/ 4909930 h 7245626"/>
                <a:gd name="connsiteX628" fmla="*/ 5009322 w 10018643"/>
                <a:gd name="connsiteY628" fmla="*/ 4949687 h 7245626"/>
                <a:gd name="connsiteX629" fmla="*/ 5009322 w 10018643"/>
                <a:gd name="connsiteY629" fmla="*/ 5347252 h 7245626"/>
                <a:gd name="connsiteX630" fmla="*/ 5019261 w 10018643"/>
                <a:gd name="connsiteY630" fmla="*/ 5387009 h 7245626"/>
                <a:gd name="connsiteX631" fmla="*/ 5039139 w 10018643"/>
                <a:gd name="connsiteY631" fmla="*/ 5446643 h 7245626"/>
                <a:gd name="connsiteX632" fmla="*/ 5049078 w 10018643"/>
                <a:gd name="connsiteY632" fmla="*/ 5486400 h 7245626"/>
                <a:gd name="connsiteX633" fmla="*/ 5068956 w 10018643"/>
                <a:gd name="connsiteY633" fmla="*/ 5546035 h 7245626"/>
                <a:gd name="connsiteX634" fmla="*/ 5078896 w 10018643"/>
                <a:gd name="connsiteY634" fmla="*/ 5595730 h 7245626"/>
                <a:gd name="connsiteX635" fmla="*/ 5098774 w 10018643"/>
                <a:gd name="connsiteY635" fmla="*/ 5715000 h 7245626"/>
                <a:gd name="connsiteX636" fmla="*/ 5068956 w 10018643"/>
                <a:gd name="connsiteY636" fmla="*/ 6092687 h 7245626"/>
                <a:gd name="connsiteX637" fmla="*/ 5019261 w 10018643"/>
                <a:gd name="connsiteY637" fmla="*/ 6142382 h 7245626"/>
                <a:gd name="connsiteX638" fmla="*/ 4989443 w 10018643"/>
                <a:gd name="connsiteY638" fmla="*/ 6152322 h 7245626"/>
                <a:gd name="connsiteX639" fmla="*/ 4959626 w 10018643"/>
                <a:gd name="connsiteY639" fmla="*/ 6172200 h 7245626"/>
                <a:gd name="connsiteX640" fmla="*/ 4899991 w 10018643"/>
                <a:gd name="connsiteY640" fmla="*/ 6192078 h 7245626"/>
                <a:gd name="connsiteX641" fmla="*/ 4870174 w 10018643"/>
                <a:gd name="connsiteY641" fmla="*/ 6202017 h 7245626"/>
                <a:gd name="connsiteX642" fmla="*/ 4611756 w 10018643"/>
                <a:gd name="connsiteY642" fmla="*/ 6192078 h 7245626"/>
                <a:gd name="connsiteX643" fmla="*/ 4572000 w 10018643"/>
                <a:gd name="connsiteY643" fmla="*/ 6182139 h 7245626"/>
                <a:gd name="connsiteX644" fmla="*/ 4452730 w 10018643"/>
                <a:gd name="connsiteY644" fmla="*/ 6172200 h 7245626"/>
                <a:gd name="connsiteX645" fmla="*/ 4422913 w 10018643"/>
                <a:gd name="connsiteY645" fmla="*/ 6162261 h 7245626"/>
                <a:gd name="connsiteX646" fmla="*/ 4383156 w 10018643"/>
                <a:gd name="connsiteY646" fmla="*/ 6152322 h 7245626"/>
                <a:gd name="connsiteX647" fmla="*/ 4373217 w 10018643"/>
                <a:gd name="connsiteY647" fmla="*/ 6122504 h 7245626"/>
                <a:gd name="connsiteX648" fmla="*/ 4353339 w 10018643"/>
                <a:gd name="connsiteY648" fmla="*/ 6092687 h 7245626"/>
                <a:gd name="connsiteX649" fmla="*/ 4343400 w 10018643"/>
                <a:gd name="connsiteY649" fmla="*/ 6052930 h 7245626"/>
                <a:gd name="connsiteX650" fmla="*/ 4323522 w 10018643"/>
                <a:gd name="connsiteY650" fmla="*/ 5993296 h 7245626"/>
                <a:gd name="connsiteX651" fmla="*/ 4313582 w 10018643"/>
                <a:gd name="connsiteY651" fmla="*/ 5963478 h 7245626"/>
                <a:gd name="connsiteX652" fmla="*/ 4293704 w 10018643"/>
                <a:gd name="connsiteY652" fmla="*/ 5893904 h 7245626"/>
                <a:gd name="connsiteX653" fmla="*/ 4283765 w 10018643"/>
                <a:gd name="connsiteY653" fmla="*/ 5854148 h 7245626"/>
                <a:gd name="connsiteX654" fmla="*/ 4293704 w 10018643"/>
                <a:gd name="connsiteY654" fmla="*/ 5665304 h 7245626"/>
                <a:gd name="connsiteX655" fmla="*/ 4313582 w 10018643"/>
                <a:gd name="connsiteY655" fmla="*/ 5605669 h 7245626"/>
                <a:gd name="connsiteX656" fmla="*/ 4343400 w 10018643"/>
                <a:gd name="connsiteY656" fmla="*/ 5466522 h 7245626"/>
                <a:gd name="connsiteX657" fmla="*/ 4363278 w 10018643"/>
                <a:gd name="connsiteY657" fmla="*/ 5327374 h 7245626"/>
                <a:gd name="connsiteX658" fmla="*/ 4383156 w 10018643"/>
                <a:gd name="connsiteY658" fmla="*/ 5267739 h 7245626"/>
                <a:gd name="connsiteX659" fmla="*/ 4393096 w 10018643"/>
                <a:gd name="connsiteY659" fmla="*/ 5188226 h 7245626"/>
                <a:gd name="connsiteX660" fmla="*/ 4412974 w 10018643"/>
                <a:gd name="connsiteY660" fmla="*/ 5049078 h 7245626"/>
                <a:gd name="connsiteX661" fmla="*/ 4403035 w 10018643"/>
                <a:gd name="connsiteY661" fmla="*/ 4830417 h 7245626"/>
                <a:gd name="connsiteX662" fmla="*/ 4383156 w 10018643"/>
                <a:gd name="connsiteY662" fmla="*/ 4810539 h 7245626"/>
                <a:gd name="connsiteX663" fmla="*/ 4303643 w 10018643"/>
                <a:gd name="connsiteY663" fmla="*/ 4790661 h 7245626"/>
                <a:gd name="connsiteX664" fmla="*/ 4194313 w 10018643"/>
                <a:gd name="connsiteY664" fmla="*/ 4800600 h 7245626"/>
                <a:gd name="connsiteX665" fmla="*/ 4164496 w 10018643"/>
                <a:gd name="connsiteY665" fmla="*/ 4840356 h 7245626"/>
                <a:gd name="connsiteX666" fmla="*/ 4124739 w 10018643"/>
                <a:gd name="connsiteY666" fmla="*/ 4890052 h 7245626"/>
                <a:gd name="connsiteX667" fmla="*/ 4084982 w 10018643"/>
                <a:gd name="connsiteY667" fmla="*/ 4969565 h 7245626"/>
                <a:gd name="connsiteX668" fmla="*/ 4065104 w 10018643"/>
                <a:gd name="connsiteY668" fmla="*/ 5039139 h 7245626"/>
                <a:gd name="connsiteX669" fmla="*/ 4045226 w 10018643"/>
                <a:gd name="connsiteY669" fmla="*/ 5068956 h 7245626"/>
                <a:gd name="connsiteX670" fmla="*/ 4025348 w 10018643"/>
                <a:gd name="connsiteY670" fmla="*/ 5128591 h 7245626"/>
                <a:gd name="connsiteX671" fmla="*/ 4015409 w 10018643"/>
                <a:gd name="connsiteY671" fmla="*/ 5158409 h 7245626"/>
                <a:gd name="connsiteX672" fmla="*/ 3995530 w 10018643"/>
                <a:gd name="connsiteY672" fmla="*/ 5227982 h 7245626"/>
                <a:gd name="connsiteX673" fmla="*/ 3975652 w 10018643"/>
                <a:gd name="connsiteY673" fmla="*/ 5247861 h 7245626"/>
                <a:gd name="connsiteX674" fmla="*/ 3945835 w 10018643"/>
                <a:gd name="connsiteY674" fmla="*/ 5327374 h 7245626"/>
                <a:gd name="connsiteX675" fmla="*/ 3935896 w 10018643"/>
                <a:gd name="connsiteY675" fmla="*/ 5357191 h 7245626"/>
                <a:gd name="connsiteX676" fmla="*/ 3896139 w 10018643"/>
                <a:gd name="connsiteY676" fmla="*/ 5396948 h 7245626"/>
                <a:gd name="connsiteX677" fmla="*/ 3856382 w 10018643"/>
                <a:gd name="connsiteY677" fmla="*/ 5387009 h 7245626"/>
                <a:gd name="connsiteX678" fmla="*/ 3836504 w 10018643"/>
                <a:gd name="connsiteY678" fmla="*/ 5367130 h 7245626"/>
                <a:gd name="connsiteX679" fmla="*/ 3776869 w 10018643"/>
                <a:gd name="connsiteY679" fmla="*/ 5287617 h 7245626"/>
                <a:gd name="connsiteX680" fmla="*/ 3796748 w 10018643"/>
                <a:gd name="connsiteY680" fmla="*/ 5108713 h 7245626"/>
                <a:gd name="connsiteX681" fmla="*/ 3816626 w 10018643"/>
                <a:gd name="connsiteY681" fmla="*/ 5078896 h 7245626"/>
                <a:gd name="connsiteX682" fmla="*/ 3846443 w 10018643"/>
                <a:gd name="connsiteY682" fmla="*/ 5059017 h 7245626"/>
                <a:gd name="connsiteX683" fmla="*/ 3856382 w 10018643"/>
                <a:gd name="connsiteY683" fmla="*/ 5029200 h 7245626"/>
                <a:gd name="connsiteX684" fmla="*/ 3876261 w 10018643"/>
                <a:gd name="connsiteY684" fmla="*/ 5009322 h 7245626"/>
                <a:gd name="connsiteX685" fmla="*/ 3896139 w 10018643"/>
                <a:gd name="connsiteY685" fmla="*/ 4949687 h 7245626"/>
                <a:gd name="connsiteX686" fmla="*/ 3906078 w 10018643"/>
                <a:gd name="connsiteY686" fmla="*/ 4919869 h 7245626"/>
                <a:gd name="connsiteX687" fmla="*/ 3906078 w 10018643"/>
                <a:gd name="connsiteY687" fmla="*/ 4631635 h 7245626"/>
                <a:gd name="connsiteX688" fmla="*/ 3896139 w 10018643"/>
                <a:gd name="connsiteY688" fmla="*/ 4601817 h 7245626"/>
                <a:gd name="connsiteX689" fmla="*/ 3856382 w 10018643"/>
                <a:gd name="connsiteY689" fmla="*/ 4591878 h 7245626"/>
                <a:gd name="connsiteX690" fmla="*/ 3657600 w 10018643"/>
                <a:gd name="connsiteY690" fmla="*/ 4601817 h 7245626"/>
                <a:gd name="connsiteX691" fmla="*/ 3617843 w 10018643"/>
                <a:gd name="connsiteY691" fmla="*/ 4611756 h 7245626"/>
                <a:gd name="connsiteX692" fmla="*/ 3597965 w 10018643"/>
                <a:gd name="connsiteY692" fmla="*/ 4631635 h 7245626"/>
                <a:gd name="connsiteX693" fmla="*/ 3568148 w 10018643"/>
                <a:gd name="connsiteY693" fmla="*/ 4651513 h 7245626"/>
                <a:gd name="connsiteX694" fmla="*/ 3518452 w 10018643"/>
                <a:gd name="connsiteY694" fmla="*/ 4701209 h 7245626"/>
                <a:gd name="connsiteX695" fmla="*/ 3478696 w 10018643"/>
                <a:gd name="connsiteY695" fmla="*/ 4760843 h 7245626"/>
                <a:gd name="connsiteX696" fmla="*/ 3438939 w 10018643"/>
                <a:gd name="connsiteY696" fmla="*/ 4820478 h 7245626"/>
                <a:gd name="connsiteX697" fmla="*/ 3349487 w 10018643"/>
                <a:gd name="connsiteY697" fmla="*/ 4929809 h 7245626"/>
                <a:gd name="connsiteX698" fmla="*/ 3329609 w 10018643"/>
                <a:gd name="connsiteY698" fmla="*/ 4959626 h 7245626"/>
                <a:gd name="connsiteX699" fmla="*/ 3309730 w 10018643"/>
                <a:gd name="connsiteY699" fmla="*/ 4999382 h 7245626"/>
                <a:gd name="connsiteX700" fmla="*/ 3279913 w 10018643"/>
                <a:gd name="connsiteY700" fmla="*/ 5039139 h 7245626"/>
                <a:gd name="connsiteX701" fmla="*/ 3240156 w 10018643"/>
                <a:gd name="connsiteY701" fmla="*/ 5098774 h 7245626"/>
                <a:gd name="connsiteX702" fmla="*/ 3220278 w 10018643"/>
                <a:gd name="connsiteY702" fmla="*/ 5128591 h 7245626"/>
                <a:gd name="connsiteX703" fmla="*/ 3180522 w 10018643"/>
                <a:gd name="connsiteY703" fmla="*/ 5188226 h 7245626"/>
                <a:gd name="connsiteX704" fmla="*/ 3130826 w 10018643"/>
                <a:gd name="connsiteY704" fmla="*/ 5277678 h 7245626"/>
                <a:gd name="connsiteX705" fmla="*/ 3120887 w 10018643"/>
                <a:gd name="connsiteY705" fmla="*/ 5307496 h 7245626"/>
                <a:gd name="connsiteX706" fmla="*/ 3081130 w 10018643"/>
                <a:gd name="connsiteY706" fmla="*/ 5357191 h 7245626"/>
                <a:gd name="connsiteX707" fmla="*/ 3071191 w 10018643"/>
                <a:gd name="connsiteY707" fmla="*/ 5396948 h 7245626"/>
                <a:gd name="connsiteX708" fmla="*/ 3001617 w 10018643"/>
                <a:gd name="connsiteY708" fmla="*/ 5476461 h 7245626"/>
                <a:gd name="connsiteX709" fmla="*/ 2951922 w 10018643"/>
                <a:gd name="connsiteY709" fmla="*/ 5526156 h 7245626"/>
                <a:gd name="connsiteX710" fmla="*/ 2941982 w 10018643"/>
                <a:gd name="connsiteY710" fmla="*/ 5555974 h 7245626"/>
                <a:gd name="connsiteX711" fmla="*/ 2882348 w 10018643"/>
                <a:gd name="connsiteY711" fmla="*/ 5595730 h 7245626"/>
                <a:gd name="connsiteX712" fmla="*/ 2832652 w 10018643"/>
                <a:gd name="connsiteY712" fmla="*/ 5645426 h 7245626"/>
                <a:gd name="connsiteX713" fmla="*/ 2782956 w 10018643"/>
                <a:gd name="connsiteY713" fmla="*/ 5695122 h 7245626"/>
                <a:gd name="connsiteX714" fmla="*/ 2723322 w 10018643"/>
                <a:gd name="connsiteY714" fmla="*/ 5754756 h 7245626"/>
                <a:gd name="connsiteX715" fmla="*/ 2693504 w 10018643"/>
                <a:gd name="connsiteY715" fmla="*/ 5784574 h 7245626"/>
                <a:gd name="connsiteX716" fmla="*/ 2633869 w 10018643"/>
                <a:gd name="connsiteY716" fmla="*/ 5814391 h 7245626"/>
                <a:gd name="connsiteX717" fmla="*/ 2286000 w 10018643"/>
                <a:gd name="connsiteY717" fmla="*/ 5804452 h 7245626"/>
                <a:gd name="connsiteX718" fmla="*/ 2256182 w 10018643"/>
                <a:gd name="connsiteY718" fmla="*/ 5794513 h 7245626"/>
                <a:gd name="connsiteX719" fmla="*/ 2186609 w 10018643"/>
                <a:gd name="connsiteY719" fmla="*/ 5754756 h 7245626"/>
                <a:gd name="connsiteX720" fmla="*/ 2156791 w 10018643"/>
                <a:gd name="connsiteY720" fmla="*/ 5744817 h 7245626"/>
                <a:gd name="connsiteX721" fmla="*/ 2126974 w 10018643"/>
                <a:gd name="connsiteY721" fmla="*/ 5715000 h 7245626"/>
                <a:gd name="connsiteX722" fmla="*/ 2136913 w 10018643"/>
                <a:gd name="connsiteY722" fmla="*/ 5506278 h 7245626"/>
                <a:gd name="connsiteX723" fmla="*/ 2166730 w 10018643"/>
                <a:gd name="connsiteY723" fmla="*/ 5476461 h 7245626"/>
                <a:gd name="connsiteX724" fmla="*/ 2196548 w 10018643"/>
                <a:gd name="connsiteY724" fmla="*/ 5456582 h 7245626"/>
                <a:gd name="connsiteX725" fmla="*/ 2266122 w 10018643"/>
                <a:gd name="connsiteY725" fmla="*/ 5416826 h 7245626"/>
                <a:gd name="connsiteX726" fmla="*/ 2295939 w 10018643"/>
                <a:gd name="connsiteY726" fmla="*/ 5396948 h 7245626"/>
                <a:gd name="connsiteX727" fmla="*/ 2335696 w 10018643"/>
                <a:gd name="connsiteY727" fmla="*/ 5357191 h 7245626"/>
                <a:gd name="connsiteX728" fmla="*/ 2395330 w 10018643"/>
                <a:gd name="connsiteY728" fmla="*/ 5317435 h 7245626"/>
                <a:gd name="connsiteX729" fmla="*/ 2435087 w 10018643"/>
                <a:gd name="connsiteY729" fmla="*/ 5257800 h 7245626"/>
                <a:gd name="connsiteX730" fmla="*/ 2494722 w 10018643"/>
                <a:gd name="connsiteY730" fmla="*/ 5208104 h 7245626"/>
                <a:gd name="connsiteX731" fmla="*/ 2534478 w 10018643"/>
                <a:gd name="connsiteY731" fmla="*/ 5178287 h 7245626"/>
                <a:gd name="connsiteX732" fmla="*/ 2604052 w 10018643"/>
                <a:gd name="connsiteY732" fmla="*/ 5148469 h 7245626"/>
                <a:gd name="connsiteX733" fmla="*/ 2663687 w 10018643"/>
                <a:gd name="connsiteY733" fmla="*/ 5108713 h 7245626"/>
                <a:gd name="connsiteX734" fmla="*/ 2713382 w 10018643"/>
                <a:gd name="connsiteY734" fmla="*/ 5068956 h 7245626"/>
                <a:gd name="connsiteX735" fmla="*/ 2743200 w 10018643"/>
                <a:gd name="connsiteY735" fmla="*/ 5049078 h 7245626"/>
                <a:gd name="connsiteX736" fmla="*/ 2763078 w 10018643"/>
                <a:gd name="connsiteY736" fmla="*/ 5019261 h 7245626"/>
                <a:gd name="connsiteX737" fmla="*/ 2852530 w 10018643"/>
                <a:gd name="connsiteY737" fmla="*/ 4939748 h 7245626"/>
                <a:gd name="connsiteX738" fmla="*/ 2892287 w 10018643"/>
                <a:gd name="connsiteY738" fmla="*/ 4880113 h 7245626"/>
                <a:gd name="connsiteX739" fmla="*/ 2941982 w 10018643"/>
                <a:gd name="connsiteY739" fmla="*/ 4830417 h 7245626"/>
                <a:gd name="connsiteX740" fmla="*/ 3021496 w 10018643"/>
                <a:gd name="connsiteY740" fmla="*/ 4810539 h 7245626"/>
                <a:gd name="connsiteX741" fmla="*/ 3061252 w 10018643"/>
                <a:gd name="connsiteY741" fmla="*/ 4800600 h 7245626"/>
                <a:gd name="connsiteX742" fmla="*/ 3120887 w 10018643"/>
                <a:gd name="connsiteY742" fmla="*/ 4780722 h 7245626"/>
                <a:gd name="connsiteX743" fmla="*/ 3150704 w 10018643"/>
                <a:gd name="connsiteY743" fmla="*/ 4770782 h 7245626"/>
                <a:gd name="connsiteX744" fmla="*/ 3180522 w 10018643"/>
                <a:gd name="connsiteY744" fmla="*/ 4750904 h 7245626"/>
                <a:gd name="connsiteX745" fmla="*/ 3220278 w 10018643"/>
                <a:gd name="connsiteY745" fmla="*/ 4691269 h 7245626"/>
                <a:gd name="connsiteX746" fmla="*/ 3240156 w 10018643"/>
                <a:gd name="connsiteY746" fmla="*/ 4661452 h 7245626"/>
                <a:gd name="connsiteX747" fmla="*/ 3260035 w 10018643"/>
                <a:gd name="connsiteY747" fmla="*/ 4641574 h 7245626"/>
                <a:gd name="connsiteX748" fmla="*/ 3329609 w 10018643"/>
                <a:gd name="connsiteY748" fmla="*/ 4552122 h 7245626"/>
                <a:gd name="connsiteX749" fmla="*/ 3339548 w 10018643"/>
                <a:gd name="connsiteY749" fmla="*/ 4522304 h 7245626"/>
                <a:gd name="connsiteX750" fmla="*/ 3379304 w 10018643"/>
                <a:gd name="connsiteY750" fmla="*/ 4462669 h 7245626"/>
                <a:gd name="connsiteX751" fmla="*/ 3369365 w 10018643"/>
                <a:gd name="connsiteY751" fmla="*/ 4244009 h 7245626"/>
                <a:gd name="connsiteX752" fmla="*/ 3349487 w 10018643"/>
                <a:gd name="connsiteY752" fmla="*/ 4184374 h 7245626"/>
                <a:gd name="connsiteX753" fmla="*/ 3299791 w 10018643"/>
                <a:gd name="connsiteY753" fmla="*/ 4134678 h 7245626"/>
                <a:gd name="connsiteX754" fmla="*/ 3240156 w 10018643"/>
                <a:gd name="connsiteY754" fmla="*/ 4114800 h 7245626"/>
                <a:gd name="connsiteX755" fmla="*/ 3150704 w 10018643"/>
                <a:gd name="connsiteY755" fmla="*/ 4075043 h 7245626"/>
                <a:gd name="connsiteX756" fmla="*/ 3120887 w 10018643"/>
                <a:gd name="connsiteY756" fmla="*/ 4065104 h 7245626"/>
                <a:gd name="connsiteX757" fmla="*/ 2802835 w 10018643"/>
                <a:gd name="connsiteY757" fmla="*/ 4075043 h 7245626"/>
                <a:gd name="connsiteX758" fmla="*/ 2703443 w 10018643"/>
                <a:gd name="connsiteY758" fmla="*/ 4045226 h 7245626"/>
                <a:gd name="connsiteX759" fmla="*/ 2693504 w 10018643"/>
                <a:gd name="connsiteY759" fmla="*/ 4015409 h 7245626"/>
                <a:gd name="connsiteX760" fmla="*/ 2723322 w 10018643"/>
                <a:gd name="connsiteY760" fmla="*/ 3945835 h 7245626"/>
                <a:gd name="connsiteX761" fmla="*/ 2792896 w 10018643"/>
                <a:gd name="connsiteY761" fmla="*/ 3935896 h 7245626"/>
                <a:gd name="connsiteX762" fmla="*/ 2852530 w 10018643"/>
                <a:gd name="connsiteY762" fmla="*/ 3916017 h 7245626"/>
                <a:gd name="connsiteX763" fmla="*/ 2902226 w 10018643"/>
                <a:gd name="connsiteY763" fmla="*/ 3906078 h 7245626"/>
                <a:gd name="connsiteX764" fmla="*/ 2961861 w 10018643"/>
                <a:gd name="connsiteY764" fmla="*/ 3886200 h 7245626"/>
                <a:gd name="connsiteX765" fmla="*/ 2991678 w 10018643"/>
                <a:gd name="connsiteY765" fmla="*/ 3866322 h 7245626"/>
                <a:gd name="connsiteX766" fmla="*/ 3011556 w 10018643"/>
                <a:gd name="connsiteY766" fmla="*/ 3846443 h 7245626"/>
                <a:gd name="connsiteX767" fmla="*/ 3041374 w 10018643"/>
                <a:gd name="connsiteY767" fmla="*/ 3836504 h 7245626"/>
                <a:gd name="connsiteX768" fmla="*/ 3071191 w 10018643"/>
                <a:gd name="connsiteY768" fmla="*/ 3816626 h 7245626"/>
                <a:gd name="connsiteX769" fmla="*/ 3101009 w 10018643"/>
                <a:gd name="connsiteY769" fmla="*/ 3756991 h 7245626"/>
                <a:gd name="connsiteX770" fmla="*/ 3130826 w 10018643"/>
                <a:gd name="connsiteY770" fmla="*/ 3667539 h 7245626"/>
                <a:gd name="connsiteX771" fmla="*/ 3091069 w 10018643"/>
                <a:gd name="connsiteY771" fmla="*/ 3597965 h 7245626"/>
                <a:gd name="connsiteX772" fmla="*/ 3081130 w 10018643"/>
                <a:gd name="connsiteY772" fmla="*/ 3568148 h 7245626"/>
                <a:gd name="connsiteX773" fmla="*/ 3061252 w 10018643"/>
                <a:gd name="connsiteY773" fmla="*/ 3538330 h 7245626"/>
                <a:gd name="connsiteX774" fmla="*/ 3051313 w 10018643"/>
                <a:gd name="connsiteY774" fmla="*/ 3478696 h 7245626"/>
                <a:gd name="connsiteX775" fmla="*/ 3031435 w 10018643"/>
                <a:gd name="connsiteY775" fmla="*/ 3458817 h 7245626"/>
                <a:gd name="connsiteX776" fmla="*/ 2971800 w 10018643"/>
                <a:gd name="connsiteY776" fmla="*/ 3438939 h 7245626"/>
                <a:gd name="connsiteX777" fmla="*/ 2882348 w 10018643"/>
                <a:gd name="connsiteY777" fmla="*/ 3409122 h 7245626"/>
                <a:gd name="connsiteX778" fmla="*/ 2822713 w 10018643"/>
                <a:gd name="connsiteY778" fmla="*/ 3389243 h 7245626"/>
                <a:gd name="connsiteX779" fmla="*/ 2792896 w 10018643"/>
                <a:gd name="connsiteY779" fmla="*/ 3379304 h 7245626"/>
                <a:gd name="connsiteX780" fmla="*/ 2613991 w 10018643"/>
                <a:gd name="connsiteY780" fmla="*/ 3389243 h 7245626"/>
                <a:gd name="connsiteX781" fmla="*/ 2584174 w 10018643"/>
                <a:gd name="connsiteY781" fmla="*/ 3399182 h 7245626"/>
                <a:gd name="connsiteX782" fmla="*/ 2544417 w 10018643"/>
                <a:gd name="connsiteY782" fmla="*/ 3409122 h 7245626"/>
                <a:gd name="connsiteX783" fmla="*/ 2514600 w 10018643"/>
                <a:gd name="connsiteY783" fmla="*/ 3419061 h 7245626"/>
                <a:gd name="connsiteX784" fmla="*/ 2315817 w 10018643"/>
                <a:gd name="connsiteY784" fmla="*/ 3429000 h 7245626"/>
                <a:gd name="connsiteX785" fmla="*/ 2007704 w 10018643"/>
                <a:gd name="connsiteY785" fmla="*/ 3448878 h 7245626"/>
                <a:gd name="connsiteX786" fmla="*/ 1977887 w 10018643"/>
                <a:gd name="connsiteY786" fmla="*/ 3458817 h 7245626"/>
                <a:gd name="connsiteX787" fmla="*/ 1898374 w 10018643"/>
                <a:gd name="connsiteY787" fmla="*/ 3478696 h 7245626"/>
                <a:gd name="connsiteX788" fmla="*/ 1679713 w 10018643"/>
                <a:gd name="connsiteY788" fmla="*/ 3508513 h 7245626"/>
                <a:gd name="connsiteX789" fmla="*/ 1639956 w 10018643"/>
                <a:gd name="connsiteY789" fmla="*/ 3518452 h 7245626"/>
                <a:gd name="connsiteX790" fmla="*/ 1530626 w 10018643"/>
                <a:gd name="connsiteY790" fmla="*/ 3528391 h 7245626"/>
                <a:gd name="connsiteX791" fmla="*/ 1441174 w 10018643"/>
                <a:gd name="connsiteY791" fmla="*/ 3548269 h 7245626"/>
                <a:gd name="connsiteX792" fmla="*/ 1391478 w 10018643"/>
                <a:gd name="connsiteY792" fmla="*/ 3558209 h 7245626"/>
                <a:gd name="connsiteX793" fmla="*/ 1262269 w 10018643"/>
                <a:gd name="connsiteY793" fmla="*/ 3568148 h 7245626"/>
                <a:gd name="connsiteX794" fmla="*/ 1123122 w 10018643"/>
                <a:gd name="connsiteY794" fmla="*/ 3588026 h 7245626"/>
                <a:gd name="connsiteX795" fmla="*/ 1043609 w 10018643"/>
                <a:gd name="connsiteY795" fmla="*/ 3597965 h 7245626"/>
                <a:gd name="connsiteX796" fmla="*/ 1003852 w 10018643"/>
                <a:gd name="connsiteY796" fmla="*/ 3607904 h 7245626"/>
                <a:gd name="connsiteX797" fmla="*/ 954156 w 10018643"/>
                <a:gd name="connsiteY797" fmla="*/ 3617843 h 7245626"/>
                <a:gd name="connsiteX798" fmla="*/ 387626 w 10018643"/>
                <a:gd name="connsiteY798" fmla="*/ 3607904 h 7245626"/>
                <a:gd name="connsiteX799" fmla="*/ 337930 w 10018643"/>
                <a:gd name="connsiteY799" fmla="*/ 3597965 h 7245626"/>
                <a:gd name="connsiteX800" fmla="*/ 278296 w 10018643"/>
                <a:gd name="connsiteY800" fmla="*/ 3568148 h 7245626"/>
                <a:gd name="connsiteX801" fmla="*/ 258417 w 10018643"/>
                <a:gd name="connsiteY801" fmla="*/ 3548269 h 7245626"/>
                <a:gd name="connsiteX802" fmla="*/ 198782 w 10018643"/>
                <a:gd name="connsiteY802" fmla="*/ 3508513 h 7245626"/>
                <a:gd name="connsiteX803" fmla="*/ 149087 w 10018643"/>
                <a:gd name="connsiteY803" fmla="*/ 3458817 h 7245626"/>
                <a:gd name="connsiteX804" fmla="*/ 139148 w 10018643"/>
                <a:gd name="connsiteY804" fmla="*/ 3429000 h 7245626"/>
                <a:gd name="connsiteX805" fmla="*/ 129209 w 10018643"/>
                <a:gd name="connsiteY805" fmla="*/ 3389243 h 7245626"/>
                <a:gd name="connsiteX806" fmla="*/ 89452 w 10018643"/>
                <a:gd name="connsiteY806" fmla="*/ 3329609 h 7245626"/>
                <a:gd name="connsiteX807" fmla="*/ 79513 w 10018643"/>
                <a:gd name="connsiteY807" fmla="*/ 3299791 h 7245626"/>
                <a:gd name="connsiteX808" fmla="*/ 49696 w 10018643"/>
                <a:gd name="connsiteY808" fmla="*/ 3279913 h 7245626"/>
                <a:gd name="connsiteX809" fmla="*/ 29817 w 10018643"/>
                <a:gd name="connsiteY809" fmla="*/ 3260035 h 7245626"/>
                <a:gd name="connsiteX810" fmla="*/ 0 w 10018643"/>
                <a:gd name="connsiteY810" fmla="*/ 3160643 h 7245626"/>
                <a:gd name="connsiteX811" fmla="*/ 9939 w 10018643"/>
                <a:gd name="connsiteY811" fmla="*/ 2932043 h 7245626"/>
                <a:gd name="connsiteX812" fmla="*/ 29817 w 10018643"/>
                <a:gd name="connsiteY812" fmla="*/ 2902226 h 7245626"/>
                <a:gd name="connsiteX813" fmla="*/ 39756 w 10018643"/>
                <a:gd name="connsiteY813" fmla="*/ 2872409 h 7245626"/>
                <a:gd name="connsiteX814" fmla="*/ 89452 w 10018643"/>
                <a:gd name="connsiteY814" fmla="*/ 2832652 h 7245626"/>
                <a:gd name="connsiteX815" fmla="*/ 149087 w 10018643"/>
                <a:gd name="connsiteY815" fmla="*/ 2792896 h 7245626"/>
                <a:gd name="connsiteX816" fmla="*/ 168965 w 10018643"/>
                <a:gd name="connsiteY816" fmla="*/ 2773017 h 7245626"/>
                <a:gd name="connsiteX817" fmla="*/ 238539 w 10018643"/>
                <a:gd name="connsiteY817" fmla="*/ 2733261 h 7245626"/>
                <a:gd name="connsiteX818" fmla="*/ 318052 w 10018643"/>
                <a:gd name="connsiteY818" fmla="*/ 2693504 h 7245626"/>
                <a:gd name="connsiteX819" fmla="*/ 347869 w 10018643"/>
                <a:gd name="connsiteY819" fmla="*/ 2683565 h 7245626"/>
                <a:gd name="connsiteX820" fmla="*/ 377687 w 10018643"/>
                <a:gd name="connsiteY820" fmla="*/ 2673626 h 7245626"/>
                <a:gd name="connsiteX821" fmla="*/ 467139 w 10018643"/>
                <a:gd name="connsiteY821" fmla="*/ 2633869 h 7245626"/>
                <a:gd name="connsiteX822" fmla="*/ 496956 w 10018643"/>
                <a:gd name="connsiteY822" fmla="*/ 2623930 h 7245626"/>
                <a:gd name="connsiteX823" fmla="*/ 735496 w 10018643"/>
                <a:gd name="connsiteY823" fmla="*/ 2633869 h 7245626"/>
                <a:gd name="connsiteX824" fmla="*/ 795130 w 10018643"/>
                <a:gd name="connsiteY824" fmla="*/ 2653748 h 7245626"/>
                <a:gd name="connsiteX825" fmla="*/ 834887 w 10018643"/>
                <a:gd name="connsiteY825" fmla="*/ 2663687 h 7245626"/>
                <a:gd name="connsiteX826" fmla="*/ 894522 w 10018643"/>
                <a:gd name="connsiteY826" fmla="*/ 2683565 h 7245626"/>
                <a:gd name="connsiteX827" fmla="*/ 934278 w 10018643"/>
                <a:gd name="connsiteY827" fmla="*/ 2693504 h 7245626"/>
                <a:gd name="connsiteX828" fmla="*/ 1063487 w 10018643"/>
                <a:gd name="connsiteY828" fmla="*/ 2723322 h 7245626"/>
                <a:gd name="connsiteX829" fmla="*/ 1123122 w 10018643"/>
                <a:gd name="connsiteY829" fmla="*/ 2743200 h 7245626"/>
                <a:gd name="connsiteX830" fmla="*/ 1162878 w 10018643"/>
                <a:gd name="connsiteY830" fmla="*/ 2753139 h 7245626"/>
                <a:gd name="connsiteX831" fmla="*/ 1222513 w 10018643"/>
                <a:gd name="connsiteY831" fmla="*/ 2773017 h 7245626"/>
                <a:gd name="connsiteX832" fmla="*/ 1252330 w 10018643"/>
                <a:gd name="connsiteY832" fmla="*/ 2782956 h 7245626"/>
                <a:gd name="connsiteX833" fmla="*/ 1361661 w 10018643"/>
                <a:gd name="connsiteY833" fmla="*/ 2802835 h 7245626"/>
                <a:gd name="connsiteX834" fmla="*/ 1391478 w 10018643"/>
                <a:gd name="connsiteY834" fmla="*/ 2812774 h 7245626"/>
                <a:gd name="connsiteX835" fmla="*/ 1470991 w 10018643"/>
                <a:gd name="connsiteY835" fmla="*/ 2822713 h 7245626"/>
                <a:gd name="connsiteX836" fmla="*/ 1560443 w 10018643"/>
                <a:gd name="connsiteY836" fmla="*/ 2862469 h 7245626"/>
                <a:gd name="connsiteX837" fmla="*/ 1590261 w 10018643"/>
                <a:gd name="connsiteY837" fmla="*/ 2872409 h 7245626"/>
                <a:gd name="connsiteX838" fmla="*/ 1649896 w 10018643"/>
                <a:gd name="connsiteY838" fmla="*/ 2912165 h 7245626"/>
                <a:gd name="connsiteX839" fmla="*/ 1679713 w 10018643"/>
                <a:gd name="connsiteY839" fmla="*/ 2932043 h 7245626"/>
                <a:gd name="connsiteX840" fmla="*/ 1709530 w 10018643"/>
                <a:gd name="connsiteY840" fmla="*/ 2941982 h 7245626"/>
                <a:gd name="connsiteX841" fmla="*/ 1749287 w 10018643"/>
                <a:gd name="connsiteY841" fmla="*/ 2961861 h 7245626"/>
                <a:gd name="connsiteX842" fmla="*/ 1828800 w 10018643"/>
                <a:gd name="connsiteY842" fmla="*/ 2981739 h 7245626"/>
                <a:gd name="connsiteX843" fmla="*/ 1918252 w 10018643"/>
                <a:gd name="connsiteY843" fmla="*/ 3011556 h 7245626"/>
                <a:gd name="connsiteX844" fmla="*/ 1948069 w 10018643"/>
                <a:gd name="connsiteY844" fmla="*/ 3021496 h 7245626"/>
                <a:gd name="connsiteX845" fmla="*/ 2037522 w 10018643"/>
                <a:gd name="connsiteY845" fmla="*/ 3041374 h 7245626"/>
                <a:gd name="connsiteX846" fmla="*/ 2067339 w 10018643"/>
                <a:gd name="connsiteY846" fmla="*/ 3051313 h 7245626"/>
                <a:gd name="connsiteX847" fmla="*/ 2117035 w 10018643"/>
                <a:gd name="connsiteY847" fmla="*/ 3061252 h 7245626"/>
                <a:gd name="connsiteX848" fmla="*/ 2176669 w 10018643"/>
                <a:gd name="connsiteY848" fmla="*/ 3081130 h 7245626"/>
                <a:gd name="connsiteX849" fmla="*/ 2206487 w 10018643"/>
                <a:gd name="connsiteY849" fmla="*/ 3091069 h 7245626"/>
                <a:gd name="connsiteX850" fmla="*/ 2256182 w 10018643"/>
                <a:gd name="connsiteY850" fmla="*/ 3101009 h 7245626"/>
                <a:gd name="connsiteX851" fmla="*/ 2315817 w 10018643"/>
                <a:gd name="connsiteY851" fmla="*/ 3120887 h 7245626"/>
                <a:gd name="connsiteX852" fmla="*/ 2405269 w 10018643"/>
                <a:gd name="connsiteY852" fmla="*/ 3150704 h 7245626"/>
                <a:gd name="connsiteX853" fmla="*/ 2435087 w 10018643"/>
                <a:gd name="connsiteY853" fmla="*/ 3160643 h 7245626"/>
                <a:gd name="connsiteX854" fmla="*/ 2464904 w 10018643"/>
                <a:gd name="connsiteY854" fmla="*/ 3170582 h 7245626"/>
                <a:gd name="connsiteX855" fmla="*/ 2514600 w 10018643"/>
                <a:gd name="connsiteY855" fmla="*/ 3180522 h 7245626"/>
                <a:gd name="connsiteX856" fmla="*/ 2613991 w 10018643"/>
                <a:gd name="connsiteY856" fmla="*/ 3210339 h 7245626"/>
                <a:gd name="connsiteX857" fmla="*/ 2673626 w 10018643"/>
                <a:gd name="connsiteY857" fmla="*/ 3230217 h 7245626"/>
                <a:gd name="connsiteX858" fmla="*/ 2852530 w 10018643"/>
                <a:gd name="connsiteY858" fmla="*/ 3250096 h 7245626"/>
                <a:gd name="connsiteX859" fmla="*/ 3071191 w 10018643"/>
                <a:gd name="connsiteY859" fmla="*/ 3220278 h 7245626"/>
                <a:gd name="connsiteX860" fmla="*/ 3130826 w 10018643"/>
                <a:gd name="connsiteY860" fmla="*/ 3170582 h 7245626"/>
                <a:gd name="connsiteX861" fmla="*/ 3150704 w 10018643"/>
                <a:gd name="connsiteY861" fmla="*/ 3140765 h 7245626"/>
                <a:gd name="connsiteX862" fmla="*/ 3200400 w 10018643"/>
                <a:gd name="connsiteY862" fmla="*/ 3091069 h 7245626"/>
                <a:gd name="connsiteX863" fmla="*/ 3220278 w 10018643"/>
                <a:gd name="connsiteY863" fmla="*/ 3021496 h 7245626"/>
                <a:gd name="connsiteX864" fmla="*/ 3230217 w 10018643"/>
                <a:gd name="connsiteY864" fmla="*/ 2981739 h 7245626"/>
                <a:gd name="connsiteX865" fmla="*/ 3220278 w 10018643"/>
                <a:gd name="connsiteY865" fmla="*/ 2902226 h 7245626"/>
                <a:gd name="connsiteX866" fmla="*/ 3190461 w 10018643"/>
                <a:gd name="connsiteY866" fmla="*/ 2892287 h 7245626"/>
                <a:gd name="connsiteX867" fmla="*/ 3110948 w 10018643"/>
                <a:gd name="connsiteY867" fmla="*/ 2862469 h 7245626"/>
                <a:gd name="connsiteX868" fmla="*/ 3051313 w 10018643"/>
                <a:gd name="connsiteY868" fmla="*/ 2822713 h 7245626"/>
                <a:gd name="connsiteX869" fmla="*/ 3021496 w 10018643"/>
                <a:gd name="connsiteY869" fmla="*/ 2802835 h 7245626"/>
                <a:gd name="connsiteX870" fmla="*/ 2941982 w 10018643"/>
                <a:gd name="connsiteY870" fmla="*/ 2743200 h 7245626"/>
                <a:gd name="connsiteX871" fmla="*/ 2912165 w 10018643"/>
                <a:gd name="connsiteY871" fmla="*/ 2723322 h 7245626"/>
                <a:gd name="connsiteX872" fmla="*/ 2812774 w 10018643"/>
                <a:gd name="connsiteY872" fmla="*/ 2693504 h 7245626"/>
                <a:gd name="connsiteX873" fmla="*/ 2753139 w 10018643"/>
                <a:gd name="connsiteY873" fmla="*/ 2663687 h 7245626"/>
                <a:gd name="connsiteX874" fmla="*/ 2723322 w 10018643"/>
                <a:gd name="connsiteY874" fmla="*/ 2643809 h 7245626"/>
                <a:gd name="connsiteX875" fmla="*/ 2693504 w 10018643"/>
                <a:gd name="connsiteY875" fmla="*/ 2633869 h 7245626"/>
                <a:gd name="connsiteX876" fmla="*/ 2613991 w 10018643"/>
                <a:gd name="connsiteY876" fmla="*/ 2613991 h 7245626"/>
                <a:gd name="connsiteX877" fmla="*/ 2554356 w 10018643"/>
                <a:gd name="connsiteY877" fmla="*/ 2594113 h 7245626"/>
                <a:gd name="connsiteX878" fmla="*/ 2395330 w 10018643"/>
                <a:gd name="connsiteY878" fmla="*/ 2574235 h 7245626"/>
                <a:gd name="connsiteX879" fmla="*/ 2295939 w 10018643"/>
                <a:gd name="connsiteY879" fmla="*/ 2544417 h 7245626"/>
                <a:gd name="connsiteX880" fmla="*/ 2236304 w 10018643"/>
                <a:gd name="connsiteY880" fmla="*/ 2524539 h 7245626"/>
                <a:gd name="connsiteX881" fmla="*/ 2166730 w 10018643"/>
                <a:gd name="connsiteY881" fmla="*/ 2504661 h 7245626"/>
                <a:gd name="connsiteX882" fmla="*/ 2126974 w 10018643"/>
                <a:gd name="connsiteY882" fmla="*/ 2484782 h 7245626"/>
                <a:gd name="connsiteX883" fmla="*/ 2067339 w 10018643"/>
                <a:gd name="connsiteY883" fmla="*/ 2464904 h 7245626"/>
                <a:gd name="connsiteX884" fmla="*/ 2007704 w 10018643"/>
                <a:gd name="connsiteY884" fmla="*/ 2445026 h 7245626"/>
                <a:gd name="connsiteX885" fmla="*/ 1977887 w 10018643"/>
                <a:gd name="connsiteY885" fmla="*/ 2435087 h 7245626"/>
                <a:gd name="connsiteX886" fmla="*/ 1948069 w 10018643"/>
                <a:gd name="connsiteY886" fmla="*/ 2425148 h 7245626"/>
                <a:gd name="connsiteX887" fmla="*/ 1898374 w 10018643"/>
                <a:gd name="connsiteY887" fmla="*/ 2395330 h 7245626"/>
                <a:gd name="connsiteX888" fmla="*/ 1838739 w 10018643"/>
                <a:gd name="connsiteY888" fmla="*/ 2355574 h 7245626"/>
                <a:gd name="connsiteX889" fmla="*/ 1789043 w 10018643"/>
                <a:gd name="connsiteY889" fmla="*/ 2286000 h 7245626"/>
                <a:gd name="connsiteX890" fmla="*/ 1779104 w 10018643"/>
                <a:gd name="connsiteY890" fmla="*/ 2256182 h 7245626"/>
                <a:gd name="connsiteX891" fmla="*/ 1759226 w 10018643"/>
                <a:gd name="connsiteY891" fmla="*/ 2216426 h 7245626"/>
                <a:gd name="connsiteX892" fmla="*/ 1729409 w 10018643"/>
                <a:gd name="connsiteY892" fmla="*/ 2156791 h 7245626"/>
                <a:gd name="connsiteX893" fmla="*/ 1709530 w 10018643"/>
                <a:gd name="connsiteY893" fmla="*/ 2136913 h 7245626"/>
                <a:gd name="connsiteX894" fmla="*/ 1649896 w 10018643"/>
                <a:gd name="connsiteY894" fmla="*/ 2117035 h 7245626"/>
                <a:gd name="connsiteX895" fmla="*/ 1630017 w 10018643"/>
                <a:gd name="connsiteY895" fmla="*/ 2097156 h 7245626"/>
                <a:gd name="connsiteX896" fmla="*/ 1600200 w 10018643"/>
                <a:gd name="connsiteY896" fmla="*/ 2087217 h 7245626"/>
                <a:gd name="connsiteX897" fmla="*/ 1590261 w 10018643"/>
                <a:gd name="connsiteY897" fmla="*/ 2057400 h 7245626"/>
                <a:gd name="connsiteX898" fmla="*/ 1600200 w 10018643"/>
                <a:gd name="connsiteY898" fmla="*/ 1977887 h 7245626"/>
                <a:gd name="connsiteX899" fmla="*/ 1620078 w 10018643"/>
                <a:gd name="connsiteY899" fmla="*/ 1948069 h 7245626"/>
                <a:gd name="connsiteX900" fmla="*/ 1630017 w 10018643"/>
                <a:gd name="connsiteY900" fmla="*/ 1918252 h 7245626"/>
                <a:gd name="connsiteX901" fmla="*/ 1709530 w 10018643"/>
                <a:gd name="connsiteY901" fmla="*/ 1828800 h 7245626"/>
                <a:gd name="connsiteX902" fmla="*/ 1769165 w 10018643"/>
                <a:gd name="connsiteY902" fmla="*/ 1808922 h 7245626"/>
                <a:gd name="connsiteX903" fmla="*/ 1878496 w 10018643"/>
                <a:gd name="connsiteY903" fmla="*/ 1779104 h 7245626"/>
                <a:gd name="connsiteX904" fmla="*/ 2057400 w 10018643"/>
                <a:gd name="connsiteY904" fmla="*/ 1789043 h 7245626"/>
                <a:gd name="connsiteX905" fmla="*/ 2067339 w 10018643"/>
                <a:gd name="connsiteY905" fmla="*/ 1818861 h 7245626"/>
                <a:gd name="connsiteX906" fmla="*/ 2087217 w 10018643"/>
                <a:gd name="connsiteY906" fmla="*/ 1848678 h 7245626"/>
                <a:gd name="connsiteX907" fmla="*/ 2176669 w 10018643"/>
                <a:gd name="connsiteY907" fmla="*/ 1918252 h 7245626"/>
                <a:gd name="connsiteX908" fmla="*/ 2206487 w 10018643"/>
                <a:gd name="connsiteY908" fmla="*/ 1938130 h 7245626"/>
                <a:gd name="connsiteX909" fmla="*/ 2266122 w 10018643"/>
                <a:gd name="connsiteY909" fmla="*/ 1958009 h 7245626"/>
                <a:gd name="connsiteX910" fmla="*/ 2365513 w 10018643"/>
                <a:gd name="connsiteY910" fmla="*/ 1987826 h 7245626"/>
                <a:gd name="connsiteX911" fmla="*/ 2395330 w 10018643"/>
                <a:gd name="connsiteY911" fmla="*/ 1997765 h 7245626"/>
                <a:gd name="connsiteX912" fmla="*/ 2445026 w 10018643"/>
                <a:gd name="connsiteY912" fmla="*/ 2027582 h 7245626"/>
                <a:gd name="connsiteX913" fmla="*/ 2474843 w 10018643"/>
                <a:gd name="connsiteY913" fmla="*/ 2037522 h 7245626"/>
                <a:gd name="connsiteX914" fmla="*/ 2564296 w 10018643"/>
                <a:gd name="connsiteY914" fmla="*/ 2087217 h 7245626"/>
                <a:gd name="connsiteX915" fmla="*/ 2623930 w 10018643"/>
                <a:gd name="connsiteY915" fmla="*/ 2126974 h 7245626"/>
                <a:gd name="connsiteX916" fmla="*/ 2673626 w 10018643"/>
                <a:gd name="connsiteY916" fmla="*/ 2176669 h 7245626"/>
                <a:gd name="connsiteX917" fmla="*/ 2733261 w 10018643"/>
                <a:gd name="connsiteY917" fmla="*/ 2216426 h 7245626"/>
                <a:gd name="connsiteX918" fmla="*/ 2792896 w 10018643"/>
                <a:gd name="connsiteY918" fmla="*/ 2266122 h 7245626"/>
                <a:gd name="connsiteX919" fmla="*/ 2862469 w 10018643"/>
                <a:gd name="connsiteY919" fmla="*/ 2345635 h 7245626"/>
                <a:gd name="connsiteX920" fmla="*/ 2922104 w 10018643"/>
                <a:gd name="connsiteY920" fmla="*/ 2365513 h 7245626"/>
                <a:gd name="connsiteX921" fmla="*/ 2981739 w 10018643"/>
                <a:gd name="connsiteY921" fmla="*/ 2395330 h 7245626"/>
                <a:gd name="connsiteX922" fmla="*/ 3081130 w 10018643"/>
                <a:gd name="connsiteY922" fmla="*/ 2435087 h 7245626"/>
                <a:gd name="connsiteX923" fmla="*/ 3110948 w 10018643"/>
                <a:gd name="connsiteY923" fmla="*/ 2445026 h 7245626"/>
                <a:gd name="connsiteX924" fmla="*/ 3180522 w 10018643"/>
                <a:gd name="connsiteY924" fmla="*/ 2474843 h 7245626"/>
                <a:gd name="connsiteX925" fmla="*/ 3289852 w 10018643"/>
                <a:gd name="connsiteY925" fmla="*/ 2484782 h 7245626"/>
                <a:gd name="connsiteX926" fmla="*/ 3369365 w 10018643"/>
                <a:gd name="connsiteY926" fmla="*/ 2494722 h 7245626"/>
                <a:gd name="connsiteX927" fmla="*/ 3448878 w 10018643"/>
                <a:gd name="connsiteY927" fmla="*/ 2484782 h 7245626"/>
                <a:gd name="connsiteX928" fmla="*/ 3478696 w 10018643"/>
                <a:gd name="connsiteY928" fmla="*/ 2464904 h 7245626"/>
                <a:gd name="connsiteX929" fmla="*/ 3508513 w 10018643"/>
                <a:gd name="connsiteY929" fmla="*/ 2454965 h 7245626"/>
                <a:gd name="connsiteX930" fmla="*/ 3528391 w 10018643"/>
                <a:gd name="connsiteY930" fmla="*/ 2425148 h 7245626"/>
                <a:gd name="connsiteX931" fmla="*/ 3548269 w 10018643"/>
                <a:gd name="connsiteY931" fmla="*/ 2405269 h 7245626"/>
                <a:gd name="connsiteX932" fmla="*/ 3558209 w 10018643"/>
                <a:gd name="connsiteY932" fmla="*/ 2375452 h 7245626"/>
                <a:gd name="connsiteX933" fmla="*/ 3597965 w 10018643"/>
                <a:gd name="connsiteY933" fmla="*/ 2315817 h 7245626"/>
                <a:gd name="connsiteX934" fmla="*/ 3607904 w 10018643"/>
                <a:gd name="connsiteY934" fmla="*/ 2286000 h 7245626"/>
                <a:gd name="connsiteX935" fmla="*/ 3627782 w 10018643"/>
                <a:gd name="connsiteY935" fmla="*/ 2256182 h 7245626"/>
                <a:gd name="connsiteX936" fmla="*/ 3647661 w 10018643"/>
                <a:gd name="connsiteY936" fmla="*/ 2196548 h 7245626"/>
                <a:gd name="connsiteX937" fmla="*/ 3607904 w 10018643"/>
                <a:gd name="connsiteY937" fmla="*/ 2107096 h 7245626"/>
                <a:gd name="connsiteX938" fmla="*/ 3617843 w 10018643"/>
                <a:gd name="connsiteY938" fmla="*/ 1669774 h 7245626"/>
                <a:gd name="connsiteX939" fmla="*/ 3637722 w 10018643"/>
                <a:gd name="connsiteY939" fmla="*/ 1610139 h 7245626"/>
                <a:gd name="connsiteX940" fmla="*/ 3657600 w 10018643"/>
                <a:gd name="connsiteY940" fmla="*/ 1580322 h 7245626"/>
                <a:gd name="connsiteX941" fmla="*/ 3667539 w 10018643"/>
                <a:gd name="connsiteY941" fmla="*/ 1550504 h 7245626"/>
                <a:gd name="connsiteX942" fmla="*/ 3697356 w 10018643"/>
                <a:gd name="connsiteY942" fmla="*/ 1530626 h 7245626"/>
                <a:gd name="connsiteX943" fmla="*/ 3756991 w 10018643"/>
                <a:gd name="connsiteY943" fmla="*/ 1510748 h 7245626"/>
                <a:gd name="connsiteX944" fmla="*/ 3816626 w 10018643"/>
                <a:gd name="connsiteY944" fmla="*/ 1490869 h 7245626"/>
                <a:gd name="connsiteX945" fmla="*/ 3846443 w 10018643"/>
                <a:gd name="connsiteY945" fmla="*/ 1480930 h 7245626"/>
                <a:gd name="connsiteX946" fmla="*/ 3876261 w 10018643"/>
                <a:gd name="connsiteY946" fmla="*/ 1470991 h 7245626"/>
                <a:gd name="connsiteX947" fmla="*/ 3935896 w 10018643"/>
                <a:gd name="connsiteY947" fmla="*/ 1441174 h 7245626"/>
                <a:gd name="connsiteX948" fmla="*/ 3965713 w 10018643"/>
                <a:gd name="connsiteY948" fmla="*/ 1421296 h 7245626"/>
                <a:gd name="connsiteX949" fmla="*/ 3985591 w 10018643"/>
                <a:gd name="connsiteY949" fmla="*/ 1401417 h 7245626"/>
                <a:gd name="connsiteX950" fmla="*/ 4015409 w 10018643"/>
                <a:gd name="connsiteY950" fmla="*/ 1391478 h 7245626"/>
                <a:gd name="connsiteX951" fmla="*/ 4065104 w 10018643"/>
                <a:gd name="connsiteY951" fmla="*/ 1401417 h 7245626"/>
                <a:gd name="connsiteX952" fmla="*/ 4154556 w 10018643"/>
                <a:gd name="connsiteY952" fmla="*/ 1470991 h 7245626"/>
                <a:gd name="connsiteX953" fmla="*/ 4184374 w 10018643"/>
                <a:gd name="connsiteY953" fmla="*/ 1480930 h 7245626"/>
                <a:gd name="connsiteX954" fmla="*/ 4124739 w 10018643"/>
                <a:gd name="connsiteY954" fmla="*/ 1470991 h 7245626"/>
                <a:gd name="connsiteX955" fmla="*/ 4045226 w 10018643"/>
                <a:gd name="connsiteY955" fmla="*/ 1401417 h 724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</a:cxnLst>
              <a:rect l="l" t="t" r="r" b="b"/>
              <a:pathLst>
                <a:path w="10018643" h="7245626">
                  <a:moveTo>
                    <a:pt x="4045226" y="1401417"/>
                  </a:moveTo>
                  <a:cubicBezTo>
                    <a:pt x="4046882" y="1401417"/>
                    <a:pt x="4049947" y="1423918"/>
                    <a:pt x="4134678" y="1470991"/>
                  </a:cubicBezTo>
                  <a:cubicBezTo>
                    <a:pt x="4155562" y="1482593"/>
                    <a:pt x="4194313" y="1510748"/>
                    <a:pt x="4194313" y="1510748"/>
                  </a:cubicBezTo>
                  <a:cubicBezTo>
                    <a:pt x="4200939" y="1520687"/>
                    <a:pt x="4209340" y="1529649"/>
                    <a:pt x="4214191" y="1540565"/>
                  </a:cubicBezTo>
                  <a:cubicBezTo>
                    <a:pt x="4250737" y="1622794"/>
                    <a:pt x="4213123" y="1579255"/>
                    <a:pt x="4253948" y="1620078"/>
                  </a:cubicBezTo>
                  <a:cubicBezTo>
                    <a:pt x="4269681" y="1683012"/>
                    <a:pt x="4256310" y="1648470"/>
                    <a:pt x="4303643" y="1719469"/>
                  </a:cubicBezTo>
                  <a:lnTo>
                    <a:pt x="4323522" y="1749287"/>
                  </a:lnTo>
                  <a:lnTo>
                    <a:pt x="4343400" y="1779104"/>
                  </a:lnTo>
                  <a:cubicBezTo>
                    <a:pt x="4346713" y="1789043"/>
                    <a:pt x="4348251" y="1799764"/>
                    <a:pt x="4353339" y="1808922"/>
                  </a:cubicBezTo>
                  <a:cubicBezTo>
                    <a:pt x="4364941" y="1829806"/>
                    <a:pt x="4393096" y="1868556"/>
                    <a:pt x="4393096" y="1868556"/>
                  </a:cubicBezTo>
                  <a:cubicBezTo>
                    <a:pt x="4398511" y="1884803"/>
                    <a:pt x="4406688" y="1918050"/>
                    <a:pt x="4422913" y="1928191"/>
                  </a:cubicBezTo>
                  <a:cubicBezTo>
                    <a:pt x="4451548" y="1946088"/>
                    <a:pt x="4510081" y="1952658"/>
                    <a:pt x="4542182" y="1958009"/>
                  </a:cubicBezTo>
                  <a:cubicBezTo>
                    <a:pt x="4565373" y="1954696"/>
                    <a:pt x="4589155" y="1954233"/>
                    <a:pt x="4611756" y="1948069"/>
                  </a:cubicBezTo>
                  <a:cubicBezTo>
                    <a:pt x="4636645" y="1941281"/>
                    <a:pt x="4672848" y="1914164"/>
                    <a:pt x="4691269" y="1898374"/>
                  </a:cubicBezTo>
                  <a:cubicBezTo>
                    <a:pt x="4701941" y="1889226"/>
                    <a:pt x="4712457" y="1879651"/>
                    <a:pt x="4721087" y="1868556"/>
                  </a:cubicBezTo>
                  <a:cubicBezTo>
                    <a:pt x="4735754" y="1849698"/>
                    <a:pt x="4760843" y="1808922"/>
                    <a:pt x="4760843" y="1808922"/>
                  </a:cubicBezTo>
                  <a:cubicBezTo>
                    <a:pt x="4786236" y="1732741"/>
                    <a:pt x="4759103" y="1821973"/>
                    <a:pt x="4780722" y="1659835"/>
                  </a:cubicBezTo>
                  <a:cubicBezTo>
                    <a:pt x="4782107" y="1649450"/>
                    <a:pt x="4787783" y="1640091"/>
                    <a:pt x="4790661" y="1630017"/>
                  </a:cubicBezTo>
                  <a:cubicBezTo>
                    <a:pt x="4806706" y="1573859"/>
                    <a:pt x="4790217" y="1605836"/>
                    <a:pt x="4820478" y="1560443"/>
                  </a:cubicBezTo>
                  <a:cubicBezTo>
                    <a:pt x="4835500" y="1500357"/>
                    <a:pt x="4826096" y="1533649"/>
                    <a:pt x="4850296" y="1461052"/>
                  </a:cubicBezTo>
                  <a:lnTo>
                    <a:pt x="4860235" y="1431235"/>
                  </a:lnTo>
                  <a:lnTo>
                    <a:pt x="4870174" y="1401417"/>
                  </a:lnTo>
                  <a:cubicBezTo>
                    <a:pt x="4873487" y="1239078"/>
                    <a:pt x="4873873" y="1076653"/>
                    <a:pt x="4880113" y="914400"/>
                  </a:cubicBezTo>
                  <a:cubicBezTo>
                    <a:pt x="4880654" y="900336"/>
                    <a:pt x="4905283" y="851797"/>
                    <a:pt x="4909930" y="844826"/>
                  </a:cubicBezTo>
                  <a:cubicBezTo>
                    <a:pt x="4915128" y="837029"/>
                    <a:pt x="4923955" y="832265"/>
                    <a:pt x="4929809" y="824948"/>
                  </a:cubicBezTo>
                  <a:cubicBezTo>
                    <a:pt x="4937271" y="815620"/>
                    <a:pt x="4940359" y="802592"/>
                    <a:pt x="4949687" y="795130"/>
                  </a:cubicBezTo>
                  <a:cubicBezTo>
                    <a:pt x="4957868" y="788585"/>
                    <a:pt x="4969565" y="788504"/>
                    <a:pt x="4979504" y="785191"/>
                  </a:cubicBezTo>
                  <a:cubicBezTo>
                    <a:pt x="5042452" y="788504"/>
                    <a:pt x="5105891" y="786613"/>
                    <a:pt x="5168348" y="795130"/>
                  </a:cubicBezTo>
                  <a:cubicBezTo>
                    <a:pt x="5180184" y="796744"/>
                    <a:pt x="5196201" y="803226"/>
                    <a:pt x="5198165" y="815009"/>
                  </a:cubicBezTo>
                  <a:cubicBezTo>
                    <a:pt x="5211259" y="893574"/>
                    <a:pt x="5191180" y="892646"/>
                    <a:pt x="5178287" y="944217"/>
                  </a:cubicBezTo>
                  <a:cubicBezTo>
                    <a:pt x="5164103" y="1000955"/>
                    <a:pt x="5173712" y="982660"/>
                    <a:pt x="5158409" y="1033669"/>
                  </a:cubicBezTo>
                  <a:cubicBezTo>
                    <a:pt x="5152388" y="1053739"/>
                    <a:pt x="5145156" y="1073426"/>
                    <a:pt x="5138530" y="1093304"/>
                  </a:cubicBezTo>
                  <a:lnTo>
                    <a:pt x="5128591" y="1123122"/>
                  </a:lnTo>
                  <a:cubicBezTo>
                    <a:pt x="5125278" y="1133061"/>
                    <a:pt x="5121193" y="1142775"/>
                    <a:pt x="5118652" y="1152939"/>
                  </a:cubicBezTo>
                  <a:cubicBezTo>
                    <a:pt x="5115339" y="1166191"/>
                    <a:pt x="5112638" y="1179612"/>
                    <a:pt x="5108713" y="1192696"/>
                  </a:cubicBezTo>
                  <a:cubicBezTo>
                    <a:pt x="5102692" y="1212766"/>
                    <a:pt x="5095461" y="1232452"/>
                    <a:pt x="5088835" y="1252330"/>
                  </a:cubicBezTo>
                  <a:cubicBezTo>
                    <a:pt x="5085522" y="1262269"/>
                    <a:pt x="5081437" y="1271984"/>
                    <a:pt x="5078896" y="1282148"/>
                  </a:cubicBezTo>
                  <a:cubicBezTo>
                    <a:pt x="5075583" y="1295400"/>
                    <a:pt x="5072881" y="1308820"/>
                    <a:pt x="5068956" y="1321904"/>
                  </a:cubicBezTo>
                  <a:cubicBezTo>
                    <a:pt x="5062935" y="1341974"/>
                    <a:pt x="5055704" y="1361661"/>
                    <a:pt x="5049078" y="1381539"/>
                  </a:cubicBezTo>
                  <a:cubicBezTo>
                    <a:pt x="5045765" y="1391478"/>
                    <a:pt x="5041194" y="1401083"/>
                    <a:pt x="5039139" y="1411356"/>
                  </a:cubicBezTo>
                  <a:cubicBezTo>
                    <a:pt x="5035826" y="1427921"/>
                    <a:pt x="5033297" y="1444663"/>
                    <a:pt x="5029200" y="1461052"/>
                  </a:cubicBezTo>
                  <a:cubicBezTo>
                    <a:pt x="5026659" y="1471216"/>
                    <a:pt x="5021802" y="1480705"/>
                    <a:pt x="5019261" y="1490869"/>
                  </a:cubicBezTo>
                  <a:cubicBezTo>
                    <a:pt x="5015164" y="1507258"/>
                    <a:pt x="5012635" y="1524000"/>
                    <a:pt x="5009322" y="1540565"/>
                  </a:cubicBezTo>
                  <a:cubicBezTo>
                    <a:pt x="5012635" y="1643269"/>
                    <a:pt x="5013399" y="1746088"/>
                    <a:pt x="5019261" y="1848678"/>
                  </a:cubicBezTo>
                  <a:cubicBezTo>
                    <a:pt x="5021930" y="1895388"/>
                    <a:pt x="5030513" y="1881122"/>
                    <a:pt x="5049078" y="1918252"/>
                  </a:cubicBezTo>
                  <a:cubicBezTo>
                    <a:pt x="5053763" y="1927623"/>
                    <a:pt x="5050836" y="1941524"/>
                    <a:pt x="5059017" y="1948069"/>
                  </a:cubicBezTo>
                  <a:cubicBezTo>
                    <a:pt x="5069684" y="1956603"/>
                    <a:pt x="5085522" y="1954696"/>
                    <a:pt x="5098774" y="1958009"/>
                  </a:cubicBezTo>
                  <a:cubicBezTo>
                    <a:pt x="5108713" y="1967948"/>
                    <a:pt x="5116896" y="1980029"/>
                    <a:pt x="5128591" y="1987826"/>
                  </a:cubicBezTo>
                  <a:cubicBezTo>
                    <a:pt x="5137308" y="1993637"/>
                    <a:pt x="5149038" y="1993080"/>
                    <a:pt x="5158409" y="1997765"/>
                  </a:cubicBezTo>
                  <a:cubicBezTo>
                    <a:pt x="5183486" y="2010303"/>
                    <a:pt x="5189615" y="2019032"/>
                    <a:pt x="5208104" y="2037522"/>
                  </a:cubicBezTo>
                  <a:cubicBezTo>
                    <a:pt x="5236443" y="2034373"/>
                    <a:pt x="5294073" y="2034293"/>
                    <a:pt x="5327374" y="2017643"/>
                  </a:cubicBezTo>
                  <a:cubicBezTo>
                    <a:pt x="5338058" y="2012301"/>
                    <a:pt x="5347252" y="2004391"/>
                    <a:pt x="5357191" y="1997765"/>
                  </a:cubicBezTo>
                  <a:cubicBezTo>
                    <a:pt x="5363817" y="1977887"/>
                    <a:pt x="5374470" y="1958922"/>
                    <a:pt x="5377069" y="1938130"/>
                  </a:cubicBezTo>
                  <a:cubicBezTo>
                    <a:pt x="5379235" y="1920803"/>
                    <a:pt x="5382121" y="1855488"/>
                    <a:pt x="5396948" y="1828800"/>
                  </a:cubicBezTo>
                  <a:cubicBezTo>
                    <a:pt x="5408550" y="1807916"/>
                    <a:pt x="5423452" y="1789043"/>
                    <a:pt x="5436704" y="1769165"/>
                  </a:cubicBezTo>
                  <a:cubicBezTo>
                    <a:pt x="5461779" y="1731552"/>
                    <a:pt x="5448136" y="1747794"/>
                    <a:pt x="5476461" y="1719469"/>
                  </a:cubicBezTo>
                  <a:cubicBezTo>
                    <a:pt x="5499771" y="1649539"/>
                    <a:pt x="5469431" y="1735873"/>
                    <a:pt x="5506278" y="1649896"/>
                  </a:cubicBezTo>
                  <a:cubicBezTo>
                    <a:pt x="5510405" y="1640266"/>
                    <a:pt x="5511129" y="1629237"/>
                    <a:pt x="5516217" y="1620078"/>
                  </a:cubicBezTo>
                  <a:cubicBezTo>
                    <a:pt x="5527819" y="1599194"/>
                    <a:pt x="5542722" y="1580321"/>
                    <a:pt x="5555974" y="1560443"/>
                  </a:cubicBezTo>
                  <a:cubicBezTo>
                    <a:pt x="5562600" y="1550504"/>
                    <a:pt x="5572075" y="1541958"/>
                    <a:pt x="5575852" y="1530626"/>
                  </a:cubicBezTo>
                  <a:cubicBezTo>
                    <a:pt x="5588754" y="1491919"/>
                    <a:pt x="5578383" y="1508217"/>
                    <a:pt x="5605669" y="1480930"/>
                  </a:cubicBezTo>
                  <a:cubicBezTo>
                    <a:pt x="5630657" y="1405974"/>
                    <a:pt x="5596948" y="1498376"/>
                    <a:pt x="5635487" y="1421296"/>
                  </a:cubicBezTo>
                  <a:cubicBezTo>
                    <a:pt x="5676636" y="1338997"/>
                    <a:pt x="5608337" y="1447111"/>
                    <a:pt x="5665304" y="1361661"/>
                  </a:cubicBezTo>
                  <a:lnTo>
                    <a:pt x="5685182" y="1302026"/>
                  </a:lnTo>
                  <a:cubicBezTo>
                    <a:pt x="5688495" y="1292087"/>
                    <a:pt x="5689311" y="1280926"/>
                    <a:pt x="5695122" y="1272209"/>
                  </a:cubicBezTo>
                  <a:cubicBezTo>
                    <a:pt x="5752090" y="1186754"/>
                    <a:pt x="5683790" y="1294874"/>
                    <a:pt x="5724939" y="1212574"/>
                  </a:cubicBezTo>
                  <a:cubicBezTo>
                    <a:pt x="5730281" y="1201890"/>
                    <a:pt x="5739965" y="1193672"/>
                    <a:pt x="5744817" y="1182756"/>
                  </a:cubicBezTo>
                  <a:cubicBezTo>
                    <a:pt x="5781364" y="1100527"/>
                    <a:pt x="5743751" y="1144068"/>
                    <a:pt x="5784574" y="1103243"/>
                  </a:cubicBezTo>
                  <a:cubicBezTo>
                    <a:pt x="5791200" y="1083365"/>
                    <a:pt x="5792829" y="1061043"/>
                    <a:pt x="5804452" y="1043609"/>
                  </a:cubicBezTo>
                  <a:lnTo>
                    <a:pt x="5844209" y="983974"/>
                  </a:lnTo>
                  <a:cubicBezTo>
                    <a:pt x="5855581" y="949858"/>
                    <a:pt x="5853879" y="944486"/>
                    <a:pt x="5883965" y="914400"/>
                  </a:cubicBezTo>
                  <a:cubicBezTo>
                    <a:pt x="5892412" y="905953"/>
                    <a:pt x="5903843" y="901148"/>
                    <a:pt x="5913782" y="894522"/>
                  </a:cubicBezTo>
                  <a:cubicBezTo>
                    <a:pt x="5931251" y="842119"/>
                    <a:pt x="5912177" y="884523"/>
                    <a:pt x="5953539" y="834887"/>
                  </a:cubicBezTo>
                  <a:cubicBezTo>
                    <a:pt x="5970977" y="813961"/>
                    <a:pt x="5972544" y="792864"/>
                    <a:pt x="6003235" y="785191"/>
                  </a:cubicBezTo>
                  <a:cubicBezTo>
                    <a:pt x="6032340" y="777915"/>
                    <a:pt x="6062949" y="779217"/>
                    <a:pt x="6092687" y="775252"/>
                  </a:cubicBezTo>
                  <a:cubicBezTo>
                    <a:pt x="6112663" y="772589"/>
                    <a:pt x="6132444" y="768626"/>
                    <a:pt x="6152322" y="765313"/>
                  </a:cubicBezTo>
                  <a:cubicBezTo>
                    <a:pt x="6211957" y="768626"/>
                    <a:pt x="6271961" y="767844"/>
                    <a:pt x="6331226" y="775252"/>
                  </a:cubicBezTo>
                  <a:cubicBezTo>
                    <a:pt x="6352018" y="777851"/>
                    <a:pt x="6390861" y="795130"/>
                    <a:pt x="6390861" y="795130"/>
                  </a:cubicBezTo>
                  <a:cubicBezTo>
                    <a:pt x="6397487" y="801756"/>
                    <a:pt x="6402704" y="810188"/>
                    <a:pt x="6410739" y="815009"/>
                  </a:cubicBezTo>
                  <a:cubicBezTo>
                    <a:pt x="6419723" y="820399"/>
                    <a:pt x="6433148" y="817540"/>
                    <a:pt x="6440556" y="824948"/>
                  </a:cubicBezTo>
                  <a:cubicBezTo>
                    <a:pt x="6457449" y="841841"/>
                    <a:pt x="6480313" y="884582"/>
                    <a:pt x="6480313" y="884582"/>
                  </a:cubicBezTo>
                  <a:cubicBezTo>
                    <a:pt x="6483626" y="897834"/>
                    <a:pt x="6486499" y="911204"/>
                    <a:pt x="6490252" y="924339"/>
                  </a:cubicBezTo>
                  <a:cubicBezTo>
                    <a:pt x="6493130" y="934413"/>
                    <a:pt x="6498136" y="943883"/>
                    <a:pt x="6500191" y="954156"/>
                  </a:cubicBezTo>
                  <a:cubicBezTo>
                    <a:pt x="6504785" y="977128"/>
                    <a:pt x="6506568" y="1000576"/>
                    <a:pt x="6510130" y="1023730"/>
                  </a:cubicBezTo>
                  <a:cubicBezTo>
                    <a:pt x="6513194" y="1043648"/>
                    <a:pt x="6516756" y="1063487"/>
                    <a:pt x="6520069" y="1083365"/>
                  </a:cubicBezTo>
                  <a:cubicBezTo>
                    <a:pt x="6516756" y="1129748"/>
                    <a:pt x="6517028" y="1176527"/>
                    <a:pt x="6510130" y="1222513"/>
                  </a:cubicBezTo>
                  <a:cubicBezTo>
                    <a:pt x="6507022" y="1243235"/>
                    <a:pt x="6496878" y="1262270"/>
                    <a:pt x="6490252" y="1282148"/>
                  </a:cubicBezTo>
                  <a:cubicBezTo>
                    <a:pt x="6476536" y="1323297"/>
                    <a:pt x="6486124" y="1303248"/>
                    <a:pt x="6460435" y="1341782"/>
                  </a:cubicBezTo>
                  <a:cubicBezTo>
                    <a:pt x="6427030" y="1442001"/>
                    <a:pt x="6478001" y="1286542"/>
                    <a:pt x="6440556" y="1411356"/>
                  </a:cubicBezTo>
                  <a:cubicBezTo>
                    <a:pt x="6434535" y="1431426"/>
                    <a:pt x="6427304" y="1451113"/>
                    <a:pt x="6420678" y="1470991"/>
                  </a:cubicBezTo>
                  <a:cubicBezTo>
                    <a:pt x="6417365" y="1480930"/>
                    <a:pt x="6416551" y="1492092"/>
                    <a:pt x="6410739" y="1500809"/>
                  </a:cubicBezTo>
                  <a:cubicBezTo>
                    <a:pt x="6404113" y="1510748"/>
                    <a:pt x="6396203" y="1519942"/>
                    <a:pt x="6390861" y="1530626"/>
                  </a:cubicBezTo>
                  <a:cubicBezTo>
                    <a:pt x="6365056" y="1582236"/>
                    <a:pt x="6399871" y="1541494"/>
                    <a:pt x="6361043" y="1580322"/>
                  </a:cubicBezTo>
                  <a:cubicBezTo>
                    <a:pt x="6343576" y="1632723"/>
                    <a:pt x="6362649" y="1590321"/>
                    <a:pt x="6321287" y="1639956"/>
                  </a:cubicBezTo>
                  <a:cubicBezTo>
                    <a:pt x="6313640" y="1649133"/>
                    <a:pt x="6308871" y="1660446"/>
                    <a:pt x="6301409" y="1669774"/>
                  </a:cubicBezTo>
                  <a:cubicBezTo>
                    <a:pt x="6295555" y="1677091"/>
                    <a:pt x="6287384" y="1682335"/>
                    <a:pt x="6281530" y="1689652"/>
                  </a:cubicBezTo>
                  <a:cubicBezTo>
                    <a:pt x="6274068" y="1698980"/>
                    <a:pt x="6270098" y="1711022"/>
                    <a:pt x="6261652" y="1719469"/>
                  </a:cubicBezTo>
                  <a:cubicBezTo>
                    <a:pt x="6253205" y="1727916"/>
                    <a:pt x="6241774" y="1732722"/>
                    <a:pt x="6231835" y="1739348"/>
                  </a:cubicBezTo>
                  <a:cubicBezTo>
                    <a:pt x="6228522" y="1749287"/>
                    <a:pt x="6227985" y="1760640"/>
                    <a:pt x="6221896" y="1769165"/>
                  </a:cubicBezTo>
                  <a:cubicBezTo>
                    <a:pt x="6211003" y="1784416"/>
                    <a:pt x="6195391" y="1795670"/>
                    <a:pt x="6182139" y="1808922"/>
                  </a:cubicBezTo>
                  <a:lnTo>
                    <a:pt x="6132443" y="1858617"/>
                  </a:lnTo>
                  <a:cubicBezTo>
                    <a:pt x="6125817" y="1865243"/>
                    <a:pt x="6117763" y="1870699"/>
                    <a:pt x="6112565" y="1878496"/>
                  </a:cubicBezTo>
                  <a:cubicBezTo>
                    <a:pt x="6066997" y="1946847"/>
                    <a:pt x="6095473" y="1930575"/>
                    <a:pt x="6042991" y="1948069"/>
                  </a:cubicBezTo>
                  <a:cubicBezTo>
                    <a:pt x="6029739" y="1967947"/>
                    <a:pt x="6020129" y="1990811"/>
                    <a:pt x="6003235" y="2007704"/>
                  </a:cubicBezTo>
                  <a:cubicBezTo>
                    <a:pt x="5996609" y="2014330"/>
                    <a:pt x="5988979" y="2020085"/>
                    <a:pt x="5983356" y="2027582"/>
                  </a:cubicBezTo>
                  <a:cubicBezTo>
                    <a:pt x="5969022" y="2046694"/>
                    <a:pt x="5960493" y="2070323"/>
                    <a:pt x="5943600" y="2087217"/>
                  </a:cubicBezTo>
                  <a:cubicBezTo>
                    <a:pt x="5936974" y="2093843"/>
                    <a:pt x="5928920" y="2099299"/>
                    <a:pt x="5923722" y="2107096"/>
                  </a:cubicBezTo>
                  <a:cubicBezTo>
                    <a:pt x="5915503" y="2119424"/>
                    <a:pt x="5911194" y="2133988"/>
                    <a:pt x="5903843" y="2146852"/>
                  </a:cubicBezTo>
                  <a:cubicBezTo>
                    <a:pt x="5875325" y="2196757"/>
                    <a:pt x="5889829" y="2156359"/>
                    <a:pt x="5864087" y="2216426"/>
                  </a:cubicBezTo>
                  <a:cubicBezTo>
                    <a:pt x="5820223" y="2318778"/>
                    <a:pt x="5900186" y="2154169"/>
                    <a:pt x="5834269" y="2286000"/>
                  </a:cubicBezTo>
                  <a:cubicBezTo>
                    <a:pt x="5827643" y="2312504"/>
                    <a:pt x="5823030" y="2339595"/>
                    <a:pt x="5814391" y="2365513"/>
                  </a:cubicBezTo>
                  <a:lnTo>
                    <a:pt x="5794513" y="2425148"/>
                  </a:lnTo>
                  <a:cubicBezTo>
                    <a:pt x="5804452" y="2428461"/>
                    <a:pt x="5814959" y="2430402"/>
                    <a:pt x="5824330" y="2435087"/>
                  </a:cubicBezTo>
                  <a:cubicBezTo>
                    <a:pt x="5896053" y="2470948"/>
                    <a:pt x="5806779" y="2439992"/>
                    <a:pt x="5893904" y="2474843"/>
                  </a:cubicBezTo>
                  <a:cubicBezTo>
                    <a:pt x="5944348" y="2495021"/>
                    <a:pt x="5953323" y="2494679"/>
                    <a:pt x="6003235" y="2504661"/>
                  </a:cubicBezTo>
                  <a:cubicBezTo>
                    <a:pt x="6056244" y="2501348"/>
                    <a:pt x="6109799" y="2503006"/>
                    <a:pt x="6162261" y="2494722"/>
                  </a:cubicBezTo>
                  <a:cubicBezTo>
                    <a:pt x="6174060" y="2492859"/>
                    <a:pt x="6183631" y="2483290"/>
                    <a:pt x="6192078" y="2474843"/>
                  </a:cubicBezTo>
                  <a:cubicBezTo>
                    <a:pt x="6204555" y="2462366"/>
                    <a:pt x="6225989" y="2418910"/>
                    <a:pt x="6231835" y="2405269"/>
                  </a:cubicBezTo>
                  <a:cubicBezTo>
                    <a:pt x="6235962" y="2395639"/>
                    <a:pt x="6235963" y="2384169"/>
                    <a:pt x="6241774" y="2375452"/>
                  </a:cubicBezTo>
                  <a:cubicBezTo>
                    <a:pt x="6252764" y="2358966"/>
                    <a:pt x="6283075" y="2334923"/>
                    <a:pt x="6301409" y="2325756"/>
                  </a:cubicBezTo>
                  <a:cubicBezTo>
                    <a:pt x="6310780" y="2321071"/>
                    <a:pt x="6321855" y="2320502"/>
                    <a:pt x="6331226" y="2315817"/>
                  </a:cubicBezTo>
                  <a:cubicBezTo>
                    <a:pt x="6408292" y="2277284"/>
                    <a:pt x="6315915" y="2310981"/>
                    <a:pt x="6390861" y="2286000"/>
                  </a:cubicBezTo>
                  <a:cubicBezTo>
                    <a:pt x="6400800" y="2279374"/>
                    <a:pt x="6411350" y="2273584"/>
                    <a:pt x="6420678" y="2266122"/>
                  </a:cubicBezTo>
                  <a:cubicBezTo>
                    <a:pt x="6427995" y="2260268"/>
                    <a:pt x="6433059" y="2251866"/>
                    <a:pt x="6440556" y="2246243"/>
                  </a:cubicBezTo>
                  <a:cubicBezTo>
                    <a:pt x="6459668" y="2231909"/>
                    <a:pt x="6483298" y="2223380"/>
                    <a:pt x="6500191" y="2206487"/>
                  </a:cubicBezTo>
                  <a:cubicBezTo>
                    <a:pt x="6538456" y="2168222"/>
                    <a:pt x="6518313" y="2184466"/>
                    <a:pt x="6559826" y="2156791"/>
                  </a:cubicBezTo>
                  <a:cubicBezTo>
                    <a:pt x="6599584" y="2097154"/>
                    <a:pt x="6556511" y="2153481"/>
                    <a:pt x="6609522" y="2107096"/>
                  </a:cubicBezTo>
                  <a:cubicBezTo>
                    <a:pt x="6627152" y="2091669"/>
                    <a:pt x="6642652" y="2073965"/>
                    <a:pt x="6659217" y="2057400"/>
                  </a:cubicBezTo>
                  <a:cubicBezTo>
                    <a:pt x="6665843" y="2050774"/>
                    <a:pt x="6670206" y="2040486"/>
                    <a:pt x="6679096" y="2037522"/>
                  </a:cubicBezTo>
                  <a:lnTo>
                    <a:pt x="6708913" y="2027582"/>
                  </a:lnTo>
                  <a:cubicBezTo>
                    <a:pt x="6725478" y="2011017"/>
                    <a:pt x="6739117" y="1990882"/>
                    <a:pt x="6758609" y="1977887"/>
                  </a:cubicBezTo>
                  <a:cubicBezTo>
                    <a:pt x="6780751" y="1963125"/>
                    <a:pt x="6792117" y="1958364"/>
                    <a:pt x="6808304" y="1938130"/>
                  </a:cubicBezTo>
                  <a:cubicBezTo>
                    <a:pt x="6815766" y="1928802"/>
                    <a:pt x="6820408" y="1917382"/>
                    <a:pt x="6828182" y="1908313"/>
                  </a:cubicBezTo>
                  <a:cubicBezTo>
                    <a:pt x="6840379" y="1894083"/>
                    <a:pt x="6854687" y="1881808"/>
                    <a:pt x="6867939" y="1868556"/>
                  </a:cubicBezTo>
                  <a:cubicBezTo>
                    <a:pt x="6877878" y="1858617"/>
                    <a:pt x="6889322" y="1849984"/>
                    <a:pt x="6897756" y="1838739"/>
                  </a:cubicBezTo>
                  <a:cubicBezTo>
                    <a:pt x="6934741" y="1789426"/>
                    <a:pt x="6913791" y="1808171"/>
                    <a:pt x="6957391" y="1779104"/>
                  </a:cubicBezTo>
                  <a:cubicBezTo>
                    <a:pt x="6998353" y="1717662"/>
                    <a:pt x="6952872" y="1777600"/>
                    <a:pt x="7007087" y="1729409"/>
                  </a:cubicBezTo>
                  <a:cubicBezTo>
                    <a:pt x="7088433" y="1657102"/>
                    <a:pt x="7033593" y="1678056"/>
                    <a:pt x="7106478" y="1659835"/>
                  </a:cubicBezTo>
                  <a:cubicBezTo>
                    <a:pt x="7183969" y="1582341"/>
                    <a:pt x="7055884" y="1707832"/>
                    <a:pt x="7156174" y="1620078"/>
                  </a:cubicBezTo>
                  <a:cubicBezTo>
                    <a:pt x="7173804" y="1604651"/>
                    <a:pt x="7189304" y="1586947"/>
                    <a:pt x="7205869" y="1570382"/>
                  </a:cubicBezTo>
                  <a:cubicBezTo>
                    <a:pt x="7212495" y="1563756"/>
                    <a:pt x="7220550" y="1558301"/>
                    <a:pt x="7225748" y="1550504"/>
                  </a:cubicBezTo>
                  <a:cubicBezTo>
                    <a:pt x="7232374" y="1540565"/>
                    <a:pt x="7237760" y="1529677"/>
                    <a:pt x="7245626" y="1520687"/>
                  </a:cubicBezTo>
                  <a:cubicBezTo>
                    <a:pt x="7327025" y="1427660"/>
                    <a:pt x="7270469" y="1508271"/>
                    <a:pt x="7315200" y="1441174"/>
                  </a:cubicBezTo>
                  <a:cubicBezTo>
                    <a:pt x="7337582" y="1374026"/>
                    <a:pt x="7306542" y="1446809"/>
                    <a:pt x="7354956" y="1391478"/>
                  </a:cubicBezTo>
                  <a:cubicBezTo>
                    <a:pt x="7370688" y="1373498"/>
                    <a:pt x="7377819" y="1348736"/>
                    <a:pt x="7394713" y="1331843"/>
                  </a:cubicBezTo>
                  <a:cubicBezTo>
                    <a:pt x="7420616" y="1305940"/>
                    <a:pt x="7441356" y="1278704"/>
                    <a:pt x="7474226" y="1262269"/>
                  </a:cubicBezTo>
                  <a:cubicBezTo>
                    <a:pt x="7483597" y="1257584"/>
                    <a:pt x="7494104" y="1255643"/>
                    <a:pt x="7504043" y="1252330"/>
                  </a:cubicBezTo>
                  <a:cubicBezTo>
                    <a:pt x="7510669" y="1245704"/>
                    <a:pt x="7515540" y="1236643"/>
                    <a:pt x="7523922" y="1232452"/>
                  </a:cubicBezTo>
                  <a:cubicBezTo>
                    <a:pt x="7542663" y="1223082"/>
                    <a:pt x="7566122" y="1224197"/>
                    <a:pt x="7583556" y="1212574"/>
                  </a:cubicBezTo>
                  <a:cubicBezTo>
                    <a:pt x="7593495" y="1205948"/>
                    <a:pt x="7604046" y="1200158"/>
                    <a:pt x="7613374" y="1192696"/>
                  </a:cubicBezTo>
                  <a:cubicBezTo>
                    <a:pt x="7620691" y="1186842"/>
                    <a:pt x="7625217" y="1177638"/>
                    <a:pt x="7633252" y="1172817"/>
                  </a:cubicBezTo>
                  <a:cubicBezTo>
                    <a:pt x="7642236" y="1167427"/>
                    <a:pt x="7653130" y="1166191"/>
                    <a:pt x="7663069" y="1162878"/>
                  </a:cubicBezTo>
                  <a:cubicBezTo>
                    <a:pt x="7676321" y="1152939"/>
                    <a:pt x="7689255" y="1142561"/>
                    <a:pt x="7702826" y="1133061"/>
                  </a:cubicBezTo>
                  <a:cubicBezTo>
                    <a:pt x="7722398" y="1119361"/>
                    <a:pt x="7742583" y="1106556"/>
                    <a:pt x="7762461" y="1093304"/>
                  </a:cubicBezTo>
                  <a:lnTo>
                    <a:pt x="7822096" y="1053548"/>
                  </a:lnTo>
                  <a:lnTo>
                    <a:pt x="7851913" y="1033669"/>
                  </a:lnTo>
                  <a:cubicBezTo>
                    <a:pt x="7861852" y="1027043"/>
                    <a:pt x="7873283" y="1022237"/>
                    <a:pt x="7881730" y="1013791"/>
                  </a:cubicBezTo>
                  <a:lnTo>
                    <a:pt x="7931426" y="964096"/>
                  </a:lnTo>
                  <a:cubicBezTo>
                    <a:pt x="7941365" y="954157"/>
                    <a:pt x="7953446" y="945973"/>
                    <a:pt x="7961243" y="934278"/>
                  </a:cubicBezTo>
                  <a:cubicBezTo>
                    <a:pt x="7967869" y="924339"/>
                    <a:pt x="7973660" y="913789"/>
                    <a:pt x="7981122" y="904461"/>
                  </a:cubicBezTo>
                  <a:cubicBezTo>
                    <a:pt x="7986976" y="897144"/>
                    <a:pt x="7995146" y="891899"/>
                    <a:pt x="8001000" y="884582"/>
                  </a:cubicBezTo>
                  <a:cubicBezTo>
                    <a:pt x="8008462" y="875254"/>
                    <a:pt x="8013935" y="864485"/>
                    <a:pt x="8020878" y="854765"/>
                  </a:cubicBezTo>
                  <a:cubicBezTo>
                    <a:pt x="8030506" y="841285"/>
                    <a:pt x="8041196" y="828580"/>
                    <a:pt x="8050696" y="815009"/>
                  </a:cubicBezTo>
                  <a:cubicBezTo>
                    <a:pt x="8064396" y="795437"/>
                    <a:pt x="8073559" y="772268"/>
                    <a:pt x="8090452" y="755374"/>
                  </a:cubicBezTo>
                  <a:cubicBezTo>
                    <a:pt x="8100391" y="745435"/>
                    <a:pt x="8111639" y="736651"/>
                    <a:pt x="8120269" y="725556"/>
                  </a:cubicBezTo>
                  <a:cubicBezTo>
                    <a:pt x="8137353" y="703590"/>
                    <a:pt x="8178108" y="626764"/>
                    <a:pt x="8209722" y="616226"/>
                  </a:cubicBezTo>
                  <a:lnTo>
                    <a:pt x="8239539" y="606287"/>
                  </a:lnTo>
                  <a:cubicBezTo>
                    <a:pt x="8249478" y="596348"/>
                    <a:pt x="8257661" y="584266"/>
                    <a:pt x="8269356" y="576469"/>
                  </a:cubicBezTo>
                  <a:cubicBezTo>
                    <a:pt x="8278073" y="570657"/>
                    <a:pt x="8289544" y="570657"/>
                    <a:pt x="8299174" y="566530"/>
                  </a:cubicBezTo>
                  <a:cubicBezTo>
                    <a:pt x="8312792" y="560694"/>
                    <a:pt x="8326602" y="554870"/>
                    <a:pt x="8338930" y="546652"/>
                  </a:cubicBezTo>
                  <a:cubicBezTo>
                    <a:pt x="8346727" y="541454"/>
                    <a:pt x="8351012" y="531972"/>
                    <a:pt x="8358809" y="526774"/>
                  </a:cubicBezTo>
                  <a:cubicBezTo>
                    <a:pt x="8371137" y="518556"/>
                    <a:pt x="8385313" y="513522"/>
                    <a:pt x="8398565" y="506896"/>
                  </a:cubicBezTo>
                  <a:cubicBezTo>
                    <a:pt x="8445083" y="460376"/>
                    <a:pt x="8388051" y="511483"/>
                    <a:pt x="8448261" y="477078"/>
                  </a:cubicBezTo>
                  <a:cubicBezTo>
                    <a:pt x="8480014" y="458934"/>
                    <a:pt x="8513342" y="418941"/>
                    <a:pt x="8547652" y="407504"/>
                  </a:cubicBezTo>
                  <a:lnTo>
                    <a:pt x="8577469" y="397565"/>
                  </a:lnTo>
                  <a:cubicBezTo>
                    <a:pt x="8614241" y="360795"/>
                    <a:pt x="8589554" y="382882"/>
                    <a:pt x="8656982" y="337930"/>
                  </a:cubicBezTo>
                  <a:lnTo>
                    <a:pt x="8686800" y="318052"/>
                  </a:lnTo>
                  <a:cubicBezTo>
                    <a:pt x="8696739" y="311426"/>
                    <a:pt x="8705285" y="301951"/>
                    <a:pt x="8716617" y="298174"/>
                  </a:cubicBezTo>
                  <a:lnTo>
                    <a:pt x="8746435" y="288235"/>
                  </a:lnTo>
                  <a:cubicBezTo>
                    <a:pt x="8766313" y="274983"/>
                    <a:pt x="8783404" y="256033"/>
                    <a:pt x="8806069" y="248478"/>
                  </a:cubicBezTo>
                  <a:cubicBezTo>
                    <a:pt x="8825947" y="241852"/>
                    <a:pt x="8848270" y="240223"/>
                    <a:pt x="8865704" y="228600"/>
                  </a:cubicBezTo>
                  <a:lnTo>
                    <a:pt x="8955156" y="168965"/>
                  </a:lnTo>
                  <a:cubicBezTo>
                    <a:pt x="8965095" y="162339"/>
                    <a:pt x="8973642" y="152864"/>
                    <a:pt x="8984974" y="149087"/>
                  </a:cubicBezTo>
                  <a:lnTo>
                    <a:pt x="9044609" y="129209"/>
                  </a:lnTo>
                  <a:cubicBezTo>
                    <a:pt x="9076124" y="108198"/>
                    <a:pt x="9082971" y="100675"/>
                    <a:pt x="9124122" y="89452"/>
                  </a:cubicBezTo>
                  <a:cubicBezTo>
                    <a:pt x="9143564" y="84150"/>
                    <a:pt x="9163878" y="82826"/>
                    <a:pt x="9183756" y="79513"/>
                  </a:cubicBezTo>
                  <a:cubicBezTo>
                    <a:pt x="9239475" y="42369"/>
                    <a:pt x="9185110" y="73144"/>
                    <a:pt x="9263269" y="49696"/>
                  </a:cubicBezTo>
                  <a:cubicBezTo>
                    <a:pt x="9280358" y="44569"/>
                    <a:pt x="9295912" y="35064"/>
                    <a:pt x="9312965" y="29817"/>
                  </a:cubicBezTo>
                  <a:cubicBezTo>
                    <a:pt x="9357489" y="16117"/>
                    <a:pt x="9397458" y="8943"/>
                    <a:pt x="9442174" y="0"/>
                  </a:cubicBezTo>
                  <a:cubicBezTo>
                    <a:pt x="9525000" y="3313"/>
                    <a:pt x="9607970" y="4033"/>
                    <a:pt x="9690652" y="9939"/>
                  </a:cubicBezTo>
                  <a:cubicBezTo>
                    <a:pt x="9701102" y="10685"/>
                    <a:pt x="9710395" y="17000"/>
                    <a:pt x="9720469" y="19878"/>
                  </a:cubicBezTo>
                  <a:cubicBezTo>
                    <a:pt x="9733604" y="23631"/>
                    <a:pt x="9746752" y="27571"/>
                    <a:pt x="9760226" y="29817"/>
                  </a:cubicBezTo>
                  <a:cubicBezTo>
                    <a:pt x="9786573" y="34208"/>
                    <a:pt x="9813235" y="36443"/>
                    <a:pt x="9839739" y="39756"/>
                  </a:cubicBezTo>
                  <a:cubicBezTo>
                    <a:pt x="9849678" y="43069"/>
                    <a:pt x="9860572" y="44306"/>
                    <a:pt x="9869556" y="49696"/>
                  </a:cubicBezTo>
                  <a:cubicBezTo>
                    <a:pt x="9877591" y="54517"/>
                    <a:pt x="9882118" y="63720"/>
                    <a:pt x="9889435" y="69574"/>
                  </a:cubicBezTo>
                  <a:cubicBezTo>
                    <a:pt x="9898763" y="77036"/>
                    <a:pt x="9909313" y="82826"/>
                    <a:pt x="9919252" y="89452"/>
                  </a:cubicBezTo>
                  <a:cubicBezTo>
                    <a:pt x="9976225" y="174911"/>
                    <a:pt x="9907915" y="66780"/>
                    <a:pt x="9949069" y="149087"/>
                  </a:cubicBezTo>
                  <a:cubicBezTo>
                    <a:pt x="9954411" y="159771"/>
                    <a:pt x="9962322" y="168965"/>
                    <a:pt x="9968948" y="178904"/>
                  </a:cubicBezTo>
                  <a:lnTo>
                    <a:pt x="9988826" y="238539"/>
                  </a:lnTo>
                  <a:cubicBezTo>
                    <a:pt x="9992139" y="248478"/>
                    <a:pt x="9996224" y="258192"/>
                    <a:pt x="9998765" y="268356"/>
                  </a:cubicBezTo>
                  <a:lnTo>
                    <a:pt x="10018643" y="347869"/>
                  </a:lnTo>
                  <a:cubicBezTo>
                    <a:pt x="10007097" y="497970"/>
                    <a:pt x="10022364" y="436098"/>
                    <a:pt x="9988826" y="536713"/>
                  </a:cubicBezTo>
                  <a:lnTo>
                    <a:pt x="9988826" y="536713"/>
                  </a:lnTo>
                  <a:cubicBezTo>
                    <a:pt x="9985513" y="553278"/>
                    <a:pt x="9984819" y="570591"/>
                    <a:pt x="9978887" y="586409"/>
                  </a:cubicBezTo>
                  <a:cubicBezTo>
                    <a:pt x="9974693" y="597594"/>
                    <a:pt x="9964351" y="605542"/>
                    <a:pt x="9959009" y="616226"/>
                  </a:cubicBezTo>
                  <a:cubicBezTo>
                    <a:pt x="9954324" y="625597"/>
                    <a:pt x="9955355" y="637662"/>
                    <a:pt x="9949069" y="646043"/>
                  </a:cubicBezTo>
                  <a:cubicBezTo>
                    <a:pt x="9910209" y="697856"/>
                    <a:pt x="9902537" y="679474"/>
                    <a:pt x="9879496" y="725556"/>
                  </a:cubicBezTo>
                  <a:cubicBezTo>
                    <a:pt x="9874810" y="734927"/>
                    <a:pt x="9874644" y="746215"/>
                    <a:pt x="9869556" y="755374"/>
                  </a:cubicBezTo>
                  <a:cubicBezTo>
                    <a:pt x="9857954" y="776258"/>
                    <a:pt x="9843052" y="795131"/>
                    <a:pt x="9829800" y="815009"/>
                  </a:cubicBezTo>
                  <a:cubicBezTo>
                    <a:pt x="9823174" y="824948"/>
                    <a:pt x="9818369" y="836379"/>
                    <a:pt x="9809922" y="844826"/>
                  </a:cubicBezTo>
                  <a:lnTo>
                    <a:pt x="9760226" y="894522"/>
                  </a:lnTo>
                  <a:cubicBezTo>
                    <a:pt x="9750287" y="904461"/>
                    <a:pt x="9742104" y="916542"/>
                    <a:pt x="9730409" y="924339"/>
                  </a:cubicBezTo>
                  <a:cubicBezTo>
                    <a:pt x="9720470" y="930965"/>
                    <a:pt x="9709919" y="936755"/>
                    <a:pt x="9700591" y="944217"/>
                  </a:cubicBezTo>
                  <a:cubicBezTo>
                    <a:pt x="9693274" y="950071"/>
                    <a:pt x="9688210" y="958473"/>
                    <a:pt x="9680713" y="964096"/>
                  </a:cubicBezTo>
                  <a:cubicBezTo>
                    <a:pt x="9626034" y="1005106"/>
                    <a:pt x="9637747" y="998296"/>
                    <a:pt x="9591261" y="1013791"/>
                  </a:cubicBezTo>
                  <a:cubicBezTo>
                    <a:pt x="9584635" y="1020417"/>
                    <a:pt x="9578879" y="1028046"/>
                    <a:pt x="9571382" y="1033669"/>
                  </a:cubicBezTo>
                  <a:cubicBezTo>
                    <a:pt x="9552270" y="1048003"/>
                    <a:pt x="9528642" y="1056533"/>
                    <a:pt x="9511748" y="1073426"/>
                  </a:cubicBezTo>
                  <a:cubicBezTo>
                    <a:pt x="9505122" y="1080052"/>
                    <a:pt x="9497723" y="1085987"/>
                    <a:pt x="9491869" y="1093304"/>
                  </a:cubicBezTo>
                  <a:cubicBezTo>
                    <a:pt x="9484407" y="1102632"/>
                    <a:pt x="9481319" y="1115660"/>
                    <a:pt x="9471991" y="1123122"/>
                  </a:cubicBezTo>
                  <a:cubicBezTo>
                    <a:pt x="9463810" y="1129667"/>
                    <a:pt x="9452113" y="1129748"/>
                    <a:pt x="9442174" y="1133061"/>
                  </a:cubicBezTo>
                  <a:cubicBezTo>
                    <a:pt x="9433144" y="1146607"/>
                    <a:pt x="9418155" y="1173313"/>
                    <a:pt x="9402417" y="1182756"/>
                  </a:cubicBezTo>
                  <a:cubicBezTo>
                    <a:pt x="9393433" y="1188146"/>
                    <a:pt x="9382539" y="1189383"/>
                    <a:pt x="9372600" y="1192696"/>
                  </a:cubicBezTo>
                  <a:cubicBezTo>
                    <a:pt x="9316278" y="1277179"/>
                    <a:pt x="9409045" y="1146311"/>
                    <a:pt x="9293087" y="1262269"/>
                  </a:cubicBezTo>
                  <a:cubicBezTo>
                    <a:pt x="9265944" y="1289412"/>
                    <a:pt x="9231311" y="1329243"/>
                    <a:pt x="9193696" y="1341782"/>
                  </a:cubicBezTo>
                  <a:cubicBezTo>
                    <a:pt x="9183757" y="1345095"/>
                    <a:pt x="9173249" y="1347036"/>
                    <a:pt x="9163878" y="1351722"/>
                  </a:cubicBezTo>
                  <a:cubicBezTo>
                    <a:pt x="9153194" y="1357064"/>
                    <a:pt x="9144432" y="1365674"/>
                    <a:pt x="9134061" y="1371600"/>
                  </a:cubicBezTo>
                  <a:cubicBezTo>
                    <a:pt x="9099673" y="1391250"/>
                    <a:pt x="9097938" y="1390267"/>
                    <a:pt x="9064487" y="1401417"/>
                  </a:cubicBezTo>
                  <a:cubicBezTo>
                    <a:pt x="8979035" y="1458386"/>
                    <a:pt x="9087149" y="1390087"/>
                    <a:pt x="9004852" y="1431235"/>
                  </a:cubicBezTo>
                  <a:cubicBezTo>
                    <a:pt x="8927786" y="1469768"/>
                    <a:pt x="9020163" y="1436071"/>
                    <a:pt x="8945217" y="1461052"/>
                  </a:cubicBezTo>
                  <a:cubicBezTo>
                    <a:pt x="8935278" y="1467678"/>
                    <a:pt x="8926084" y="1475588"/>
                    <a:pt x="8915400" y="1480930"/>
                  </a:cubicBezTo>
                  <a:cubicBezTo>
                    <a:pt x="8906029" y="1485615"/>
                    <a:pt x="8894566" y="1485479"/>
                    <a:pt x="8885582" y="1490869"/>
                  </a:cubicBezTo>
                  <a:cubicBezTo>
                    <a:pt x="8877547" y="1495690"/>
                    <a:pt x="8873739" y="1505927"/>
                    <a:pt x="8865704" y="1510748"/>
                  </a:cubicBezTo>
                  <a:cubicBezTo>
                    <a:pt x="8856720" y="1516138"/>
                    <a:pt x="8845045" y="1515599"/>
                    <a:pt x="8835887" y="1520687"/>
                  </a:cubicBezTo>
                  <a:cubicBezTo>
                    <a:pt x="8733359" y="1577646"/>
                    <a:pt x="8813903" y="1547893"/>
                    <a:pt x="8746435" y="1570382"/>
                  </a:cubicBezTo>
                  <a:cubicBezTo>
                    <a:pt x="8739809" y="1577008"/>
                    <a:pt x="8734592" y="1585440"/>
                    <a:pt x="8726556" y="1590261"/>
                  </a:cubicBezTo>
                  <a:cubicBezTo>
                    <a:pt x="8717572" y="1595651"/>
                    <a:pt x="8706846" y="1597443"/>
                    <a:pt x="8696739" y="1600200"/>
                  </a:cubicBezTo>
                  <a:cubicBezTo>
                    <a:pt x="8670382" y="1607388"/>
                    <a:pt x="8643144" y="1611439"/>
                    <a:pt x="8617226" y="1620078"/>
                  </a:cubicBezTo>
                  <a:cubicBezTo>
                    <a:pt x="8475514" y="1667315"/>
                    <a:pt x="8622978" y="1619854"/>
                    <a:pt x="8517835" y="1649896"/>
                  </a:cubicBezTo>
                  <a:cubicBezTo>
                    <a:pt x="8507761" y="1652774"/>
                    <a:pt x="8498125" y="1657078"/>
                    <a:pt x="8488017" y="1659835"/>
                  </a:cubicBezTo>
                  <a:cubicBezTo>
                    <a:pt x="8461660" y="1667023"/>
                    <a:pt x="8434422" y="1671074"/>
                    <a:pt x="8408504" y="1679713"/>
                  </a:cubicBezTo>
                  <a:lnTo>
                    <a:pt x="8319052" y="1709530"/>
                  </a:lnTo>
                  <a:cubicBezTo>
                    <a:pt x="8319048" y="1709531"/>
                    <a:pt x="8259420" y="1729407"/>
                    <a:pt x="8259417" y="1729409"/>
                  </a:cubicBezTo>
                  <a:cubicBezTo>
                    <a:pt x="8249478" y="1736035"/>
                    <a:pt x="8240516" y="1744436"/>
                    <a:pt x="8229600" y="1749287"/>
                  </a:cubicBezTo>
                  <a:cubicBezTo>
                    <a:pt x="8210452" y="1757797"/>
                    <a:pt x="8189843" y="1762539"/>
                    <a:pt x="8169965" y="1769165"/>
                  </a:cubicBezTo>
                  <a:lnTo>
                    <a:pt x="8140148" y="1779104"/>
                  </a:lnTo>
                  <a:lnTo>
                    <a:pt x="8110330" y="1789043"/>
                  </a:lnTo>
                  <a:cubicBezTo>
                    <a:pt x="8103704" y="1795669"/>
                    <a:pt x="8098487" y="1804101"/>
                    <a:pt x="8090452" y="1808922"/>
                  </a:cubicBezTo>
                  <a:cubicBezTo>
                    <a:pt x="8075171" y="1818091"/>
                    <a:pt x="8021626" y="1826663"/>
                    <a:pt x="8010939" y="1828800"/>
                  </a:cubicBezTo>
                  <a:cubicBezTo>
                    <a:pt x="7952438" y="1858050"/>
                    <a:pt x="7985241" y="1843991"/>
                    <a:pt x="7911548" y="1868556"/>
                  </a:cubicBezTo>
                  <a:cubicBezTo>
                    <a:pt x="7901609" y="1871869"/>
                    <a:pt x="7890447" y="1872684"/>
                    <a:pt x="7881730" y="1878496"/>
                  </a:cubicBezTo>
                  <a:cubicBezTo>
                    <a:pt x="7796283" y="1935460"/>
                    <a:pt x="7904390" y="1867167"/>
                    <a:pt x="7822096" y="1908313"/>
                  </a:cubicBezTo>
                  <a:cubicBezTo>
                    <a:pt x="7811412" y="1913655"/>
                    <a:pt x="7803194" y="1923340"/>
                    <a:pt x="7792278" y="1928191"/>
                  </a:cubicBezTo>
                  <a:cubicBezTo>
                    <a:pt x="7773130" y="1936701"/>
                    <a:pt x="7752521" y="1941443"/>
                    <a:pt x="7732643" y="1948069"/>
                  </a:cubicBezTo>
                  <a:lnTo>
                    <a:pt x="7702826" y="1958009"/>
                  </a:lnTo>
                  <a:cubicBezTo>
                    <a:pt x="7692887" y="1961322"/>
                    <a:pt x="7681726" y="1962137"/>
                    <a:pt x="7673009" y="1967948"/>
                  </a:cubicBezTo>
                  <a:cubicBezTo>
                    <a:pt x="7615706" y="2006149"/>
                    <a:pt x="7670983" y="1973076"/>
                    <a:pt x="7613374" y="1997765"/>
                  </a:cubicBezTo>
                  <a:cubicBezTo>
                    <a:pt x="7580651" y="2011789"/>
                    <a:pt x="7576074" y="2020410"/>
                    <a:pt x="7543800" y="2027582"/>
                  </a:cubicBezTo>
                  <a:cubicBezTo>
                    <a:pt x="7524127" y="2031954"/>
                    <a:pt x="7503716" y="2032634"/>
                    <a:pt x="7484165" y="2037522"/>
                  </a:cubicBezTo>
                  <a:cubicBezTo>
                    <a:pt x="7463837" y="2042604"/>
                    <a:pt x="7424530" y="2057400"/>
                    <a:pt x="7424530" y="2057400"/>
                  </a:cubicBezTo>
                  <a:cubicBezTo>
                    <a:pt x="7339074" y="2114371"/>
                    <a:pt x="7447199" y="2046065"/>
                    <a:pt x="7364896" y="2087217"/>
                  </a:cubicBezTo>
                  <a:cubicBezTo>
                    <a:pt x="7354212" y="2092559"/>
                    <a:pt x="7346263" y="2102902"/>
                    <a:pt x="7335078" y="2107096"/>
                  </a:cubicBezTo>
                  <a:cubicBezTo>
                    <a:pt x="7319260" y="2113028"/>
                    <a:pt x="7301680" y="2112590"/>
                    <a:pt x="7285382" y="2117035"/>
                  </a:cubicBezTo>
                  <a:cubicBezTo>
                    <a:pt x="7265167" y="2122548"/>
                    <a:pt x="7245626" y="2130287"/>
                    <a:pt x="7225748" y="2136913"/>
                  </a:cubicBezTo>
                  <a:lnTo>
                    <a:pt x="7195930" y="2146852"/>
                  </a:lnTo>
                  <a:cubicBezTo>
                    <a:pt x="7148679" y="2178353"/>
                    <a:pt x="7177444" y="2162953"/>
                    <a:pt x="7106478" y="2186609"/>
                  </a:cubicBezTo>
                  <a:lnTo>
                    <a:pt x="7076661" y="2196548"/>
                  </a:lnTo>
                  <a:lnTo>
                    <a:pt x="7046843" y="2206487"/>
                  </a:lnTo>
                  <a:cubicBezTo>
                    <a:pt x="7036904" y="2213113"/>
                    <a:pt x="7027710" y="2221023"/>
                    <a:pt x="7017026" y="2226365"/>
                  </a:cubicBezTo>
                  <a:cubicBezTo>
                    <a:pt x="7007655" y="2231050"/>
                    <a:pt x="6996193" y="2230914"/>
                    <a:pt x="6987209" y="2236304"/>
                  </a:cubicBezTo>
                  <a:cubicBezTo>
                    <a:pt x="6979174" y="2241125"/>
                    <a:pt x="6975365" y="2251361"/>
                    <a:pt x="6967330" y="2256182"/>
                  </a:cubicBezTo>
                  <a:cubicBezTo>
                    <a:pt x="6958346" y="2261572"/>
                    <a:pt x="6946884" y="2261437"/>
                    <a:pt x="6937513" y="2266122"/>
                  </a:cubicBezTo>
                  <a:cubicBezTo>
                    <a:pt x="6868880" y="2300440"/>
                    <a:pt x="6950676" y="2275255"/>
                    <a:pt x="6867939" y="2295939"/>
                  </a:cubicBezTo>
                  <a:cubicBezTo>
                    <a:pt x="6820632" y="2327477"/>
                    <a:pt x="6856714" y="2308251"/>
                    <a:pt x="6798365" y="2325756"/>
                  </a:cubicBezTo>
                  <a:cubicBezTo>
                    <a:pt x="6778295" y="2331777"/>
                    <a:pt x="6738730" y="2345635"/>
                    <a:pt x="6738730" y="2345635"/>
                  </a:cubicBezTo>
                  <a:cubicBezTo>
                    <a:pt x="6651020" y="2404108"/>
                    <a:pt x="6791215" y="2314423"/>
                    <a:pt x="6649278" y="2385391"/>
                  </a:cubicBezTo>
                  <a:cubicBezTo>
                    <a:pt x="6636026" y="2392017"/>
                    <a:pt x="6623278" y="2399766"/>
                    <a:pt x="6609522" y="2405269"/>
                  </a:cubicBezTo>
                  <a:cubicBezTo>
                    <a:pt x="6590067" y="2413051"/>
                    <a:pt x="6567322" y="2413525"/>
                    <a:pt x="6549887" y="2425148"/>
                  </a:cubicBezTo>
                  <a:cubicBezTo>
                    <a:pt x="6539948" y="2431774"/>
                    <a:pt x="6530753" y="2439684"/>
                    <a:pt x="6520069" y="2445026"/>
                  </a:cubicBezTo>
                  <a:cubicBezTo>
                    <a:pt x="6471082" y="2469519"/>
                    <a:pt x="6507906" y="2436866"/>
                    <a:pt x="6460435" y="2474843"/>
                  </a:cubicBezTo>
                  <a:cubicBezTo>
                    <a:pt x="6429620" y="2499495"/>
                    <a:pt x="6451527" y="2494206"/>
                    <a:pt x="6410739" y="2514600"/>
                  </a:cubicBezTo>
                  <a:cubicBezTo>
                    <a:pt x="6370079" y="2534930"/>
                    <a:pt x="6389081" y="2511187"/>
                    <a:pt x="6351104" y="2544417"/>
                  </a:cubicBezTo>
                  <a:cubicBezTo>
                    <a:pt x="6333474" y="2559844"/>
                    <a:pt x="6317974" y="2577548"/>
                    <a:pt x="6301409" y="2594113"/>
                  </a:cubicBezTo>
                  <a:cubicBezTo>
                    <a:pt x="6294783" y="2600739"/>
                    <a:pt x="6289327" y="2608793"/>
                    <a:pt x="6281530" y="2613991"/>
                  </a:cubicBezTo>
                  <a:cubicBezTo>
                    <a:pt x="6259387" y="2628753"/>
                    <a:pt x="6248023" y="2633513"/>
                    <a:pt x="6231835" y="2653748"/>
                  </a:cubicBezTo>
                  <a:cubicBezTo>
                    <a:pt x="6224373" y="2663076"/>
                    <a:pt x="6217883" y="2673194"/>
                    <a:pt x="6211956" y="2683565"/>
                  </a:cubicBezTo>
                  <a:cubicBezTo>
                    <a:pt x="6204605" y="2696429"/>
                    <a:pt x="6201563" y="2711940"/>
                    <a:pt x="6192078" y="2723322"/>
                  </a:cubicBezTo>
                  <a:cubicBezTo>
                    <a:pt x="6184431" y="2732499"/>
                    <a:pt x="6172200" y="2736574"/>
                    <a:pt x="6162261" y="2743200"/>
                  </a:cubicBezTo>
                  <a:cubicBezTo>
                    <a:pt x="6155635" y="2753139"/>
                    <a:pt x="6147234" y="2762101"/>
                    <a:pt x="6142382" y="2773017"/>
                  </a:cubicBezTo>
                  <a:cubicBezTo>
                    <a:pt x="6133872" y="2792165"/>
                    <a:pt x="6122504" y="2832652"/>
                    <a:pt x="6122504" y="2832652"/>
                  </a:cubicBezTo>
                  <a:cubicBezTo>
                    <a:pt x="6118908" y="2868609"/>
                    <a:pt x="6101753" y="2960116"/>
                    <a:pt x="6122504" y="3001617"/>
                  </a:cubicBezTo>
                  <a:cubicBezTo>
                    <a:pt x="6127189" y="3010988"/>
                    <a:pt x="6142383" y="3008243"/>
                    <a:pt x="6152322" y="3011556"/>
                  </a:cubicBezTo>
                  <a:cubicBezTo>
                    <a:pt x="6168887" y="3028121"/>
                    <a:pt x="6189022" y="3041760"/>
                    <a:pt x="6202017" y="3061252"/>
                  </a:cubicBezTo>
                  <a:cubicBezTo>
                    <a:pt x="6208643" y="3071191"/>
                    <a:pt x="6211766" y="3084738"/>
                    <a:pt x="6221896" y="3091069"/>
                  </a:cubicBezTo>
                  <a:cubicBezTo>
                    <a:pt x="6239664" y="3102174"/>
                    <a:pt x="6281530" y="3110948"/>
                    <a:pt x="6281530" y="3110948"/>
                  </a:cubicBezTo>
                  <a:cubicBezTo>
                    <a:pt x="6287060" y="3110553"/>
                    <a:pt x="6479974" y="3098608"/>
                    <a:pt x="6510130" y="3091069"/>
                  </a:cubicBezTo>
                  <a:cubicBezTo>
                    <a:pt x="6521719" y="3088172"/>
                    <a:pt x="6528123" y="3072880"/>
                    <a:pt x="6539948" y="3071191"/>
                  </a:cubicBezTo>
                  <a:cubicBezTo>
                    <a:pt x="6599074" y="3062744"/>
                    <a:pt x="6659217" y="3064565"/>
                    <a:pt x="6718852" y="3061252"/>
                  </a:cubicBezTo>
                  <a:cubicBezTo>
                    <a:pt x="6754451" y="3049386"/>
                    <a:pt x="6747864" y="3050734"/>
                    <a:pt x="6788426" y="3041374"/>
                  </a:cubicBezTo>
                  <a:cubicBezTo>
                    <a:pt x="6818188" y="3034506"/>
                    <a:pt x="6847707" y="3026260"/>
                    <a:pt x="6877878" y="3021496"/>
                  </a:cubicBezTo>
                  <a:cubicBezTo>
                    <a:pt x="6910766" y="3016303"/>
                    <a:pt x="6944139" y="3014869"/>
                    <a:pt x="6977269" y="3011556"/>
                  </a:cubicBezTo>
                  <a:cubicBezTo>
                    <a:pt x="7077489" y="2978151"/>
                    <a:pt x="6922029" y="3029122"/>
                    <a:pt x="7046843" y="2991678"/>
                  </a:cubicBezTo>
                  <a:cubicBezTo>
                    <a:pt x="7066913" y="2985657"/>
                    <a:pt x="7086600" y="2978426"/>
                    <a:pt x="7106478" y="2971800"/>
                  </a:cubicBezTo>
                  <a:lnTo>
                    <a:pt x="7136296" y="2961861"/>
                  </a:lnTo>
                  <a:cubicBezTo>
                    <a:pt x="7146235" y="2958548"/>
                    <a:pt x="7155742" y="2953404"/>
                    <a:pt x="7166113" y="2951922"/>
                  </a:cubicBezTo>
                  <a:lnTo>
                    <a:pt x="7235687" y="2941982"/>
                  </a:lnTo>
                  <a:cubicBezTo>
                    <a:pt x="7255565" y="2935356"/>
                    <a:pt x="7277888" y="2933727"/>
                    <a:pt x="7295322" y="2922104"/>
                  </a:cubicBezTo>
                  <a:cubicBezTo>
                    <a:pt x="7305261" y="2915478"/>
                    <a:pt x="7314223" y="2907077"/>
                    <a:pt x="7325139" y="2902226"/>
                  </a:cubicBezTo>
                  <a:cubicBezTo>
                    <a:pt x="7344287" y="2893716"/>
                    <a:pt x="7384774" y="2882348"/>
                    <a:pt x="7384774" y="2882348"/>
                  </a:cubicBezTo>
                  <a:cubicBezTo>
                    <a:pt x="7404652" y="2869096"/>
                    <a:pt x="7421744" y="2850146"/>
                    <a:pt x="7444409" y="2842591"/>
                  </a:cubicBezTo>
                  <a:cubicBezTo>
                    <a:pt x="7464287" y="2835965"/>
                    <a:pt x="7486609" y="2834336"/>
                    <a:pt x="7504043" y="2822713"/>
                  </a:cubicBezTo>
                  <a:cubicBezTo>
                    <a:pt x="7551295" y="2791213"/>
                    <a:pt x="7522529" y="2806612"/>
                    <a:pt x="7593496" y="2782956"/>
                  </a:cubicBezTo>
                  <a:lnTo>
                    <a:pt x="7682948" y="2753139"/>
                  </a:lnTo>
                  <a:cubicBezTo>
                    <a:pt x="7692887" y="2749826"/>
                    <a:pt x="7702601" y="2745741"/>
                    <a:pt x="7712765" y="2743200"/>
                  </a:cubicBezTo>
                  <a:cubicBezTo>
                    <a:pt x="7726017" y="2739887"/>
                    <a:pt x="7739438" y="2737186"/>
                    <a:pt x="7752522" y="2733261"/>
                  </a:cubicBezTo>
                  <a:cubicBezTo>
                    <a:pt x="7772592" y="2727240"/>
                    <a:pt x="7791668" y="2717772"/>
                    <a:pt x="7812156" y="2713382"/>
                  </a:cubicBezTo>
                  <a:cubicBezTo>
                    <a:pt x="7858539" y="2703443"/>
                    <a:pt x="7906303" y="2698565"/>
                    <a:pt x="7951304" y="2683565"/>
                  </a:cubicBezTo>
                  <a:cubicBezTo>
                    <a:pt x="8033164" y="2656279"/>
                    <a:pt x="7990196" y="2666650"/>
                    <a:pt x="8080513" y="2653748"/>
                  </a:cubicBezTo>
                  <a:cubicBezTo>
                    <a:pt x="8097799" y="2656217"/>
                    <a:pt x="8155884" y="2660282"/>
                    <a:pt x="8179904" y="2673626"/>
                  </a:cubicBezTo>
                  <a:cubicBezTo>
                    <a:pt x="8200788" y="2685228"/>
                    <a:pt x="8219661" y="2700130"/>
                    <a:pt x="8239539" y="2713382"/>
                  </a:cubicBezTo>
                  <a:cubicBezTo>
                    <a:pt x="8248256" y="2719193"/>
                    <a:pt x="8259985" y="2718637"/>
                    <a:pt x="8269356" y="2723322"/>
                  </a:cubicBezTo>
                  <a:cubicBezTo>
                    <a:pt x="8280040" y="2728664"/>
                    <a:pt x="8288194" y="2738495"/>
                    <a:pt x="8299174" y="2743200"/>
                  </a:cubicBezTo>
                  <a:cubicBezTo>
                    <a:pt x="8311729" y="2748581"/>
                    <a:pt x="8325796" y="2749386"/>
                    <a:pt x="8338930" y="2753139"/>
                  </a:cubicBezTo>
                  <a:cubicBezTo>
                    <a:pt x="8349004" y="2756017"/>
                    <a:pt x="8358809" y="2759765"/>
                    <a:pt x="8368748" y="2763078"/>
                  </a:cubicBezTo>
                  <a:cubicBezTo>
                    <a:pt x="8402153" y="2863298"/>
                    <a:pt x="8351182" y="2707838"/>
                    <a:pt x="8388626" y="2832652"/>
                  </a:cubicBezTo>
                  <a:cubicBezTo>
                    <a:pt x="8394647" y="2852722"/>
                    <a:pt x="8396881" y="2874853"/>
                    <a:pt x="8408504" y="2892287"/>
                  </a:cubicBezTo>
                  <a:cubicBezTo>
                    <a:pt x="8434194" y="2930821"/>
                    <a:pt x="8424604" y="2910772"/>
                    <a:pt x="8438322" y="2951922"/>
                  </a:cubicBezTo>
                  <a:cubicBezTo>
                    <a:pt x="8435009" y="2998304"/>
                    <a:pt x="8436952" y="3045365"/>
                    <a:pt x="8428382" y="3091069"/>
                  </a:cubicBezTo>
                  <a:cubicBezTo>
                    <a:pt x="8426655" y="3100279"/>
                    <a:pt x="8413325" y="3102913"/>
                    <a:pt x="8408504" y="3110948"/>
                  </a:cubicBezTo>
                  <a:cubicBezTo>
                    <a:pt x="8403114" y="3119932"/>
                    <a:pt x="8405973" y="3133357"/>
                    <a:pt x="8398565" y="3140765"/>
                  </a:cubicBezTo>
                  <a:cubicBezTo>
                    <a:pt x="8391157" y="3148173"/>
                    <a:pt x="8377906" y="3145616"/>
                    <a:pt x="8368748" y="3150704"/>
                  </a:cubicBezTo>
                  <a:cubicBezTo>
                    <a:pt x="8347864" y="3162306"/>
                    <a:pt x="8331778" y="3182906"/>
                    <a:pt x="8309113" y="3190461"/>
                  </a:cubicBezTo>
                  <a:cubicBezTo>
                    <a:pt x="8299174" y="3193774"/>
                    <a:pt x="8288454" y="3195312"/>
                    <a:pt x="8279296" y="3200400"/>
                  </a:cubicBezTo>
                  <a:cubicBezTo>
                    <a:pt x="8258412" y="3212002"/>
                    <a:pt x="8242326" y="3232601"/>
                    <a:pt x="8219661" y="3240156"/>
                  </a:cubicBezTo>
                  <a:cubicBezTo>
                    <a:pt x="8199783" y="3246782"/>
                    <a:pt x="8177461" y="3248412"/>
                    <a:pt x="8160026" y="3260035"/>
                  </a:cubicBezTo>
                  <a:cubicBezTo>
                    <a:pt x="8150087" y="3266661"/>
                    <a:pt x="8141541" y="3276136"/>
                    <a:pt x="8130209" y="3279913"/>
                  </a:cubicBezTo>
                  <a:cubicBezTo>
                    <a:pt x="8111091" y="3286286"/>
                    <a:pt x="8090125" y="3284964"/>
                    <a:pt x="8070574" y="3289852"/>
                  </a:cubicBezTo>
                  <a:cubicBezTo>
                    <a:pt x="8050246" y="3294934"/>
                    <a:pt x="8010939" y="3309730"/>
                    <a:pt x="8010939" y="3309730"/>
                  </a:cubicBezTo>
                  <a:cubicBezTo>
                    <a:pt x="7931426" y="3306417"/>
                    <a:pt x="7851817" y="3304915"/>
                    <a:pt x="7772400" y="3299791"/>
                  </a:cubicBezTo>
                  <a:cubicBezTo>
                    <a:pt x="7736003" y="3297443"/>
                    <a:pt x="7689814" y="3287250"/>
                    <a:pt x="7653130" y="3279913"/>
                  </a:cubicBezTo>
                  <a:cubicBezTo>
                    <a:pt x="7586869" y="3283226"/>
                    <a:pt x="7520083" y="3280888"/>
                    <a:pt x="7454348" y="3289852"/>
                  </a:cubicBezTo>
                  <a:cubicBezTo>
                    <a:pt x="7445063" y="3291118"/>
                    <a:pt x="7442504" y="3304909"/>
                    <a:pt x="7434469" y="3309730"/>
                  </a:cubicBezTo>
                  <a:cubicBezTo>
                    <a:pt x="7425485" y="3315120"/>
                    <a:pt x="7414986" y="3317947"/>
                    <a:pt x="7404652" y="3319669"/>
                  </a:cubicBezTo>
                  <a:cubicBezTo>
                    <a:pt x="7375059" y="3324601"/>
                    <a:pt x="7345017" y="3326296"/>
                    <a:pt x="7315200" y="3329609"/>
                  </a:cubicBezTo>
                  <a:lnTo>
                    <a:pt x="6877878" y="3319669"/>
                  </a:lnTo>
                  <a:cubicBezTo>
                    <a:pt x="6867411" y="3319224"/>
                    <a:pt x="6858135" y="3312608"/>
                    <a:pt x="6848061" y="3309730"/>
                  </a:cubicBezTo>
                  <a:cubicBezTo>
                    <a:pt x="6834926" y="3305977"/>
                    <a:pt x="6821556" y="3303104"/>
                    <a:pt x="6808304" y="3299791"/>
                  </a:cubicBezTo>
                  <a:cubicBezTo>
                    <a:pt x="6689035" y="3303104"/>
                    <a:pt x="6569655" y="3303619"/>
                    <a:pt x="6450496" y="3309730"/>
                  </a:cubicBezTo>
                  <a:cubicBezTo>
                    <a:pt x="6419244" y="3311333"/>
                    <a:pt x="6421417" y="3322367"/>
                    <a:pt x="6400800" y="3339548"/>
                  </a:cubicBezTo>
                  <a:cubicBezTo>
                    <a:pt x="6394050" y="3345173"/>
                    <a:pt x="6344134" y="3382789"/>
                    <a:pt x="6331226" y="3389243"/>
                  </a:cubicBezTo>
                  <a:cubicBezTo>
                    <a:pt x="6321855" y="3393928"/>
                    <a:pt x="6311348" y="3395869"/>
                    <a:pt x="6301409" y="3399182"/>
                  </a:cubicBezTo>
                  <a:cubicBezTo>
                    <a:pt x="6291470" y="3405808"/>
                    <a:pt x="6282275" y="3413719"/>
                    <a:pt x="6271591" y="3419061"/>
                  </a:cubicBezTo>
                  <a:cubicBezTo>
                    <a:pt x="6262220" y="3423746"/>
                    <a:pt x="6250870" y="3423802"/>
                    <a:pt x="6241774" y="3429000"/>
                  </a:cubicBezTo>
                  <a:cubicBezTo>
                    <a:pt x="6157533" y="3477137"/>
                    <a:pt x="6240565" y="3445968"/>
                    <a:pt x="6172200" y="3468756"/>
                  </a:cubicBezTo>
                  <a:cubicBezTo>
                    <a:pt x="6165574" y="3475382"/>
                    <a:pt x="6159639" y="3482781"/>
                    <a:pt x="6152322" y="3488635"/>
                  </a:cubicBezTo>
                  <a:cubicBezTo>
                    <a:pt x="6142994" y="3496097"/>
                    <a:pt x="6125786" y="3497027"/>
                    <a:pt x="6122504" y="3508513"/>
                  </a:cubicBezTo>
                  <a:cubicBezTo>
                    <a:pt x="6113906" y="3538605"/>
                    <a:pt x="6137836" y="3566298"/>
                    <a:pt x="6152322" y="3588026"/>
                  </a:cubicBezTo>
                  <a:cubicBezTo>
                    <a:pt x="6152817" y="3590501"/>
                    <a:pt x="6164050" y="3657351"/>
                    <a:pt x="6172200" y="3667539"/>
                  </a:cubicBezTo>
                  <a:cubicBezTo>
                    <a:pt x="6179662" y="3676867"/>
                    <a:pt x="6191333" y="3682075"/>
                    <a:pt x="6202017" y="3687417"/>
                  </a:cubicBezTo>
                  <a:cubicBezTo>
                    <a:pt x="6229771" y="3701294"/>
                    <a:pt x="6275773" y="3703633"/>
                    <a:pt x="6301409" y="3707296"/>
                  </a:cubicBezTo>
                  <a:cubicBezTo>
                    <a:pt x="6374002" y="3731494"/>
                    <a:pt x="6340715" y="3722092"/>
                    <a:pt x="6400800" y="3737113"/>
                  </a:cubicBezTo>
                  <a:cubicBezTo>
                    <a:pt x="6486259" y="3794086"/>
                    <a:pt x="6378128" y="3725776"/>
                    <a:pt x="6460435" y="3766930"/>
                  </a:cubicBezTo>
                  <a:cubicBezTo>
                    <a:pt x="6509022" y="3791224"/>
                    <a:pt x="6470103" y="3784257"/>
                    <a:pt x="6520069" y="3796748"/>
                  </a:cubicBezTo>
                  <a:cubicBezTo>
                    <a:pt x="6583150" y="3812518"/>
                    <a:pt x="6575054" y="3801824"/>
                    <a:pt x="6649278" y="3826565"/>
                  </a:cubicBezTo>
                  <a:cubicBezTo>
                    <a:pt x="6677695" y="3836037"/>
                    <a:pt x="6687654" y="3840203"/>
                    <a:pt x="6718852" y="3846443"/>
                  </a:cubicBezTo>
                  <a:cubicBezTo>
                    <a:pt x="6738613" y="3850395"/>
                    <a:pt x="6758609" y="3853069"/>
                    <a:pt x="6778487" y="3856382"/>
                  </a:cubicBezTo>
                  <a:cubicBezTo>
                    <a:pt x="6849957" y="3880208"/>
                    <a:pt x="6760727" y="3851309"/>
                    <a:pt x="6848061" y="3876261"/>
                  </a:cubicBezTo>
                  <a:cubicBezTo>
                    <a:pt x="6909171" y="3893721"/>
                    <a:pt x="6897382" y="3904932"/>
                    <a:pt x="6997148" y="3916017"/>
                  </a:cubicBezTo>
                  <a:lnTo>
                    <a:pt x="7086600" y="3925956"/>
                  </a:lnTo>
                  <a:cubicBezTo>
                    <a:pt x="7099852" y="3929269"/>
                    <a:pt x="7113272" y="3931971"/>
                    <a:pt x="7126356" y="3935896"/>
                  </a:cubicBezTo>
                  <a:cubicBezTo>
                    <a:pt x="7146426" y="3941917"/>
                    <a:pt x="7166113" y="3949148"/>
                    <a:pt x="7185991" y="3955774"/>
                  </a:cubicBezTo>
                  <a:cubicBezTo>
                    <a:pt x="7195930" y="3959087"/>
                    <a:pt x="7205645" y="3963172"/>
                    <a:pt x="7215809" y="3965713"/>
                  </a:cubicBezTo>
                  <a:cubicBezTo>
                    <a:pt x="7229061" y="3969026"/>
                    <a:pt x="7242431" y="3971899"/>
                    <a:pt x="7255565" y="3975652"/>
                  </a:cubicBezTo>
                  <a:cubicBezTo>
                    <a:pt x="7265639" y="3978530"/>
                    <a:pt x="7275027" y="3983998"/>
                    <a:pt x="7285382" y="3985591"/>
                  </a:cubicBezTo>
                  <a:cubicBezTo>
                    <a:pt x="7318291" y="3990654"/>
                    <a:pt x="7351643" y="3992217"/>
                    <a:pt x="7384774" y="3995530"/>
                  </a:cubicBezTo>
                  <a:cubicBezTo>
                    <a:pt x="7394713" y="4002156"/>
                    <a:pt x="7403611" y="4010703"/>
                    <a:pt x="7414591" y="4015409"/>
                  </a:cubicBezTo>
                  <a:cubicBezTo>
                    <a:pt x="7427147" y="4020790"/>
                    <a:pt x="7440953" y="4022669"/>
                    <a:pt x="7454348" y="4025348"/>
                  </a:cubicBezTo>
                  <a:cubicBezTo>
                    <a:pt x="7502118" y="4034902"/>
                    <a:pt x="7544633" y="4039118"/>
                    <a:pt x="7593496" y="4045226"/>
                  </a:cubicBezTo>
                  <a:cubicBezTo>
                    <a:pt x="7660659" y="4067614"/>
                    <a:pt x="7594586" y="4048022"/>
                    <a:pt x="7722704" y="4065104"/>
                  </a:cubicBezTo>
                  <a:cubicBezTo>
                    <a:pt x="7739449" y="4067337"/>
                    <a:pt x="7755637" y="4072948"/>
                    <a:pt x="7772400" y="4075043"/>
                  </a:cubicBezTo>
                  <a:cubicBezTo>
                    <a:pt x="7808711" y="4079582"/>
                    <a:pt x="7845287" y="4081669"/>
                    <a:pt x="7881730" y="4084982"/>
                  </a:cubicBezTo>
                  <a:cubicBezTo>
                    <a:pt x="7898295" y="4088295"/>
                    <a:pt x="7915037" y="4090825"/>
                    <a:pt x="7931426" y="4094922"/>
                  </a:cubicBezTo>
                  <a:cubicBezTo>
                    <a:pt x="7941590" y="4097463"/>
                    <a:pt x="7951079" y="4102320"/>
                    <a:pt x="7961243" y="4104861"/>
                  </a:cubicBezTo>
                  <a:cubicBezTo>
                    <a:pt x="7977632" y="4108958"/>
                    <a:pt x="7994550" y="4110703"/>
                    <a:pt x="8010939" y="4114800"/>
                  </a:cubicBezTo>
                  <a:cubicBezTo>
                    <a:pt x="8067714" y="4128994"/>
                    <a:pt x="8012339" y="4122283"/>
                    <a:pt x="8080513" y="4134678"/>
                  </a:cubicBezTo>
                  <a:cubicBezTo>
                    <a:pt x="8211089" y="4158419"/>
                    <a:pt x="8099675" y="4132014"/>
                    <a:pt x="8189843" y="4154556"/>
                  </a:cubicBezTo>
                  <a:cubicBezTo>
                    <a:pt x="8199782" y="4161182"/>
                    <a:pt x="8208977" y="4169093"/>
                    <a:pt x="8219661" y="4174435"/>
                  </a:cubicBezTo>
                  <a:cubicBezTo>
                    <a:pt x="8244128" y="4186669"/>
                    <a:pt x="8286210" y="4190496"/>
                    <a:pt x="8309113" y="4194313"/>
                  </a:cubicBezTo>
                  <a:cubicBezTo>
                    <a:pt x="8312426" y="4204252"/>
                    <a:pt x="8316174" y="4214056"/>
                    <a:pt x="8319052" y="4224130"/>
                  </a:cubicBezTo>
                  <a:cubicBezTo>
                    <a:pt x="8322805" y="4237265"/>
                    <a:pt x="8320458" y="4253220"/>
                    <a:pt x="8328991" y="4263887"/>
                  </a:cubicBezTo>
                  <a:cubicBezTo>
                    <a:pt x="8335536" y="4272068"/>
                    <a:pt x="8348735" y="4270948"/>
                    <a:pt x="8358809" y="4273826"/>
                  </a:cubicBezTo>
                  <a:cubicBezTo>
                    <a:pt x="8446161" y="4298783"/>
                    <a:pt x="8356897" y="4269876"/>
                    <a:pt x="8428382" y="4293704"/>
                  </a:cubicBezTo>
                  <a:cubicBezTo>
                    <a:pt x="8441634" y="4306956"/>
                    <a:pt x="8451376" y="4325080"/>
                    <a:pt x="8468139" y="4333461"/>
                  </a:cubicBezTo>
                  <a:cubicBezTo>
                    <a:pt x="8481391" y="4340087"/>
                    <a:pt x="8494139" y="4347836"/>
                    <a:pt x="8507896" y="4353339"/>
                  </a:cubicBezTo>
                  <a:cubicBezTo>
                    <a:pt x="8566958" y="4376964"/>
                    <a:pt x="8556023" y="4368509"/>
                    <a:pt x="8607287" y="4383156"/>
                  </a:cubicBezTo>
                  <a:cubicBezTo>
                    <a:pt x="8707099" y="4411675"/>
                    <a:pt x="8552573" y="4371964"/>
                    <a:pt x="8676861" y="4403035"/>
                  </a:cubicBezTo>
                  <a:cubicBezTo>
                    <a:pt x="8680174" y="4416287"/>
                    <a:pt x="8683047" y="4429657"/>
                    <a:pt x="8686800" y="4442791"/>
                  </a:cubicBezTo>
                  <a:cubicBezTo>
                    <a:pt x="8689678" y="4452865"/>
                    <a:pt x="8696739" y="4462132"/>
                    <a:pt x="8696739" y="4472609"/>
                  </a:cubicBezTo>
                  <a:cubicBezTo>
                    <a:pt x="8696739" y="4479004"/>
                    <a:pt x="8682504" y="4576830"/>
                    <a:pt x="8676861" y="4591878"/>
                  </a:cubicBezTo>
                  <a:cubicBezTo>
                    <a:pt x="8672667" y="4603063"/>
                    <a:pt x="8663608" y="4611757"/>
                    <a:pt x="8656982" y="4621696"/>
                  </a:cubicBezTo>
                  <a:cubicBezTo>
                    <a:pt x="8650435" y="4641338"/>
                    <a:pt x="8644680" y="4667318"/>
                    <a:pt x="8627165" y="4681330"/>
                  </a:cubicBezTo>
                  <a:cubicBezTo>
                    <a:pt x="8618984" y="4687875"/>
                    <a:pt x="8607287" y="4687956"/>
                    <a:pt x="8597348" y="4691269"/>
                  </a:cubicBezTo>
                  <a:cubicBezTo>
                    <a:pt x="8590722" y="4697895"/>
                    <a:pt x="8585851" y="4706957"/>
                    <a:pt x="8577469" y="4711148"/>
                  </a:cubicBezTo>
                  <a:cubicBezTo>
                    <a:pt x="8555580" y="4722093"/>
                    <a:pt x="8465660" y="4730093"/>
                    <a:pt x="8458200" y="4731026"/>
                  </a:cubicBezTo>
                  <a:cubicBezTo>
                    <a:pt x="8408504" y="4727713"/>
                    <a:pt x="8358241" y="4729275"/>
                    <a:pt x="8309113" y="4721087"/>
                  </a:cubicBezTo>
                  <a:cubicBezTo>
                    <a:pt x="8297330" y="4719123"/>
                    <a:pt x="8291037" y="4703410"/>
                    <a:pt x="8279296" y="4701209"/>
                  </a:cubicBezTo>
                  <a:cubicBezTo>
                    <a:pt x="8236839" y="4693248"/>
                    <a:pt x="8193157" y="4694582"/>
                    <a:pt x="8150087" y="4691269"/>
                  </a:cubicBezTo>
                  <a:cubicBezTo>
                    <a:pt x="8039044" y="4669061"/>
                    <a:pt x="8154124" y="4689829"/>
                    <a:pt x="7951304" y="4671391"/>
                  </a:cubicBezTo>
                  <a:cubicBezTo>
                    <a:pt x="7927973" y="4669270"/>
                    <a:pt x="7904921" y="4664765"/>
                    <a:pt x="7881730" y="4661452"/>
                  </a:cubicBezTo>
                  <a:cubicBezTo>
                    <a:pt x="7824427" y="4623250"/>
                    <a:pt x="7879707" y="4656326"/>
                    <a:pt x="7822096" y="4631635"/>
                  </a:cubicBezTo>
                  <a:cubicBezTo>
                    <a:pt x="7769088" y="4608917"/>
                    <a:pt x="7799139" y="4615136"/>
                    <a:pt x="7752522" y="4601817"/>
                  </a:cubicBezTo>
                  <a:cubicBezTo>
                    <a:pt x="7739387" y="4598064"/>
                    <a:pt x="7726100" y="4594841"/>
                    <a:pt x="7712765" y="4591878"/>
                  </a:cubicBezTo>
                  <a:cubicBezTo>
                    <a:pt x="7696274" y="4588213"/>
                    <a:pt x="7679367" y="4586384"/>
                    <a:pt x="7663069" y="4581939"/>
                  </a:cubicBezTo>
                  <a:cubicBezTo>
                    <a:pt x="7642854" y="4576426"/>
                    <a:pt x="7623763" y="4567143"/>
                    <a:pt x="7603435" y="4562061"/>
                  </a:cubicBezTo>
                  <a:lnTo>
                    <a:pt x="7563678" y="4552122"/>
                  </a:lnTo>
                  <a:cubicBezTo>
                    <a:pt x="7478237" y="4495158"/>
                    <a:pt x="7586334" y="4563449"/>
                    <a:pt x="7504043" y="4522304"/>
                  </a:cubicBezTo>
                  <a:cubicBezTo>
                    <a:pt x="7404215" y="4472391"/>
                    <a:pt x="7556458" y="4534828"/>
                    <a:pt x="7434469" y="4482548"/>
                  </a:cubicBezTo>
                  <a:cubicBezTo>
                    <a:pt x="7402663" y="4468917"/>
                    <a:pt x="7392290" y="4472003"/>
                    <a:pt x="7354956" y="4462669"/>
                  </a:cubicBezTo>
                  <a:cubicBezTo>
                    <a:pt x="7344792" y="4460128"/>
                    <a:pt x="7335213" y="4455608"/>
                    <a:pt x="7325139" y="4452730"/>
                  </a:cubicBezTo>
                  <a:cubicBezTo>
                    <a:pt x="7312004" y="4448977"/>
                    <a:pt x="7298634" y="4446104"/>
                    <a:pt x="7285382" y="4442791"/>
                  </a:cubicBezTo>
                  <a:cubicBezTo>
                    <a:pt x="7275443" y="4436165"/>
                    <a:pt x="7266249" y="4428255"/>
                    <a:pt x="7255565" y="4422913"/>
                  </a:cubicBezTo>
                  <a:cubicBezTo>
                    <a:pt x="7246194" y="4418228"/>
                    <a:pt x="7234273" y="4419063"/>
                    <a:pt x="7225748" y="4412974"/>
                  </a:cubicBezTo>
                  <a:cubicBezTo>
                    <a:pt x="7168693" y="4372220"/>
                    <a:pt x="7207227" y="4378865"/>
                    <a:pt x="7156174" y="4353339"/>
                  </a:cubicBezTo>
                  <a:cubicBezTo>
                    <a:pt x="7146803" y="4348654"/>
                    <a:pt x="7136295" y="4346713"/>
                    <a:pt x="7126356" y="4343400"/>
                  </a:cubicBezTo>
                  <a:cubicBezTo>
                    <a:pt x="7049288" y="4292020"/>
                    <a:pt x="7089386" y="4311197"/>
                    <a:pt x="7007087" y="4283765"/>
                  </a:cubicBezTo>
                  <a:lnTo>
                    <a:pt x="6977269" y="4273826"/>
                  </a:lnTo>
                  <a:lnTo>
                    <a:pt x="6947452" y="4263887"/>
                  </a:lnTo>
                  <a:cubicBezTo>
                    <a:pt x="6937513" y="4253948"/>
                    <a:pt x="6930207" y="4240355"/>
                    <a:pt x="6917635" y="4234069"/>
                  </a:cubicBezTo>
                  <a:cubicBezTo>
                    <a:pt x="6902525" y="4226514"/>
                    <a:pt x="6884328" y="4228227"/>
                    <a:pt x="6867939" y="4224130"/>
                  </a:cubicBezTo>
                  <a:cubicBezTo>
                    <a:pt x="6857775" y="4221589"/>
                    <a:pt x="6847752" y="4218318"/>
                    <a:pt x="6838122" y="4214191"/>
                  </a:cubicBezTo>
                  <a:cubicBezTo>
                    <a:pt x="6752150" y="4177346"/>
                    <a:pt x="6838474" y="4207683"/>
                    <a:pt x="6768548" y="4184374"/>
                  </a:cubicBezTo>
                  <a:cubicBezTo>
                    <a:pt x="6733457" y="4149285"/>
                    <a:pt x="6763746" y="4172221"/>
                    <a:pt x="6698974" y="4154556"/>
                  </a:cubicBezTo>
                  <a:lnTo>
                    <a:pt x="6609522" y="4124739"/>
                  </a:lnTo>
                  <a:lnTo>
                    <a:pt x="6549887" y="4104861"/>
                  </a:lnTo>
                  <a:lnTo>
                    <a:pt x="6520069" y="4094922"/>
                  </a:lnTo>
                  <a:cubicBezTo>
                    <a:pt x="6470986" y="4062198"/>
                    <a:pt x="6509334" y="4082298"/>
                    <a:pt x="6440556" y="4065104"/>
                  </a:cubicBezTo>
                  <a:cubicBezTo>
                    <a:pt x="6430392" y="4062563"/>
                    <a:pt x="6420813" y="4058043"/>
                    <a:pt x="6410739" y="4055165"/>
                  </a:cubicBezTo>
                  <a:cubicBezTo>
                    <a:pt x="6397604" y="4051412"/>
                    <a:pt x="6384066" y="4049151"/>
                    <a:pt x="6370982" y="4045226"/>
                  </a:cubicBezTo>
                  <a:cubicBezTo>
                    <a:pt x="6350912" y="4039205"/>
                    <a:pt x="6331894" y="4029457"/>
                    <a:pt x="6311348" y="4025348"/>
                  </a:cubicBezTo>
                  <a:lnTo>
                    <a:pt x="6261652" y="4015409"/>
                  </a:lnTo>
                  <a:cubicBezTo>
                    <a:pt x="6215269" y="4018722"/>
                    <a:pt x="6168686" y="4019915"/>
                    <a:pt x="6122504" y="4025348"/>
                  </a:cubicBezTo>
                  <a:cubicBezTo>
                    <a:pt x="6093079" y="4028810"/>
                    <a:pt x="6081678" y="4042533"/>
                    <a:pt x="6062869" y="4065104"/>
                  </a:cubicBezTo>
                  <a:cubicBezTo>
                    <a:pt x="6055222" y="4074281"/>
                    <a:pt x="6048333" y="4084238"/>
                    <a:pt x="6042991" y="4094922"/>
                  </a:cubicBezTo>
                  <a:cubicBezTo>
                    <a:pt x="6038306" y="4104293"/>
                    <a:pt x="6038250" y="4115643"/>
                    <a:pt x="6033052" y="4124739"/>
                  </a:cubicBezTo>
                  <a:cubicBezTo>
                    <a:pt x="6024833" y="4139122"/>
                    <a:pt x="6012863" y="4151016"/>
                    <a:pt x="6003235" y="4164496"/>
                  </a:cubicBezTo>
                  <a:cubicBezTo>
                    <a:pt x="5996292" y="4174216"/>
                    <a:pt x="5989982" y="4184374"/>
                    <a:pt x="5983356" y="4194313"/>
                  </a:cubicBezTo>
                  <a:cubicBezTo>
                    <a:pt x="5973322" y="4274586"/>
                    <a:pt x="5966914" y="4257755"/>
                    <a:pt x="5983356" y="4323522"/>
                  </a:cubicBezTo>
                  <a:cubicBezTo>
                    <a:pt x="5985897" y="4333686"/>
                    <a:pt x="5986751" y="4345158"/>
                    <a:pt x="5993296" y="4353339"/>
                  </a:cubicBezTo>
                  <a:cubicBezTo>
                    <a:pt x="6000758" y="4362667"/>
                    <a:pt x="6013174" y="4366591"/>
                    <a:pt x="6023113" y="4373217"/>
                  </a:cubicBezTo>
                  <a:cubicBezTo>
                    <a:pt x="6026426" y="4383156"/>
                    <a:pt x="6027964" y="4393877"/>
                    <a:pt x="6033052" y="4403035"/>
                  </a:cubicBezTo>
                  <a:cubicBezTo>
                    <a:pt x="6044654" y="4423919"/>
                    <a:pt x="6072809" y="4462669"/>
                    <a:pt x="6072809" y="4462669"/>
                  </a:cubicBezTo>
                  <a:cubicBezTo>
                    <a:pt x="6076122" y="4472608"/>
                    <a:pt x="6076203" y="4484306"/>
                    <a:pt x="6082748" y="4492487"/>
                  </a:cubicBezTo>
                  <a:cubicBezTo>
                    <a:pt x="6090210" y="4501815"/>
                    <a:pt x="6103388" y="4504718"/>
                    <a:pt x="6112565" y="4512365"/>
                  </a:cubicBezTo>
                  <a:cubicBezTo>
                    <a:pt x="6123363" y="4521363"/>
                    <a:pt x="6131584" y="4533184"/>
                    <a:pt x="6142382" y="4542182"/>
                  </a:cubicBezTo>
                  <a:cubicBezTo>
                    <a:pt x="6151559" y="4549829"/>
                    <a:pt x="6163210" y="4554195"/>
                    <a:pt x="6172200" y="4562061"/>
                  </a:cubicBezTo>
                  <a:cubicBezTo>
                    <a:pt x="6189830" y="4577487"/>
                    <a:pt x="6205331" y="4595191"/>
                    <a:pt x="6221896" y="4611756"/>
                  </a:cubicBezTo>
                  <a:cubicBezTo>
                    <a:pt x="6228522" y="4618382"/>
                    <a:pt x="6233977" y="4626437"/>
                    <a:pt x="6241774" y="4631635"/>
                  </a:cubicBezTo>
                  <a:cubicBezTo>
                    <a:pt x="6283286" y="4659310"/>
                    <a:pt x="6263144" y="4643067"/>
                    <a:pt x="6301409" y="4681330"/>
                  </a:cubicBezTo>
                  <a:cubicBezTo>
                    <a:pt x="6326391" y="4756277"/>
                    <a:pt x="6289787" y="4666803"/>
                    <a:pt x="6341165" y="4731026"/>
                  </a:cubicBezTo>
                  <a:cubicBezTo>
                    <a:pt x="6347710" y="4739207"/>
                    <a:pt x="6343696" y="4753435"/>
                    <a:pt x="6351104" y="4760843"/>
                  </a:cubicBezTo>
                  <a:cubicBezTo>
                    <a:pt x="6413780" y="4823519"/>
                    <a:pt x="6390563" y="4785543"/>
                    <a:pt x="6440556" y="4810539"/>
                  </a:cubicBezTo>
                  <a:cubicBezTo>
                    <a:pt x="6451240" y="4815881"/>
                    <a:pt x="6461046" y="4822955"/>
                    <a:pt x="6470374" y="4830417"/>
                  </a:cubicBezTo>
                  <a:cubicBezTo>
                    <a:pt x="6477691" y="4836271"/>
                    <a:pt x="6482217" y="4845475"/>
                    <a:pt x="6490252" y="4850296"/>
                  </a:cubicBezTo>
                  <a:cubicBezTo>
                    <a:pt x="6499236" y="4855686"/>
                    <a:pt x="6510698" y="4855550"/>
                    <a:pt x="6520069" y="4860235"/>
                  </a:cubicBezTo>
                  <a:cubicBezTo>
                    <a:pt x="6530753" y="4865577"/>
                    <a:pt x="6539203" y="4874771"/>
                    <a:pt x="6549887" y="4880113"/>
                  </a:cubicBezTo>
                  <a:cubicBezTo>
                    <a:pt x="6559258" y="4884798"/>
                    <a:pt x="6570546" y="4884964"/>
                    <a:pt x="6579704" y="4890052"/>
                  </a:cubicBezTo>
                  <a:cubicBezTo>
                    <a:pt x="6623917" y="4914615"/>
                    <a:pt x="6660898" y="4951560"/>
                    <a:pt x="6708913" y="4969565"/>
                  </a:cubicBezTo>
                  <a:cubicBezTo>
                    <a:pt x="6721703" y="4974361"/>
                    <a:pt x="6735535" y="4975751"/>
                    <a:pt x="6748669" y="4979504"/>
                  </a:cubicBezTo>
                  <a:cubicBezTo>
                    <a:pt x="6758743" y="4982382"/>
                    <a:pt x="6768548" y="4986130"/>
                    <a:pt x="6778487" y="4989443"/>
                  </a:cubicBezTo>
                  <a:cubicBezTo>
                    <a:pt x="6795009" y="5005966"/>
                    <a:pt x="6805612" y="5019169"/>
                    <a:pt x="6828182" y="5029200"/>
                  </a:cubicBezTo>
                  <a:cubicBezTo>
                    <a:pt x="6847330" y="5037710"/>
                    <a:pt x="6887817" y="5049078"/>
                    <a:pt x="6887817" y="5049078"/>
                  </a:cubicBezTo>
                  <a:cubicBezTo>
                    <a:pt x="6926645" y="5087904"/>
                    <a:pt x="6885903" y="5053090"/>
                    <a:pt x="6937513" y="5078896"/>
                  </a:cubicBezTo>
                  <a:cubicBezTo>
                    <a:pt x="7014571" y="5117426"/>
                    <a:pt x="6922209" y="5083734"/>
                    <a:pt x="6997148" y="5108713"/>
                  </a:cubicBezTo>
                  <a:cubicBezTo>
                    <a:pt x="7017026" y="5121965"/>
                    <a:pt x="7039889" y="5131576"/>
                    <a:pt x="7056782" y="5148469"/>
                  </a:cubicBezTo>
                  <a:cubicBezTo>
                    <a:pt x="7063408" y="5155095"/>
                    <a:pt x="7068625" y="5163527"/>
                    <a:pt x="7076661" y="5168348"/>
                  </a:cubicBezTo>
                  <a:cubicBezTo>
                    <a:pt x="7085645" y="5173738"/>
                    <a:pt x="7096539" y="5174974"/>
                    <a:pt x="7106478" y="5178287"/>
                  </a:cubicBezTo>
                  <a:cubicBezTo>
                    <a:pt x="7109791" y="5188226"/>
                    <a:pt x="7109872" y="5199923"/>
                    <a:pt x="7116417" y="5208104"/>
                  </a:cubicBezTo>
                  <a:cubicBezTo>
                    <a:pt x="7123879" y="5217432"/>
                    <a:pt x="7136907" y="5220520"/>
                    <a:pt x="7146235" y="5227982"/>
                  </a:cubicBezTo>
                  <a:cubicBezTo>
                    <a:pt x="7153552" y="5233836"/>
                    <a:pt x="7159487" y="5241235"/>
                    <a:pt x="7166113" y="5247861"/>
                  </a:cubicBezTo>
                  <a:cubicBezTo>
                    <a:pt x="7176888" y="5280186"/>
                    <a:pt x="7186370" y="5318004"/>
                    <a:pt x="7205869" y="5347252"/>
                  </a:cubicBezTo>
                  <a:cubicBezTo>
                    <a:pt x="7211067" y="5355049"/>
                    <a:pt x="7220125" y="5359633"/>
                    <a:pt x="7225748" y="5367130"/>
                  </a:cubicBezTo>
                  <a:cubicBezTo>
                    <a:pt x="7283727" y="5444436"/>
                    <a:pt x="7239827" y="5409647"/>
                    <a:pt x="7295322" y="5446643"/>
                  </a:cubicBezTo>
                  <a:cubicBezTo>
                    <a:pt x="7318202" y="5515285"/>
                    <a:pt x="7332262" y="5545161"/>
                    <a:pt x="7295322" y="5645426"/>
                  </a:cubicBezTo>
                  <a:cubicBezTo>
                    <a:pt x="7288078" y="5665088"/>
                    <a:pt x="7255565" y="5658678"/>
                    <a:pt x="7235687" y="5665304"/>
                  </a:cubicBezTo>
                  <a:lnTo>
                    <a:pt x="7205869" y="5675243"/>
                  </a:lnTo>
                  <a:cubicBezTo>
                    <a:pt x="6993176" y="5664049"/>
                    <a:pt x="7069472" y="5700269"/>
                    <a:pt x="6957391" y="5625548"/>
                  </a:cubicBezTo>
                  <a:lnTo>
                    <a:pt x="6867939" y="5565913"/>
                  </a:lnTo>
                  <a:lnTo>
                    <a:pt x="6838122" y="5546035"/>
                  </a:lnTo>
                  <a:cubicBezTo>
                    <a:pt x="6831496" y="5536096"/>
                    <a:pt x="6827233" y="5524083"/>
                    <a:pt x="6818243" y="5516217"/>
                  </a:cubicBezTo>
                  <a:cubicBezTo>
                    <a:pt x="6800264" y="5500485"/>
                    <a:pt x="6779977" y="5487145"/>
                    <a:pt x="6758609" y="5476461"/>
                  </a:cubicBezTo>
                  <a:cubicBezTo>
                    <a:pt x="6731401" y="5462857"/>
                    <a:pt x="6712449" y="5455435"/>
                    <a:pt x="6689035" y="5436704"/>
                  </a:cubicBezTo>
                  <a:cubicBezTo>
                    <a:pt x="6681718" y="5430850"/>
                    <a:pt x="6676473" y="5422680"/>
                    <a:pt x="6669156" y="5416826"/>
                  </a:cubicBezTo>
                  <a:cubicBezTo>
                    <a:pt x="6659828" y="5409364"/>
                    <a:pt x="6648667" y="5404410"/>
                    <a:pt x="6639339" y="5396948"/>
                  </a:cubicBezTo>
                  <a:cubicBezTo>
                    <a:pt x="6608521" y="5372293"/>
                    <a:pt x="6630437" y="5377588"/>
                    <a:pt x="6589643" y="5357191"/>
                  </a:cubicBezTo>
                  <a:cubicBezTo>
                    <a:pt x="6580272" y="5352506"/>
                    <a:pt x="6569765" y="5350565"/>
                    <a:pt x="6559826" y="5347252"/>
                  </a:cubicBezTo>
                  <a:cubicBezTo>
                    <a:pt x="6549887" y="5337313"/>
                    <a:pt x="6540807" y="5326433"/>
                    <a:pt x="6530009" y="5317435"/>
                  </a:cubicBezTo>
                  <a:cubicBezTo>
                    <a:pt x="6520832" y="5309788"/>
                    <a:pt x="6507653" y="5306884"/>
                    <a:pt x="6500191" y="5297556"/>
                  </a:cubicBezTo>
                  <a:cubicBezTo>
                    <a:pt x="6493646" y="5289375"/>
                    <a:pt x="6495340" y="5276897"/>
                    <a:pt x="6490252" y="5267739"/>
                  </a:cubicBezTo>
                  <a:cubicBezTo>
                    <a:pt x="6490232" y="5267704"/>
                    <a:pt x="6440567" y="5193212"/>
                    <a:pt x="6430617" y="5178287"/>
                  </a:cubicBezTo>
                  <a:cubicBezTo>
                    <a:pt x="6423991" y="5168348"/>
                    <a:pt x="6419186" y="5156916"/>
                    <a:pt x="6410739" y="5148469"/>
                  </a:cubicBezTo>
                  <a:lnTo>
                    <a:pt x="6361043" y="5098774"/>
                  </a:lnTo>
                  <a:cubicBezTo>
                    <a:pt x="6354417" y="5085522"/>
                    <a:pt x="6350261" y="5070712"/>
                    <a:pt x="6341165" y="5059017"/>
                  </a:cubicBezTo>
                  <a:cubicBezTo>
                    <a:pt x="6326782" y="5040525"/>
                    <a:pt x="6308034" y="5025887"/>
                    <a:pt x="6291469" y="5009322"/>
                  </a:cubicBezTo>
                  <a:cubicBezTo>
                    <a:pt x="6284843" y="5002696"/>
                    <a:pt x="6276789" y="4997240"/>
                    <a:pt x="6271591" y="4989443"/>
                  </a:cubicBezTo>
                  <a:cubicBezTo>
                    <a:pt x="6264965" y="4979504"/>
                    <a:pt x="6257639" y="4969997"/>
                    <a:pt x="6251713" y="4959626"/>
                  </a:cubicBezTo>
                  <a:cubicBezTo>
                    <a:pt x="6244362" y="4946762"/>
                    <a:pt x="6241320" y="4931251"/>
                    <a:pt x="6231835" y="4919869"/>
                  </a:cubicBezTo>
                  <a:cubicBezTo>
                    <a:pt x="6224188" y="4910692"/>
                    <a:pt x="6211956" y="4906617"/>
                    <a:pt x="6202017" y="4899991"/>
                  </a:cubicBezTo>
                  <a:cubicBezTo>
                    <a:pt x="6174860" y="4818519"/>
                    <a:pt x="6221834" y="4944625"/>
                    <a:pt x="6132443" y="4810539"/>
                  </a:cubicBezTo>
                  <a:cubicBezTo>
                    <a:pt x="6125817" y="4800600"/>
                    <a:pt x="6121893" y="4788184"/>
                    <a:pt x="6112565" y="4780722"/>
                  </a:cubicBezTo>
                  <a:cubicBezTo>
                    <a:pt x="6104384" y="4774177"/>
                    <a:pt x="6092687" y="4774095"/>
                    <a:pt x="6082748" y="4770782"/>
                  </a:cubicBezTo>
                  <a:cubicBezTo>
                    <a:pt x="6076122" y="4760843"/>
                    <a:pt x="6071859" y="4748831"/>
                    <a:pt x="6062869" y="4740965"/>
                  </a:cubicBezTo>
                  <a:cubicBezTo>
                    <a:pt x="6043220" y="4723773"/>
                    <a:pt x="5992159" y="4692802"/>
                    <a:pt x="5963478" y="4681330"/>
                  </a:cubicBezTo>
                  <a:cubicBezTo>
                    <a:pt x="5944023" y="4673548"/>
                    <a:pt x="5903843" y="4661452"/>
                    <a:pt x="5903843" y="4661452"/>
                  </a:cubicBezTo>
                  <a:cubicBezTo>
                    <a:pt x="5831188" y="4613016"/>
                    <a:pt x="5922553" y="4672145"/>
                    <a:pt x="5834269" y="4621696"/>
                  </a:cubicBezTo>
                  <a:cubicBezTo>
                    <a:pt x="5780317" y="4590866"/>
                    <a:pt x="5829306" y="4610102"/>
                    <a:pt x="5774635" y="4591878"/>
                  </a:cubicBezTo>
                  <a:cubicBezTo>
                    <a:pt x="5742703" y="4559947"/>
                    <a:pt x="5767337" y="4577762"/>
                    <a:pt x="5715000" y="4562061"/>
                  </a:cubicBezTo>
                  <a:cubicBezTo>
                    <a:pt x="5694930" y="4556040"/>
                    <a:pt x="5655365" y="4542182"/>
                    <a:pt x="5655365" y="4542182"/>
                  </a:cubicBezTo>
                  <a:cubicBezTo>
                    <a:pt x="5608982" y="4545495"/>
                    <a:pt x="5561329" y="4540844"/>
                    <a:pt x="5516217" y="4552122"/>
                  </a:cubicBezTo>
                  <a:cubicBezTo>
                    <a:pt x="5504628" y="4555019"/>
                    <a:pt x="5501190" y="4571023"/>
                    <a:pt x="5496339" y="4581939"/>
                  </a:cubicBezTo>
                  <a:cubicBezTo>
                    <a:pt x="5487829" y="4601087"/>
                    <a:pt x="5476461" y="4641574"/>
                    <a:pt x="5476461" y="4641574"/>
                  </a:cubicBezTo>
                  <a:cubicBezTo>
                    <a:pt x="5477443" y="4650412"/>
                    <a:pt x="5480445" y="4734352"/>
                    <a:pt x="5496339" y="4760843"/>
                  </a:cubicBezTo>
                  <a:cubicBezTo>
                    <a:pt x="5501160" y="4768878"/>
                    <a:pt x="5509591" y="4774096"/>
                    <a:pt x="5516217" y="4780722"/>
                  </a:cubicBezTo>
                  <a:cubicBezTo>
                    <a:pt x="5523545" y="4802704"/>
                    <a:pt x="5538914" y="4858178"/>
                    <a:pt x="5555974" y="4880113"/>
                  </a:cubicBezTo>
                  <a:cubicBezTo>
                    <a:pt x="5570356" y="4898605"/>
                    <a:pt x="5605669" y="4929809"/>
                    <a:pt x="5605669" y="4929809"/>
                  </a:cubicBezTo>
                  <a:cubicBezTo>
                    <a:pt x="5608982" y="4939748"/>
                    <a:pt x="5610924" y="4950255"/>
                    <a:pt x="5615609" y="4959626"/>
                  </a:cubicBezTo>
                  <a:cubicBezTo>
                    <a:pt x="5632046" y="4992499"/>
                    <a:pt x="5659274" y="5013231"/>
                    <a:pt x="5685182" y="5039139"/>
                  </a:cubicBezTo>
                  <a:lnTo>
                    <a:pt x="5705061" y="5059017"/>
                  </a:lnTo>
                  <a:cubicBezTo>
                    <a:pt x="5711687" y="5065643"/>
                    <a:pt x="5717142" y="5073698"/>
                    <a:pt x="5724939" y="5078896"/>
                  </a:cubicBezTo>
                  <a:cubicBezTo>
                    <a:pt x="5747076" y="5093654"/>
                    <a:pt x="5758450" y="5098422"/>
                    <a:pt x="5774635" y="5118652"/>
                  </a:cubicBezTo>
                  <a:cubicBezTo>
                    <a:pt x="5782097" y="5127980"/>
                    <a:pt x="5787051" y="5139141"/>
                    <a:pt x="5794513" y="5148469"/>
                  </a:cubicBezTo>
                  <a:cubicBezTo>
                    <a:pt x="5800367" y="5155786"/>
                    <a:pt x="5808392" y="5161149"/>
                    <a:pt x="5814391" y="5168348"/>
                  </a:cubicBezTo>
                  <a:cubicBezTo>
                    <a:pt x="5824996" y="5181074"/>
                    <a:pt x="5834709" y="5194533"/>
                    <a:pt x="5844209" y="5208104"/>
                  </a:cubicBezTo>
                  <a:cubicBezTo>
                    <a:pt x="5857909" y="5227676"/>
                    <a:pt x="5870713" y="5247861"/>
                    <a:pt x="5883965" y="5267739"/>
                  </a:cubicBezTo>
                  <a:cubicBezTo>
                    <a:pt x="5890591" y="5277678"/>
                    <a:pt x="5895396" y="5289109"/>
                    <a:pt x="5903843" y="5297556"/>
                  </a:cubicBezTo>
                  <a:cubicBezTo>
                    <a:pt x="5910469" y="5304182"/>
                    <a:pt x="5918099" y="5309938"/>
                    <a:pt x="5923722" y="5317435"/>
                  </a:cubicBezTo>
                  <a:cubicBezTo>
                    <a:pt x="5938056" y="5336547"/>
                    <a:pt x="5946585" y="5360176"/>
                    <a:pt x="5963478" y="5377069"/>
                  </a:cubicBezTo>
                  <a:lnTo>
                    <a:pt x="6033052" y="5446643"/>
                  </a:lnTo>
                  <a:lnTo>
                    <a:pt x="6072809" y="5486400"/>
                  </a:lnTo>
                  <a:lnTo>
                    <a:pt x="6102626" y="5516217"/>
                  </a:lnTo>
                  <a:cubicBezTo>
                    <a:pt x="6113907" y="5538779"/>
                    <a:pt x="6125523" y="5566123"/>
                    <a:pt x="6142382" y="5585791"/>
                  </a:cubicBezTo>
                  <a:cubicBezTo>
                    <a:pt x="6154579" y="5600021"/>
                    <a:pt x="6168887" y="5612296"/>
                    <a:pt x="6182139" y="5625548"/>
                  </a:cubicBezTo>
                  <a:lnTo>
                    <a:pt x="6211956" y="5655365"/>
                  </a:lnTo>
                  <a:lnTo>
                    <a:pt x="6231835" y="5715000"/>
                  </a:lnTo>
                  <a:cubicBezTo>
                    <a:pt x="6235148" y="5724939"/>
                    <a:pt x="6239233" y="5734653"/>
                    <a:pt x="6241774" y="5744817"/>
                  </a:cubicBezTo>
                  <a:cubicBezTo>
                    <a:pt x="6245087" y="5758069"/>
                    <a:pt x="6247788" y="5771490"/>
                    <a:pt x="6251713" y="5784574"/>
                  </a:cubicBezTo>
                  <a:cubicBezTo>
                    <a:pt x="6257734" y="5804644"/>
                    <a:pt x="6259968" y="5826775"/>
                    <a:pt x="6271591" y="5844209"/>
                  </a:cubicBezTo>
                  <a:cubicBezTo>
                    <a:pt x="6328555" y="5929655"/>
                    <a:pt x="6260261" y="5821549"/>
                    <a:pt x="6301409" y="5903843"/>
                  </a:cubicBezTo>
                  <a:cubicBezTo>
                    <a:pt x="6306751" y="5914527"/>
                    <a:pt x="6315360" y="5923289"/>
                    <a:pt x="6321287" y="5933661"/>
                  </a:cubicBezTo>
                  <a:cubicBezTo>
                    <a:pt x="6328638" y="5946525"/>
                    <a:pt x="6332275" y="5961564"/>
                    <a:pt x="6341165" y="5973417"/>
                  </a:cubicBezTo>
                  <a:cubicBezTo>
                    <a:pt x="6352410" y="5988410"/>
                    <a:pt x="6367670" y="5999922"/>
                    <a:pt x="6380922" y="6013174"/>
                  </a:cubicBezTo>
                  <a:lnTo>
                    <a:pt x="6410739" y="6042991"/>
                  </a:lnTo>
                  <a:cubicBezTo>
                    <a:pt x="6420678" y="6052930"/>
                    <a:pt x="6428860" y="6065012"/>
                    <a:pt x="6440556" y="6072809"/>
                  </a:cubicBezTo>
                  <a:lnTo>
                    <a:pt x="6470374" y="6092687"/>
                  </a:lnTo>
                  <a:cubicBezTo>
                    <a:pt x="6478457" y="6116937"/>
                    <a:pt x="6480925" y="6133056"/>
                    <a:pt x="6500191" y="6152322"/>
                  </a:cubicBezTo>
                  <a:cubicBezTo>
                    <a:pt x="6508638" y="6160769"/>
                    <a:pt x="6520070" y="6165574"/>
                    <a:pt x="6530009" y="6172200"/>
                  </a:cubicBezTo>
                  <a:cubicBezTo>
                    <a:pt x="6553080" y="6241412"/>
                    <a:pt x="6523445" y="6167324"/>
                    <a:pt x="6559826" y="6221896"/>
                  </a:cubicBezTo>
                  <a:cubicBezTo>
                    <a:pt x="6568044" y="6234224"/>
                    <a:pt x="6573868" y="6248034"/>
                    <a:pt x="6579704" y="6261652"/>
                  </a:cubicBezTo>
                  <a:cubicBezTo>
                    <a:pt x="6583831" y="6271282"/>
                    <a:pt x="6584253" y="6282485"/>
                    <a:pt x="6589643" y="6291469"/>
                  </a:cubicBezTo>
                  <a:cubicBezTo>
                    <a:pt x="6594464" y="6299505"/>
                    <a:pt x="6602896" y="6304722"/>
                    <a:pt x="6609522" y="6311348"/>
                  </a:cubicBezTo>
                  <a:cubicBezTo>
                    <a:pt x="6612835" y="6321287"/>
                    <a:pt x="6616583" y="6331091"/>
                    <a:pt x="6619461" y="6341165"/>
                  </a:cubicBezTo>
                  <a:cubicBezTo>
                    <a:pt x="6623707" y="6356027"/>
                    <a:pt x="6631395" y="6394851"/>
                    <a:pt x="6639339" y="6410739"/>
                  </a:cubicBezTo>
                  <a:cubicBezTo>
                    <a:pt x="6644681" y="6421423"/>
                    <a:pt x="6652591" y="6430617"/>
                    <a:pt x="6659217" y="6440556"/>
                  </a:cubicBezTo>
                  <a:cubicBezTo>
                    <a:pt x="6662530" y="6450495"/>
                    <a:pt x="6663766" y="6461390"/>
                    <a:pt x="6669156" y="6470374"/>
                  </a:cubicBezTo>
                  <a:cubicBezTo>
                    <a:pt x="6673977" y="6478409"/>
                    <a:pt x="6684844" y="6481871"/>
                    <a:pt x="6689035" y="6490252"/>
                  </a:cubicBezTo>
                  <a:cubicBezTo>
                    <a:pt x="6695144" y="6502470"/>
                    <a:pt x="6693593" y="6517453"/>
                    <a:pt x="6698974" y="6530009"/>
                  </a:cubicBezTo>
                  <a:cubicBezTo>
                    <a:pt x="6703679" y="6540988"/>
                    <a:pt x="6714001" y="6548910"/>
                    <a:pt x="6718852" y="6559826"/>
                  </a:cubicBezTo>
                  <a:cubicBezTo>
                    <a:pt x="6727362" y="6578974"/>
                    <a:pt x="6732104" y="6599583"/>
                    <a:pt x="6738730" y="6619461"/>
                  </a:cubicBezTo>
                  <a:cubicBezTo>
                    <a:pt x="6742043" y="6629400"/>
                    <a:pt x="6742858" y="6640561"/>
                    <a:pt x="6748669" y="6649278"/>
                  </a:cubicBezTo>
                  <a:lnTo>
                    <a:pt x="6768548" y="6679096"/>
                  </a:lnTo>
                  <a:lnTo>
                    <a:pt x="6798365" y="6768548"/>
                  </a:lnTo>
                  <a:lnTo>
                    <a:pt x="6808304" y="6798365"/>
                  </a:lnTo>
                  <a:cubicBezTo>
                    <a:pt x="6804991" y="6904382"/>
                    <a:pt x="6804416" y="7010521"/>
                    <a:pt x="6798365" y="7116417"/>
                  </a:cubicBezTo>
                  <a:cubicBezTo>
                    <a:pt x="6797767" y="7126877"/>
                    <a:pt x="6793111" y="7136864"/>
                    <a:pt x="6788426" y="7146235"/>
                  </a:cubicBezTo>
                  <a:cubicBezTo>
                    <a:pt x="6773044" y="7176999"/>
                    <a:pt x="6742989" y="7207290"/>
                    <a:pt x="6708913" y="7215809"/>
                  </a:cubicBezTo>
                  <a:cubicBezTo>
                    <a:pt x="6695661" y="7219122"/>
                    <a:pt x="6682240" y="7221823"/>
                    <a:pt x="6669156" y="7225748"/>
                  </a:cubicBezTo>
                  <a:cubicBezTo>
                    <a:pt x="6649086" y="7231769"/>
                    <a:pt x="6609522" y="7245626"/>
                    <a:pt x="6609522" y="7245626"/>
                  </a:cubicBezTo>
                  <a:cubicBezTo>
                    <a:pt x="6419647" y="7234457"/>
                    <a:pt x="6494077" y="7253528"/>
                    <a:pt x="6380922" y="7215809"/>
                  </a:cubicBezTo>
                  <a:cubicBezTo>
                    <a:pt x="6370983" y="7212496"/>
                    <a:pt x="6359821" y="7211681"/>
                    <a:pt x="6351104" y="7205869"/>
                  </a:cubicBezTo>
                  <a:lnTo>
                    <a:pt x="6291469" y="7166113"/>
                  </a:lnTo>
                  <a:cubicBezTo>
                    <a:pt x="6281530" y="7159487"/>
                    <a:pt x="6270098" y="7154682"/>
                    <a:pt x="6261652" y="7146235"/>
                  </a:cubicBezTo>
                  <a:cubicBezTo>
                    <a:pt x="6255026" y="7139609"/>
                    <a:pt x="6249271" y="7131979"/>
                    <a:pt x="6241774" y="7126356"/>
                  </a:cubicBezTo>
                  <a:cubicBezTo>
                    <a:pt x="6222662" y="7112022"/>
                    <a:pt x="6182139" y="7086600"/>
                    <a:pt x="6182139" y="7086600"/>
                  </a:cubicBezTo>
                  <a:cubicBezTo>
                    <a:pt x="6175513" y="7076661"/>
                    <a:pt x="6171251" y="7064648"/>
                    <a:pt x="6162261" y="7056782"/>
                  </a:cubicBezTo>
                  <a:cubicBezTo>
                    <a:pt x="6144281" y="7041050"/>
                    <a:pt x="6102626" y="7017026"/>
                    <a:pt x="6102626" y="7017026"/>
                  </a:cubicBezTo>
                  <a:cubicBezTo>
                    <a:pt x="6096000" y="7007087"/>
                    <a:pt x="6090395" y="6996386"/>
                    <a:pt x="6082748" y="6987209"/>
                  </a:cubicBezTo>
                  <a:cubicBezTo>
                    <a:pt x="6073749" y="6976411"/>
                    <a:pt x="6060727" y="6969087"/>
                    <a:pt x="6052930" y="6957391"/>
                  </a:cubicBezTo>
                  <a:cubicBezTo>
                    <a:pt x="6047119" y="6948674"/>
                    <a:pt x="6047676" y="6936945"/>
                    <a:pt x="6042991" y="6927574"/>
                  </a:cubicBezTo>
                  <a:cubicBezTo>
                    <a:pt x="6037649" y="6916890"/>
                    <a:pt x="6028455" y="6908440"/>
                    <a:pt x="6023113" y="6897756"/>
                  </a:cubicBezTo>
                  <a:cubicBezTo>
                    <a:pt x="5981967" y="6815462"/>
                    <a:pt x="6050260" y="6923569"/>
                    <a:pt x="5993296" y="6838122"/>
                  </a:cubicBezTo>
                  <a:cubicBezTo>
                    <a:pt x="5987740" y="6815901"/>
                    <a:pt x="5973155" y="6753245"/>
                    <a:pt x="5963478" y="6738730"/>
                  </a:cubicBezTo>
                  <a:lnTo>
                    <a:pt x="5923722" y="6679096"/>
                  </a:lnTo>
                  <a:cubicBezTo>
                    <a:pt x="5917096" y="6669157"/>
                    <a:pt x="5909185" y="6659963"/>
                    <a:pt x="5903843" y="6649278"/>
                  </a:cubicBezTo>
                  <a:cubicBezTo>
                    <a:pt x="5879774" y="6601140"/>
                    <a:pt x="5894441" y="6619999"/>
                    <a:pt x="5864087" y="6589643"/>
                  </a:cubicBezTo>
                  <a:cubicBezTo>
                    <a:pt x="5860774" y="6579704"/>
                    <a:pt x="5858833" y="6569197"/>
                    <a:pt x="5854148" y="6559826"/>
                  </a:cubicBezTo>
                  <a:cubicBezTo>
                    <a:pt x="5848806" y="6549142"/>
                    <a:pt x="5838975" y="6540989"/>
                    <a:pt x="5834269" y="6530009"/>
                  </a:cubicBezTo>
                  <a:cubicBezTo>
                    <a:pt x="5828888" y="6517453"/>
                    <a:pt x="5828083" y="6503387"/>
                    <a:pt x="5824330" y="6490252"/>
                  </a:cubicBezTo>
                  <a:cubicBezTo>
                    <a:pt x="5821452" y="6480178"/>
                    <a:pt x="5817269" y="6470509"/>
                    <a:pt x="5814391" y="6460435"/>
                  </a:cubicBezTo>
                  <a:cubicBezTo>
                    <a:pt x="5810638" y="6447300"/>
                    <a:pt x="5808377" y="6433762"/>
                    <a:pt x="5804452" y="6420678"/>
                  </a:cubicBezTo>
                  <a:cubicBezTo>
                    <a:pt x="5798431" y="6400608"/>
                    <a:pt x="5789656" y="6381371"/>
                    <a:pt x="5784574" y="6361043"/>
                  </a:cubicBezTo>
                  <a:cubicBezTo>
                    <a:pt x="5781261" y="6347791"/>
                    <a:pt x="5779431" y="6334077"/>
                    <a:pt x="5774635" y="6321287"/>
                  </a:cubicBezTo>
                  <a:cubicBezTo>
                    <a:pt x="5769432" y="6307414"/>
                    <a:pt x="5760593" y="6295149"/>
                    <a:pt x="5754756" y="6281530"/>
                  </a:cubicBezTo>
                  <a:cubicBezTo>
                    <a:pt x="5739678" y="6246348"/>
                    <a:pt x="5746544" y="6244795"/>
                    <a:pt x="5734878" y="6202017"/>
                  </a:cubicBezTo>
                  <a:cubicBezTo>
                    <a:pt x="5729365" y="6181802"/>
                    <a:pt x="5720082" y="6162710"/>
                    <a:pt x="5715000" y="6142382"/>
                  </a:cubicBezTo>
                  <a:cubicBezTo>
                    <a:pt x="5699978" y="6082296"/>
                    <a:pt x="5709382" y="6115588"/>
                    <a:pt x="5685182" y="6042991"/>
                  </a:cubicBezTo>
                  <a:lnTo>
                    <a:pt x="5655365" y="5953539"/>
                  </a:lnTo>
                  <a:lnTo>
                    <a:pt x="5635487" y="5893904"/>
                  </a:lnTo>
                  <a:cubicBezTo>
                    <a:pt x="5628861" y="5867400"/>
                    <a:pt x="5624249" y="5840309"/>
                    <a:pt x="5615609" y="5814391"/>
                  </a:cubicBezTo>
                  <a:lnTo>
                    <a:pt x="5595730" y="5754756"/>
                  </a:lnTo>
                  <a:cubicBezTo>
                    <a:pt x="5592417" y="5728252"/>
                    <a:pt x="5591388" y="5701361"/>
                    <a:pt x="5585791" y="5675243"/>
                  </a:cubicBezTo>
                  <a:cubicBezTo>
                    <a:pt x="5581401" y="5654755"/>
                    <a:pt x="5570022" y="5636155"/>
                    <a:pt x="5565913" y="5615609"/>
                  </a:cubicBezTo>
                  <a:cubicBezTo>
                    <a:pt x="5562600" y="5599044"/>
                    <a:pt x="5560419" y="5582211"/>
                    <a:pt x="5555974" y="5565913"/>
                  </a:cubicBezTo>
                  <a:cubicBezTo>
                    <a:pt x="5550461" y="5545698"/>
                    <a:pt x="5540206" y="5526825"/>
                    <a:pt x="5536096" y="5506278"/>
                  </a:cubicBezTo>
                  <a:cubicBezTo>
                    <a:pt x="5522046" y="5436036"/>
                    <a:pt x="5531498" y="5472609"/>
                    <a:pt x="5506278" y="5396948"/>
                  </a:cubicBezTo>
                  <a:lnTo>
                    <a:pt x="5506278" y="5396948"/>
                  </a:lnTo>
                  <a:cubicBezTo>
                    <a:pt x="5502965" y="5383696"/>
                    <a:pt x="5500264" y="5370275"/>
                    <a:pt x="5496339" y="5357191"/>
                  </a:cubicBezTo>
                  <a:cubicBezTo>
                    <a:pt x="5490318" y="5337121"/>
                    <a:pt x="5479906" y="5318224"/>
                    <a:pt x="5476461" y="5297556"/>
                  </a:cubicBezTo>
                  <a:cubicBezTo>
                    <a:pt x="5473148" y="5277678"/>
                    <a:pt x="5471410" y="5257472"/>
                    <a:pt x="5466522" y="5237922"/>
                  </a:cubicBezTo>
                  <a:cubicBezTo>
                    <a:pt x="5461440" y="5217594"/>
                    <a:pt x="5446643" y="5178287"/>
                    <a:pt x="5446643" y="5178287"/>
                  </a:cubicBezTo>
                  <a:cubicBezTo>
                    <a:pt x="5443330" y="5158409"/>
                    <a:pt x="5439768" y="5138570"/>
                    <a:pt x="5436704" y="5118652"/>
                  </a:cubicBezTo>
                  <a:cubicBezTo>
                    <a:pt x="5433142" y="5095498"/>
                    <a:pt x="5430616" y="5072186"/>
                    <a:pt x="5426765" y="5049078"/>
                  </a:cubicBezTo>
                  <a:cubicBezTo>
                    <a:pt x="5426374" y="5046734"/>
                    <a:pt x="5414972" y="4979672"/>
                    <a:pt x="5406887" y="4969565"/>
                  </a:cubicBezTo>
                  <a:cubicBezTo>
                    <a:pt x="5399425" y="4960237"/>
                    <a:pt x="5386246" y="4957334"/>
                    <a:pt x="5377069" y="4949687"/>
                  </a:cubicBezTo>
                  <a:cubicBezTo>
                    <a:pt x="5366271" y="4940688"/>
                    <a:pt x="5359539" y="4926695"/>
                    <a:pt x="5347252" y="4919869"/>
                  </a:cubicBezTo>
                  <a:cubicBezTo>
                    <a:pt x="5328935" y="4909693"/>
                    <a:pt x="5287617" y="4899991"/>
                    <a:pt x="5287617" y="4899991"/>
                  </a:cubicBezTo>
                  <a:cubicBezTo>
                    <a:pt x="5202167" y="4843024"/>
                    <a:pt x="5310281" y="4911323"/>
                    <a:pt x="5227982" y="4870174"/>
                  </a:cubicBezTo>
                  <a:cubicBezTo>
                    <a:pt x="5139291" y="4825829"/>
                    <a:pt x="5288005" y="4875966"/>
                    <a:pt x="5128591" y="4830417"/>
                  </a:cubicBezTo>
                  <a:cubicBezTo>
                    <a:pt x="5108713" y="4833730"/>
                    <a:pt x="5086981" y="4831343"/>
                    <a:pt x="5068956" y="4840356"/>
                  </a:cubicBezTo>
                  <a:cubicBezTo>
                    <a:pt x="5058272" y="4845698"/>
                    <a:pt x="5056021" y="4860454"/>
                    <a:pt x="5049078" y="4870174"/>
                  </a:cubicBezTo>
                  <a:cubicBezTo>
                    <a:pt x="5039450" y="4883654"/>
                    <a:pt x="5029200" y="4896678"/>
                    <a:pt x="5019261" y="4909930"/>
                  </a:cubicBezTo>
                  <a:cubicBezTo>
                    <a:pt x="5015948" y="4923182"/>
                    <a:pt x="5011399" y="4936186"/>
                    <a:pt x="5009322" y="4949687"/>
                  </a:cubicBezTo>
                  <a:cubicBezTo>
                    <a:pt x="4987607" y="5090828"/>
                    <a:pt x="4999874" y="5181919"/>
                    <a:pt x="5009322" y="5347252"/>
                  </a:cubicBezTo>
                  <a:cubicBezTo>
                    <a:pt x="5010101" y="5360890"/>
                    <a:pt x="5015336" y="5373925"/>
                    <a:pt x="5019261" y="5387009"/>
                  </a:cubicBezTo>
                  <a:cubicBezTo>
                    <a:pt x="5025282" y="5407079"/>
                    <a:pt x="5034057" y="5426315"/>
                    <a:pt x="5039139" y="5446643"/>
                  </a:cubicBezTo>
                  <a:cubicBezTo>
                    <a:pt x="5042452" y="5459895"/>
                    <a:pt x="5045153" y="5473316"/>
                    <a:pt x="5049078" y="5486400"/>
                  </a:cubicBezTo>
                  <a:cubicBezTo>
                    <a:pt x="5055099" y="5506470"/>
                    <a:pt x="5064846" y="5525488"/>
                    <a:pt x="5068956" y="5546035"/>
                  </a:cubicBezTo>
                  <a:cubicBezTo>
                    <a:pt x="5072269" y="5562600"/>
                    <a:pt x="5076507" y="5579007"/>
                    <a:pt x="5078896" y="5595730"/>
                  </a:cubicBezTo>
                  <a:cubicBezTo>
                    <a:pt x="5095542" y="5712244"/>
                    <a:pt x="5077410" y="5650906"/>
                    <a:pt x="5098774" y="5715000"/>
                  </a:cubicBezTo>
                  <a:cubicBezTo>
                    <a:pt x="5092542" y="5926878"/>
                    <a:pt x="5138689" y="5970656"/>
                    <a:pt x="5068956" y="6092687"/>
                  </a:cubicBezTo>
                  <a:cubicBezTo>
                    <a:pt x="5053053" y="6120517"/>
                    <a:pt x="5048416" y="6127804"/>
                    <a:pt x="5019261" y="6142382"/>
                  </a:cubicBezTo>
                  <a:cubicBezTo>
                    <a:pt x="5009890" y="6147068"/>
                    <a:pt x="4998814" y="6147636"/>
                    <a:pt x="4989443" y="6152322"/>
                  </a:cubicBezTo>
                  <a:cubicBezTo>
                    <a:pt x="4978759" y="6157664"/>
                    <a:pt x="4970542" y="6167349"/>
                    <a:pt x="4959626" y="6172200"/>
                  </a:cubicBezTo>
                  <a:cubicBezTo>
                    <a:pt x="4940478" y="6180710"/>
                    <a:pt x="4919869" y="6185452"/>
                    <a:pt x="4899991" y="6192078"/>
                  </a:cubicBezTo>
                  <a:lnTo>
                    <a:pt x="4870174" y="6202017"/>
                  </a:lnTo>
                  <a:cubicBezTo>
                    <a:pt x="4784035" y="6198704"/>
                    <a:pt x="4697768" y="6197812"/>
                    <a:pt x="4611756" y="6192078"/>
                  </a:cubicBezTo>
                  <a:cubicBezTo>
                    <a:pt x="4598126" y="6191169"/>
                    <a:pt x="4585554" y="6183833"/>
                    <a:pt x="4572000" y="6182139"/>
                  </a:cubicBezTo>
                  <a:cubicBezTo>
                    <a:pt x="4532414" y="6177191"/>
                    <a:pt x="4492487" y="6175513"/>
                    <a:pt x="4452730" y="6172200"/>
                  </a:cubicBezTo>
                  <a:cubicBezTo>
                    <a:pt x="4442791" y="6168887"/>
                    <a:pt x="4432987" y="6165139"/>
                    <a:pt x="4422913" y="6162261"/>
                  </a:cubicBezTo>
                  <a:cubicBezTo>
                    <a:pt x="4409778" y="6158508"/>
                    <a:pt x="4393823" y="6160855"/>
                    <a:pt x="4383156" y="6152322"/>
                  </a:cubicBezTo>
                  <a:cubicBezTo>
                    <a:pt x="4374975" y="6145777"/>
                    <a:pt x="4377902" y="6131875"/>
                    <a:pt x="4373217" y="6122504"/>
                  </a:cubicBezTo>
                  <a:cubicBezTo>
                    <a:pt x="4367875" y="6111820"/>
                    <a:pt x="4359965" y="6102626"/>
                    <a:pt x="4353339" y="6092687"/>
                  </a:cubicBezTo>
                  <a:cubicBezTo>
                    <a:pt x="4350026" y="6079435"/>
                    <a:pt x="4347325" y="6066014"/>
                    <a:pt x="4343400" y="6052930"/>
                  </a:cubicBezTo>
                  <a:cubicBezTo>
                    <a:pt x="4337379" y="6032860"/>
                    <a:pt x="4330148" y="6013174"/>
                    <a:pt x="4323522" y="5993296"/>
                  </a:cubicBezTo>
                  <a:cubicBezTo>
                    <a:pt x="4320209" y="5983357"/>
                    <a:pt x="4316123" y="5973642"/>
                    <a:pt x="4313582" y="5963478"/>
                  </a:cubicBezTo>
                  <a:cubicBezTo>
                    <a:pt x="4282512" y="5839197"/>
                    <a:pt x="4322221" y="5993715"/>
                    <a:pt x="4293704" y="5893904"/>
                  </a:cubicBezTo>
                  <a:cubicBezTo>
                    <a:pt x="4289951" y="5880770"/>
                    <a:pt x="4287078" y="5867400"/>
                    <a:pt x="4283765" y="5854148"/>
                  </a:cubicBezTo>
                  <a:cubicBezTo>
                    <a:pt x="4287078" y="5791200"/>
                    <a:pt x="4286194" y="5727890"/>
                    <a:pt x="4293704" y="5665304"/>
                  </a:cubicBezTo>
                  <a:cubicBezTo>
                    <a:pt x="4296200" y="5644500"/>
                    <a:pt x="4308500" y="5625997"/>
                    <a:pt x="4313582" y="5605669"/>
                  </a:cubicBezTo>
                  <a:cubicBezTo>
                    <a:pt x="4324422" y="5562314"/>
                    <a:pt x="4338887" y="5507139"/>
                    <a:pt x="4343400" y="5466522"/>
                  </a:cubicBezTo>
                  <a:cubicBezTo>
                    <a:pt x="4348180" y="5423503"/>
                    <a:pt x="4351411" y="5370888"/>
                    <a:pt x="4363278" y="5327374"/>
                  </a:cubicBezTo>
                  <a:cubicBezTo>
                    <a:pt x="4368791" y="5307159"/>
                    <a:pt x="4383156" y="5267739"/>
                    <a:pt x="4383156" y="5267739"/>
                  </a:cubicBezTo>
                  <a:cubicBezTo>
                    <a:pt x="4386469" y="5241235"/>
                    <a:pt x="4389487" y="5214692"/>
                    <a:pt x="4393096" y="5188226"/>
                  </a:cubicBezTo>
                  <a:cubicBezTo>
                    <a:pt x="4399427" y="5141802"/>
                    <a:pt x="4412974" y="5049078"/>
                    <a:pt x="4412974" y="5049078"/>
                  </a:cubicBezTo>
                  <a:cubicBezTo>
                    <a:pt x="4409661" y="4976191"/>
                    <a:pt x="4412085" y="4902816"/>
                    <a:pt x="4403035" y="4830417"/>
                  </a:cubicBezTo>
                  <a:cubicBezTo>
                    <a:pt x="4401873" y="4821119"/>
                    <a:pt x="4391857" y="4814019"/>
                    <a:pt x="4383156" y="4810539"/>
                  </a:cubicBezTo>
                  <a:cubicBezTo>
                    <a:pt x="4357790" y="4800393"/>
                    <a:pt x="4303643" y="4790661"/>
                    <a:pt x="4303643" y="4790661"/>
                  </a:cubicBezTo>
                  <a:cubicBezTo>
                    <a:pt x="4267200" y="4793974"/>
                    <a:pt x="4228775" y="4788292"/>
                    <a:pt x="4194313" y="4800600"/>
                  </a:cubicBezTo>
                  <a:cubicBezTo>
                    <a:pt x="4178713" y="4806171"/>
                    <a:pt x="4175101" y="4827630"/>
                    <a:pt x="4164496" y="4840356"/>
                  </a:cubicBezTo>
                  <a:cubicBezTo>
                    <a:pt x="4144827" y="4863959"/>
                    <a:pt x="4138781" y="4858458"/>
                    <a:pt x="4124739" y="4890052"/>
                  </a:cubicBezTo>
                  <a:cubicBezTo>
                    <a:pt x="4088193" y="4972281"/>
                    <a:pt x="4125807" y="4928742"/>
                    <a:pt x="4084982" y="4969565"/>
                  </a:cubicBezTo>
                  <a:cubicBezTo>
                    <a:pt x="4081797" y="4982304"/>
                    <a:pt x="4072234" y="5024880"/>
                    <a:pt x="4065104" y="5039139"/>
                  </a:cubicBezTo>
                  <a:cubicBezTo>
                    <a:pt x="4059762" y="5049823"/>
                    <a:pt x="4051852" y="5059017"/>
                    <a:pt x="4045226" y="5068956"/>
                  </a:cubicBezTo>
                  <a:lnTo>
                    <a:pt x="4025348" y="5128591"/>
                  </a:lnTo>
                  <a:cubicBezTo>
                    <a:pt x="4022035" y="5138530"/>
                    <a:pt x="4017950" y="5148245"/>
                    <a:pt x="4015409" y="5158409"/>
                  </a:cubicBezTo>
                  <a:cubicBezTo>
                    <a:pt x="4013553" y="5165832"/>
                    <a:pt x="4001640" y="5217799"/>
                    <a:pt x="3995530" y="5227982"/>
                  </a:cubicBezTo>
                  <a:cubicBezTo>
                    <a:pt x="3990709" y="5236017"/>
                    <a:pt x="3982278" y="5241235"/>
                    <a:pt x="3975652" y="5247861"/>
                  </a:cubicBezTo>
                  <a:cubicBezTo>
                    <a:pt x="3956477" y="5343737"/>
                    <a:pt x="3979958" y="5259127"/>
                    <a:pt x="3945835" y="5327374"/>
                  </a:cubicBezTo>
                  <a:cubicBezTo>
                    <a:pt x="3941150" y="5336745"/>
                    <a:pt x="3941985" y="5348666"/>
                    <a:pt x="3935896" y="5357191"/>
                  </a:cubicBezTo>
                  <a:cubicBezTo>
                    <a:pt x="3925003" y="5372442"/>
                    <a:pt x="3896139" y="5396948"/>
                    <a:pt x="3896139" y="5396948"/>
                  </a:cubicBezTo>
                  <a:cubicBezTo>
                    <a:pt x="3882887" y="5393635"/>
                    <a:pt x="3868600" y="5393118"/>
                    <a:pt x="3856382" y="5387009"/>
                  </a:cubicBezTo>
                  <a:cubicBezTo>
                    <a:pt x="3848001" y="5382818"/>
                    <a:pt x="3842126" y="5374627"/>
                    <a:pt x="3836504" y="5367130"/>
                  </a:cubicBezTo>
                  <a:cubicBezTo>
                    <a:pt x="3769076" y="5277225"/>
                    <a:pt x="3822456" y="5333204"/>
                    <a:pt x="3776869" y="5287617"/>
                  </a:cubicBezTo>
                  <a:cubicBezTo>
                    <a:pt x="3778111" y="5268993"/>
                    <a:pt x="3773035" y="5156139"/>
                    <a:pt x="3796748" y="5108713"/>
                  </a:cubicBezTo>
                  <a:cubicBezTo>
                    <a:pt x="3802090" y="5098029"/>
                    <a:pt x="3808180" y="5087343"/>
                    <a:pt x="3816626" y="5078896"/>
                  </a:cubicBezTo>
                  <a:cubicBezTo>
                    <a:pt x="3825073" y="5070449"/>
                    <a:pt x="3836504" y="5065643"/>
                    <a:pt x="3846443" y="5059017"/>
                  </a:cubicBezTo>
                  <a:cubicBezTo>
                    <a:pt x="3849756" y="5049078"/>
                    <a:pt x="3850992" y="5038184"/>
                    <a:pt x="3856382" y="5029200"/>
                  </a:cubicBezTo>
                  <a:cubicBezTo>
                    <a:pt x="3861203" y="5021165"/>
                    <a:pt x="3872070" y="5017703"/>
                    <a:pt x="3876261" y="5009322"/>
                  </a:cubicBezTo>
                  <a:cubicBezTo>
                    <a:pt x="3885632" y="4990581"/>
                    <a:pt x="3889513" y="4969565"/>
                    <a:pt x="3896139" y="4949687"/>
                  </a:cubicBezTo>
                  <a:lnTo>
                    <a:pt x="3906078" y="4919869"/>
                  </a:lnTo>
                  <a:cubicBezTo>
                    <a:pt x="3919937" y="4781277"/>
                    <a:pt x="3922220" y="4809198"/>
                    <a:pt x="3906078" y="4631635"/>
                  </a:cubicBezTo>
                  <a:cubicBezTo>
                    <a:pt x="3905129" y="4621201"/>
                    <a:pt x="3904320" y="4608362"/>
                    <a:pt x="3896139" y="4601817"/>
                  </a:cubicBezTo>
                  <a:cubicBezTo>
                    <a:pt x="3885472" y="4593284"/>
                    <a:pt x="3869634" y="4595191"/>
                    <a:pt x="3856382" y="4591878"/>
                  </a:cubicBezTo>
                  <a:cubicBezTo>
                    <a:pt x="3790121" y="4595191"/>
                    <a:pt x="3723714" y="4596308"/>
                    <a:pt x="3657600" y="4601817"/>
                  </a:cubicBezTo>
                  <a:cubicBezTo>
                    <a:pt x="3643987" y="4602951"/>
                    <a:pt x="3630061" y="4605647"/>
                    <a:pt x="3617843" y="4611756"/>
                  </a:cubicBezTo>
                  <a:cubicBezTo>
                    <a:pt x="3609462" y="4615947"/>
                    <a:pt x="3605282" y="4625781"/>
                    <a:pt x="3597965" y="4631635"/>
                  </a:cubicBezTo>
                  <a:cubicBezTo>
                    <a:pt x="3588637" y="4639097"/>
                    <a:pt x="3577138" y="4643647"/>
                    <a:pt x="3568148" y="4651513"/>
                  </a:cubicBezTo>
                  <a:cubicBezTo>
                    <a:pt x="3550517" y="4666940"/>
                    <a:pt x="3518452" y="4701209"/>
                    <a:pt x="3518452" y="4701209"/>
                  </a:cubicBezTo>
                  <a:cubicBezTo>
                    <a:pt x="3497767" y="4783950"/>
                    <a:pt x="3526742" y="4705933"/>
                    <a:pt x="3478696" y="4760843"/>
                  </a:cubicBezTo>
                  <a:cubicBezTo>
                    <a:pt x="3462964" y="4778823"/>
                    <a:pt x="3455832" y="4803585"/>
                    <a:pt x="3438939" y="4820478"/>
                  </a:cubicBezTo>
                  <a:cubicBezTo>
                    <a:pt x="3372349" y="4887068"/>
                    <a:pt x="3402239" y="4850681"/>
                    <a:pt x="3349487" y="4929809"/>
                  </a:cubicBezTo>
                  <a:cubicBezTo>
                    <a:pt x="3342861" y="4939748"/>
                    <a:pt x="3334951" y="4948942"/>
                    <a:pt x="3329609" y="4959626"/>
                  </a:cubicBezTo>
                  <a:cubicBezTo>
                    <a:pt x="3322983" y="4972878"/>
                    <a:pt x="3317583" y="4986818"/>
                    <a:pt x="3309730" y="4999382"/>
                  </a:cubicBezTo>
                  <a:cubicBezTo>
                    <a:pt x="3300950" y="5013429"/>
                    <a:pt x="3289413" y="5025568"/>
                    <a:pt x="3279913" y="5039139"/>
                  </a:cubicBezTo>
                  <a:cubicBezTo>
                    <a:pt x="3266213" y="5058711"/>
                    <a:pt x="3253408" y="5078896"/>
                    <a:pt x="3240156" y="5098774"/>
                  </a:cubicBezTo>
                  <a:lnTo>
                    <a:pt x="3220278" y="5128591"/>
                  </a:lnTo>
                  <a:cubicBezTo>
                    <a:pt x="3187398" y="5227233"/>
                    <a:pt x="3242561" y="5076556"/>
                    <a:pt x="3180522" y="5188226"/>
                  </a:cubicBezTo>
                  <a:cubicBezTo>
                    <a:pt x="3119714" y="5297680"/>
                    <a:pt x="3199933" y="5208571"/>
                    <a:pt x="3130826" y="5277678"/>
                  </a:cubicBezTo>
                  <a:cubicBezTo>
                    <a:pt x="3127513" y="5287617"/>
                    <a:pt x="3125572" y="5298125"/>
                    <a:pt x="3120887" y="5307496"/>
                  </a:cubicBezTo>
                  <a:cubicBezTo>
                    <a:pt x="3108349" y="5332573"/>
                    <a:pt x="3099620" y="5338702"/>
                    <a:pt x="3081130" y="5357191"/>
                  </a:cubicBezTo>
                  <a:cubicBezTo>
                    <a:pt x="3077817" y="5370443"/>
                    <a:pt x="3076572" y="5384392"/>
                    <a:pt x="3071191" y="5396948"/>
                  </a:cubicBezTo>
                  <a:cubicBezTo>
                    <a:pt x="3053404" y="5438452"/>
                    <a:pt x="3030173" y="5433627"/>
                    <a:pt x="3001617" y="5476461"/>
                  </a:cubicBezTo>
                  <a:cubicBezTo>
                    <a:pt x="2975113" y="5516217"/>
                    <a:pt x="2991678" y="5499652"/>
                    <a:pt x="2951922" y="5526156"/>
                  </a:cubicBezTo>
                  <a:cubicBezTo>
                    <a:pt x="2948609" y="5536095"/>
                    <a:pt x="2949390" y="5548566"/>
                    <a:pt x="2941982" y="5555974"/>
                  </a:cubicBezTo>
                  <a:cubicBezTo>
                    <a:pt x="2925089" y="5572867"/>
                    <a:pt x="2882348" y="5595730"/>
                    <a:pt x="2882348" y="5595730"/>
                  </a:cubicBezTo>
                  <a:cubicBezTo>
                    <a:pt x="2837100" y="5686224"/>
                    <a:pt x="2891150" y="5601552"/>
                    <a:pt x="2832652" y="5645426"/>
                  </a:cubicBezTo>
                  <a:cubicBezTo>
                    <a:pt x="2813910" y="5659482"/>
                    <a:pt x="2799521" y="5678557"/>
                    <a:pt x="2782956" y="5695122"/>
                  </a:cubicBezTo>
                  <a:lnTo>
                    <a:pt x="2723322" y="5754756"/>
                  </a:lnTo>
                  <a:cubicBezTo>
                    <a:pt x="2713383" y="5764695"/>
                    <a:pt x="2706839" y="5780129"/>
                    <a:pt x="2693504" y="5784574"/>
                  </a:cubicBezTo>
                  <a:cubicBezTo>
                    <a:pt x="2652355" y="5798290"/>
                    <a:pt x="2672404" y="5788702"/>
                    <a:pt x="2633869" y="5814391"/>
                  </a:cubicBezTo>
                  <a:cubicBezTo>
                    <a:pt x="2517913" y="5811078"/>
                    <a:pt x="2401843" y="5810549"/>
                    <a:pt x="2286000" y="5804452"/>
                  </a:cubicBezTo>
                  <a:cubicBezTo>
                    <a:pt x="2275538" y="5803901"/>
                    <a:pt x="2265812" y="5798640"/>
                    <a:pt x="2256182" y="5794513"/>
                  </a:cubicBezTo>
                  <a:cubicBezTo>
                    <a:pt x="2134212" y="5742241"/>
                    <a:pt x="2286424" y="5804664"/>
                    <a:pt x="2186609" y="5754756"/>
                  </a:cubicBezTo>
                  <a:cubicBezTo>
                    <a:pt x="2177238" y="5750071"/>
                    <a:pt x="2166730" y="5748130"/>
                    <a:pt x="2156791" y="5744817"/>
                  </a:cubicBezTo>
                  <a:cubicBezTo>
                    <a:pt x="2146852" y="5734878"/>
                    <a:pt x="2128141" y="5729007"/>
                    <a:pt x="2126974" y="5715000"/>
                  </a:cubicBezTo>
                  <a:cubicBezTo>
                    <a:pt x="2121190" y="5645588"/>
                    <a:pt x="2125462" y="5574983"/>
                    <a:pt x="2136913" y="5506278"/>
                  </a:cubicBezTo>
                  <a:cubicBezTo>
                    <a:pt x="2139224" y="5492413"/>
                    <a:pt x="2155932" y="5485459"/>
                    <a:pt x="2166730" y="5476461"/>
                  </a:cubicBezTo>
                  <a:cubicBezTo>
                    <a:pt x="2175907" y="5468814"/>
                    <a:pt x="2186827" y="5463525"/>
                    <a:pt x="2196548" y="5456582"/>
                  </a:cubicBezTo>
                  <a:cubicBezTo>
                    <a:pt x="2249198" y="5418975"/>
                    <a:pt x="2217735" y="5432954"/>
                    <a:pt x="2266122" y="5416826"/>
                  </a:cubicBezTo>
                  <a:cubicBezTo>
                    <a:pt x="2276061" y="5410200"/>
                    <a:pt x="2286870" y="5404722"/>
                    <a:pt x="2295939" y="5396948"/>
                  </a:cubicBezTo>
                  <a:cubicBezTo>
                    <a:pt x="2310169" y="5384751"/>
                    <a:pt x="2320102" y="5367587"/>
                    <a:pt x="2335696" y="5357191"/>
                  </a:cubicBezTo>
                  <a:lnTo>
                    <a:pt x="2395330" y="5317435"/>
                  </a:lnTo>
                  <a:cubicBezTo>
                    <a:pt x="2413399" y="5245156"/>
                    <a:pt x="2389327" y="5303560"/>
                    <a:pt x="2435087" y="5257800"/>
                  </a:cubicBezTo>
                  <a:cubicBezTo>
                    <a:pt x="2489243" y="5203644"/>
                    <a:pt x="2437771" y="5227087"/>
                    <a:pt x="2494722" y="5208104"/>
                  </a:cubicBezTo>
                  <a:cubicBezTo>
                    <a:pt x="2507974" y="5198165"/>
                    <a:pt x="2520431" y="5187066"/>
                    <a:pt x="2534478" y="5178287"/>
                  </a:cubicBezTo>
                  <a:cubicBezTo>
                    <a:pt x="2562547" y="5160744"/>
                    <a:pt x="2575069" y="5158131"/>
                    <a:pt x="2604052" y="5148469"/>
                  </a:cubicBezTo>
                  <a:cubicBezTo>
                    <a:pt x="2660575" y="5091946"/>
                    <a:pt x="2606150" y="5137481"/>
                    <a:pt x="2663687" y="5108713"/>
                  </a:cubicBezTo>
                  <a:cubicBezTo>
                    <a:pt x="2704479" y="5088317"/>
                    <a:pt x="2682564" y="5093610"/>
                    <a:pt x="2713382" y="5068956"/>
                  </a:cubicBezTo>
                  <a:cubicBezTo>
                    <a:pt x="2722710" y="5061494"/>
                    <a:pt x="2733261" y="5055704"/>
                    <a:pt x="2743200" y="5049078"/>
                  </a:cubicBezTo>
                  <a:cubicBezTo>
                    <a:pt x="2749826" y="5039139"/>
                    <a:pt x="2754631" y="5027708"/>
                    <a:pt x="2763078" y="5019261"/>
                  </a:cubicBezTo>
                  <a:cubicBezTo>
                    <a:pt x="2822828" y="4959511"/>
                    <a:pt x="2769054" y="5064961"/>
                    <a:pt x="2852530" y="4939748"/>
                  </a:cubicBezTo>
                  <a:cubicBezTo>
                    <a:pt x="2865782" y="4919870"/>
                    <a:pt x="2875394" y="4897007"/>
                    <a:pt x="2892287" y="4880113"/>
                  </a:cubicBezTo>
                  <a:cubicBezTo>
                    <a:pt x="2908852" y="4863548"/>
                    <a:pt x="2919255" y="4836099"/>
                    <a:pt x="2941982" y="4830417"/>
                  </a:cubicBezTo>
                  <a:lnTo>
                    <a:pt x="3021496" y="4810539"/>
                  </a:lnTo>
                  <a:cubicBezTo>
                    <a:pt x="3034748" y="4807226"/>
                    <a:pt x="3048293" y="4804920"/>
                    <a:pt x="3061252" y="4800600"/>
                  </a:cubicBezTo>
                  <a:lnTo>
                    <a:pt x="3120887" y="4780722"/>
                  </a:lnTo>
                  <a:cubicBezTo>
                    <a:pt x="3130826" y="4777409"/>
                    <a:pt x="3141987" y="4776593"/>
                    <a:pt x="3150704" y="4770782"/>
                  </a:cubicBezTo>
                  <a:lnTo>
                    <a:pt x="3180522" y="4750904"/>
                  </a:lnTo>
                  <a:lnTo>
                    <a:pt x="3220278" y="4691269"/>
                  </a:lnTo>
                  <a:cubicBezTo>
                    <a:pt x="3226904" y="4681330"/>
                    <a:pt x="3231709" y="4669898"/>
                    <a:pt x="3240156" y="4661452"/>
                  </a:cubicBezTo>
                  <a:cubicBezTo>
                    <a:pt x="3246782" y="4654826"/>
                    <a:pt x="3254412" y="4649071"/>
                    <a:pt x="3260035" y="4641574"/>
                  </a:cubicBezTo>
                  <a:cubicBezTo>
                    <a:pt x="3331367" y="4546466"/>
                    <a:pt x="3268907" y="4612822"/>
                    <a:pt x="3329609" y="4552122"/>
                  </a:cubicBezTo>
                  <a:cubicBezTo>
                    <a:pt x="3332922" y="4542183"/>
                    <a:pt x="3334460" y="4531463"/>
                    <a:pt x="3339548" y="4522304"/>
                  </a:cubicBezTo>
                  <a:cubicBezTo>
                    <a:pt x="3351150" y="4501420"/>
                    <a:pt x="3379304" y="4462669"/>
                    <a:pt x="3379304" y="4462669"/>
                  </a:cubicBezTo>
                  <a:cubicBezTo>
                    <a:pt x="3375991" y="4389782"/>
                    <a:pt x="3377138" y="4316556"/>
                    <a:pt x="3369365" y="4244009"/>
                  </a:cubicBezTo>
                  <a:cubicBezTo>
                    <a:pt x="3367133" y="4223175"/>
                    <a:pt x="3361110" y="4201809"/>
                    <a:pt x="3349487" y="4184374"/>
                  </a:cubicBezTo>
                  <a:cubicBezTo>
                    <a:pt x="3331352" y="4157171"/>
                    <a:pt x="3331179" y="4148628"/>
                    <a:pt x="3299791" y="4134678"/>
                  </a:cubicBezTo>
                  <a:cubicBezTo>
                    <a:pt x="3280643" y="4126168"/>
                    <a:pt x="3240156" y="4114800"/>
                    <a:pt x="3240156" y="4114800"/>
                  </a:cubicBezTo>
                  <a:cubicBezTo>
                    <a:pt x="3192905" y="4083299"/>
                    <a:pt x="3221670" y="4098699"/>
                    <a:pt x="3150704" y="4075043"/>
                  </a:cubicBezTo>
                  <a:lnTo>
                    <a:pt x="3120887" y="4065104"/>
                  </a:lnTo>
                  <a:cubicBezTo>
                    <a:pt x="3014870" y="4068417"/>
                    <a:pt x="2908904" y="4075043"/>
                    <a:pt x="2802835" y="4075043"/>
                  </a:cubicBezTo>
                  <a:cubicBezTo>
                    <a:pt x="2725125" y="4075043"/>
                    <a:pt x="2738315" y="4080096"/>
                    <a:pt x="2703443" y="4045226"/>
                  </a:cubicBezTo>
                  <a:cubicBezTo>
                    <a:pt x="2700130" y="4035287"/>
                    <a:pt x="2693504" y="4025886"/>
                    <a:pt x="2693504" y="4015409"/>
                  </a:cubicBezTo>
                  <a:cubicBezTo>
                    <a:pt x="2693504" y="3998696"/>
                    <a:pt x="2698030" y="3954266"/>
                    <a:pt x="2723322" y="3945835"/>
                  </a:cubicBezTo>
                  <a:cubicBezTo>
                    <a:pt x="2745547" y="3938427"/>
                    <a:pt x="2769705" y="3939209"/>
                    <a:pt x="2792896" y="3935896"/>
                  </a:cubicBezTo>
                  <a:cubicBezTo>
                    <a:pt x="2812774" y="3929270"/>
                    <a:pt x="2831984" y="3920126"/>
                    <a:pt x="2852530" y="3916017"/>
                  </a:cubicBezTo>
                  <a:cubicBezTo>
                    <a:pt x="2869095" y="3912704"/>
                    <a:pt x="2885928" y="3910523"/>
                    <a:pt x="2902226" y="3906078"/>
                  </a:cubicBezTo>
                  <a:cubicBezTo>
                    <a:pt x="2922441" y="3900565"/>
                    <a:pt x="2961861" y="3886200"/>
                    <a:pt x="2961861" y="3886200"/>
                  </a:cubicBezTo>
                  <a:cubicBezTo>
                    <a:pt x="2971800" y="3879574"/>
                    <a:pt x="2982350" y="3873784"/>
                    <a:pt x="2991678" y="3866322"/>
                  </a:cubicBezTo>
                  <a:cubicBezTo>
                    <a:pt x="2998995" y="3860468"/>
                    <a:pt x="3003521" y="3851264"/>
                    <a:pt x="3011556" y="3846443"/>
                  </a:cubicBezTo>
                  <a:cubicBezTo>
                    <a:pt x="3020540" y="3841053"/>
                    <a:pt x="3031435" y="3839817"/>
                    <a:pt x="3041374" y="3836504"/>
                  </a:cubicBezTo>
                  <a:cubicBezTo>
                    <a:pt x="3051313" y="3829878"/>
                    <a:pt x="3062744" y="3825073"/>
                    <a:pt x="3071191" y="3816626"/>
                  </a:cubicBezTo>
                  <a:cubicBezTo>
                    <a:pt x="3092300" y="3795517"/>
                    <a:pt x="3091309" y="3782858"/>
                    <a:pt x="3101009" y="3756991"/>
                  </a:cubicBezTo>
                  <a:cubicBezTo>
                    <a:pt x="3129078" y="3682143"/>
                    <a:pt x="3114173" y="3734152"/>
                    <a:pt x="3130826" y="3667539"/>
                  </a:cubicBezTo>
                  <a:cubicBezTo>
                    <a:pt x="3109805" y="3583454"/>
                    <a:pt x="3138441" y="3669022"/>
                    <a:pt x="3091069" y="3597965"/>
                  </a:cubicBezTo>
                  <a:cubicBezTo>
                    <a:pt x="3085258" y="3589248"/>
                    <a:pt x="3085815" y="3577519"/>
                    <a:pt x="3081130" y="3568148"/>
                  </a:cubicBezTo>
                  <a:cubicBezTo>
                    <a:pt x="3075788" y="3557464"/>
                    <a:pt x="3067878" y="3548269"/>
                    <a:pt x="3061252" y="3538330"/>
                  </a:cubicBezTo>
                  <a:cubicBezTo>
                    <a:pt x="3057939" y="3518452"/>
                    <a:pt x="3058389" y="3497565"/>
                    <a:pt x="3051313" y="3478696"/>
                  </a:cubicBezTo>
                  <a:cubicBezTo>
                    <a:pt x="3048023" y="3469922"/>
                    <a:pt x="3039816" y="3463008"/>
                    <a:pt x="3031435" y="3458817"/>
                  </a:cubicBezTo>
                  <a:cubicBezTo>
                    <a:pt x="3012694" y="3449446"/>
                    <a:pt x="2991678" y="3445565"/>
                    <a:pt x="2971800" y="3438939"/>
                  </a:cubicBezTo>
                  <a:lnTo>
                    <a:pt x="2882348" y="3409122"/>
                  </a:lnTo>
                  <a:lnTo>
                    <a:pt x="2822713" y="3389243"/>
                  </a:lnTo>
                  <a:lnTo>
                    <a:pt x="2792896" y="3379304"/>
                  </a:lnTo>
                  <a:cubicBezTo>
                    <a:pt x="2733261" y="3382617"/>
                    <a:pt x="2673449" y="3383580"/>
                    <a:pt x="2613991" y="3389243"/>
                  </a:cubicBezTo>
                  <a:cubicBezTo>
                    <a:pt x="2603562" y="3390236"/>
                    <a:pt x="2594247" y="3396304"/>
                    <a:pt x="2584174" y="3399182"/>
                  </a:cubicBezTo>
                  <a:cubicBezTo>
                    <a:pt x="2571039" y="3402935"/>
                    <a:pt x="2557552" y="3405369"/>
                    <a:pt x="2544417" y="3409122"/>
                  </a:cubicBezTo>
                  <a:cubicBezTo>
                    <a:pt x="2534344" y="3412000"/>
                    <a:pt x="2525037" y="3418153"/>
                    <a:pt x="2514600" y="3419061"/>
                  </a:cubicBezTo>
                  <a:cubicBezTo>
                    <a:pt x="2448506" y="3424808"/>
                    <a:pt x="2382078" y="3425687"/>
                    <a:pt x="2315817" y="3429000"/>
                  </a:cubicBezTo>
                  <a:cubicBezTo>
                    <a:pt x="2098428" y="3456173"/>
                    <a:pt x="2440580" y="3415580"/>
                    <a:pt x="2007704" y="3448878"/>
                  </a:cubicBezTo>
                  <a:cubicBezTo>
                    <a:pt x="1997258" y="3449682"/>
                    <a:pt x="1987994" y="3456060"/>
                    <a:pt x="1977887" y="3458817"/>
                  </a:cubicBezTo>
                  <a:cubicBezTo>
                    <a:pt x="1951530" y="3466006"/>
                    <a:pt x="1925483" y="3475307"/>
                    <a:pt x="1898374" y="3478696"/>
                  </a:cubicBezTo>
                  <a:cubicBezTo>
                    <a:pt x="1853284" y="3484332"/>
                    <a:pt x="1703369" y="3502599"/>
                    <a:pt x="1679713" y="3508513"/>
                  </a:cubicBezTo>
                  <a:cubicBezTo>
                    <a:pt x="1666461" y="3511826"/>
                    <a:pt x="1653496" y="3516647"/>
                    <a:pt x="1639956" y="3518452"/>
                  </a:cubicBezTo>
                  <a:cubicBezTo>
                    <a:pt x="1603683" y="3523288"/>
                    <a:pt x="1567069" y="3525078"/>
                    <a:pt x="1530626" y="3528391"/>
                  </a:cubicBezTo>
                  <a:cubicBezTo>
                    <a:pt x="1478051" y="3545916"/>
                    <a:pt x="1518144" y="3534274"/>
                    <a:pt x="1441174" y="3548269"/>
                  </a:cubicBezTo>
                  <a:cubicBezTo>
                    <a:pt x="1424553" y="3551291"/>
                    <a:pt x="1408268" y="3556343"/>
                    <a:pt x="1391478" y="3558209"/>
                  </a:cubicBezTo>
                  <a:cubicBezTo>
                    <a:pt x="1348545" y="3562979"/>
                    <a:pt x="1305271" y="3564053"/>
                    <a:pt x="1262269" y="3568148"/>
                  </a:cubicBezTo>
                  <a:cubicBezTo>
                    <a:pt x="1167968" y="3577129"/>
                    <a:pt x="1205173" y="3576304"/>
                    <a:pt x="1123122" y="3588026"/>
                  </a:cubicBezTo>
                  <a:cubicBezTo>
                    <a:pt x="1096680" y="3591803"/>
                    <a:pt x="1069956" y="3593574"/>
                    <a:pt x="1043609" y="3597965"/>
                  </a:cubicBezTo>
                  <a:cubicBezTo>
                    <a:pt x="1030135" y="3600211"/>
                    <a:pt x="1017187" y="3604941"/>
                    <a:pt x="1003852" y="3607904"/>
                  </a:cubicBezTo>
                  <a:cubicBezTo>
                    <a:pt x="987361" y="3611569"/>
                    <a:pt x="970721" y="3614530"/>
                    <a:pt x="954156" y="3617843"/>
                  </a:cubicBezTo>
                  <a:lnTo>
                    <a:pt x="387626" y="3607904"/>
                  </a:lnTo>
                  <a:cubicBezTo>
                    <a:pt x="370741" y="3607359"/>
                    <a:pt x="354319" y="3602062"/>
                    <a:pt x="337930" y="3597965"/>
                  </a:cubicBezTo>
                  <a:cubicBezTo>
                    <a:pt x="311209" y="3591285"/>
                    <a:pt x="300379" y="3585815"/>
                    <a:pt x="278296" y="3568148"/>
                  </a:cubicBezTo>
                  <a:cubicBezTo>
                    <a:pt x="270978" y="3562294"/>
                    <a:pt x="265914" y="3553892"/>
                    <a:pt x="258417" y="3548269"/>
                  </a:cubicBezTo>
                  <a:cubicBezTo>
                    <a:pt x="239304" y="3533935"/>
                    <a:pt x="215675" y="3525406"/>
                    <a:pt x="198782" y="3508513"/>
                  </a:cubicBezTo>
                  <a:lnTo>
                    <a:pt x="149087" y="3458817"/>
                  </a:lnTo>
                  <a:cubicBezTo>
                    <a:pt x="145774" y="3448878"/>
                    <a:pt x="142026" y="3439074"/>
                    <a:pt x="139148" y="3429000"/>
                  </a:cubicBezTo>
                  <a:cubicBezTo>
                    <a:pt x="135395" y="3415865"/>
                    <a:pt x="135318" y="3401461"/>
                    <a:pt x="129209" y="3389243"/>
                  </a:cubicBezTo>
                  <a:cubicBezTo>
                    <a:pt x="118525" y="3367875"/>
                    <a:pt x="89452" y="3329609"/>
                    <a:pt x="89452" y="3329609"/>
                  </a:cubicBezTo>
                  <a:cubicBezTo>
                    <a:pt x="86139" y="3319670"/>
                    <a:pt x="86058" y="3307972"/>
                    <a:pt x="79513" y="3299791"/>
                  </a:cubicBezTo>
                  <a:cubicBezTo>
                    <a:pt x="72051" y="3290463"/>
                    <a:pt x="59024" y="3287375"/>
                    <a:pt x="49696" y="3279913"/>
                  </a:cubicBezTo>
                  <a:cubicBezTo>
                    <a:pt x="42379" y="3274059"/>
                    <a:pt x="36443" y="3266661"/>
                    <a:pt x="29817" y="3260035"/>
                  </a:cubicBezTo>
                  <a:cubicBezTo>
                    <a:pt x="5619" y="3187441"/>
                    <a:pt x="15021" y="3220728"/>
                    <a:pt x="0" y="3160643"/>
                  </a:cubicBezTo>
                  <a:cubicBezTo>
                    <a:pt x="3313" y="3084443"/>
                    <a:pt x="1196" y="3007812"/>
                    <a:pt x="9939" y="2932043"/>
                  </a:cubicBezTo>
                  <a:cubicBezTo>
                    <a:pt x="11308" y="2920177"/>
                    <a:pt x="24475" y="2912910"/>
                    <a:pt x="29817" y="2902226"/>
                  </a:cubicBezTo>
                  <a:cubicBezTo>
                    <a:pt x="34502" y="2892855"/>
                    <a:pt x="34366" y="2881393"/>
                    <a:pt x="39756" y="2872409"/>
                  </a:cubicBezTo>
                  <a:cubicBezTo>
                    <a:pt x="51323" y="2853131"/>
                    <a:pt x="73200" y="2846196"/>
                    <a:pt x="89452" y="2832652"/>
                  </a:cubicBezTo>
                  <a:cubicBezTo>
                    <a:pt x="139085" y="2791291"/>
                    <a:pt x="96686" y="2810363"/>
                    <a:pt x="149087" y="2792896"/>
                  </a:cubicBezTo>
                  <a:cubicBezTo>
                    <a:pt x="155713" y="2786270"/>
                    <a:pt x="161648" y="2778871"/>
                    <a:pt x="168965" y="2773017"/>
                  </a:cubicBezTo>
                  <a:cubicBezTo>
                    <a:pt x="192378" y="2754286"/>
                    <a:pt x="211332" y="2746864"/>
                    <a:pt x="238539" y="2733261"/>
                  </a:cubicBezTo>
                  <a:cubicBezTo>
                    <a:pt x="273233" y="2698565"/>
                    <a:pt x="249527" y="2716345"/>
                    <a:pt x="318052" y="2693504"/>
                  </a:cubicBezTo>
                  <a:lnTo>
                    <a:pt x="347869" y="2683565"/>
                  </a:lnTo>
                  <a:lnTo>
                    <a:pt x="377687" y="2673626"/>
                  </a:lnTo>
                  <a:cubicBezTo>
                    <a:pt x="424938" y="2642125"/>
                    <a:pt x="396173" y="2657525"/>
                    <a:pt x="467139" y="2633869"/>
                  </a:cubicBezTo>
                  <a:lnTo>
                    <a:pt x="496956" y="2623930"/>
                  </a:lnTo>
                  <a:cubicBezTo>
                    <a:pt x="576469" y="2627243"/>
                    <a:pt x="656309" y="2625950"/>
                    <a:pt x="735496" y="2633869"/>
                  </a:cubicBezTo>
                  <a:cubicBezTo>
                    <a:pt x="756345" y="2635954"/>
                    <a:pt x="774802" y="2648666"/>
                    <a:pt x="795130" y="2653748"/>
                  </a:cubicBezTo>
                  <a:cubicBezTo>
                    <a:pt x="808382" y="2657061"/>
                    <a:pt x="821803" y="2659762"/>
                    <a:pt x="834887" y="2663687"/>
                  </a:cubicBezTo>
                  <a:cubicBezTo>
                    <a:pt x="854957" y="2669708"/>
                    <a:pt x="874194" y="2678483"/>
                    <a:pt x="894522" y="2683565"/>
                  </a:cubicBezTo>
                  <a:cubicBezTo>
                    <a:pt x="907774" y="2686878"/>
                    <a:pt x="920943" y="2690541"/>
                    <a:pt x="934278" y="2693504"/>
                  </a:cubicBezTo>
                  <a:cubicBezTo>
                    <a:pt x="981593" y="2704018"/>
                    <a:pt x="1014760" y="2707080"/>
                    <a:pt x="1063487" y="2723322"/>
                  </a:cubicBezTo>
                  <a:cubicBezTo>
                    <a:pt x="1083365" y="2729948"/>
                    <a:pt x="1102794" y="2738118"/>
                    <a:pt x="1123122" y="2743200"/>
                  </a:cubicBezTo>
                  <a:cubicBezTo>
                    <a:pt x="1136374" y="2746513"/>
                    <a:pt x="1149794" y="2749214"/>
                    <a:pt x="1162878" y="2753139"/>
                  </a:cubicBezTo>
                  <a:cubicBezTo>
                    <a:pt x="1182948" y="2759160"/>
                    <a:pt x="1202635" y="2766391"/>
                    <a:pt x="1222513" y="2773017"/>
                  </a:cubicBezTo>
                  <a:cubicBezTo>
                    <a:pt x="1232452" y="2776330"/>
                    <a:pt x="1241996" y="2781234"/>
                    <a:pt x="1252330" y="2782956"/>
                  </a:cubicBezTo>
                  <a:cubicBezTo>
                    <a:pt x="1278903" y="2787385"/>
                    <a:pt x="1333887" y="2795892"/>
                    <a:pt x="1361661" y="2802835"/>
                  </a:cubicBezTo>
                  <a:cubicBezTo>
                    <a:pt x="1371825" y="2805376"/>
                    <a:pt x="1381170" y="2810900"/>
                    <a:pt x="1391478" y="2812774"/>
                  </a:cubicBezTo>
                  <a:cubicBezTo>
                    <a:pt x="1417758" y="2817552"/>
                    <a:pt x="1444487" y="2819400"/>
                    <a:pt x="1470991" y="2822713"/>
                  </a:cubicBezTo>
                  <a:cubicBezTo>
                    <a:pt x="1624833" y="2873993"/>
                    <a:pt x="1465946" y="2815220"/>
                    <a:pt x="1560443" y="2862469"/>
                  </a:cubicBezTo>
                  <a:cubicBezTo>
                    <a:pt x="1569814" y="2867155"/>
                    <a:pt x="1581102" y="2867321"/>
                    <a:pt x="1590261" y="2872409"/>
                  </a:cubicBezTo>
                  <a:cubicBezTo>
                    <a:pt x="1611145" y="2884011"/>
                    <a:pt x="1630018" y="2898913"/>
                    <a:pt x="1649896" y="2912165"/>
                  </a:cubicBezTo>
                  <a:cubicBezTo>
                    <a:pt x="1659835" y="2918791"/>
                    <a:pt x="1668381" y="2928266"/>
                    <a:pt x="1679713" y="2932043"/>
                  </a:cubicBezTo>
                  <a:cubicBezTo>
                    <a:pt x="1689652" y="2935356"/>
                    <a:pt x="1699900" y="2937855"/>
                    <a:pt x="1709530" y="2941982"/>
                  </a:cubicBezTo>
                  <a:cubicBezTo>
                    <a:pt x="1723149" y="2947819"/>
                    <a:pt x="1735231" y="2957176"/>
                    <a:pt x="1749287" y="2961861"/>
                  </a:cubicBezTo>
                  <a:cubicBezTo>
                    <a:pt x="1775205" y="2970500"/>
                    <a:pt x="1802882" y="2973100"/>
                    <a:pt x="1828800" y="2981739"/>
                  </a:cubicBezTo>
                  <a:lnTo>
                    <a:pt x="1918252" y="3011556"/>
                  </a:lnTo>
                  <a:cubicBezTo>
                    <a:pt x="1928191" y="3014869"/>
                    <a:pt x="1937796" y="3019441"/>
                    <a:pt x="1948069" y="3021496"/>
                  </a:cubicBezTo>
                  <a:cubicBezTo>
                    <a:pt x="1982227" y="3028327"/>
                    <a:pt x="2004772" y="3032017"/>
                    <a:pt x="2037522" y="3041374"/>
                  </a:cubicBezTo>
                  <a:cubicBezTo>
                    <a:pt x="2047596" y="3044252"/>
                    <a:pt x="2057175" y="3048772"/>
                    <a:pt x="2067339" y="3051313"/>
                  </a:cubicBezTo>
                  <a:cubicBezTo>
                    <a:pt x="2083728" y="3055410"/>
                    <a:pt x="2100737" y="3056807"/>
                    <a:pt x="2117035" y="3061252"/>
                  </a:cubicBezTo>
                  <a:cubicBezTo>
                    <a:pt x="2137250" y="3066765"/>
                    <a:pt x="2156791" y="3074504"/>
                    <a:pt x="2176669" y="3081130"/>
                  </a:cubicBezTo>
                  <a:cubicBezTo>
                    <a:pt x="2186608" y="3084443"/>
                    <a:pt x="2196214" y="3089014"/>
                    <a:pt x="2206487" y="3091069"/>
                  </a:cubicBezTo>
                  <a:cubicBezTo>
                    <a:pt x="2223052" y="3094382"/>
                    <a:pt x="2239884" y="3096564"/>
                    <a:pt x="2256182" y="3101009"/>
                  </a:cubicBezTo>
                  <a:cubicBezTo>
                    <a:pt x="2276397" y="3106522"/>
                    <a:pt x="2295939" y="3114261"/>
                    <a:pt x="2315817" y="3120887"/>
                  </a:cubicBezTo>
                  <a:lnTo>
                    <a:pt x="2405269" y="3150704"/>
                  </a:lnTo>
                  <a:lnTo>
                    <a:pt x="2435087" y="3160643"/>
                  </a:lnTo>
                  <a:cubicBezTo>
                    <a:pt x="2445026" y="3163956"/>
                    <a:pt x="2454631" y="3168527"/>
                    <a:pt x="2464904" y="3170582"/>
                  </a:cubicBezTo>
                  <a:lnTo>
                    <a:pt x="2514600" y="3180522"/>
                  </a:lnTo>
                  <a:cubicBezTo>
                    <a:pt x="2590577" y="3218510"/>
                    <a:pt x="2514992" y="3185590"/>
                    <a:pt x="2613991" y="3210339"/>
                  </a:cubicBezTo>
                  <a:cubicBezTo>
                    <a:pt x="2634319" y="3215421"/>
                    <a:pt x="2652801" y="3227903"/>
                    <a:pt x="2673626" y="3230217"/>
                  </a:cubicBezTo>
                  <a:lnTo>
                    <a:pt x="2852530" y="3250096"/>
                  </a:lnTo>
                  <a:cubicBezTo>
                    <a:pt x="3022065" y="3241172"/>
                    <a:pt x="2994845" y="3274810"/>
                    <a:pt x="3071191" y="3220278"/>
                  </a:cubicBezTo>
                  <a:cubicBezTo>
                    <a:pt x="3089239" y="3207387"/>
                    <a:pt x="3115756" y="3189419"/>
                    <a:pt x="3130826" y="3170582"/>
                  </a:cubicBezTo>
                  <a:cubicBezTo>
                    <a:pt x="3138288" y="3161254"/>
                    <a:pt x="3142838" y="3149755"/>
                    <a:pt x="3150704" y="3140765"/>
                  </a:cubicBezTo>
                  <a:cubicBezTo>
                    <a:pt x="3166131" y="3123134"/>
                    <a:pt x="3200400" y="3091069"/>
                    <a:pt x="3200400" y="3091069"/>
                  </a:cubicBezTo>
                  <a:cubicBezTo>
                    <a:pt x="3231475" y="2966770"/>
                    <a:pt x="3191758" y="3121318"/>
                    <a:pt x="3220278" y="3021496"/>
                  </a:cubicBezTo>
                  <a:cubicBezTo>
                    <a:pt x="3224031" y="3008361"/>
                    <a:pt x="3226904" y="2994991"/>
                    <a:pt x="3230217" y="2981739"/>
                  </a:cubicBezTo>
                  <a:cubicBezTo>
                    <a:pt x="3226904" y="2955235"/>
                    <a:pt x="3231126" y="2926634"/>
                    <a:pt x="3220278" y="2902226"/>
                  </a:cubicBezTo>
                  <a:cubicBezTo>
                    <a:pt x="3216023" y="2892652"/>
                    <a:pt x="3199832" y="2896972"/>
                    <a:pt x="3190461" y="2892287"/>
                  </a:cubicBezTo>
                  <a:cubicBezTo>
                    <a:pt x="3122212" y="2858163"/>
                    <a:pt x="3206827" y="2881647"/>
                    <a:pt x="3110948" y="2862469"/>
                  </a:cubicBezTo>
                  <a:lnTo>
                    <a:pt x="3051313" y="2822713"/>
                  </a:lnTo>
                  <a:cubicBezTo>
                    <a:pt x="3041374" y="2816087"/>
                    <a:pt x="3029943" y="2811282"/>
                    <a:pt x="3021496" y="2802835"/>
                  </a:cubicBezTo>
                  <a:cubicBezTo>
                    <a:pt x="2984723" y="2766062"/>
                    <a:pt x="3009415" y="2788155"/>
                    <a:pt x="2941982" y="2743200"/>
                  </a:cubicBezTo>
                  <a:cubicBezTo>
                    <a:pt x="2932043" y="2736574"/>
                    <a:pt x="2923753" y="2726219"/>
                    <a:pt x="2912165" y="2723322"/>
                  </a:cubicBezTo>
                  <a:cubicBezTo>
                    <a:pt x="2889944" y="2717766"/>
                    <a:pt x="2827289" y="2703180"/>
                    <a:pt x="2812774" y="2693504"/>
                  </a:cubicBezTo>
                  <a:cubicBezTo>
                    <a:pt x="2727314" y="2636532"/>
                    <a:pt x="2835443" y="2704839"/>
                    <a:pt x="2753139" y="2663687"/>
                  </a:cubicBezTo>
                  <a:cubicBezTo>
                    <a:pt x="2742455" y="2658345"/>
                    <a:pt x="2734006" y="2649151"/>
                    <a:pt x="2723322" y="2643809"/>
                  </a:cubicBezTo>
                  <a:cubicBezTo>
                    <a:pt x="2713951" y="2639123"/>
                    <a:pt x="2703612" y="2636626"/>
                    <a:pt x="2693504" y="2633869"/>
                  </a:cubicBezTo>
                  <a:cubicBezTo>
                    <a:pt x="2667147" y="2626681"/>
                    <a:pt x="2639909" y="2622630"/>
                    <a:pt x="2613991" y="2613991"/>
                  </a:cubicBezTo>
                  <a:cubicBezTo>
                    <a:pt x="2594113" y="2607365"/>
                    <a:pt x="2575181" y="2596427"/>
                    <a:pt x="2554356" y="2594113"/>
                  </a:cubicBezTo>
                  <a:cubicBezTo>
                    <a:pt x="2441621" y="2581587"/>
                    <a:pt x="2494603" y="2588417"/>
                    <a:pt x="2395330" y="2574235"/>
                  </a:cubicBezTo>
                  <a:cubicBezTo>
                    <a:pt x="2312984" y="2546786"/>
                    <a:pt x="2443841" y="2589926"/>
                    <a:pt x="2295939" y="2544417"/>
                  </a:cubicBezTo>
                  <a:cubicBezTo>
                    <a:pt x="2275912" y="2538255"/>
                    <a:pt x="2256632" y="2529621"/>
                    <a:pt x="2236304" y="2524539"/>
                  </a:cubicBezTo>
                  <a:cubicBezTo>
                    <a:pt x="2216134" y="2519496"/>
                    <a:pt x="2186689" y="2513215"/>
                    <a:pt x="2166730" y="2504661"/>
                  </a:cubicBezTo>
                  <a:cubicBezTo>
                    <a:pt x="2153112" y="2498824"/>
                    <a:pt x="2140731" y="2490285"/>
                    <a:pt x="2126974" y="2484782"/>
                  </a:cubicBezTo>
                  <a:cubicBezTo>
                    <a:pt x="2107519" y="2477000"/>
                    <a:pt x="2087217" y="2471530"/>
                    <a:pt x="2067339" y="2464904"/>
                  </a:cubicBezTo>
                  <a:lnTo>
                    <a:pt x="2007704" y="2445026"/>
                  </a:lnTo>
                  <a:lnTo>
                    <a:pt x="1977887" y="2435087"/>
                  </a:lnTo>
                  <a:lnTo>
                    <a:pt x="1948069" y="2425148"/>
                  </a:lnTo>
                  <a:cubicBezTo>
                    <a:pt x="1903475" y="2380552"/>
                    <a:pt x="1956431" y="2427584"/>
                    <a:pt x="1898374" y="2395330"/>
                  </a:cubicBezTo>
                  <a:cubicBezTo>
                    <a:pt x="1877490" y="2383728"/>
                    <a:pt x="1838739" y="2355574"/>
                    <a:pt x="1838739" y="2355574"/>
                  </a:cubicBezTo>
                  <a:cubicBezTo>
                    <a:pt x="1831993" y="2346579"/>
                    <a:pt x="1796306" y="2300526"/>
                    <a:pt x="1789043" y="2286000"/>
                  </a:cubicBezTo>
                  <a:cubicBezTo>
                    <a:pt x="1784358" y="2276629"/>
                    <a:pt x="1783231" y="2265812"/>
                    <a:pt x="1779104" y="2256182"/>
                  </a:cubicBezTo>
                  <a:cubicBezTo>
                    <a:pt x="1773268" y="2242564"/>
                    <a:pt x="1765062" y="2230044"/>
                    <a:pt x="1759226" y="2216426"/>
                  </a:cubicBezTo>
                  <a:cubicBezTo>
                    <a:pt x="1742269" y="2176860"/>
                    <a:pt x="1758793" y="2193521"/>
                    <a:pt x="1729409" y="2156791"/>
                  </a:cubicBezTo>
                  <a:cubicBezTo>
                    <a:pt x="1723555" y="2149474"/>
                    <a:pt x="1717912" y="2141104"/>
                    <a:pt x="1709530" y="2136913"/>
                  </a:cubicBezTo>
                  <a:cubicBezTo>
                    <a:pt x="1690789" y="2127543"/>
                    <a:pt x="1649896" y="2117035"/>
                    <a:pt x="1649896" y="2117035"/>
                  </a:cubicBezTo>
                  <a:cubicBezTo>
                    <a:pt x="1643270" y="2110409"/>
                    <a:pt x="1638053" y="2101977"/>
                    <a:pt x="1630017" y="2097156"/>
                  </a:cubicBezTo>
                  <a:cubicBezTo>
                    <a:pt x="1621033" y="2091766"/>
                    <a:pt x="1607608" y="2094625"/>
                    <a:pt x="1600200" y="2087217"/>
                  </a:cubicBezTo>
                  <a:cubicBezTo>
                    <a:pt x="1592792" y="2079809"/>
                    <a:pt x="1593574" y="2067339"/>
                    <a:pt x="1590261" y="2057400"/>
                  </a:cubicBezTo>
                  <a:cubicBezTo>
                    <a:pt x="1593574" y="2030896"/>
                    <a:pt x="1593172" y="2003656"/>
                    <a:pt x="1600200" y="1977887"/>
                  </a:cubicBezTo>
                  <a:cubicBezTo>
                    <a:pt x="1603343" y="1966362"/>
                    <a:pt x="1614736" y="1958753"/>
                    <a:pt x="1620078" y="1948069"/>
                  </a:cubicBezTo>
                  <a:cubicBezTo>
                    <a:pt x="1624763" y="1938698"/>
                    <a:pt x="1624929" y="1927410"/>
                    <a:pt x="1630017" y="1918252"/>
                  </a:cubicBezTo>
                  <a:cubicBezTo>
                    <a:pt x="1651340" y="1879872"/>
                    <a:pt x="1669814" y="1848658"/>
                    <a:pt x="1709530" y="1828800"/>
                  </a:cubicBezTo>
                  <a:cubicBezTo>
                    <a:pt x="1728271" y="1819429"/>
                    <a:pt x="1748837" y="1814004"/>
                    <a:pt x="1769165" y="1808922"/>
                  </a:cubicBezTo>
                  <a:cubicBezTo>
                    <a:pt x="1858842" y="1786502"/>
                    <a:pt x="1822760" y="1797682"/>
                    <a:pt x="1878496" y="1779104"/>
                  </a:cubicBezTo>
                  <a:cubicBezTo>
                    <a:pt x="1938131" y="1782417"/>
                    <a:pt x="1998955" y="1776739"/>
                    <a:pt x="2057400" y="1789043"/>
                  </a:cubicBezTo>
                  <a:cubicBezTo>
                    <a:pt x="2067652" y="1791201"/>
                    <a:pt x="2062654" y="1809490"/>
                    <a:pt x="2067339" y="1818861"/>
                  </a:cubicBezTo>
                  <a:cubicBezTo>
                    <a:pt x="2072681" y="1829545"/>
                    <a:pt x="2079570" y="1839501"/>
                    <a:pt x="2087217" y="1848678"/>
                  </a:cubicBezTo>
                  <a:cubicBezTo>
                    <a:pt x="2116411" y="1883711"/>
                    <a:pt x="2135111" y="1890547"/>
                    <a:pt x="2176669" y="1918252"/>
                  </a:cubicBezTo>
                  <a:cubicBezTo>
                    <a:pt x="2186608" y="1924878"/>
                    <a:pt x="2195155" y="1934352"/>
                    <a:pt x="2206487" y="1938130"/>
                  </a:cubicBezTo>
                  <a:cubicBezTo>
                    <a:pt x="2226365" y="1944756"/>
                    <a:pt x="2245794" y="1952927"/>
                    <a:pt x="2266122" y="1958009"/>
                  </a:cubicBezTo>
                  <a:cubicBezTo>
                    <a:pt x="2326205" y="1973030"/>
                    <a:pt x="2292921" y="1963629"/>
                    <a:pt x="2365513" y="1987826"/>
                  </a:cubicBezTo>
                  <a:cubicBezTo>
                    <a:pt x="2375452" y="1991139"/>
                    <a:pt x="2386346" y="1992375"/>
                    <a:pt x="2395330" y="1997765"/>
                  </a:cubicBezTo>
                  <a:cubicBezTo>
                    <a:pt x="2411895" y="2007704"/>
                    <a:pt x="2427747" y="2018943"/>
                    <a:pt x="2445026" y="2027582"/>
                  </a:cubicBezTo>
                  <a:cubicBezTo>
                    <a:pt x="2454397" y="2032267"/>
                    <a:pt x="2465685" y="2032434"/>
                    <a:pt x="2474843" y="2037522"/>
                  </a:cubicBezTo>
                  <a:cubicBezTo>
                    <a:pt x="2577364" y="2094479"/>
                    <a:pt x="2496829" y="2064729"/>
                    <a:pt x="2564296" y="2087217"/>
                  </a:cubicBezTo>
                  <a:cubicBezTo>
                    <a:pt x="2632696" y="2155621"/>
                    <a:pt x="2515638" y="2042748"/>
                    <a:pt x="2623930" y="2126974"/>
                  </a:cubicBezTo>
                  <a:cubicBezTo>
                    <a:pt x="2642422" y="2141356"/>
                    <a:pt x="2654134" y="2163674"/>
                    <a:pt x="2673626" y="2176669"/>
                  </a:cubicBezTo>
                  <a:cubicBezTo>
                    <a:pt x="2693504" y="2189921"/>
                    <a:pt x="2716368" y="2199533"/>
                    <a:pt x="2733261" y="2216426"/>
                  </a:cubicBezTo>
                  <a:cubicBezTo>
                    <a:pt x="2771525" y="2254690"/>
                    <a:pt x="2751383" y="2238446"/>
                    <a:pt x="2792896" y="2266122"/>
                  </a:cubicBezTo>
                  <a:cubicBezTo>
                    <a:pt x="2808828" y="2290019"/>
                    <a:pt x="2837552" y="2337330"/>
                    <a:pt x="2862469" y="2345635"/>
                  </a:cubicBezTo>
                  <a:cubicBezTo>
                    <a:pt x="2882347" y="2352261"/>
                    <a:pt x="2904669" y="2353890"/>
                    <a:pt x="2922104" y="2365513"/>
                  </a:cubicBezTo>
                  <a:cubicBezTo>
                    <a:pt x="2960639" y="2391202"/>
                    <a:pt x="2940590" y="2381614"/>
                    <a:pt x="2981739" y="2395330"/>
                  </a:cubicBezTo>
                  <a:cubicBezTo>
                    <a:pt x="3033188" y="2429631"/>
                    <a:pt x="2996913" y="2409822"/>
                    <a:pt x="3081130" y="2435087"/>
                  </a:cubicBezTo>
                  <a:cubicBezTo>
                    <a:pt x="3091165" y="2438097"/>
                    <a:pt x="3101318" y="2440899"/>
                    <a:pt x="3110948" y="2445026"/>
                  </a:cubicBezTo>
                  <a:cubicBezTo>
                    <a:pt x="3130996" y="2453618"/>
                    <a:pt x="3157211" y="2471513"/>
                    <a:pt x="3180522" y="2474843"/>
                  </a:cubicBezTo>
                  <a:cubicBezTo>
                    <a:pt x="3216748" y="2480018"/>
                    <a:pt x="3253459" y="2480951"/>
                    <a:pt x="3289852" y="2484782"/>
                  </a:cubicBezTo>
                  <a:cubicBezTo>
                    <a:pt x="3316416" y="2487578"/>
                    <a:pt x="3342861" y="2491409"/>
                    <a:pt x="3369365" y="2494722"/>
                  </a:cubicBezTo>
                  <a:cubicBezTo>
                    <a:pt x="3395869" y="2491409"/>
                    <a:pt x="3423109" y="2491810"/>
                    <a:pt x="3448878" y="2484782"/>
                  </a:cubicBezTo>
                  <a:cubicBezTo>
                    <a:pt x="3460403" y="2481639"/>
                    <a:pt x="3468012" y="2470246"/>
                    <a:pt x="3478696" y="2464904"/>
                  </a:cubicBezTo>
                  <a:cubicBezTo>
                    <a:pt x="3488067" y="2460219"/>
                    <a:pt x="3498574" y="2458278"/>
                    <a:pt x="3508513" y="2454965"/>
                  </a:cubicBezTo>
                  <a:cubicBezTo>
                    <a:pt x="3515139" y="2445026"/>
                    <a:pt x="3520929" y="2434476"/>
                    <a:pt x="3528391" y="2425148"/>
                  </a:cubicBezTo>
                  <a:cubicBezTo>
                    <a:pt x="3534245" y="2417831"/>
                    <a:pt x="3543448" y="2413304"/>
                    <a:pt x="3548269" y="2405269"/>
                  </a:cubicBezTo>
                  <a:cubicBezTo>
                    <a:pt x="3553659" y="2396285"/>
                    <a:pt x="3553121" y="2384610"/>
                    <a:pt x="3558209" y="2375452"/>
                  </a:cubicBezTo>
                  <a:cubicBezTo>
                    <a:pt x="3569811" y="2354568"/>
                    <a:pt x="3590410" y="2338482"/>
                    <a:pt x="3597965" y="2315817"/>
                  </a:cubicBezTo>
                  <a:cubicBezTo>
                    <a:pt x="3601278" y="2305878"/>
                    <a:pt x="3603219" y="2295371"/>
                    <a:pt x="3607904" y="2286000"/>
                  </a:cubicBezTo>
                  <a:cubicBezTo>
                    <a:pt x="3613246" y="2275316"/>
                    <a:pt x="3622930" y="2267098"/>
                    <a:pt x="3627782" y="2256182"/>
                  </a:cubicBezTo>
                  <a:cubicBezTo>
                    <a:pt x="3636292" y="2237035"/>
                    <a:pt x="3647661" y="2196548"/>
                    <a:pt x="3647661" y="2196548"/>
                  </a:cubicBezTo>
                  <a:cubicBezTo>
                    <a:pt x="3624004" y="2125581"/>
                    <a:pt x="3639405" y="2154348"/>
                    <a:pt x="3607904" y="2107096"/>
                  </a:cubicBezTo>
                  <a:cubicBezTo>
                    <a:pt x="3611217" y="1961322"/>
                    <a:pt x="3609110" y="1815324"/>
                    <a:pt x="3617843" y="1669774"/>
                  </a:cubicBezTo>
                  <a:cubicBezTo>
                    <a:pt x="3619098" y="1648858"/>
                    <a:pt x="3626099" y="1627574"/>
                    <a:pt x="3637722" y="1610139"/>
                  </a:cubicBezTo>
                  <a:lnTo>
                    <a:pt x="3657600" y="1580322"/>
                  </a:lnTo>
                  <a:cubicBezTo>
                    <a:pt x="3660913" y="1570383"/>
                    <a:pt x="3660994" y="1558685"/>
                    <a:pt x="3667539" y="1550504"/>
                  </a:cubicBezTo>
                  <a:cubicBezTo>
                    <a:pt x="3675001" y="1541176"/>
                    <a:pt x="3686440" y="1535477"/>
                    <a:pt x="3697356" y="1530626"/>
                  </a:cubicBezTo>
                  <a:cubicBezTo>
                    <a:pt x="3716504" y="1522116"/>
                    <a:pt x="3737113" y="1517374"/>
                    <a:pt x="3756991" y="1510748"/>
                  </a:cubicBezTo>
                  <a:lnTo>
                    <a:pt x="3816626" y="1490869"/>
                  </a:lnTo>
                  <a:lnTo>
                    <a:pt x="3846443" y="1480930"/>
                  </a:lnTo>
                  <a:lnTo>
                    <a:pt x="3876261" y="1470991"/>
                  </a:lnTo>
                  <a:cubicBezTo>
                    <a:pt x="3961711" y="1414024"/>
                    <a:pt x="3853597" y="1482323"/>
                    <a:pt x="3935896" y="1441174"/>
                  </a:cubicBezTo>
                  <a:cubicBezTo>
                    <a:pt x="3946580" y="1435832"/>
                    <a:pt x="3956385" y="1428758"/>
                    <a:pt x="3965713" y="1421296"/>
                  </a:cubicBezTo>
                  <a:cubicBezTo>
                    <a:pt x="3973030" y="1415442"/>
                    <a:pt x="3977556" y="1406238"/>
                    <a:pt x="3985591" y="1401417"/>
                  </a:cubicBezTo>
                  <a:cubicBezTo>
                    <a:pt x="3994575" y="1396027"/>
                    <a:pt x="4005470" y="1394791"/>
                    <a:pt x="4015409" y="1391478"/>
                  </a:cubicBezTo>
                  <a:cubicBezTo>
                    <a:pt x="4031974" y="1394791"/>
                    <a:pt x="4049725" y="1394427"/>
                    <a:pt x="4065104" y="1401417"/>
                  </a:cubicBezTo>
                  <a:cubicBezTo>
                    <a:pt x="4189874" y="1458131"/>
                    <a:pt x="4076405" y="1418891"/>
                    <a:pt x="4154556" y="1470991"/>
                  </a:cubicBezTo>
                  <a:cubicBezTo>
                    <a:pt x="4163273" y="1476802"/>
                    <a:pt x="4174435" y="1477617"/>
                    <a:pt x="4184374" y="1480930"/>
                  </a:cubicBezTo>
                  <a:cubicBezTo>
                    <a:pt x="4133567" y="1497865"/>
                    <a:pt x="4174284" y="1493011"/>
                    <a:pt x="4124739" y="1470991"/>
                  </a:cubicBezTo>
                  <a:cubicBezTo>
                    <a:pt x="4047843" y="1436815"/>
                    <a:pt x="4043570" y="1401417"/>
                    <a:pt x="4045226" y="1401417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e 102"/>
          <p:cNvGrpSpPr>
            <a:grpSpLocks noChangeAspect="1"/>
          </p:cNvGrpSpPr>
          <p:nvPr/>
        </p:nvGrpSpPr>
        <p:grpSpPr>
          <a:xfrm>
            <a:off x="6755821" y="5549152"/>
            <a:ext cx="252000" cy="210753"/>
            <a:chOff x="-9939" y="-785191"/>
            <a:chExt cx="10018643" cy="8378687"/>
          </a:xfrm>
          <a:solidFill>
            <a:srgbClr val="00B0F0">
              <a:alpha val="50000"/>
            </a:srgbClr>
          </a:solidFill>
        </p:grpSpPr>
        <p:sp>
          <p:nvSpPr>
            <p:cNvPr id="104" name="Forme libre 103"/>
            <p:cNvSpPr/>
            <p:nvPr/>
          </p:nvSpPr>
          <p:spPr>
            <a:xfrm>
              <a:off x="2792896" y="-785191"/>
              <a:ext cx="824947" cy="1322196"/>
            </a:xfrm>
            <a:custGeom>
              <a:avLst/>
              <a:gdLst>
                <a:gd name="connsiteX0" fmla="*/ 775252 w 824947"/>
                <a:gd name="connsiteY0" fmla="*/ 1321904 h 1322196"/>
                <a:gd name="connsiteX1" fmla="*/ 765313 w 824947"/>
                <a:gd name="connsiteY1" fmla="*/ 1292087 h 1322196"/>
                <a:gd name="connsiteX2" fmla="*/ 735495 w 824947"/>
                <a:gd name="connsiteY2" fmla="*/ 1282148 h 1322196"/>
                <a:gd name="connsiteX3" fmla="*/ 715617 w 824947"/>
                <a:gd name="connsiteY3" fmla="*/ 1262269 h 1322196"/>
                <a:gd name="connsiteX4" fmla="*/ 685800 w 824947"/>
                <a:gd name="connsiteY4" fmla="*/ 1242391 h 1322196"/>
                <a:gd name="connsiteX5" fmla="*/ 665921 w 824947"/>
                <a:gd name="connsiteY5" fmla="*/ 1222513 h 1322196"/>
                <a:gd name="connsiteX6" fmla="*/ 636104 w 824947"/>
                <a:gd name="connsiteY6" fmla="*/ 1212574 h 1322196"/>
                <a:gd name="connsiteX7" fmla="*/ 596347 w 824947"/>
                <a:gd name="connsiteY7" fmla="*/ 1172817 h 1322196"/>
                <a:gd name="connsiteX8" fmla="*/ 536713 w 824947"/>
                <a:gd name="connsiteY8" fmla="*/ 1133061 h 1322196"/>
                <a:gd name="connsiteX9" fmla="*/ 487017 w 824947"/>
                <a:gd name="connsiteY9" fmla="*/ 1083365 h 1322196"/>
                <a:gd name="connsiteX10" fmla="*/ 407504 w 824947"/>
                <a:gd name="connsiteY10" fmla="*/ 1013791 h 1322196"/>
                <a:gd name="connsiteX11" fmla="*/ 367747 w 824947"/>
                <a:gd name="connsiteY11" fmla="*/ 964095 h 1322196"/>
                <a:gd name="connsiteX12" fmla="*/ 327991 w 824947"/>
                <a:gd name="connsiteY12" fmla="*/ 894521 h 1322196"/>
                <a:gd name="connsiteX13" fmla="*/ 298174 w 824947"/>
                <a:gd name="connsiteY13" fmla="*/ 864704 h 1322196"/>
                <a:gd name="connsiteX14" fmla="*/ 258417 w 824947"/>
                <a:gd name="connsiteY14" fmla="*/ 815008 h 1322196"/>
                <a:gd name="connsiteX15" fmla="*/ 238539 w 824947"/>
                <a:gd name="connsiteY15" fmla="*/ 785191 h 1322196"/>
                <a:gd name="connsiteX16" fmla="*/ 188843 w 824947"/>
                <a:gd name="connsiteY16" fmla="*/ 735495 h 1322196"/>
                <a:gd name="connsiteX17" fmla="*/ 149087 w 824947"/>
                <a:gd name="connsiteY17" fmla="*/ 675861 h 1322196"/>
                <a:gd name="connsiteX18" fmla="*/ 129208 w 824947"/>
                <a:gd name="connsiteY18" fmla="*/ 646043 h 1322196"/>
                <a:gd name="connsiteX19" fmla="*/ 119269 w 824947"/>
                <a:gd name="connsiteY19" fmla="*/ 616226 h 1322196"/>
                <a:gd name="connsiteX20" fmla="*/ 99391 w 824947"/>
                <a:gd name="connsiteY20" fmla="*/ 586408 h 1322196"/>
                <a:gd name="connsiteX21" fmla="*/ 59634 w 824947"/>
                <a:gd name="connsiteY21" fmla="*/ 506895 h 1322196"/>
                <a:gd name="connsiteX22" fmla="*/ 29817 w 824947"/>
                <a:gd name="connsiteY22" fmla="*/ 437321 h 1322196"/>
                <a:gd name="connsiteX23" fmla="*/ 9939 w 824947"/>
                <a:gd name="connsiteY23" fmla="*/ 377687 h 1322196"/>
                <a:gd name="connsiteX24" fmla="*/ 0 w 824947"/>
                <a:gd name="connsiteY24" fmla="*/ 347869 h 1322196"/>
                <a:gd name="connsiteX25" fmla="*/ 9939 w 824947"/>
                <a:gd name="connsiteY25" fmla="*/ 248478 h 1322196"/>
                <a:gd name="connsiteX26" fmla="*/ 19878 w 824947"/>
                <a:gd name="connsiteY26" fmla="*/ 208721 h 1322196"/>
                <a:gd name="connsiteX27" fmla="*/ 49695 w 824947"/>
                <a:gd name="connsiteY27" fmla="*/ 188843 h 1322196"/>
                <a:gd name="connsiteX28" fmla="*/ 89452 w 824947"/>
                <a:gd name="connsiteY28" fmla="*/ 129208 h 1322196"/>
                <a:gd name="connsiteX29" fmla="*/ 159026 w 824947"/>
                <a:gd name="connsiteY29" fmla="*/ 49695 h 1322196"/>
                <a:gd name="connsiteX30" fmla="*/ 188843 w 824947"/>
                <a:gd name="connsiteY30" fmla="*/ 29817 h 1322196"/>
                <a:gd name="connsiteX31" fmla="*/ 298174 w 824947"/>
                <a:gd name="connsiteY31" fmla="*/ 0 h 1322196"/>
                <a:gd name="connsiteX32" fmla="*/ 536713 w 824947"/>
                <a:gd name="connsiteY32" fmla="*/ 9939 h 1322196"/>
                <a:gd name="connsiteX33" fmla="*/ 566530 w 824947"/>
                <a:gd name="connsiteY33" fmla="*/ 29817 h 1322196"/>
                <a:gd name="connsiteX34" fmla="*/ 586408 w 824947"/>
                <a:gd name="connsiteY34" fmla="*/ 59634 h 1322196"/>
                <a:gd name="connsiteX35" fmla="*/ 606287 w 824947"/>
                <a:gd name="connsiteY35" fmla="*/ 79513 h 1322196"/>
                <a:gd name="connsiteX36" fmla="*/ 646043 w 824947"/>
                <a:gd name="connsiteY36" fmla="*/ 139148 h 1322196"/>
                <a:gd name="connsiteX37" fmla="*/ 675861 w 824947"/>
                <a:gd name="connsiteY37" fmla="*/ 198782 h 1322196"/>
                <a:gd name="connsiteX38" fmla="*/ 695739 w 824947"/>
                <a:gd name="connsiteY38" fmla="*/ 228600 h 1322196"/>
                <a:gd name="connsiteX39" fmla="*/ 715617 w 824947"/>
                <a:gd name="connsiteY39" fmla="*/ 288234 h 1322196"/>
                <a:gd name="connsiteX40" fmla="*/ 735495 w 824947"/>
                <a:gd name="connsiteY40" fmla="*/ 327991 h 1322196"/>
                <a:gd name="connsiteX41" fmla="*/ 765313 w 824947"/>
                <a:gd name="connsiteY41" fmla="*/ 417443 h 1322196"/>
                <a:gd name="connsiteX42" fmla="*/ 775252 w 824947"/>
                <a:gd name="connsiteY42" fmla="*/ 447261 h 1322196"/>
                <a:gd name="connsiteX43" fmla="*/ 795130 w 824947"/>
                <a:gd name="connsiteY43" fmla="*/ 487017 h 1322196"/>
                <a:gd name="connsiteX44" fmla="*/ 824947 w 824947"/>
                <a:gd name="connsiteY44" fmla="*/ 546652 h 1322196"/>
                <a:gd name="connsiteX45" fmla="*/ 815008 w 824947"/>
                <a:gd name="connsiteY45" fmla="*/ 993913 h 1322196"/>
                <a:gd name="connsiteX46" fmla="*/ 805069 w 824947"/>
                <a:gd name="connsiteY46" fmla="*/ 1033669 h 1322196"/>
                <a:gd name="connsiteX47" fmla="*/ 795130 w 824947"/>
                <a:gd name="connsiteY47" fmla="*/ 1202634 h 1322196"/>
                <a:gd name="connsiteX48" fmla="*/ 775252 w 824947"/>
                <a:gd name="connsiteY48" fmla="*/ 1272208 h 1322196"/>
                <a:gd name="connsiteX49" fmla="*/ 775252 w 824947"/>
                <a:gd name="connsiteY49" fmla="*/ 1321904 h 132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24947" h="1322196">
                  <a:moveTo>
                    <a:pt x="775252" y="1321904"/>
                  </a:moveTo>
                  <a:cubicBezTo>
                    <a:pt x="773595" y="1325217"/>
                    <a:pt x="772721" y="1299495"/>
                    <a:pt x="765313" y="1292087"/>
                  </a:cubicBezTo>
                  <a:cubicBezTo>
                    <a:pt x="757905" y="1284679"/>
                    <a:pt x="744479" y="1287538"/>
                    <a:pt x="735495" y="1282148"/>
                  </a:cubicBezTo>
                  <a:cubicBezTo>
                    <a:pt x="727460" y="1277327"/>
                    <a:pt x="722934" y="1268123"/>
                    <a:pt x="715617" y="1262269"/>
                  </a:cubicBezTo>
                  <a:cubicBezTo>
                    <a:pt x="706289" y="1254807"/>
                    <a:pt x="695128" y="1249853"/>
                    <a:pt x="685800" y="1242391"/>
                  </a:cubicBezTo>
                  <a:cubicBezTo>
                    <a:pt x="678483" y="1236537"/>
                    <a:pt x="673956" y="1227334"/>
                    <a:pt x="665921" y="1222513"/>
                  </a:cubicBezTo>
                  <a:cubicBezTo>
                    <a:pt x="656937" y="1217123"/>
                    <a:pt x="646043" y="1215887"/>
                    <a:pt x="636104" y="1212574"/>
                  </a:cubicBezTo>
                  <a:cubicBezTo>
                    <a:pt x="622852" y="1199322"/>
                    <a:pt x="611941" y="1183213"/>
                    <a:pt x="596347" y="1172817"/>
                  </a:cubicBezTo>
                  <a:cubicBezTo>
                    <a:pt x="576469" y="1159565"/>
                    <a:pt x="553606" y="1149954"/>
                    <a:pt x="536713" y="1133061"/>
                  </a:cubicBezTo>
                  <a:cubicBezTo>
                    <a:pt x="520148" y="1116496"/>
                    <a:pt x="506509" y="1096360"/>
                    <a:pt x="487017" y="1083365"/>
                  </a:cubicBezTo>
                  <a:cubicBezTo>
                    <a:pt x="455495" y="1062351"/>
                    <a:pt x="430761" y="1048677"/>
                    <a:pt x="407504" y="1013791"/>
                  </a:cubicBezTo>
                  <a:cubicBezTo>
                    <a:pt x="346323" y="922020"/>
                    <a:pt x="424397" y="1034907"/>
                    <a:pt x="367747" y="964095"/>
                  </a:cubicBezTo>
                  <a:cubicBezTo>
                    <a:pt x="305151" y="885850"/>
                    <a:pt x="396003" y="989739"/>
                    <a:pt x="327991" y="894521"/>
                  </a:cubicBezTo>
                  <a:cubicBezTo>
                    <a:pt x="319821" y="883083"/>
                    <a:pt x="308113" y="874643"/>
                    <a:pt x="298174" y="864704"/>
                  </a:cubicBezTo>
                  <a:cubicBezTo>
                    <a:pt x="278823" y="806656"/>
                    <a:pt x="303374" y="859966"/>
                    <a:pt x="258417" y="815008"/>
                  </a:cubicBezTo>
                  <a:cubicBezTo>
                    <a:pt x="249971" y="806561"/>
                    <a:pt x="246405" y="794181"/>
                    <a:pt x="238539" y="785191"/>
                  </a:cubicBezTo>
                  <a:cubicBezTo>
                    <a:pt x="223112" y="767560"/>
                    <a:pt x="201838" y="754987"/>
                    <a:pt x="188843" y="735495"/>
                  </a:cubicBezTo>
                  <a:lnTo>
                    <a:pt x="149087" y="675861"/>
                  </a:lnTo>
                  <a:lnTo>
                    <a:pt x="129208" y="646043"/>
                  </a:lnTo>
                  <a:cubicBezTo>
                    <a:pt x="125895" y="636104"/>
                    <a:pt x="123954" y="625597"/>
                    <a:pt x="119269" y="616226"/>
                  </a:cubicBezTo>
                  <a:cubicBezTo>
                    <a:pt x="113927" y="605542"/>
                    <a:pt x="104242" y="597324"/>
                    <a:pt x="99391" y="586408"/>
                  </a:cubicBezTo>
                  <a:cubicBezTo>
                    <a:pt x="62846" y="504180"/>
                    <a:pt x="100458" y="547719"/>
                    <a:pt x="59634" y="506895"/>
                  </a:cubicBezTo>
                  <a:cubicBezTo>
                    <a:pt x="33343" y="401731"/>
                    <a:pt x="69038" y="525570"/>
                    <a:pt x="29817" y="437321"/>
                  </a:cubicBezTo>
                  <a:cubicBezTo>
                    <a:pt x="21307" y="418174"/>
                    <a:pt x="16565" y="397565"/>
                    <a:pt x="9939" y="377687"/>
                  </a:cubicBezTo>
                  <a:lnTo>
                    <a:pt x="0" y="347869"/>
                  </a:lnTo>
                  <a:cubicBezTo>
                    <a:pt x="3313" y="314739"/>
                    <a:pt x="5230" y="281439"/>
                    <a:pt x="9939" y="248478"/>
                  </a:cubicBezTo>
                  <a:cubicBezTo>
                    <a:pt x="11871" y="234955"/>
                    <a:pt x="12301" y="220087"/>
                    <a:pt x="19878" y="208721"/>
                  </a:cubicBezTo>
                  <a:cubicBezTo>
                    <a:pt x="26504" y="198782"/>
                    <a:pt x="39756" y="195469"/>
                    <a:pt x="49695" y="188843"/>
                  </a:cubicBezTo>
                  <a:lnTo>
                    <a:pt x="89452" y="129208"/>
                  </a:lnTo>
                  <a:cubicBezTo>
                    <a:pt x="110467" y="97686"/>
                    <a:pt x="124140" y="72952"/>
                    <a:pt x="159026" y="49695"/>
                  </a:cubicBezTo>
                  <a:cubicBezTo>
                    <a:pt x="168965" y="43069"/>
                    <a:pt x="177927" y="34668"/>
                    <a:pt x="188843" y="29817"/>
                  </a:cubicBezTo>
                  <a:cubicBezTo>
                    <a:pt x="230113" y="11475"/>
                    <a:pt x="255659" y="8503"/>
                    <a:pt x="298174" y="0"/>
                  </a:cubicBezTo>
                  <a:cubicBezTo>
                    <a:pt x="377687" y="3313"/>
                    <a:pt x="457618" y="1151"/>
                    <a:pt x="536713" y="9939"/>
                  </a:cubicBezTo>
                  <a:cubicBezTo>
                    <a:pt x="548585" y="11258"/>
                    <a:pt x="558083" y="21370"/>
                    <a:pt x="566530" y="29817"/>
                  </a:cubicBezTo>
                  <a:cubicBezTo>
                    <a:pt x="574977" y="38264"/>
                    <a:pt x="578946" y="50306"/>
                    <a:pt x="586408" y="59634"/>
                  </a:cubicBezTo>
                  <a:cubicBezTo>
                    <a:pt x="592262" y="66952"/>
                    <a:pt x="600664" y="72016"/>
                    <a:pt x="606287" y="79513"/>
                  </a:cubicBezTo>
                  <a:cubicBezTo>
                    <a:pt x="620621" y="98626"/>
                    <a:pt x="632791" y="119270"/>
                    <a:pt x="646043" y="139148"/>
                  </a:cubicBezTo>
                  <a:cubicBezTo>
                    <a:pt x="703009" y="224598"/>
                    <a:pt x="634712" y="116485"/>
                    <a:pt x="675861" y="198782"/>
                  </a:cubicBezTo>
                  <a:cubicBezTo>
                    <a:pt x="681203" y="209466"/>
                    <a:pt x="690888" y="217684"/>
                    <a:pt x="695739" y="228600"/>
                  </a:cubicBezTo>
                  <a:cubicBezTo>
                    <a:pt x="704249" y="247747"/>
                    <a:pt x="706247" y="269493"/>
                    <a:pt x="715617" y="288234"/>
                  </a:cubicBezTo>
                  <a:cubicBezTo>
                    <a:pt x="722243" y="301486"/>
                    <a:pt x="729992" y="314234"/>
                    <a:pt x="735495" y="327991"/>
                  </a:cubicBezTo>
                  <a:cubicBezTo>
                    <a:pt x="735499" y="328000"/>
                    <a:pt x="760342" y="402529"/>
                    <a:pt x="765313" y="417443"/>
                  </a:cubicBezTo>
                  <a:cubicBezTo>
                    <a:pt x="768626" y="427382"/>
                    <a:pt x="770567" y="437890"/>
                    <a:pt x="775252" y="447261"/>
                  </a:cubicBezTo>
                  <a:cubicBezTo>
                    <a:pt x="781878" y="460513"/>
                    <a:pt x="789294" y="473399"/>
                    <a:pt x="795130" y="487017"/>
                  </a:cubicBezTo>
                  <a:cubicBezTo>
                    <a:pt x="819820" y="544628"/>
                    <a:pt x="786745" y="489348"/>
                    <a:pt x="824947" y="546652"/>
                  </a:cubicBezTo>
                  <a:cubicBezTo>
                    <a:pt x="821634" y="695739"/>
                    <a:pt x="821090" y="844913"/>
                    <a:pt x="815008" y="993913"/>
                  </a:cubicBezTo>
                  <a:cubicBezTo>
                    <a:pt x="814451" y="1007561"/>
                    <a:pt x="806364" y="1020071"/>
                    <a:pt x="805069" y="1033669"/>
                  </a:cubicBezTo>
                  <a:cubicBezTo>
                    <a:pt x="799720" y="1089834"/>
                    <a:pt x="800479" y="1146469"/>
                    <a:pt x="795130" y="1202634"/>
                  </a:cubicBezTo>
                  <a:cubicBezTo>
                    <a:pt x="788282" y="1274540"/>
                    <a:pt x="785191" y="1212570"/>
                    <a:pt x="775252" y="1272208"/>
                  </a:cubicBezTo>
                  <a:cubicBezTo>
                    <a:pt x="773618" y="1282012"/>
                    <a:pt x="776909" y="1318591"/>
                    <a:pt x="775252" y="1321904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orme libre 104"/>
            <p:cNvSpPr/>
            <p:nvPr/>
          </p:nvSpPr>
          <p:spPr>
            <a:xfrm>
              <a:off x="4890052" y="-735496"/>
              <a:ext cx="631590" cy="755374"/>
            </a:xfrm>
            <a:custGeom>
              <a:avLst/>
              <a:gdLst>
                <a:gd name="connsiteX0" fmla="*/ 377687 w 631590"/>
                <a:gd name="connsiteY0" fmla="*/ 29818 h 755374"/>
                <a:gd name="connsiteX1" fmla="*/ 327991 w 631590"/>
                <a:gd name="connsiteY1" fmla="*/ 19879 h 755374"/>
                <a:gd name="connsiteX2" fmla="*/ 139148 w 631590"/>
                <a:gd name="connsiteY2" fmla="*/ 49696 h 755374"/>
                <a:gd name="connsiteX3" fmla="*/ 109331 w 631590"/>
                <a:gd name="connsiteY3" fmla="*/ 69574 h 755374"/>
                <a:gd name="connsiteX4" fmla="*/ 79513 w 631590"/>
                <a:gd name="connsiteY4" fmla="*/ 129209 h 755374"/>
                <a:gd name="connsiteX5" fmla="*/ 69574 w 631590"/>
                <a:gd name="connsiteY5" fmla="*/ 168966 h 755374"/>
                <a:gd name="connsiteX6" fmla="*/ 29818 w 631590"/>
                <a:gd name="connsiteY6" fmla="*/ 228600 h 755374"/>
                <a:gd name="connsiteX7" fmla="*/ 19878 w 631590"/>
                <a:gd name="connsiteY7" fmla="*/ 258418 h 755374"/>
                <a:gd name="connsiteX8" fmla="*/ 0 w 631590"/>
                <a:gd name="connsiteY8" fmla="*/ 327992 h 755374"/>
                <a:gd name="connsiteX9" fmla="*/ 9939 w 631590"/>
                <a:gd name="connsiteY9" fmla="*/ 477079 h 755374"/>
                <a:gd name="connsiteX10" fmla="*/ 19878 w 631590"/>
                <a:gd name="connsiteY10" fmla="*/ 516835 h 755374"/>
                <a:gd name="connsiteX11" fmla="*/ 39757 w 631590"/>
                <a:gd name="connsiteY11" fmla="*/ 536713 h 755374"/>
                <a:gd name="connsiteX12" fmla="*/ 49696 w 631590"/>
                <a:gd name="connsiteY12" fmla="*/ 566531 h 755374"/>
                <a:gd name="connsiteX13" fmla="*/ 99391 w 631590"/>
                <a:gd name="connsiteY13" fmla="*/ 626166 h 755374"/>
                <a:gd name="connsiteX14" fmla="*/ 149087 w 631590"/>
                <a:gd name="connsiteY14" fmla="*/ 695739 h 755374"/>
                <a:gd name="connsiteX15" fmla="*/ 188844 w 631590"/>
                <a:gd name="connsiteY15" fmla="*/ 735496 h 755374"/>
                <a:gd name="connsiteX16" fmla="*/ 268357 w 631590"/>
                <a:gd name="connsiteY16" fmla="*/ 755374 h 755374"/>
                <a:gd name="connsiteX17" fmla="*/ 377687 w 631590"/>
                <a:gd name="connsiteY17" fmla="*/ 745435 h 755374"/>
                <a:gd name="connsiteX18" fmla="*/ 407505 w 631590"/>
                <a:gd name="connsiteY18" fmla="*/ 735496 h 755374"/>
                <a:gd name="connsiteX19" fmla="*/ 447261 w 631590"/>
                <a:gd name="connsiteY19" fmla="*/ 675861 h 755374"/>
                <a:gd name="connsiteX20" fmla="*/ 496957 w 631590"/>
                <a:gd name="connsiteY20" fmla="*/ 626166 h 755374"/>
                <a:gd name="connsiteX21" fmla="*/ 506896 w 631590"/>
                <a:gd name="connsiteY21" fmla="*/ 596348 h 755374"/>
                <a:gd name="connsiteX22" fmla="*/ 546652 w 631590"/>
                <a:gd name="connsiteY22" fmla="*/ 536713 h 755374"/>
                <a:gd name="connsiteX23" fmla="*/ 576470 w 631590"/>
                <a:gd name="connsiteY23" fmla="*/ 477079 h 755374"/>
                <a:gd name="connsiteX24" fmla="*/ 596348 w 631590"/>
                <a:gd name="connsiteY24" fmla="*/ 407505 h 755374"/>
                <a:gd name="connsiteX25" fmla="*/ 616226 w 631590"/>
                <a:gd name="connsiteY25" fmla="*/ 387626 h 755374"/>
                <a:gd name="connsiteX26" fmla="*/ 616226 w 631590"/>
                <a:gd name="connsiteY26" fmla="*/ 208722 h 755374"/>
                <a:gd name="connsiteX27" fmla="*/ 606287 w 631590"/>
                <a:gd name="connsiteY27" fmla="*/ 178905 h 755374"/>
                <a:gd name="connsiteX28" fmla="*/ 586409 w 631590"/>
                <a:gd name="connsiteY28" fmla="*/ 159026 h 755374"/>
                <a:gd name="connsiteX29" fmla="*/ 526774 w 631590"/>
                <a:gd name="connsiteY29" fmla="*/ 79513 h 755374"/>
                <a:gd name="connsiteX30" fmla="*/ 496957 w 631590"/>
                <a:gd name="connsiteY30" fmla="*/ 49696 h 755374"/>
                <a:gd name="connsiteX31" fmla="*/ 477078 w 631590"/>
                <a:gd name="connsiteY31" fmla="*/ 29818 h 755374"/>
                <a:gd name="connsiteX32" fmla="*/ 417444 w 631590"/>
                <a:gd name="connsiteY32" fmla="*/ 9939 h 755374"/>
                <a:gd name="connsiteX33" fmla="*/ 387626 w 631590"/>
                <a:gd name="connsiteY33" fmla="*/ 0 h 755374"/>
                <a:gd name="connsiteX34" fmla="*/ 308113 w 631590"/>
                <a:gd name="connsiteY34" fmla="*/ 9939 h 755374"/>
                <a:gd name="connsiteX35" fmla="*/ 288235 w 631590"/>
                <a:gd name="connsiteY35" fmla="*/ 29818 h 75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1590" h="755374">
                  <a:moveTo>
                    <a:pt x="377687" y="29818"/>
                  </a:moveTo>
                  <a:cubicBezTo>
                    <a:pt x="361122" y="26505"/>
                    <a:pt x="344884" y="19879"/>
                    <a:pt x="327991" y="19879"/>
                  </a:cubicBezTo>
                  <a:cubicBezTo>
                    <a:pt x="298923" y="19879"/>
                    <a:pt x="181054" y="21759"/>
                    <a:pt x="139148" y="49696"/>
                  </a:cubicBezTo>
                  <a:lnTo>
                    <a:pt x="109331" y="69574"/>
                  </a:lnTo>
                  <a:cubicBezTo>
                    <a:pt x="87551" y="102244"/>
                    <a:pt x="89800" y="93203"/>
                    <a:pt x="79513" y="129209"/>
                  </a:cubicBezTo>
                  <a:cubicBezTo>
                    <a:pt x="75760" y="142344"/>
                    <a:pt x="75683" y="156748"/>
                    <a:pt x="69574" y="168966"/>
                  </a:cubicBezTo>
                  <a:cubicBezTo>
                    <a:pt x="58890" y="190334"/>
                    <a:pt x="37373" y="205936"/>
                    <a:pt x="29818" y="228600"/>
                  </a:cubicBezTo>
                  <a:cubicBezTo>
                    <a:pt x="26505" y="238539"/>
                    <a:pt x="22756" y="248344"/>
                    <a:pt x="19878" y="258418"/>
                  </a:cubicBezTo>
                  <a:cubicBezTo>
                    <a:pt x="-5091" y="345806"/>
                    <a:pt x="23837" y="256478"/>
                    <a:pt x="0" y="327992"/>
                  </a:cubicBezTo>
                  <a:cubicBezTo>
                    <a:pt x="3313" y="377688"/>
                    <a:pt x="4725" y="427547"/>
                    <a:pt x="9939" y="477079"/>
                  </a:cubicBezTo>
                  <a:cubicBezTo>
                    <a:pt x="11369" y="490664"/>
                    <a:pt x="13769" y="504617"/>
                    <a:pt x="19878" y="516835"/>
                  </a:cubicBezTo>
                  <a:cubicBezTo>
                    <a:pt x="24069" y="525216"/>
                    <a:pt x="33131" y="530087"/>
                    <a:pt x="39757" y="536713"/>
                  </a:cubicBezTo>
                  <a:cubicBezTo>
                    <a:pt x="43070" y="546652"/>
                    <a:pt x="44498" y="557434"/>
                    <a:pt x="49696" y="566531"/>
                  </a:cubicBezTo>
                  <a:cubicBezTo>
                    <a:pt x="83517" y="625718"/>
                    <a:pt x="68716" y="587822"/>
                    <a:pt x="99391" y="626166"/>
                  </a:cubicBezTo>
                  <a:cubicBezTo>
                    <a:pt x="148852" y="687992"/>
                    <a:pt x="83823" y="621152"/>
                    <a:pt x="149087" y="695739"/>
                  </a:cubicBezTo>
                  <a:cubicBezTo>
                    <a:pt x="161428" y="709844"/>
                    <a:pt x="170466" y="731820"/>
                    <a:pt x="188844" y="735496"/>
                  </a:cubicBezTo>
                  <a:cubicBezTo>
                    <a:pt x="248812" y="747490"/>
                    <a:pt x="222513" y="740093"/>
                    <a:pt x="268357" y="755374"/>
                  </a:cubicBezTo>
                  <a:cubicBezTo>
                    <a:pt x="304800" y="752061"/>
                    <a:pt x="341461" y="750610"/>
                    <a:pt x="377687" y="745435"/>
                  </a:cubicBezTo>
                  <a:cubicBezTo>
                    <a:pt x="388059" y="743953"/>
                    <a:pt x="400097" y="742904"/>
                    <a:pt x="407505" y="735496"/>
                  </a:cubicBezTo>
                  <a:cubicBezTo>
                    <a:pt x="424398" y="718603"/>
                    <a:pt x="430368" y="692754"/>
                    <a:pt x="447261" y="675861"/>
                  </a:cubicBezTo>
                  <a:lnTo>
                    <a:pt x="496957" y="626166"/>
                  </a:lnTo>
                  <a:cubicBezTo>
                    <a:pt x="500270" y="616227"/>
                    <a:pt x="501808" y="605507"/>
                    <a:pt x="506896" y="596348"/>
                  </a:cubicBezTo>
                  <a:cubicBezTo>
                    <a:pt x="518498" y="575464"/>
                    <a:pt x="539097" y="559378"/>
                    <a:pt x="546652" y="536713"/>
                  </a:cubicBezTo>
                  <a:cubicBezTo>
                    <a:pt x="560368" y="495564"/>
                    <a:pt x="550779" y="515613"/>
                    <a:pt x="576470" y="477079"/>
                  </a:cubicBezTo>
                  <a:cubicBezTo>
                    <a:pt x="578327" y="469652"/>
                    <a:pt x="590237" y="417691"/>
                    <a:pt x="596348" y="407505"/>
                  </a:cubicBezTo>
                  <a:cubicBezTo>
                    <a:pt x="601169" y="399470"/>
                    <a:pt x="609600" y="394252"/>
                    <a:pt x="616226" y="387626"/>
                  </a:cubicBezTo>
                  <a:cubicBezTo>
                    <a:pt x="640796" y="313915"/>
                    <a:pt x="632180" y="352308"/>
                    <a:pt x="616226" y="208722"/>
                  </a:cubicBezTo>
                  <a:cubicBezTo>
                    <a:pt x="615069" y="198309"/>
                    <a:pt x="611677" y="187889"/>
                    <a:pt x="606287" y="178905"/>
                  </a:cubicBezTo>
                  <a:cubicBezTo>
                    <a:pt x="601466" y="170870"/>
                    <a:pt x="591607" y="166823"/>
                    <a:pt x="586409" y="159026"/>
                  </a:cubicBezTo>
                  <a:cubicBezTo>
                    <a:pt x="529893" y="74250"/>
                    <a:pt x="612751" y="165490"/>
                    <a:pt x="526774" y="79513"/>
                  </a:cubicBezTo>
                  <a:lnTo>
                    <a:pt x="496957" y="49696"/>
                  </a:lnTo>
                  <a:cubicBezTo>
                    <a:pt x="490331" y="43070"/>
                    <a:pt x="485968" y="32781"/>
                    <a:pt x="477078" y="29818"/>
                  </a:cubicBezTo>
                  <a:lnTo>
                    <a:pt x="417444" y="9939"/>
                  </a:lnTo>
                  <a:lnTo>
                    <a:pt x="387626" y="0"/>
                  </a:lnTo>
                  <a:cubicBezTo>
                    <a:pt x="361122" y="3313"/>
                    <a:pt x="333697" y="2264"/>
                    <a:pt x="308113" y="9939"/>
                  </a:cubicBezTo>
                  <a:cubicBezTo>
                    <a:pt x="299137" y="12632"/>
                    <a:pt x="288235" y="29818"/>
                    <a:pt x="288235" y="29818"/>
                  </a:cubicBezTo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orme libre 105"/>
            <p:cNvSpPr/>
            <p:nvPr/>
          </p:nvSpPr>
          <p:spPr>
            <a:xfrm>
              <a:off x="1888435" y="3705750"/>
              <a:ext cx="497417" cy="339476"/>
            </a:xfrm>
            <a:custGeom>
              <a:avLst/>
              <a:gdLst>
                <a:gd name="connsiteX0" fmla="*/ 318052 w 497417"/>
                <a:gd name="connsiteY0" fmla="*/ 1546 h 339476"/>
                <a:gd name="connsiteX1" fmla="*/ 168965 w 497417"/>
                <a:gd name="connsiteY1" fmla="*/ 11485 h 339476"/>
                <a:gd name="connsiteX2" fmla="*/ 119269 w 497417"/>
                <a:gd name="connsiteY2" fmla="*/ 21424 h 339476"/>
                <a:gd name="connsiteX3" fmla="*/ 59635 w 497417"/>
                <a:gd name="connsiteY3" fmla="*/ 41302 h 339476"/>
                <a:gd name="connsiteX4" fmla="*/ 0 w 497417"/>
                <a:gd name="connsiteY4" fmla="*/ 110876 h 339476"/>
                <a:gd name="connsiteX5" fmla="*/ 19878 w 497417"/>
                <a:gd name="connsiteY5" fmla="*/ 210267 h 339476"/>
                <a:gd name="connsiteX6" fmla="*/ 59635 w 497417"/>
                <a:gd name="connsiteY6" fmla="*/ 259963 h 339476"/>
                <a:gd name="connsiteX7" fmla="*/ 89452 w 497417"/>
                <a:gd name="connsiteY7" fmla="*/ 279841 h 339476"/>
                <a:gd name="connsiteX8" fmla="*/ 109330 w 497417"/>
                <a:gd name="connsiteY8" fmla="*/ 299720 h 339476"/>
                <a:gd name="connsiteX9" fmla="*/ 139148 w 497417"/>
                <a:gd name="connsiteY9" fmla="*/ 309659 h 339476"/>
                <a:gd name="connsiteX10" fmla="*/ 228600 w 497417"/>
                <a:gd name="connsiteY10" fmla="*/ 329537 h 339476"/>
                <a:gd name="connsiteX11" fmla="*/ 258417 w 497417"/>
                <a:gd name="connsiteY11" fmla="*/ 339476 h 339476"/>
                <a:gd name="connsiteX12" fmla="*/ 327991 w 497417"/>
                <a:gd name="connsiteY12" fmla="*/ 329537 h 339476"/>
                <a:gd name="connsiteX13" fmla="*/ 407504 w 497417"/>
                <a:gd name="connsiteY13" fmla="*/ 259963 h 339476"/>
                <a:gd name="connsiteX14" fmla="*/ 467139 w 497417"/>
                <a:gd name="connsiteY14" fmla="*/ 210267 h 339476"/>
                <a:gd name="connsiteX15" fmla="*/ 477078 w 497417"/>
                <a:gd name="connsiteY15" fmla="*/ 180450 h 339476"/>
                <a:gd name="connsiteX16" fmla="*/ 496956 w 497417"/>
                <a:gd name="connsiteY16" fmla="*/ 150633 h 339476"/>
                <a:gd name="connsiteX17" fmla="*/ 487017 w 497417"/>
                <a:gd name="connsiteY17" fmla="*/ 81059 h 339476"/>
                <a:gd name="connsiteX18" fmla="*/ 467139 w 497417"/>
                <a:gd name="connsiteY18" fmla="*/ 21424 h 339476"/>
                <a:gd name="connsiteX19" fmla="*/ 367748 w 497417"/>
                <a:gd name="connsiteY19" fmla="*/ 11485 h 339476"/>
                <a:gd name="connsiteX20" fmla="*/ 318052 w 497417"/>
                <a:gd name="connsiteY20" fmla="*/ 1546 h 339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7417" h="339476">
                  <a:moveTo>
                    <a:pt x="318052" y="1546"/>
                  </a:moveTo>
                  <a:cubicBezTo>
                    <a:pt x="284922" y="1546"/>
                    <a:pt x="218524" y="6529"/>
                    <a:pt x="168965" y="11485"/>
                  </a:cubicBezTo>
                  <a:cubicBezTo>
                    <a:pt x="152155" y="13166"/>
                    <a:pt x="135567" y="16979"/>
                    <a:pt x="119269" y="21424"/>
                  </a:cubicBezTo>
                  <a:cubicBezTo>
                    <a:pt x="99054" y="26937"/>
                    <a:pt x="59635" y="41302"/>
                    <a:pt x="59635" y="41302"/>
                  </a:cubicBezTo>
                  <a:cubicBezTo>
                    <a:pt x="11431" y="89506"/>
                    <a:pt x="30274" y="65465"/>
                    <a:pt x="0" y="110876"/>
                  </a:cubicBezTo>
                  <a:cubicBezTo>
                    <a:pt x="3663" y="136517"/>
                    <a:pt x="6000" y="182511"/>
                    <a:pt x="19878" y="210267"/>
                  </a:cubicBezTo>
                  <a:cubicBezTo>
                    <a:pt x="28490" y="227490"/>
                    <a:pt x="44225" y="247635"/>
                    <a:pt x="59635" y="259963"/>
                  </a:cubicBezTo>
                  <a:cubicBezTo>
                    <a:pt x="68963" y="267425"/>
                    <a:pt x="80124" y="272379"/>
                    <a:pt x="89452" y="279841"/>
                  </a:cubicBezTo>
                  <a:cubicBezTo>
                    <a:pt x="96769" y="285695"/>
                    <a:pt x="101295" y="294899"/>
                    <a:pt x="109330" y="299720"/>
                  </a:cubicBezTo>
                  <a:cubicBezTo>
                    <a:pt x="118314" y="305110"/>
                    <a:pt x="129074" y="306781"/>
                    <a:pt x="139148" y="309659"/>
                  </a:cubicBezTo>
                  <a:cubicBezTo>
                    <a:pt x="210576" y="330067"/>
                    <a:pt x="146608" y="309039"/>
                    <a:pt x="228600" y="329537"/>
                  </a:cubicBezTo>
                  <a:cubicBezTo>
                    <a:pt x="238764" y="332078"/>
                    <a:pt x="248478" y="336163"/>
                    <a:pt x="258417" y="339476"/>
                  </a:cubicBezTo>
                  <a:cubicBezTo>
                    <a:pt x="281608" y="336163"/>
                    <a:pt x="305552" y="336269"/>
                    <a:pt x="327991" y="329537"/>
                  </a:cubicBezTo>
                  <a:cubicBezTo>
                    <a:pt x="354942" y="321452"/>
                    <a:pt x="393210" y="269492"/>
                    <a:pt x="407504" y="259963"/>
                  </a:cubicBezTo>
                  <a:cubicBezTo>
                    <a:pt x="449018" y="232288"/>
                    <a:pt x="428875" y="248532"/>
                    <a:pt x="467139" y="210267"/>
                  </a:cubicBezTo>
                  <a:cubicBezTo>
                    <a:pt x="470452" y="200328"/>
                    <a:pt x="472393" y="189821"/>
                    <a:pt x="477078" y="180450"/>
                  </a:cubicBezTo>
                  <a:cubicBezTo>
                    <a:pt x="482420" y="169766"/>
                    <a:pt x="495767" y="162519"/>
                    <a:pt x="496956" y="150633"/>
                  </a:cubicBezTo>
                  <a:cubicBezTo>
                    <a:pt x="499287" y="127322"/>
                    <a:pt x="492285" y="103886"/>
                    <a:pt x="487017" y="81059"/>
                  </a:cubicBezTo>
                  <a:cubicBezTo>
                    <a:pt x="482305" y="60642"/>
                    <a:pt x="487989" y="23509"/>
                    <a:pt x="467139" y="21424"/>
                  </a:cubicBezTo>
                  <a:lnTo>
                    <a:pt x="367748" y="11485"/>
                  </a:lnTo>
                  <a:cubicBezTo>
                    <a:pt x="315929" y="-5788"/>
                    <a:pt x="351182" y="1546"/>
                    <a:pt x="318052" y="1546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orme libre 106"/>
            <p:cNvSpPr/>
            <p:nvPr/>
          </p:nvSpPr>
          <p:spPr>
            <a:xfrm>
              <a:off x="3567421" y="5216409"/>
              <a:ext cx="256260" cy="299808"/>
            </a:xfrm>
            <a:custGeom>
              <a:avLst/>
              <a:gdLst>
                <a:gd name="connsiteX0" fmla="*/ 199509 w 256260"/>
                <a:gd name="connsiteY0" fmla="*/ 1634 h 299808"/>
                <a:gd name="connsiteX1" fmla="*/ 90179 w 256260"/>
                <a:gd name="connsiteY1" fmla="*/ 11574 h 299808"/>
                <a:gd name="connsiteX2" fmla="*/ 40483 w 256260"/>
                <a:gd name="connsiteY2" fmla="*/ 61269 h 299808"/>
                <a:gd name="connsiteX3" fmla="*/ 20605 w 256260"/>
                <a:gd name="connsiteY3" fmla="*/ 81148 h 299808"/>
                <a:gd name="connsiteX4" fmla="*/ 10666 w 256260"/>
                <a:gd name="connsiteY4" fmla="*/ 110965 h 299808"/>
                <a:gd name="connsiteX5" fmla="*/ 10666 w 256260"/>
                <a:gd name="connsiteY5" fmla="*/ 269991 h 299808"/>
                <a:gd name="connsiteX6" fmla="*/ 70301 w 256260"/>
                <a:gd name="connsiteY6" fmla="*/ 299808 h 299808"/>
                <a:gd name="connsiteX7" fmla="*/ 219388 w 256260"/>
                <a:gd name="connsiteY7" fmla="*/ 269991 h 299808"/>
                <a:gd name="connsiteX8" fmla="*/ 239266 w 256260"/>
                <a:gd name="connsiteY8" fmla="*/ 240174 h 299808"/>
                <a:gd name="connsiteX9" fmla="*/ 239266 w 256260"/>
                <a:gd name="connsiteY9" fmla="*/ 41391 h 299808"/>
                <a:gd name="connsiteX10" fmla="*/ 199509 w 256260"/>
                <a:gd name="connsiteY10" fmla="*/ 1634 h 29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260" h="299808">
                  <a:moveTo>
                    <a:pt x="199509" y="1634"/>
                  </a:moveTo>
                  <a:cubicBezTo>
                    <a:pt x="174661" y="-3335"/>
                    <a:pt x="125960" y="3906"/>
                    <a:pt x="90179" y="11574"/>
                  </a:cubicBezTo>
                  <a:cubicBezTo>
                    <a:pt x="61392" y="17743"/>
                    <a:pt x="56019" y="41849"/>
                    <a:pt x="40483" y="61269"/>
                  </a:cubicBezTo>
                  <a:cubicBezTo>
                    <a:pt x="34629" y="68586"/>
                    <a:pt x="27231" y="74522"/>
                    <a:pt x="20605" y="81148"/>
                  </a:cubicBezTo>
                  <a:cubicBezTo>
                    <a:pt x="17292" y="91087"/>
                    <a:pt x="12721" y="100692"/>
                    <a:pt x="10666" y="110965"/>
                  </a:cubicBezTo>
                  <a:cubicBezTo>
                    <a:pt x="713" y="160733"/>
                    <a:pt x="-7275" y="220653"/>
                    <a:pt x="10666" y="269991"/>
                  </a:cubicBezTo>
                  <a:cubicBezTo>
                    <a:pt x="15981" y="284608"/>
                    <a:pt x="58287" y="295803"/>
                    <a:pt x="70301" y="299808"/>
                  </a:cubicBezTo>
                  <a:cubicBezTo>
                    <a:pt x="124948" y="295254"/>
                    <a:pt x="179290" y="310088"/>
                    <a:pt x="219388" y="269991"/>
                  </a:cubicBezTo>
                  <a:cubicBezTo>
                    <a:pt x="227835" y="261545"/>
                    <a:pt x="232640" y="250113"/>
                    <a:pt x="239266" y="240174"/>
                  </a:cubicBezTo>
                  <a:cubicBezTo>
                    <a:pt x="258133" y="164702"/>
                    <a:pt x="265426" y="152573"/>
                    <a:pt x="239266" y="41391"/>
                  </a:cubicBezTo>
                  <a:cubicBezTo>
                    <a:pt x="235941" y="27261"/>
                    <a:pt x="224357" y="6603"/>
                    <a:pt x="199509" y="1634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orme libre 107"/>
            <p:cNvSpPr/>
            <p:nvPr/>
          </p:nvSpPr>
          <p:spPr>
            <a:xfrm>
              <a:off x="2653748" y="5734516"/>
              <a:ext cx="1031054" cy="1858980"/>
            </a:xfrm>
            <a:custGeom>
              <a:avLst/>
              <a:gdLst>
                <a:gd name="connsiteX0" fmla="*/ 944217 w 1031054"/>
                <a:gd name="connsiteY0" fmla="*/ 362 h 1858980"/>
                <a:gd name="connsiteX1" fmla="*/ 874643 w 1031054"/>
                <a:gd name="connsiteY1" fmla="*/ 30180 h 1858980"/>
                <a:gd name="connsiteX2" fmla="*/ 824948 w 1031054"/>
                <a:gd name="connsiteY2" fmla="*/ 89814 h 1858980"/>
                <a:gd name="connsiteX3" fmla="*/ 775252 w 1031054"/>
                <a:gd name="connsiteY3" fmla="*/ 179267 h 1858980"/>
                <a:gd name="connsiteX4" fmla="*/ 725556 w 1031054"/>
                <a:gd name="connsiteY4" fmla="*/ 219023 h 1858980"/>
                <a:gd name="connsiteX5" fmla="*/ 705678 w 1031054"/>
                <a:gd name="connsiteY5" fmla="*/ 248841 h 1858980"/>
                <a:gd name="connsiteX6" fmla="*/ 695739 w 1031054"/>
                <a:gd name="connsiteY6" fmla="*/ 278658 h 1858980"/>
                <a:gd name="connsiteX7" fmla="*/ 665922 w 1031054"/>
                <a:gd name="connsiteY7" fmla="*/ 298536 h 1858980"/>
                <a:gd name="connsiteX8" fmla="*/ 655982 w 1031054"/>
                <a:gd name="connsiteY8" fmla="*/ 328354 h 1858980"/>
                <a:gd name="connsiteX9" fmla="*/ 626165 w 1031054"/>
                <a:gd name="connsiteY9" fmla="*/ 368110 h 1858980"/>
                <a:gd name="connsiteX10" fmla="*/ 606287 w 1031054"/>
                <a:gd name="connsiteY10" fmla="*/ 397927 h 1858980"/>
                <a:gd name="connsiteX11" fmla="*/ 586409 w 1031054"/>
                <a:gd name="connsiteY11" fmla="*/ 417806 h 1858980"/>
                <a:gd name="connsiteX12" fmla="*/ 546652 w 1031054"/>
                <a:gd name="connsiteY12" fmla="*/ 477441 h 1858980"/>
                <a:gd name="connsiteX13" fmla="*/ 526774 w 1031054"/>
                <a:gd name="connsiteY13" fmla="*/ 507258 h 1858980"/>
                <a:gd name="connsiteX14" fmla="*/ 506895 w 1031054"/>
                <a:gd name="connsiteY14" fmla="*/ 537075 h 1858980"/>
                <a:gd name="connsiteX15" fmla="*/ 467139 w 1031054"/>
                <a:gd name="connsiteY15" fmla="*/ 586771 h 1858980"/>
                <a:gd name="connsiteX16" fmla="*/ 457200 w 1031054"/>
                <a:gd name="connsiteY16" fmla="*/ 616588 h 1858980"/>
                <a:gd name="connsiteX17" fmla="*/ 437322 w 1031054"/>
                <a:gd name="connsiteY17" fmla="*/ 636467 h 1858980"/>
                <a:gd name="connsiteX18" fmla="*/ 377687 w 1031054"/>
                <a:gd name="connsiteY18" fmla="*/ 715980 h 1858980"/>
                <a:gd name="connsiteX19" fmla="*/ 347869 w 1031054"/>
                <a:gd name="connsiteY19" fmla="*/ 735858 h 1858980"/>
                <a:gd name="connsiteX20" fmla="*/ 318052 w 1031054"/>
                <a:gd name="connsiteY20" fmla="*/ 795493 h 1858980"/>
                <a:gd name="connsiteX21" fmla="*/ 278295 w 1031054"/>
                <a:gd name="connsiteY21" fmla="*/ 845188 h 1858980"/>
                <a:gd name="connsiteX22" fmla="*/ 248478 w 1031054"/>
                <a:gd name="connsiteY22" fmla="*/ 904823 h 1858980"/>
                <a:gd name="connsiteX23" fmla="*/ 228600 w 1031054"/>
                <a:gd name="connsiteY23" fmla="*/ 944580 h 1858980"/>
                <a:gd name="connsiteX24" fmla="*/ 208722 w 1031054"/>
                <a:gd name="connsiteY24" fmla="*/ 974397 h 1858980"/>
                <a:gd name="connsiteX25" fmla="*/ 178904 w 1031054"/>
                <a:gd name="connsiteY25" fmla="*/ 1024093 h 1858980"/>
                <a:gd name="connsiteX26" fmla="*/ 149087 w 1031054"/>
                <a:gd name="connsiteY26" fmla="*/ 1083727 h 1858980"/>
                <a:gd name="connsiteX27" fmla="*/ 109330 w 1031054"/>
                <a:gd name="connsiteY27" fmla="*/ 1133423 h 1858980"/>
                <a:gd name="connsiteX28" fmla="*/ 79513 w 1031054"/>
                <a:gd name="connsiteY28" fmla="*/ 1202997 h 1858980"/>
                <a:gd name="connsiteX29" fmla="*/ 69574 w 1031054"/>
                <a:gd name="connsiteY29" fmla="*/ 1242754 h 1858980"/>
                <a:gd name="connsiteX30" fmla="*/ 49695 w 1031054"/>
                <a:gd name="connsiteY30" fmla="*/ 1272571 h 1858980"/>
                <a:gd name="connsiteX31" fmla="*/ 19878 w 1031054"/>
                <a:gd name="connsiteY31" fmla="*/ 1381901 h 1858980"/>
                <a:gd name="connsiteX32" fmla="*/ 0 w 1031054"/>
                <a:gd name="connsiteY32" fmla="*/ 1401780 h 1858980"/>
                <a:gd name="connsiteX33" fmla="*/ 9939 w 1031054"/>
                <a:gd name="connsiteY33" fmla="*/ 1580684 h 1858980"/>
                <a:gd name="connsiteX34" fmla="*/ 19878 w 1031054"/>
                <a:gd name="connsiteY34" fmla="*/ 1620441 h 1858980"/>
                <a:gd name="connsiteX35" fmla="*/ 69574 w 1031054"/>
                <a:gd name="connsiteY35" fmla="*/ 1680075 h 1858980"/>
                <a:gd name="connsiteX36" fmla="*/ 89452 w 1031054"/>
                <a:gd name="connsiteY36" fmla="*/ 1709893 h 1858980"/>
                <a:gd name="connsiteX37" fmla="*/ 119269 w 1031054"/>
                <a:gd name="connsiteY37" fmla="*/ 1739710 h 1858980"/>
                <a:gd name="connsiteX38" fmla="*/ 139148 w 1031054"/>
                <a:gd name="connsiteY38" fmla="*/ 1769527 h 1858980"/>
                <a:gd name="connsiteX39" fmla="*/ 168965 w 1031054"/>
                <a:gd name="connsiteY39" fmla="*/ 1779467 h 1858980"/>
                <a:gd name="connsiteX40" fmla="*/ 288235 w 1031054"/>
                <a:gd name="connsiteY40" fmla="*/ 1829162 h 1858980"/>
                <a:gd name="connsiteX41" fmla="*/ 477078 w 1031054"/>
                <a:gd name="connsiteY41" fmla="*/ 1858980 h 1858980"/>
                <a:gd name="connsiteX42" fmla="*/ 646043 w 1031054"/>
                <a:gd name="connsiteY42" fmla="*/ 1849041 h 1858980"/>
                <a:gd name="connsiteX43" fmla="*/ 665922 w 1031054"/>
                <a:gd name="connsiteY43" fmla="*/ 1829162 h 1858980"/>
                <a:gd name="connsiteX44" fmla="*/ 695739 w 1031054"/>
                <a:gd name="connsiteY44" fmla="*/ 1809284 h 1858980"/>
                <a:gd name="connsiteX45" fmla="*/ 725556 w 1031054"/>
                <a:gd name="connsiteY45" fmla="*/ 1739710 h 1858980"/>
                <a:gd name="connsiteX46" fmla="*/ 735495 w 1031054"/>
                <a:gd name="connsiteY46" fmla="*/ 1630380 h 1858980"/>
                <a:gd name="connsiteX47" fmla="*/ 755374 w 1031054"/>
                <a:gd name="connsiteY47" fmla="*/ 1590623 h 1858980"/>
                <a:gd name="connsiteX48" fmla="*/ 765313 w 1031054"/>
                <a:gd name="connsiteY48" fmla="*/ 1560806 h 1858980"/>
                <a:gd name="connsiteX49" fmla="*/ 815009 w 1031054"/>
                <a:gd name="connsiteY49" fmla="*/ 1511110 h 1858980"/>
                <a:gd name="connsiteX50" fmla="*/ 824948 w 1031054"/>
                <a:gd name="connsiteY50" fmla="*/ 1481293 h 1858980"/>
                <a:gd name="connsiteX51" fmla="*/ 844826 w 1031054"/>
                <a:gd name="connsiteY51" fmla="*/ 1461414 h 1858980"/>
                <a:gd name="connsiteX52" fmla="*/ 854765 w 1031054"/>
                <a:gd name="connsiteY52" fmla="*/ 1421658 h 1858980"/>
                <a:gd name="connsiteX53" fmla="*/ 874643 w 1031054"/>
                <a:gd name="connsiteY53" fmla="*/ 1391841 h 1858980"/>
                <a:gd name="connsiteX54" fmla="*/ 904461 w 1031054"/>
                <a:gd name="connsiteY54" fmla="*/ 994275 h 1858980"/>
                <a:gd name="connsiteX55" fmla="*/ 924339 w 1031054"/>
                <a:gd name="connsiteY55" fmla="*/ 825310 h 1858980"/>
                <a:gd name="connsiteX56" fmla="*/ 934278 w 1031054"/>
                <a:gd name="connsiteY56" fmla="*/ 795493 h 1858980"/>
                <a:gd name="connsiteX57" fmla="*/ 944217 w 1031054"/>
                <a:gd name="connsiteY57" fmla="*/ 755736 h 1858980"/>
                <a:gd name="connsiteX58" fmla="*/ 954156 w 1031054"/>
                <a:gd name="connsiteY58" fmla="*/ 606649 h 1858980"/>
                <a:gd name="connsiteX59" fmla="*/ 964095 w 1031054"/>
                <a:gd name="connsiteY59" fmla="*/ 576832 h 1858980"/>
                <a:gd name="connsiteX60" fmla="*/ 983974 w 1031054"/>
                <a:gd name="connsiteY60" fmla="*/ 457562 h 1858980"/>
                <a:gd name="connsiteX61" fmla="*/ 1003852 w 1031054"/>
                <a:gd name="connsiteY61" fmla="*/ 387988 h 1858980"/>
                <a:gd name="connsiteX62" fmla="*/ 1013791 w 1031054"/>
                <a:gd name="connsiteY62" fmla="*/ 298536 h 1858980"/>
                <a:gd name="connsiteX63" fmla="*/ 954156 w 1031054"/>
                <a:gd name="connsiteY63" fmla="*/ 50058 h 1858980"/>
                <a:gd name="connsiteX64" fmla="*/ 944217 w 1031054"/>
                <a:gd name="connsiteY64" fmla="*/ 362 h 1858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31054" h="1858980">
                  <a:moveTo>
                    <a:pt x="944217" y="362"/>
                  </a:moveTo>
                  <a:cubicBezTo>
                    <a:pt x="930965" y="-2951"/>
                    <a:pt x="896279" y="17198"/>
                    <a:pt x="874643" y="30180"/>
                  </a:cubicBezTo>
                  <a:cubicBezTo>
                    <a:pt x="853385" y="42935"/>
                    <a:pt x="838171" y="69980"/>
                    <a:pt x="824948" y="89814"/>
                  </a:cubicBezTo>
                  <a:cubicBezTo>
                    <a:pt x="814591" y="120887"/>
                    <a:pt x="804547" y="159737"/>
                    <a:pt x="775252" y="179267"/>
                  </a:cubicBezTo>
                  <a:cubicBezTo>
                    <a:pt x="753116" y="194025"/>
                    <a:pt x="741740" y="198793"/>
                    <a:pt x="725556" y="219023"/>
                  </a:cubicBezTo>
                  <a:cubicBezTo>
                    <a:pt x="718094" y="228351"/>
                    <a:pt x="711020" y="238157"/>
                    <a:pt x="705678" y="248841"/>
                  </a:cubicBezTo>
                  <a:cubicBezTo>
                    <a:pt x="700993" y="258212"/>
                    <a:pt x="702284" y="270477"/>
                    <a:pt x="695739" y="278658"/>
                  </a:cubicBezTo>
                  <a:cubicBezTo>
                    <a:pt x="688277" y="287986"/>
                    <a:pt x="675861" y="291910"/>
                    <a:pt x="665922" y="298536"/>
                  </a:cubicBezTo>
                  <a:cubicBezTo>
                    <a:pt x="662609" y="308475"/>
                    <a:pt x="661180" y="319257"/>
                    <a:pt x="655982" y="328354"/>
                  </a:cubicBezTo>
                  <a:cubicBezTo>
                    <a:pt x="647763" y="342736"/>
                    <a:pt x="635793" y="354631"/>
                    <a:pt x="626165" y="368110"/>
                  </a:cubicBezTo>
                  <a:cubicBezTo>
                    <a:pt x="619222" y="377830"/>
                    <a:pt x="613749" y="388599"/>
                    <a:pt x="606287" y="397927"/>
                  </a:cubicBezTo>
                  <a:cubicBezTo>
                    <a:pt x="600433" y="405244"/>
                    <a:pt x="592031" y="410309"/>
                    <a:pt x="586409" y="417806"/>
                  </a:cubicBezTo>
                  <a:cubicBezTo>
                    <a:pt x="572075" y="436919"/>
                    <a:pt x="559904" y="457563"/>
                    <a:pt x="546652" y="477441"/>
                  </a:cubicBezTo>
                  <a:lnTo>
                    <a:pt x="526774" y="507258"/>
                  </a:lnTo>
                  <a:lnTo>
                    <a:pt x="506895" y="537075"/>
                  </a:lnTo>
                  <a:cubicBezTo>
                    <a:pt x="481913" y="612022"/>
                    <a:pt x="518517" y="522548"/>
                    <a:pt x="467139" y="586771"/>
                  </a:cubicBezTo>
                  <a:cubicBezTo>
                    <a:pt x="460594" y="594952"/>
                    <a:pt x="462590" y="607604"/>
                    <a:pt x="457200" y="616588"/>
                  </a:cubicBezTo>
                  <a:cubicBezTo>
                    <a:pt x="452379" y="624623"/>
                    <a:pt x="442945" y="628970"/>
                    <a:pt x="437322" y="636467"/>
                  </a:cubicBezTo>
                  <a:cubicBezTo>
                    <a:pt x="413484" y="668250"/>
                    <a:pt x="406175" y="693190"/>
                    <a:pt x="377687" y="715980"/>
                  </a:cubicBezTo>
                  <a:cubicBezTo>
                    <a:pt x="368359" y="723442"/>
                    <a:pt x="357808" y="729232"/>
                    <a:pt x="347869" y="735858"/>
                  </a:cubicBezTo>
                  <a:cubicBezTo>
                    <a:pt x="290902" y="821308"/>
                    <a:pt x="359201" y="713194"/>
                    <a:pt x="318052" y="795493"/>
                  </a:cubicBezTo>
                  <a:cubicBezTo>
                    <a:pt x="305514" y="820570"/>
                    <a:pt x="296785" y="826699"/>
                    <a:pt x="278295" y="845188"/>
                  </a:cubicBezTo>
                  <a:cubicBezTo>
                    <a:pt x="260072" y="899858"/>
                    <a:pt x="279306" y="850874"/>
                    <a:pt x="248478" y="904823"/>
                  </a:cubicBezTo>
                  <a:cubicBezTo>
                    <a:pt x="241127" y="917687"/>
                    <a:pt x="235951" y="931716"/>
                    <a:pt x="228600" y="944580"/>
                  </a:cubicBezTo>
                  <a:cubicBezTo>
                    <a:pt x="222674" y="954951"/>
                    <a:pt x="214064" y="963713"/>
                    <a:pt x="208722" y="974397"/>
                  </a:cubicBezTo>
                  <a:cubicBezTo>
                    <a:pt x="182916" y="1026007"/>
                    <a:pt x="217730" y="985265"/>
                    <a:pt x="178904" y="1024093"/>
                  </a:cubicBezTo>
                  <a:cubicBezTo>
                    <a:pt x="168406" y="1055587"/>
                    <a:pt x="171107" y="1056202"/>
                    <a:pt x="149087" y="1083727"/>
                  </a:cubicBezTo>
                  <a:cubicBezTo>
                    <a:pt x="116440" y="1124537"/>
                    <a:pt x="139918" y="1079895"/>
                    <a:pt x="109330" y="1133423"/>
                  </a:cubicBezTo>
                  <a:cubicBezTo>
                    <a:pt x="94186" y="1159924"/>
                    <a:pt x="87477" y="1175123"/>
                    <a:pt x="79513" y="1202997"/>
                  </a:cubicBezTo>
                  <a:cubicBezTo>
                    <a:pt x="75760" y="1216132"/>
                    <a:pt x="74955" y="1230198"/>
                    <a:pt x="69574" y="1242754"/>
                  </a:cubicBezTo>
                  <a:cubicBezTo>
                    <a:pt x="64868" y="1253734"/>
                    <a:pt x="56321" y="1262632"/>
                    <a:pt x="49695" y="1272571"/>
                  </a:cubicBezTo>
                  <a:cubicBezTo>
                    <a:pt x="45813" y="1291980"/>
                    <a:pt x="32489" y="1369290"/>
                    <a:pt x="19878" y="1381901"/>
                  </a:cubicBezTo>
                  <a:lnTo>
                    <a:pt x="0" y="1401780"/>
                  </a:lnTo>
                  <a:cubicBezTo>
                    <a:pt x="3313" y="1461415"/>
                    <a:pt x="4532" y="1521203"/>
                    <a:pt x="9939" y="1580684"/>
                  </a:cubicBezTo>
                  <a:cubicBezTo>
                    <a:pt x="11176" y="1594288"/>
                    <a:pt x="13769" y="1608223"/>
                    <a:pt x="19878" y="1620441"/>
                  </a:cubicBezTo>
                  <a:cubicBezTo>
                    <a:pt x="42434" y="1665553"/>
                    <a:pt x="45270" y="1649695"/>
                    <a:pt x="69574" y="1680075"/>
                  </a:cubicBezTo>
                  <a:cubicBezTo>
                    <a:pt x="77036" y="1689403"/>
                    <a:pt x="81805" y="1700716"/>
                    <a:pt x="89452" y="1709893"/>
                  </a:cubicBezTo>
                  <a:cubicBezTo>
                    <a:pt x="98450" y="1720691"/>
                    <a:pt x="110271" y="1728912"/>
                    <a:pt x="119269" y="1739710"/>
                  </a:cubicBezTo>
                  <a:cubicBezTo>
                    <a:pt x="126916" y="1748887"/>
                    <a:pt x="129820" y="1762065"/>
                    <a:pt x="139148" y="1769527"/>
                  </a:cubicBezTo>
                  <a:cubicBezTo>
                    <a:pt x="147329" y="1776072"/>
                    <a:pt x="159807" y="1774379"/>
                    <a:pt x="168965" y="1779467"/>
                  </a:cubicBezTo>
                  <a:cubicBezTo>
                    <a:pt x="267194" y="1834039"/>
                    <a:pt x="186624" y="1812227"/>
                    <a:pt x="288235" y="1829162"/>
                  </a:cubicBezTo>
                  <a:cubicBezTo>
                    <a:pt x="388849" y="1862702"/>
                    <a:pt x="326977" y="1847434"/>
                    <a:pt x="477078" y="1858980"/>
                  </a:cubicBezTo>
                  <a:cubicBezTo>
                    <a:pt x="533400" y="1855667"/>
                    <a:pt x="590314" y="1857840"/>
                    <a:pt x="646043" y="1849041"/>
                  </a:cubicBezTo>
                  <a:cubicBezTo>
                    <a:pt x="655299" y="1847579"/>
                    <a:pt x="658604" y="1835016"/>
                    <a:pt x="665922" y="1829162"/>
                  </a:cubicBezTo>
                  <a:cubicBezTo>
                    <a:pt x="675250" y="1821700"/>
                    <a:pt x="685800" y="1815910"/>
                    <a:pt x="695739" y="1809284"/>
                  </a:cubicBezTo>
                  <a:cubicBezTo>
                    <a:pt x="703756" y="1793249"/>
                    <a:pt x="722631" y="1760183"/>
                    <a:pt x="725556" y="1739710"/>
                  </a:cubicBezTo>
                  <a:cubicBezTo>
                    <a:pt x="730731" y="1703484"/>
                    <a:pt x="728318" y="1666263"/>
                    <a:pt x="735495" y="1630380"/>
                  </a:cubicBezTo>
                  <a:cubicBezTo>
                    <a:pt x="738401" y="1615851"/>
                    <a:pt x="749537" y="1604242"/>
                    <a:pt x="755374" y="1590623"/>
                  </a:cubicBezTo>
                  <a:cubicBezTo>
                    <a:pt x="759501" y="1580993"/>
                    <a:pt x="759027" y="1569187"/>
                    <a:pt x="765313" y="1560806"/>
                  </a:cubicBezTo>
                  <a:cubicBezTo>
                    <a:pt x="779369" y="1542064"/>
                    <a:pt x="815009" y="1511110"/>
                    <a:pt x="815009" y="1511110"/>
                  </a:cubicBezTo>
                  <a:cubicBezTo>
                    <a:pt x="818322" y="1501171"/>
                    <a:pt x="819558" y="1490277"/>
                    <a:pt x="824948" y="1481293"/>
                  </a:cubicBezTo>
                  <a:cubicBezTo>
                    <a:pt x="829769" y="1473258"/>
                    <a:pt x="840635" y="1469796"/>
                    <a:pt x="844826" y="1461414"/>
                  </a:cubicBezTo>
                  <a:cubicBezTo>
                    <a:pt x="850935" y="1449196"/>
                    <a:pt x="849384" y="1434213"/>
                    <a:pt x="854765" y="1421658"/>
                  </a:cubicBezTo>
                  <a:cubicBezTo>
                    <a:pt x="859470" y="1410679"/>
                    <a:pt x="868017" y="1401780"/>
                    <a:pt x="874643" y="1391841"/>
                  </a:cubicBezTo>
                  <a:cubicBezTo>
                    <a:pt x="923849" y="1244217"/>
                    <a:pt x="878768" y="1388232"/>
                    <a:pt x="904461" y="994275"/>
                  </a:cubicBezTo>
                  <a:cubicBezTo>
                    <a:pt x="905148" y="983744"/>
                    <a:pt x="921543" y="840691"/>
                    <a:pt x="924339" y="825310"/>
                  </a:cubicBezTo>
                  <a:cubicBezTo>
                    <a:pt x="926213" y="815002"/>
                    <a:pt x="931400" y="805567"/>
                    <a:pt x="934278" y="795493"/>
                  </a:cubicBezTo>
                  <a:cubicBezTo>
                    <a:pt x="938031" y="782358"/>
                    <a:pt x="940904" y="768988"/>
                    <a:pt x="944217" y="755736"/>
                  </a:cubicBezTo>
                  <a:cubicBezTo>
                    <a:pt x="947530" y="706040"/>
                    <a:pt x="948656" y="656150"/>
                    <a:pt x="954156" y="606649"/>
                  </a:cubicBezTo>
                  <a:cubicBezTo>
                    <a:pt x="955313" y="596236"/>
                    <a:pt x="962040" y="587105"/>
                    <a:pt x="964095" y="576832"/>
                  </a:cubicBezTo>
                  <a:cubicBezTo>
                    <a:pt x="972000" y="537310"/>
                    <a:pt x="974199" y="496664"/>
                    <a:pt x="983974" y="457562"/>
                  </a:cubicBezTo>
                  <a:cubicBezTo>
                    <a:pt x="996454" y="407642"/>
                    <a:pt x="989594" y="430765"/>
                    <a:pt x="1003852" y="387988"/>
                  </a:cubicBezTo>
                  <a:cubicBezTo>
                    <a:pt x="1007165" y="358171"/>
                    <a:pt x="1013791" y="328537"/>
                    <a:pt x="1013791" y="298536"/>
                  </a:cubicBezTo>
                  <a:cubicBezTo>
                    <a:pt x="1013791" y="64949"/>
                    <a:pt x="1079630" y="70970"/>
                    <a:pt x="954156" y="50058"/>
                  </a:cubicBezTo>
                  <a:cubicBezTo>
                    <a:pt x="950888" y="49513"/>
                    <a:pt x="957469" y="3675"/>
                    <a:pt x="944217" y="362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orme libre 108"/>
            <p:cNvSpPr/>
            <p:nvPr/>
          </p:nvSpPr>
          <p:spPr>
            <a:xfrm>
              <a:off x="-9939" y="-467139"/>
              <a:ext cx="10018643" cy="7245626"/>
            </a:xfrm>
            <a:custGeom>
              <a:avLst/>
              <a:gdLst>
                <a:gd name="connsiteX0" fmla="*/ 4045226 w 10018643"/>
                <a:gd name="connsiteY0" fmla="*/ 1401417 h 7245626"/>
                <a:gd name="connsiteX1" fmla="*/ 4134678 w 10018643"/>
                <a:gd name="connsiteY1" fmla="*/ 1470991 h 7245626"/>
                <a:gd name="connsiteX2" fmla="*/ 4194313 w 10018643"/>
                <a:gd name="connsiteY2" fmla="*/ 1510748 h 7245626"/>
                <a:gd name="connsiteX3" fmla="*/ 4214191 w 10018643"/>
                <a:gd name="connsiteY3" fmla="*/ 1540565 h 7245626"/>
                <a:gd name="connsiteX4" fmla="*/ 4253948 w 10018643"/>
                <a:gd name="connsiteY4" fmla="*/ 1620078 h 7245626"/>
                <a:gd name="connsiteX5" fmla="*/ 4303643 w 10018643"/>
                <a:gd name="connsiteY5" fmla="*/ 1719469 h 7245626"/>
                <a:gd name="connsiteX6" fmla="*/ 4323522 w 10018643"/>
                <a:gd name="connsiteY6" fmla="*/ 1749287 h 7245626"/>
                <a:gd name="connsiteX7" fmla="*/ 4343400 w 10018643"/>
                <a:gd name="connsiteY7" fmla="*/ 1779104 h 7245626"/>
                <a:gd name="connsiteX8" fmla="*/ 4353339 w 10018643"/>
                <a:gd name="connsiteY8" fmla="*/ 1808922 h 7245626"/>
                <a:gd name="connsiteX9" fmla="*/ 4393096 w 10018643"/>
                <a:gd name="connsiteY9" fmla="*/ 1868556 h 7245626"/>
                <a:gd name="connsiteX10" fmla="*/ 4422913 w 10018643"/>
                <a:gd name="connsiteY10" fmla="*/ 1928191 h 7245626"/>
                <a:gd name="connsiteX11" fmla="*/ 4542182 w 10018643"/>
                <a:gd name="connsiteY11" fmla="*/ 1958009 h 7245626"/>
                <a:gd name="connsiteX12" fmla="*/ 4611756 w 10018643"/>
                <a:gd name="connsiteY12" fmla="*/ 1948069 h 7245626"/>
                <a:gd name="connsiteX13" fmla="*/ 4691269 w 10018643"/>
                <a:gd name="connsiteY13" fmla="*/ 1898374 h 7245626"/>
                <a:gd name="connsiteX14" fmla="*/ 4721087 w 10018643"/>
                <a:gd name="connsiteY14" fmla="*/ 1868556 h 7245626"/>
                <a:gd name="connsiteX15" fmla="*/ 4760843 w 10018643"/>
                <a:gd name="connsiteY15" fmla="*/ 1808922 h 7245626"/>
                <a:gd name="connsiteX16" fmla="*/ 4780722 w 10018643"/>
                <a:gd name="connsiteY16" fmla="*/ 1659835 h 7245626"/>
                <a:gd name="connsiteX17" fmla="*/ 4790661 w 10018643"/>
                <a:gd name="connsiteY17" fmla="*/ 1630017 h 7245626"/>
                <a:gd name="connsiteX18" fmla="*/ 4820478 w 10018643"/>
                <a:gd name="connsiteY18" fmla="*/ 1560443 h 7245626"/>
                <a:gd name="connsiteX19" fmla="*/ 4850296 w 10018643"/>
                <a:gd name="connsiteY19" fmla="*/ 1461052 h 7245626"/>
                <a:gd name="connsiteX20" fmla="*/ 4860235 w 10018643"/>
                <a:gd name="connsiteY20" fmla="*/ 1431235 h 7245626"/>
                <a:gd name="connsiteX21" fmla="*/ 4870174 w 10018643"/>
                <a:gd name="connsiteY21" fmla="*/ 1401417 h 7245626"/>
                <a:gd name="connsiteX22" fmla="*/ 4880113 w 10018643"/>
                <a:gd name="connsiteY22" fmla="*/ 914400 h 7245626"/>
                <a:gd name="connsiteX23" fmla="*/ 4909930 w 10018643"/>
                <a:gd name="connsiteY23" fmla="*/ 844826 h 7245626"/>
                <a:gd name="connsiteX24" fmla="*/ 4929809 w 10018643"/>
                <a:gd name="connsiteY24" fmla="*/ 824948 h 7245626"/>
                <a:gd name="connsiteX25" fmla="*/ 4949687 w 10018643"/>
                <a:gd name="connsiteY25" fmla="*/ 795130 h 7245626"/>
                <a:gd name="connsiteX26" fmla="*/ 4979504 w 10018643"/>
                <a:gd name="connsiteY26" fmla="*/ 785191 h 7245626"/>
                <a:gd name="connsiteX27" fmla="*/ 5168348 w 10018643"/>
                <a:gd name="connsiteY27" fmla="*/ 795130 h 7245626"/>
                <a:gd name="connsiteX28" fmla="*/ 5198165 w 10018643"/>
                <a:gd name="connsiteY28" fmla="*/ 815009 h 7245626"/>
                <a:gd name="connsiteX29" fmla="*/ 5178287 w 10018643"/>
                <a:gd name="connsiteY29" fmla="*/ 944217 h 7245626"/>
                <a:gd name="connsiteX30" fmla="*/ 5158409 w 10018643"/>
                <a:gd name="connsiteY30" fmla="*/ 1033669 h 7245626"/>
                <a:gd name="connsiteX31" fmla="*/ 5138530 w 10018643"/>
                <a:gd name="connsiteY31" fmla="*/ 1093304 h 7245626"/>
                <a:gd name="connsiteX32" fmla="*/ 5128591 w 10018643"/>
                <a:gd name="connsiteY32" fmla="*/ 1123122 h 7245626"/>
                <a:gd name="connsiteX33" fmla="*/ 5118652 w 10018643"/>
                <a:gd name="connsiteY33" fmla="*/ 1152939 h 7245626"/>
                <a:gd name="connsiteX34" fmla="*/ 5108713 w 10018643"/>
                <a:gd name="connsiteY34" fmla="*/ 1192696 h 7245626"/>
                <a:gd name="connsiteX35" fmla="*/ 5088835 w 10018643"/>
                <a:gd name="connsiteY35" fmla="*/ 1252330 h 7245626"/>
                <a:gd name="connsiteX36" fmla="*/ 5078896 w 10018643"/>
                <a:gd name="connsiteY36" fmla="*/ 1282148 h 7245626"/>
                <a:gd name="connsiteX37" fmla="*/ 5068956 w 10018643"/>
                <a:gd name="connsiteY37" fmla="*/ 1321904 h 7245626"/>
                <a:gd name="connsiteX38" fmla="*/ 5049078 w 10018643"/>
                <a:gd name="connsiteY38" fmla="*/ 1381539 h 7245626"/>
                <a:gd name="connsiteX39" fmla="*/ 5039139 w 10018643"/>
                <a:gd name="connsiteY39" fmla="*/ 1411356 h 7245626"/>
                <a:gd name="connsiteX40" fmla="*/ 5029200 w 10018643"/>
                <a:gd name="connsiteY40" fmla="*/ 1461052 h 7245626"/>
                <a:gd name="connsiteX41" fmla="*/ 5019261 w 10018643"/>
                <a:gd name="connsiteY41" fmla="*/ 1490869 h 7245626"/>
                <a:gd name="connsiteX42" fmla="*/ 5009322 w 10018643"/>
                <a:gd name="connsiteY42" fmla="*/ 1540565 h 7245626"/>
                <a:gd name="connsiteX43" fmla="*/ 5019261 w 10018643"/>
                <a:gd name="connsiteY43" fmla="*/ 1848678 h 7245626"/>
                <a:gd name="connsiteX44" fmla="*/ 5049078 w 10018643"/>
                <a:gd name="connsiteY44" fmla="*/ 1918252 h 7245626"/>
                <a:gd name="connsiteX45" fmla="*/ 5059017 w 10018643"/>
                <a:gd name="connsiteY45" fmla="*/ 1948069 h 7245626"/>
                <a:gd name="connsiteX46" fmla="*/ 5098774 w 10018643"/>
                <a:gd name="connsiteY46" fmla="*/ 1958009 h 7245626"/>
                <a:gd name="connsiteX47" fmla="*/ 5128591 w 10018643"/>
                <a:gd name="connsiteY47" fmla="*/ 1987826 h 7245626"/>
                <a:gd name="connsiteX48" fmla="*/ 5158409 w 10018643"/>
                <a:gd name="connsiteY48" fmla="*/ 1997765 h 7245626"/>
                <a:gd name="connsiteX49" fmla="*/ 5208104 w 10018643"/>
                <a:gd name="connsiteY49" fmla="*/ 2037522 h 7245626"/>
                <a:gd name="connsiteX50" fmla="*/ 5327374 w 10018643"/>
                <a:gd name="connsiteY50" fmla="*/ 2017643 h 7245626"/>
                <a:gd name="connsiteX51" fmla="*/ 5357191 w 10018643"/>
                <a:gd name="connsiteY51" fmla="*/ 1997765 h 7245626"/>
                <a:gd name="connsiteX52" fmla="*/ 5377069 w 10018643"/>
                <a:gd name="connsiteY52" fmla="*/ 1938130 h 7245626"/>
                <a:gd name="connsiteX53" fmla="*/ 5396948 w 10018643"/>
                <a:gd name="connsiteY53" fmla="*/ 1828800 h 7245626"/>
                <a:gd name="connsiteX54" fmla="*/ 5436704 w 10018643"/>
                <a:gd name="connsiteY54" fmla="*/ 1769165 h 7245626"/>
                <a:gd name="connsiteX55" fmla="*/ 5476461 w 10018643"/>
                <a:gd name="connsiteY55" fmla="*/ 1719469 h 7245626"/>
                <a:gd name="connsiteX56" fmla="*/ 5506278 w 10018643"/>
                <a:gd name="connsiteY56" fmla="*/ 1649896 h 7245626"/>
                <a:gd name="connsiteX57" fmla="*/ 5516217 w 10018643"/>
                <a:gd name="connsiteY57" fmla="*/ 1620078 h 7245626"/>
                <a:gd name="connsiteX58" fmla="*/ 5555974 w 10018643"/>
                <a:gd name="connsiteY58" fmla="*/ 1560443 h 7245626"/>
                <a:gd name="connsiteX59" fmla="*/ 5575852 w 10018643"/>
                <a:gd name="connsiteY59" fmla="*/ 1530626 h 7245626"/>
                <a:gd name="connsiteX60" fmla="*/ 5605669 w 10018643"/>
                <a:gd name="connsiteY60" fmla="*/ 1480930 h 7245626"/>
                <a:gd name="connsiteX61" fmla="*/ 5635487 w 10018643"/>
                <a:gd name="connsiteY61" fmla="*/ 1421296 h 7245626"/>
                <a:gd name="connsiteX62" fmla="*/ 5665304 w 10018643"/>
                <a:gd name="connsiteY62" fmla="*/ 1361661 h 7245626"/>
                <a:gd name="connsiteX63" fmla="*/ 5685182 w 10018643"/>
                <a:gd name="connsiteY63" fmla="*/ 1302026 h 7245626"/>
                <a:gd name="connsiteX64" fmla="*/ 5695122 w 10018643"/>
                <a:gd name="connsiteY64" fmla="*/ 1272209 h 7245626"/>
                <a:gd name="connsiteX65" fmla="*/ 5724939 w 10018643"/>
                <a:gd name="connsiteY65" fmla="*/ 1212574 h 7245626"/>
                <a:gd name="connsiteX66" fmla="*/ 5744817 w 10018643"/>
                <a:gd name="connsiteY66" fmla="*/ 1182756 h 7245626"/>
                <a:gd name="connsiteX67" fmla="*/ 5784574 w 10018643"/>
                <a:gd name="connsiteY67" fmla="*/ 1103243 h 7245626"/>
                <a:gd name="connsiteX68" fmla="*/ 5804452 w 10018643"/>
                <a:gd name="connsiteY68" fmla="*/ 1043609 h 7245626"/>
                <a:gd name="connsiteX69" fmla="*/ 5844209 w 10018643"/>
                <a:gd name="connsiteY69" fmla="*/ 983974 h 7245626"/>
                <a:gd name="connsiteX70" fmla="*/ 5883965 w 10018643"/>
                <a:gd name="connsiteY70" fmla="*/ 914400 h 7245626"/>
                <a:gd name="connsiteX71" fmla="*/ 5913782 w 10018643"/>
                <a:gd name="connsiteY71" fmla="*/ 894522 h 7245626"/>
                <a:gd name="connsiteX72" fmla="*/ 5953539 w 10018643"/>
                <a:gd name="connsiteY72" fmla="*/ 834887 h 7245626"/>
                <a:gd name="connsiteX73" fmla="*/ 6003235 w 10018643"/>
                <a:gd name="connsiteY73" fmla="*/ 785191 h 7245626"/>
                <a:gd name="connsiteX74" fmla="*/ 6092687 w 10018643"/>
                <a:gd name="connsiteY74" fmla="*/ 775252 h 7245626"/>
                <a:gd name="connsiteX75" fmla="*/ 6152322 w 10018643"/>
                <a:gd name="connsiteY75" fmla="*/ 765313 h 7245626"/>
                <a:gd name="connsiteX76" fmla="*/ 6331226 w 10018643"/>
                <a:gd name="connsiteY76" fmla="*/ 775252 h 7245626"/>
                <a:gd name="connsiteX77" fmla="*/ 6390861 w 10018643"/>
                <a:gd name="connsiteY77" fmla="*/ 795130 h 7245626"/>
                <a:gd name="connsiteX78" fmla="*/ 6410739 w 10018643"/>
                <a:gd name="connsiteY78" fmla="*/ 815009 h 7245626"/>
                <a:gd name="connsiteX79" fmla="*/ 6440556 w 10018643"/>
                <a:gd name="connsiteY79" fmla="*/ 824948 h 7245626"/>
                <a:gd name="connsiteX80" fmla="*/ 6480313 w 10018643"/>
                <a:gd name="connsiteY80" fmla="*/ 884582 h 7245626"/>
                <a:gd name="connsiteX81" fmla="*/ 6490252 w 10018643"/>
                <a:gd name="connsiteY81" fmla="*/ 924339 h 7245626"/>
                <a:gd name="connsiteX82" fmla="*/ 6500191 w 10018643"/>
                <a:gd name="connsiteY82" fmla="*/ 954156 h 7245626"/>
                <a:gd name="connsiteX83" fmla="*/ 6510130 w 10018643"/>
                <a:gd name="connsiteY83" fmla="*/ 1023730 h 7245626"/>
                <a:gd name="connsiteX84" fmla="*/ 6520069 w 10018643"/>
                <a:gd name="connsiteY84" fmla="*/ 1083365 h 7245626"/>
                <a:gd name="connsiteX85" fmla="*/ 6510130 w 10018643"/>
                <a:gd name="connsiteY85" fmla="*/ 1222513 h 7245626"/>
                <a:gd name="connsiteX86" fmla="*/ 6490252 w 10018643"/>
                <a:gd name="connsiteY86" fmla="*/ 1282148 h 7245626"/>
                <a:gd name="connsiteX87" fmla="*/ 6460435 w 10018643"/>
                <a:gd name="connsiteY87" fmla="*/ 1341782 h 7245626"/>
                <a:gd name="connsiteX88" fmla="*/ 6440556 w 10018643"/>
                <a:gd name="connsiteY88" fmla="*/ 1411356 h 7245626"/>
                <a:gd name="connsiteX89" fmla="*/ 6420678 w 10018643"/>
                <a:gd name="connsiteY89" fmla="*/ 1470991 h 7245626"/>
                <a:gd name="connsiteX90" fmla="*/ 6410739 w 10018643"/>
                <a:gd name="connsiteY90" fmla="*/ 1500809 h 7245626"/>
                <a:gd name="connsiteX91" fmla="*/ 6390861 w 10018643"/>
                <a:gd name="connsiteY91" fmla="*/ 1530626 h 7245626"/>
                <a:gd name="connsiteX92" fmla="*/ 6361043 w 10018643"/>
                <a:gd name="connsiteY92" fmla="*/ 1580322 h 7245626"/>
                <a:gd name="connsiteX93" fmla="*/ 6321287 w 10018643"/>
                <a:gd name="connsiteY93" fmla="*/ 1639956 h 7245626"/>
                <a:gd name="connsiteX94" fmla="*/ 6301409 w 10018643"/>
                <a:gd name="connsiteY94" fmla="*/ 1669774 h 7245626"/>
                <a:gd name="connsiteX95" fmla="*/ 6281530 w 10018643"/>
                <a:gd name="connsiteY95" fmla="*/ 1689652 h 7245626"/>
                <a:gd name="connsiteX96" fmla="*/ 6261652 w 10018643"/>
                <a:gd name="connsiteY96" fmla="*/ 1719469 h 7245626"/>
                <a:gd name="connsiteX97" fmla="*/ 6231835 w 10018643"/>
                <a:gd name="connsiteY97" fmla="*/ 1739348 h 7245626"/>
                <a:gd name="connsiteX98" fmla="*/ 6221896 w 10018643"/>
                <a:gd name="connsiteY98" fmla="*/ 1769165 h 7245626"/>
                <a:gd name="connsiteX99" fmla="*/ 6182139 w 10018643"/>
                <a:gd name="connsiteY99" fmla="*/ 1808922 h 7245626"/>
                <a:gd name="connsiteX100" fmla="*/ 6132443 w 10018643"/>
                <a:gd name="connsiteY100" fmla="*/ 1858617 h 7245626"/>
                <a:gd name="connsiteX101" fmla="*/ 6112565 w 10018643"/>
                <a:gd name="connsiteY101" fmla="*/ 1878496 h 7245626"/>
                <a:gd name="connsiteX102" fmla="*/ 6042991 w 10018643"/>
                <a:gd name="connsiteY102" fmla="*/ 1948069 h 7245626"/>
                <a:gd name="connsiteX103" fmla="*/ 6003235 w 10018643"/>
                <a:gd name="connsiteY103" fmla="*/ 2007704 h 7245626"/>
                <a:gd name="connsiteX104" fmla="*/ 5983356 w 10018643"/>
                <a:gd name="connsiteY104" fmla="*/ 2027582 h 7245626"/>
                <a:gd name="connsiteX105" fmla="*/ 5943600 w 10018643"/>
                <a:gd name="connsiteY105" fmla="*/ 2087217 h 7245626"/>
                <a:gd name="connsiteX106" fmla="*/ 5923722 w 10018643"/>
                <a:gd name="connsiteY106" fmla="*/ 2107096 h 7245626"/>
                <a:gd name="connsiteX107" fmla="*/ 5903843 w 10018643"/>
                <a:gd name="connsiteY107" fmla="*/ 2146852 h 7245626"/>
                <a:gd name="connsiteX108" fmla="*/ 5864087 w 10018643"/>
                <a:gd name="connsiteY108" fmla="*/ 2216426 h 7245626"/>
                <a:gd name="connsiteX109" fmla="*/ 5834269 w 10018643"/>
                <a:gd name="connsiteY109" fmla="*/ 2286000 h 7245626"/>
                <a:gd name="connsiteX110" fmla="*/ 5814391 w 10018643"/>
                <a:gd name="connsiteY110" fmla="*/ 2365513 h 7245626"/>
                <a:gd name="connsiteX111" fmla="*/ 5794513 w 10018643"/>
                <a:gd name="connsiteY111" fmla="*/ 2425148 h 7245626"/>
                <a:gd name="connsiteX112" fmla="*/ 5824330 w 10018643"/>
                <a:gd name="connsiteY112" fmla="*/ 2435087 h 7245626"/>
                <a:gd name="connsiteX113" fmla="*/ 5893904 w 10018643"/>
                <a:gd name="connsiteY113" fmla="*/ 2474843 h 7245626"/>
                <a:gd name="connsiteX114" fmla="*/ 6003235 w 10018643"/>
                <a:gd name="connsiteY114" fmla="*/ 2504661 h 7245626"/>
                <a:gd name="connsiteX115" fmla="*/ 6162261 w 10018643"/>
                <a:gd name="connsiteY115" fmla="*/ 2494722 h 7245626"/>
                <a:gd name="connsiteX116" fmla="*/ 6192078 w 10018643"/>
                <a:gd name="connsiteY116" fmla="*/ 2474843 h 7245626"/>
                <a:gd name="connsiteX117" fmla="*/ 6231835 w 10018643"/>
                <a:gd name="connsiteY117" fmla="*/ 2405269 h 7245626"/>
                <a:gd name="connsiteX118" fmla="*/ 6241774 w 10018643"/>
                <a:gd name="connsiteY118" fmla="*/ 2375452 h 7245626"/>
                <a:gd name="connsiteX119" fmla="*/ 6301409 w 10018643"/>
                <a:gd name="connsiteY119" fmla="*/ 2325756 h 7245626"/>
                <a:gd name="connsiteX120" fmla="*/ 6331226 w 10018643"/>
                <a:gd name="connsiteY120" fmla="*/ 2315817 h 7245626"/>
                <a:gd name="connsiteX121" fmla="*/ 6390861 w 10018643"/>
                <a:gd name="connsiteY121" fmla="*/ 2286000 h 7245626"/>
                <a:gd name="connsiteX122" fmla="*/ 6420678 w 10018643"/>
                <a:gd name="connsiteY122" fmla="*/ 2266122 h 7245626"/>
                <a:gd name="connsiteX123" fmla="*/ 6440556 w 10018643"/>
                <a:gd name="connsiteY123" fmla="*/ 2246243 h 7245626"/>
                <a:gd name="connsiteX124" fmla="*/ 6500191 w 10018643"/>
                <a:gd name="connsiteY124" fmla="*/ 2206487 h 7245626"/>
                <a:gd name="connsiteX125" fmla="*/ 6559826 w 10018643"/>
                <a:gd name="connsiteY125" fmla="*/ 2156791 h 7245626"/>
                <a:gd name="connsiteX126" fmla="*/ 6609522 w 10018643"/>
                <a:gd name="connsiteY126" fmla="*/ 2107096 h 7245626"/>
                <a:gd name="connsiteX127" fmla="*/ 6659217 w 10018643"/>
                <a:gd name="connsiteY127" fmla="*/ 2057400 h 7245626"/>
                <a:gd name="connsiteX128" fmla="*/ 6679096 w 10018643"/>
                <a:gd name="connsiteY128" fmla="*/ 2037522 h 7245626"/>
                <a:gd name="connsiteX129" fmla="*/ 6708913 w 10018643"/>
                <a:gd name="connsiteY129" fmla="*/ 2027582 h 7245626"/>
                <a:gd name="connsiteX130" fmla="*/ 6758609 w 10018643"/>
                <a:gd name="connsiteY130" fmla="*/ 1977887 h 7245626"/>
                <a:gd name="connsiteX131" fmla="*/ 6808304 w 10018643"/>
                <a:gd name="connsiteY131" fmla="*/ 1938130 h 7245626"/>
                <a:gd name="connsiteX132" fmla="*/ 6828182 w 10018643"/>
                <a:gd name="connsiteY132" fmla="*/ 1908313 h 7245626"/>
                <a:gd name="connsiteX133" fmla="*/ 6867939 w 10018643"/>
                <a:gd name="connsiteY133" fmla="*/ 1868556 h 7245626"/>
                <a:gd name="connsiteX134" fmla="*/ 6897756 w 10018643"/>
                <a:gd name="connsiteY134" fmla="*/ 1838739 h 7245626"/>
                <a:gd name="connsiteX135" fmla="*/ 6957391 w 10018643"/>
                <a:gd name="connsiteY135" fmla="*/ 1779104 h 7245626"/>
                <a:gd name="connsiteX136" fmla="*/ 7007087 w 10018643"/>
                <a:gd name="connsiteY136" fmla="*/ 1729409 h 7245626"/>
                <a:gd name="connsiteX137" fmla="*/ 7106478 w 10018643"/>
                <a:gd name="connsiteY137" fmla="*/ 1659835 h 7245626"/>
                <a:gd name="connsiteX138" fmla="*/ 7156174 w 10018643"/>
                <a:gd name="connsiteY138" fmla="*/ 1620078 h 7245626"/>
                <a:gd name="connsiteX139" fmla="*/ 7205869 w 10018643"/>
                <a:gd name="connsiteY139" fmla="*/ 1570382 h 7245626"/>
                <a:gd name="connsiteX140" fmla="*/ 7225748 w 10018643"/>
                <a:gd name="connsiteY140" fmla="*/ 1550504 h 7245626"/>
                <a:gd name="connsiteX141" fmla="*/ 7245626 w 10018643"/>
                <a:gd name="connsiteY141" fmla="*/ 1520687 h 7245626"/>
                <a:gd name="connsiteX142" fmla="*/ 7315200 w 10018643"/>
                <a:gd name="connsiteY142" fmla="*/ 1441174 h 7245626"/>
                <a:gd name="connsiteX143" fmla="*/ 7354956 w 10018643"/>
                <a:gd name="connsiteY143" fmla="*/ 1391478 h 7245626"/>
                <a:gd name="connsiteX144" fmla="*/ 7394713 w 10018643"/>
                <a:gd name="connsiteY144" fmla="*/ 1331843 h 7245626"/>
                <a:gd name="connsiteX145" fmla="*/ 7474226 w 10018643"/>
                <a:gd name="connsiteY145" fmla="*/ 1262269 h 7245626"/>
                <a:gd name="connsiteX146" fmla="*/ 7504043 w 10018643"/>
                <a:gd name="connsiteY146" fmla="*/ 1252330 h 7245626"/>
                <a:gd name="connsiteX147" fmla="*/ 7523922 w 10018643"/>
                <a:gd name="connsiteY147" fmla="*/ 1232452 h 7245626"/>
                <a:gd name="connsiteX148" fmla="*/ 7583556 w 10018643"/>
                <a:gd name="connsiteY148" fmla="*/ 1212574 h 7245626"/>
                <a:gd name="connsiteX149" fmla="*/ 7613374 w 10018643"/>
                <a:gd name="connsiteY149" fmla="*/ 1192696 h 7245626"/>
                <a:gd name="connsiteX150" fmla="*/ 7633252 w 10018643"/>
                <a:gd name="connsiteY150" fmla="*/ 1172817 h 7245626"/>
                <a:gd name="connsiteX151" fmla="*/ 7663069 w 10018643"/>
                <a:gd name="connsiteY151" fmla="*/ 1162878 h 7245626"/>
                <a:gd name="connsiteX152" fmla="*/ 7702826 w 10018643"/>
                <a:gd name="connsiteY152" fmla="*/ 1133061 h 7245626"/>
                <a:gd name="connsiteX153" fmla="*/ 7762461 w 10018643"/>
                <a:gd name="connsiteY153" fmla="*/ 1093304 h 7245626"/>
                <a:gd name="connsiteX154" fmla="*/ 7822096 w 10018643"/>
                <a:gd name="connsiteY154" fmla="*/ 1053548 h 7245626"/>
                <a:gd name="connsiteX155" fmla="*/ 7851913 w 10018643"/>
                <a:gd name="connsiteY155" fmla="*/ 1033669 h 7245626"/>
                <a:gd name="connsiteX156" fmla="*/ 7881730 w 10018643"/>
                <a:gd name="connsiteY156" fmla="*/ 1013791 h 7245626"/>
                <a:gd name="connsiteX157" fmla="*/ 7931426 w 10018643"/>
                <a:gd name="connsiteY157" fmla="*/ 964096 h 7245626"/>
                <a:gd name="connsiteX158" fmla="*/ 7961243 w 10018643"/>
                <a:gd name="connsiteY158" fmla="*/ 934278 h 7245626"/>
                <a:gd name="connsiteX159" fmla="*/ 7981122 w 10018643"/>
                <a:gd name="connsiteY159" fmla="*/ 904461 h 7245626"/>
                <a:gd name="connsiteX160" fmla="*/ 8001000 w 10018643"/>
                <a:gd name="connsiteY160" fmla="*/ 884582 h 7245626"/>
                <a:gd name="connsiteX161" fmla="*/ 8020878 w 10018643"/>
                <a:gd name="connsiteY161" fmla="*/ 854765 h 7245626"/>
                <a:gd name="connsiteX162" fmla="*/ 8050696 w 10018643"/>
                <a:gd name="connsiteY162" fmla="*/ 815009 h 7245626"/>
                <a:gd name="connsiteX163" fmla="*/ 8090452 w 10018643"/>
                <a:gd name="connsiteY163" fmla="*/ 755374 h 7245626"/>
                <a:gd name="connsiteX164" fmla="*/ 8120269 w 10018643"/>
                <a:gd name="connsiteY164" fmla="*/ 725556 h 7245626"/>
                <a:gd name="connsiteX165" fmla="*/ 8209722 w 10018643"/>
                <a:gd name="connsiteY165" fmla="*/ 616226 h 7245626"/>
                <a:gd name="connsiteX166" fmla="*/ 8239539 w 10018643"/>
                <a:gd name="connsiteY166" fmla="*/ 606287 h 7245626"/>
                <a:gd name="connsiteX167" fmla="*/ 8269356 w 10018643"/>
                <a:gd name="connsiteY167" fmla="*/ 576469 h 7245626"/>
                <a:gd name="connsiteX168" fmla="*/ 8299174 w 10018643"/>
                <a:gd name="connsiteY168" fmla="*/ 566530 h 7245626"/>
                <a:gd name="connsiteX169" fmla="*/ 8338930 w 10018643"/>
                <a:gd name="connsiteY169" fmla="*/ 546652 h 7245626"/>
                <a:gd name="connsiteX170" fmla="*/ 8358809 w 10018643"/>
                <a:gd name="connsiteY170" fmla="*/ 526774 h 7245626"/>
                <a:gd name="connsiteX171" fmla="*/ 8398565 w 10018643"/>
                <a:gd name="connsiteY171" fmla="*/ 506896 h 7245626"/>
                <a:gd name="connsiteX172" fmla="*/ 8448261 w 10018643"/>
                <a:gd name="connsiteY172" fmla="*/ 477078 h 7245626"/>
                <a:gd name="connsiteX173" fmla="*/ 8547652 w 10018643"/>
                <a:gd name="connsiteY173" fmla="*/ 407504 h 7245626"/>
                <a:gd name="connsiteX174" fmla="*/ 8577469 w 10018643"/>
                <a:gd name="connsiteY174" fmla="*/ 397565 h 7245626"/>
                <a:gd name="connsiteX175" fmla="*/ 8656982 w 10018643"/>
                <a:gd name="connsiteY175" fmla="*/ 337930 h 7245626"/>
                <a:gd name="connsiteX176" fmla="*/ 8686800 w 10018643"/>
                <a:gd name="connsiteY176" fmla="*/ 318052 h 7245626"/>
                <a:gd name="connsiteX177" fmla="*/ 8716617 w 10018643"/>
                <a:gd name="connsiteY177" fmla="*/ 298174 h 7245626"/>
                <a:gd name="connsiteX178" fmla="*/ 8746435 w 10018643"/>
                <a:gd name="connsiteY178" fmla="*/ 288235 h 7245626"/>
                <a:gd name="connsiteX179" fmla="*/ 8806069 w 10018643"/>
                <a:gd name="connsiteY179" fmla="*/ 248478 h 7245626"/>
                <a:gd name="connsiteX180" fmla="*/ 8865704 w 10018643"/>
                <a:gd name="connsiteY180" fmla="*/ 228600 h 7245626"/>
                <a:gd name="connsiteX181" fmla="*/ 8955156 w 10018643"/>
                <a:gd name="connsiteY181" fmla="*/ 168965 h 7245626"/>
                <a:gd name="connsiteX182" fmla="*/ 8984974 w 10018643"/>
                <a:gd name="connsiteY182" fmla="*/ 149087 h 7245626"/>
                <a:gd name="connsiteX183" fmla="*/ 9044609 w 10018643"/>
                <a:gd name="connsiteY183" fmla="*/ 129209 h 7245626"/>
                <a:gd name="connsiteX184" fmla="*/ 9124122 w 10018643"/>
                <a:gd name="connsiteY184" fmla="*/ 89452 h 7245626"/>
                <a:gd name="connsiteX185" fmla="*/ 9183756 w 10018643"/>
                <a:gd name="connsiteY185" fmla="*/ 79513 h 7245626"/>
                <a:gd name="connsiteX186" fmla="*/ 9263269 w 10018643"/>
                <a:gd name="connsiteY186" fmla="*/ 49696 h 7245626"/>
                <a:gd name="connsiteX187" fmla="*/ 9312965 w 10018643"/>
                <a:gd name="connsiteY187" fmla="*/ 29817 h 7245626"/>
                <a:gd name="connsiteX188" fmla="*/ 9442174 w 10018643"/>
                <a:gd name="connsiteY188" fmla="*/ 0 h 7245626"/>
                <a:gd name="connsiteX189" fmla="*/ 9690652 w 10018643"/>
                <a:gd name="connsiteY189" fmla="*/ 9939 h 7245626"/>
                <a:gd name="connsiteX190" fmla="*/ 9720469 w 10018643"/>
                <a:gd name="connsiteY190" fmla="*/ 19878 h 7245626"/>
                <a:gd name="connsiteX191" fmla="*/ 9760226 w 10018643"/>
                <a:gd name="connsiteY191" fmla="*/ 29817 h 7245626"/>
                <a:gd name="connsiteX192" fmla="*/ 9839739 w 10018643"/>
                <a:gd name="connsiteY192" fmla="*/ 39756 h 7245626"/>
                <a:gd name="connsiteX193" fmla="*/ 9869556 w 10018643"/>
                <a:gd name="connsiteY193" fmla="*/ 49696 h 7245626"/>
                <a:gd name="connsiteX194" fmla="*/ 9889435 w 10018643"/>
                <a:gd name="connsiteY194" fmla="*/ 69574 h 7245626"/>
                <a:gd name="connsiteX195" fmla="*/ 9919252 w 10018643"/>
                <a:gd name="connsiteY195" fmla="*/ 89452 h 7245626"/>
                <a:gd name="connsiteX196" fmla="*/ 9949069 w 10018643"/>
                <a:gd name="connsiteY196" fmla="*/ 149087 h 7245626"/>
                <a:gd name="connsiteX197" fmla="*/ 9968948 w 10018643"/>
                <a:gd name="connsiteY197" fmla="*/ 178904 h 7245626"/>
                <a:gd name="connsiteX198" fmla="*/ 9988826 w 10018643"/>
                <a:gd name="connsiteY198" fmla="*/ 238539 h 7245626"/>
                <a:gd name="connsiteX199" fmla="*/ 9998765 w 10018643"/>
                <a:gd name="connsiteY199" fmla="*/ 268356 h 7245626"/>
                <a:gd name="connsiteX200" fmla="*/ 10018643 w 10018643"/>
                <a:gd name="connsiteY200" fmla="*/ 347869 h 7245626"/>
                <a:gd name="connsiteX201" fmla="*/ 9988826 w 10018643"/>
                <a:gd name="connsiteY201" fmla="*/ 536713 h 7245626"/>
                <a:gd name="connsiteX202" fmla="*/ 9988826 w 10018643"/>
                <a:gd name="connsiteY202" fmla="*/ 536713 h 7245626"/>
                <a:gd name="connsiteX203" fmla="*/ 9978887 w 10018643"/>
                <a:gd name="connsiteY203" fmla="*/ 586409 h 7245626"/>
                <a:gd name="connsiteX204" fmla="*/ 9959009 w 10018643"/>
                <a:gd name="connsiteY204" fmla="*/ 616226 h 7245626"/>
                <a:gd name="connsiteX205" fmla="*/ 9949069 w 10018643"/>
                <a:gd name="connsiteY205" fmla="*/ 646043 h 7245626"/>
                <a:gd name="connsiteX206" fmla="*/ 9879496 w 10018643"/>
                <a:gd name="connsiteY206" fmla="*/ 725556 h 7245626"/>
                <a:gd name="connsiteX207" fmla="*/ 9869556 w 10018643"/>
                <a:gd name="connsiteY207" fmla="*/ 755374 h 7245626"/>
                <a:gd name="connsiteX208" fmla="*/ 9829800 w 10018643"/>
                <a:gd name="connsiteY208" fmla="*/ 815009 h 7245626"/>
                <a:gd name="connsiteX209" fmla="*/ 9809922 w 10018643"/>
                <a:gd name="connsiteY209" fmla="*/ 844826 h 7245626"/>
                <a:gd name="connsiteX210" fmla="*/ 9760226 w 10018643"/>
                <a:gd name="connsiteY210" fmla="*/ 894522 h 7245626"/>
                <a:gd name="connsiteX211" fmla="*/ 9730409 w 10018643"/>
                <a:gd name="connsiteY211" fmla="*/ 924339 h 7245626"/>
                <a:gd name="connsiteX212" fmla="*/ 9700591 w 10018643"/>
                <a:gd name="connsiteY212" fmla="*/ 944217 h 7245626"/>
                <a:gd name="connsiteX213" fmla="*/ 9680713 w 10018643"/>
                <a:gd name="connsiteY213" fmla="*/ 964096 h 7245626"/>
                <a:gd name="connsiteX214" fmla="*/ 9591261 w 10018643"/>
                <a:gd name="connsiteY214" fmla="*/ 1013791 h 7245626"/>
                <a:gd name="connsiteX215" fmla="*/ 9571382 w 10018643"/>
                <a:gd name="connsiteY215" fmla="*/ 1033669 h 7245626"/>
                <a:gd name="connsiteX216" fmla="*/ 9511748 w 10018643"/>
                <a:gd name="connsiteY216" fmla="*/ 1073426 h 7245626"/>
                <a:gd name="connsiteX217" fmla="*/ 9491869 w 10018643"/>
                <a:gd name="connsiteY217" fmla="*/ 1093304 h 7245626"/>
                <a:gd name="connsiteX218" fmla="*/ 9471991 w 10018643"/>
                <a:gd name="connsiteY218" fmla="*/ 1123122 h 7245626"/>
                <a:gd name="connsiteX219" fmla="*/ 9442174 w 10018643"/>
                <a:gd name="connsiteY219" fmla="*/ 1133061 h 7245626"/>
                <a:gd name="connsiteX220" fmla="*/ 9402417 w 10018643"/>
                <a:gd name="connsiteY220" fmla="*/ 1182756 h 7245626"/>
                <a:gd name="connsiteX221" fmla="*/ 9372600 w 10018643"/>
                <a:gd name="connsiteY221" fmla="*/ 1192696 h 7245626"/>
                <a:gd name="connsiteX222" fmla="*/ 9293087 w 10018643"/>
                <a:gd name="connsiteY222" fmla="*/ 1262269 h 7245626"/>
                <a:gd name="connsiteX223" fmla="*/ 9193696 w 10018643"/>
                <a:gd name="connsiteY223" fmla="*/ 1341782 h 7245626"/>
                <a:gd name="connsiteX224" fmla="*/ 9163878 w 10018643"/>
                <a:gd name="connsiteY224" fmla="*/ 1351722 h 7245626"/>
                <a:gd name="connsiteX225" fmla="*/ 9134061 w 10018643"/>
                <a:gd name="connsiteY225" fmla="*/ 1371600 h 7245626"/>
                <a:gd name="connsiteX226" fmla="*/ 9064487 w 10018643"/>
                <a:gd name="connsiteY226" fmla="*/ 1401417 h 7245626"/>
                <a:gd name="connsiteX227" fmla="*/ 9004852 w 10018643"/>
                <a:gd name="connsiteY227" fmla="*/ 1431235 h 7245626"/>
                <a:gd name="connsiteX228" fmla="*/ 8945217 w 10018643"/>
                <a:gd name="connsiteY228" fmla="*/ 1461052 h 7245626"/>
                <a:gd name="connsiteX229" fmla="*/ 8915400 w 10018643"/>
                <a:gd name="connsiteY229" fmla="*/ 1480930 h 7245626"/>
                <a:gd name="connsiteX230" fmla="*/ 8885582 w 10018643"/>
                <a:gd name="connsiteY230" fmla="*/ 1490869 h 7245626"/>
                <a:gd name="connsiteX231" fmla="*/ 8865704 w 10018643"/>
                <a:gd name="connsiteY231" fmla="*/ 1510748 h 7245626"/>
                <a:gd name="connsiteX232" fmla="*/ 8835887 w 10018643"/>
                <a:gd name="connsiteY232" fmla="*/ 1520687 h 7245626"/>
                <a:gd name="connsiteX233" fmla="*/ 8746435 w 10018643"/>
                <a:gd name="connsiteY233" fmla="*/ 1570382 h 7245626"/>
                <a:gd name="connsiteX234" fmla="*/ 8726556 w 10018643"/>
                <a:gd name="connsiteY234" fmla="*/ 1590261 h 7245626"/>
                <a:gd name="connsiteX235" fmla="*/ 8696739 w 10018643"/>
                <a:gd name="connsiteY235" fmla="*/ 1600200 h 7245626"/>
                <a:gd name="connsiteX236" fmla="*/ 8617226 w 10018643"/>
                <a:gd name="connsiteY236" fmla="*/ 1620078 h 7245626"/>
                <a:gd name="connsiteX237" fmla="*/ 8517835 w 10018643"/>
                <a:gd name="connsiteY237" fmla="*/ 1649896 h 7245626"/>
                <a:gd name="connsiteX238" fmla="*/ 8488017 w 10018643"/>
                <a:gd name="connsiteY238" fmla="*/ 1659835 h 7245626"/>
                <a:gd name="connsiteX239" fmla="*/ 8408504 w 10018643"/>
                <a:gd name="connsiteY239" fmla="*/ 1679713 h 7245626"/>
                <a:gd name="connsiteX240" fmla="*/ 8319052 w 10018643"/>
                <a:gd name="connsiteY240" fmla="*/ 1709530 h 7245626"/>
                <a:gd name="connsiteX241" fmla="*/ 8259417 w 10018643"/>
                <a:gd name="connsiteY241" fmla="*/ 1729409 h 7245626"/>
                <a:gd name="connsiteX242" fmla="*/ 8229600 w 10018643"/>
                <a:gd name="connsiteY242" fmla="*/ 1749287 h 7245626"/>
                <a:gd name="connsiteX243" fmla="*/ 8169965 w 10018643"/>
                <a:gd name="connsiteY243" fmla="*/ 1769165 h 7245626"/>
                <a:gd name="connsiteX244" fmla="*/ 8140148 w 10018643"/>
                <a:gd name="connsiteY244" fmla="*/ 1779104 h 7245626"/>
                <a:gd name="connsiteX245" fmla="*/ 8110330 w 10018643"/>
                <a:gd name="connsiteY245" fmla="*/ 1789043 h 7245626"/>
                <a:gd name="connsiteX246" fmla="*/ 8090452 w 10018643"/>
                <a:gd name="connsiteY246" fmla="*/ 1808922 h 7245626"/>
                <a:gd name="connsiteX247" fmla="*/ 8010939 w 10018643"/>
                <a:gd name="connsiteY247" fmla="*/ 1828800 h 7245626"/>
                <a:gd name="connsiteX248" fmla="*/ 7911548 w 10018643"/>
                <a:gd name="connsiteY248" fmla="*/ 1868556 h 7245626"/>
                <a:gd name="connsiteX249" fmla="*/ 7881730 w 10018643"/>
                <a:gd name="connsiteY249" fmla="*/ 1878496 h 7245626"/>
                <a:gd name="connsiteX250" fmla="*/ 7822096 w 10018643"/>
                <a:gd name="connsiteY250" fmla="*/ 1908313 h 7245626"/>
                <a:gd name="connsiteX251" fmla="*/ 7792278 w 10018643"/>
                <a:gd name="connsiteY251" fmla="*/ 1928191 h 7245626"/>
                <a:gd name="connsiteX252" fmla="*/ 7732643 w 10018643"/>
                <a:gd name="connsiteY252" fmla="*/ 1948069 h 7245626"/>
                <a:gd name="connsiteX253" fmla="*/ 7702826 w 10018643"/>
                <a:gd name="connsiteY253" fmla="*/ 1958009 h 7245626"/>
                <a:gd name="connsiteX254" fmla="*/ 7673009 w 10018643"/>
                <a:gd name="connsiteY254" fmla="*/ 1967948 h 7245626"/>
                <a:gd name="connsiteX255" fmla="*/ 7613374 w 10018643"/>
                <a:gd name="connsiteY255" fmla="*/ 1997765 h 7245626"/>
                <a:gd name="connsiteX256" fmla="*/ 7543800 w 10018643"/>
                <a:gd name="connsiteY256" fmla="*/ 2027582 h 7245626"/>
                <a:gd name="connsiteX257" fmla="*/ 7484165 w 10018643"/>
                <a:gd name="connsiteY257" fmla="*/ 2037522 h 7245626"/>
                <a:gd name="connsiteX258" fmla="*/ 7424530 w 10018643"/>
                <a:gd name="connsiteY258" fmla="*/ 2057400 h 7245626"/>
                <a:gd name="connsiteX259" fmla="*/ 7364896 w 10018643"/>
                <a:gd name="connsiteY259" fmla="*/ 2087217 h 7245626"/>
                <a:gd name="connsiteX260" fmla="*/ 7335078 w 10018643"/>
                <a:gd name="connsiteY260" fmla="*/ 2107096 h 7245626"/>
                <a:gd name="connsiteX261" fmla="*/ 7285382 w 10018643"/>
                <a:gd name="connsiteY261" fmla="*/ 2117035 h 7245626"/>
                <a:gd name="connsiteX262" fmla="*/ 7225748 w 10018643"/>
                <a:gd name="connsiteY262" fmla="*/ 2136913 h 7245626"/>
                <a:gd name="connsiteX263" fmla="*/ 7195930 w 10018643"/>
                <a:gd name="connsiteY263" fmla="*/ 2146852 h 7245626"/>
                <a:gd name="connsiteX264" fmla="*/ 7106478 w 10018643"/>
                <a:gd name="connsiteY264" fmla="*/ 2186609 h 7245626"/>
                <a:gd name="connsiteX265" fmla="*/ 7076661 w 10018643"/>
                <a:gd name="connsiteY265" fmla="*/ 2196548 h 7245626"/>
                <a:gd name="connsiteX266" fmla="*/ 7046843 w 10018643"/>
                <a:gd name="connsiteY266" fmla="*/ 2206487 h 7245626"/>
                <a:gd name="connsiteX267" fmla="*/ 7017026 w 10018643"/>
                <a:gd name="connsiteY267" fmla="*/ 2226365 h 7245626"/>
                <a:gd name="connsiteX268" fmla="*/ 6987209 w 10018643"/>
                <a:gd name="connsiteY268" fmla="*/ 2236304 h 7245626"/>
                <a:gd name="connsiteX269" fmla="*/ 6967330 w 10018643"/>
                <a:gd name="connsiteY269" fmla="*/ 2256182 h 7245626"/>
                <a:gd name="connsiteX270" fmla="*/ 6937513 w 10018643"/>
                <a:gd name="connsiteY270" fmla="*/ 2266122 h 7245626"/>
                <a:gd name="connsiteX271" fmla="*/ 6867939 w 10018643"/>
                <a:gd name="connsiteY271" fmla="*/ 2295939 h 7245626"/>
                <a:gd name="connsiteX272" fmla="*/ 6798365 w 10018643"/>
                <a:gd name="connsiteY272" fmla="*/ 2325756 h 7245626"/>
                <a:gd name="connsiteX273" fmla="*/ 6738730 w 10018643"/>
                <a:gd name="connsiteY273" fmla="*/ 2345635 h 7245626"/>
                <a:gd name="connsiteX274" fmla="*/ 6649278 w 10018643"/>
                <a:gd name="connsiteY274" fmla="*/ 2385391 h 7245626"/>
                <a:gd name="connsiteX275" fmla="*/ 6609522 w 10018643"/>
                <a:gd name="connsiteY275" fmla="*/ 2405269 h 7245626"/>
                <a:gd name="connsiteX276" fmla="*/ 6549887 w 10018643"/>
                <a:gd name="connsiteY276" fmla="*/ 2425148 h 7245626"/>
                <a:gd name="connsiteX277" fmla="*/ 6520069 w 10018643"/>
                <a:gd name="connsiteY277" fmla="*/ 2445026 h 7245626"/>
                <a:gd name="connsiteX278" fmla="*/ 6460435 w 10018643"/>
                <a:gd name="connsiteY278" fmla="*/ 2474843 h 7245626"/>
                <a:gd name="connsiteX279" fmla="*/ 6410739 w 10018643"/>
                <a:gd name="connsiteY279" fmla="*/ 2514600 h 7245626"/>
                <a:gd name="connsiteX280" fmla="*/ 6351104 w 10018643"/>
                <a:gd name="connsiteY280" fmla="*/ 2544417 h 7245626"/>
                <a:gd name="connsiteX281" fmla="*/ 6301409 w 10018643"/>
                <a:gd name="connsiteY281" fmla="*/ 2594113 h 7245626"/>
                <a:gd name="connsiteX282" fmla="*/ 6281530 w 10018643"/>
                <a:gd name="connsiteY282" fmla="*/ 2613991 h 7245626"/>
                <a:gd name="connsiteX283" fmla="*/ 6231835 w 10018643"/>
                <a:gd name="connsiteY283" fmla="*/ 2653748 h 7245626"/>
                <a:gd name="connsiteX284" fmla="*/ 6211956 w 10018643"/>
                <a:gd name="connsiteY284" fmla="*/ 2683565 h 7245626"/>
                <a:gd name="connsiteX285" fmla="*/ 6192078 w 10018643"/>
                <a:gd name="connsiteY285" fmla="*/ 2723322 h 7245626"/>
                <a:gd name="connsiteX286" fmla="*/ 6162261 w 10018643"/>
                <a:gd name="connsiteY286" fmla="*/ 2743200 h 7245626"/>
                <a:gd name="connsiteX287" fmla="*/ 6142382 w 10018643"/>
                <a:gd name="connsiteY287" fmla="*/ 2773017 h 7245626"/>
                <a:gd name="connsiteX288" fmla="*/ 6122504 w 10018643"/>
                <a:gd name="connsiteY288" fmla="*/ 2832652 h 7245626"/>
                <a:gd name="connsiteX289" fmla="*/ 6122504 w 10018643"/>
                <a:gd name="connsiteY289" fmla="*/ 3001617 h 7245626"/>
                <a:gd name="connsiteX290" fmla="*/ 6152322 w 10018643"/>
                <a:gd name="connsiteY290" fmla="*/ 3011556 h 7245626"/>
                <a:gd name="connsiteX291" fmla="*/ 6202017 w 10018643"/>
                <a:gd name="connsiteY291" fmla="*/ 3061252 h 7245626"/>
                <a:gd name="connsiteX292" fmla="*/ 6221896 w 10018643"/>
                <a:gd name="connsiteY292" fmla="*/ 3091069 h 7245626"/>
                <a:gd name="connsiteX293" fmla="*/ 6281530 w 10018643"/>
                <a:gd name="connsiteY293" fmla="*/ 3110948 h 7245626"/>
                <a:gd name="connsiteX294" fmla="*/ 6510130 w 10018643"/>
                <a:gd name="connsiteY294" fmla="*/ 3091069 h 7245626"/>
                <a:gd name="connsiteX295" fmla="*/ 6539948 w 10018643"/>
                <a:gd name="connsiteY295" fmla="*/ 3071191 h 7245626"/>
                <a:gd name="connsiteX296" fmla="*/ 6718852 w 10018643"/>
                <a:gd name="connsiteY296" fmla="*/ 3061252 h 7245626"/>
                <a:gd name="connsiteX297" fmla="*/ 6788426 w 10018643"/>
                <a:gd name="connsiteY297" fmla="*/ 3041374 h 7245626"/>
                <a:gd name="connsiteX298" fmla="*/ 6877878 w 10018643"/>
                <a:gd name="connsiteY298" fmla="*/ 3021496 h 7245626"/>
                <a:gd name="connsiteX299" fmla="*/ 6977269 w 10018643"/>
                <a:gd name="connsiteY299" fmla="*/ 3011556 h 7245626"/>
                <a:gd name="connsiteX300" fmla="*/ 7046843 w 10018643"/>
                <a:gd name="connsiteY300" fmla="*/ 2991678 h 7245626"/>
                <a:gd name="connsiteX301" fmla="*/ 7106478 w 10018643"/>
                <a:gd name="connsiteY301" fmla="*/ 2971800 h 7245626"/>
                <a:gd name="connsiteX302" fmla="*/ 7136296 w 10018643"/>
                <a:gd name="connsiteY302" fmla="*/ 2961861 h 7245626"/>
                <a:gd name="connsiteX303" fmla="*/ 7166113 w 10018643"/>
                <a:gd name="connsiteY303" fmla="*/ 2951922 h 7245626"/>
                <a:gd name="connsiteX304" fmla="*/ 7235687 w 10018643"/>
                <a:gd name="connsiteY304" fmla="*/ 2941982 h 7245626"/>
                <a:gd name="connsiteX305" fmla="*/ 7295322 w 10018643"/>
                <a:gd name="connsiteY305" fmla="*/ 2922104 h 7245626"/>
                <a:gd name="connsiteX306" fmla="*/ 7325139 w 10018643"/>
                <a:gd name="connsiteY306" fmla="*/ 2902226 h 7245626"/>
                <a:gd name="connsiteX307" fmla="*/ 7384774 w 10018643"/>
                <a:gd name="connsiteY307" fmla="*/ 2882348 h 7245626"/>
                <a:gd name="connsiteX308" fmla="*/ 7444409 w 10018643"/>
                <a:gd name="connsiteY308" fmla="*/ 2842591 h 7245626"/>
                <a:gd name="connsiteX309" fmla="*/ 7504043 w 10018643"/>
                <a:gd name="connsiteY309" fmla="*/ 2822713 h 7245626"/>
                <a:gd name="connsiteX310" fmla="*/ 7593496 w 10018643"/>
                <a:gd name="connsiteY310" fmla="*/ 2782956 h 7245626"/>
                <a:gd name="connsiteX311" fmla="*/ 7682948 w 10018643"/>
                <a:gd name="connsiteY311" fmla="*/ 2753139 h 7245626"/>
                <a:gd name="connsiteX312" fmla="*/ 7712765 w 10018643"/>
                <a:gd name="connsiteY312" fmla="*/ 2743200 h 7245626"/>
                <a:gd name="connsiteX313" fmla="*/ 7752522 w 10018643"/>
                <a:gd name="connsiteY313" fmla="*/ 2733261 h 7245626"/>
                <a:gd name="connsiteX314" fmla="*/ 7812156 w 10018643"/>
                <a:gd name="connsiteY314" fmla="*/ 2713382 h 7245626"/>
                <a:gd name="connsiteX315" fmla="*/ 7951304 w 10018643"/>
                <a:gd name="connsiteY315" fmla="*/ 2683565 h 7245626"/>
                <a:gd name="connsiteX316" fmla="*/ 8080513 w 10018643"/>
                <a:gd name="connsiteY316" fmla="*/ 2653748 h 7245626"/>
                <a:gd name="connsiteX317" fmla="*/ 8179904 w 10018643"/>
                <a:gd name="connsiteY317" fmla="*/ 2673626 h 7245626"/>
                <a:gd name="connsiteX318" fmla="*/ 8239539 w 10018643"/>
                <a:gd name="connsiteY318" fmla="*/ 2713382 h 7245626"/>
                <a:gd name="connsiteX319" fmla="*/ 8269356 w 10018643"/>
                <a:gd name="connsiteY319" fmla="*/ 2723322 h 7245626"/>
                <a:gd name="connsiteX320" fmla="*/ 8299174 w 10018643"/>
                <a:gd name="connsiteY320" fmla="*/ 2743200 h 7245626"/>
                <a:gd name="connsiteX321" fmla="*/ 8338930 w 10018643"/>
                <a:gd name="connsiteY321" fmla="*/ 2753139 h 7245626"/>
                <a:gd name="connsiteX322" fmla="*/ 8368748 w 10018643"/>
                <a:gd name="connsiteY322" fmla="*/ 2763078 h 7245626"/>
                <a:gd name="connsiteX323" fmla="*/ 8388626 w 10018643"/>
                <a:gd name="connsiteY323" fmla="*/ 2832652 h 7245626"/>
                <a:gd name="connsiteX324" fmla="*/ 8408504 w 10018643"/>
                <a:gd name="connsiteY324" fmla="*/ 2892287 h 7245626"/>
                <a:gd name="connsiteX325" fmla="*/ 8438322 w 10018643"/>
                <a:gd name="connsiteY325" fmla="*/ 2951922 h 7245626"/>
                <a:gd name="connsiteX326" fmla="*/ 8428382 w 10018643"/>
                <a:gd name="connsiteY326" fmla="*/ 3091069 h 7245626"/>
                <a:gd name="connsiteX327" fmla="*/ 8408504 w 10018643"/>
                <a:gd name="connsiteY327" fmla="*/ 3110948 h 7245626"/>
                <a:gd name="connsiteX328" fmla="*/ 8398565 w 10018643"/>
                <a:gd name="connsiteY328" fmla="*/ 3140765 h 7245626"/>
                <a:gd name="connsiteX329" fmla="*/ 8368748 w 10018643"/>
                <a:gd name="connsiteY329" fmla="*/ 3150704 h 7245626"/>
                <a:gd name="connsiteX330" fmla="*/ 8309113 w 10018643"/>
                <a:gd name="connsiteY330" fmla="*/ 3190461 h 7245626"/>
                <a:gd name="connsiteX331" fmla="*/ 8279296 w 10018643"/>
                <a:gd name="connsiteY331" fmla="*/ 3200400 h 7245626"/>
                <a:gd name="connsiteX332" fmla="*/ 8219661 w 10018643"/>
                <a:gd name="connsiteY332" fmla="*/ 3240156 h 7245626"/>
                <a:gd name="connsiteX333" fmla="*/ 8160026 w 10018643"/>
                <a:gd name="connsiteY333" fmla="*/ 3260035 h 7245626"/>
                <a:gd name="connsiteX334" fmla="*/ 8130209 w 10018643"/>
                <a:gd name="connsiteY334" fmla="*/ 3279913 h 7245626"/>
                <a:gd name="connsiteX335" fmla="*/ 8070574 w 10018643"/>
                <a:gd name="connsiteY335" fmla="*/ 3289852 h 7245626"/>
                <a:gd name="connsiteX336" fmla="*/ 8010939 w 10018643"/>
                <a:gd name="connsiteY336" fmla="*/ 3309730 h 7245626"/>
                <a:gd name="connsiteX337" fmla="*/ 7772400 w 10018643"/>
                <a:gd name="connsiteY337" fmla="*/ 3299791 h 7245626"/>
                <a:gd name="connsiteX338" fmla="*/ 7653130 w 10018643"/>
                <a:gd name="connsiteY338" fmla="*/ 3279913 h 7245626"/>
                <a:gd name="connsiteX339" fmla="*/ 7454348 w 10018643"/>
                <a:gd name="connsiteY339" fmla="*/ 3289852 h 7245626"/>
                <a:gd name="connsiteX340" fmla="*/ 7434469 w 10018643"/>
                <a:gd name="connsiteY340" fmla="*/ 3309730 h 7245626"/>
                <a:gd name="connsiteX341" fmla="*/ 7404652 w 10018643"/>
                <a:gd name="connsiteY341" fmla="*/ 3319669 h 7245626"/>
                <a:gd name="connsiteX342" fmla="*/ 7315200 w 10018643"/>
                <a:gd name="connsiteY342" fmla="*/ 3329609 h 7245626"/>
                <a:gd name="connsiteX343" fmla="*/ 6877878 w 10018643"/>
                <a:gd name="connsiteY343" fmla="*/ 3319669 h 7245626"/>
                <a:gd name="connsiteX344" fmla="*/ 6848061 w 10018643"/>
                <a:gd name="connsiteY344" fmla="*/ 3309730 h 7245626"/>
                <a:gd name="connsiteX345" fmla="*/ 6808304 w 10018643"/>
                <a:gd name="connsiteY345" fmla="*/ 3299791 h 7245626"/>
                <a:gd name="connsiteX346" fmla="*/ 6450496 w 10018643"/>
                <a:gd name="connsiteY346" fmla="*/ 3309730 h 7245626"/>
                <a:gd name="connsiteX347" fmla="*/ 6400800 w 10018643"/>
                <a:gd name="connsiteY347" fmla="*/ 3339548 h 7245626"/>
                <a:gd name="connsiteX348" fmla="*/ 6331226 w 10018643"/>
                <a:gd name="connsiteY348" fmla="*/ 3389243 h 7245626"/>
                <a:gd name="connsiteX349" fmla="*/ 6301409 w 10018643"/>
                <a:gd name="connsiteY349" fmla="*/ 3399182 h 7245626"/>
                <a:gd name="connsiteX350" fmla="*/ 6271591 w 10018643"/>
                <a:gd name="connsiteY350" fmla="*/ 3419061 h 7245626"/>
                <a:gd name="connsiteX351" fmla="*/ 6241774 w 10018643"/>
                <a:gd name="connsiteY351" fmla="*/ 3429000 h 7245626"/>
                <a:gd name="connsiteX352" fmla="*/ 6172200 w 10018643"/>
                <a:gd name="connsiteY352" fmla="*/ 3468756 h 7245626"/>
                <a:gd name="connsiteX353" fmla="*/ 6152322 w 10018643"/>
                <a:gd name="connsiteY353" fmla="*/ 3488635 h 7245626"/>
                <a:gd name="connsiteX354" fmla="*/ 6122504 w 10018643"/>
                <a:gd name="connsiteY354" fmla="*/ 3508513 h 7245626"/>
                <a:gd name="connsiteX355" fmla="*/ 6152322 w 10018643"/>
                <a:gd name="connsiteY355" fmla="*/ 3588026 h 7245626"/>
                <a:gd name="connsiteX356" fmla="*/ 6172200 w 10018643"/>
                <a:gd name="connsiteY356" fmla="*/ 3667539 h 7245626"/>
                <a:gd name="connsiteX357" fmla="*/ 6202017 w 10018643"/>
                <a:gd name="connsiteY357" fmla="*/ 3687417 h 7245626"/>
                <a:gd name="connsiteX358" fmla="*/ 6301409 w 10018643"/>
                <a:gd name="connsiteY358" fmla="*/ 3707296 h 7245626"/>
                <a:gd name="connsiteX359" fmla="*/ 6400800 w 10018643"/>
                <a:gd name="connsiteY359" fmla="*/ 3737113 h 7245626"/>
                <a:gd name="connsiteX360" fmla="*/ 6460435 w 10018643"/>
                <a:gd name="connsiteY360" fmla="*/ 3766930 h 7245626"/>
                <a:gd name="connsiteX361" fmla="*/ 6520069 w 10018643"/>
                <a:gd name="connsiteY361" fmla="*/ 3796748 h 7245626"/>
                <a:gd name="connsiteX362" fmla="*/ 6649278 w 10018643"/>
                <a:gd name="connsiteY362" fmla="*/ 3826565 h 7245626"/>
                <a:gd name="connsiteX363" fmla="*/ 6718852 w 10018643"/>
                <a:gd name="connsiteY363" fmla="*/ 3846443 h 7245626"/>
                <a:gd name="connsiteX364" fmla="*/ 6778487 w 10018643"/>
                <a:gd name="connsiteY364" fmla="*/ 3856382 h 7245626"/>
                <a:gd name="connsiteX365" fmla="*/ 6848061 w 10018643"/>
                <a:gd name="connsiteY365" fmla="*/ 3876261 h 7245626"/>
                <a:gd name="connsiteX366" fmla="*/ 6997148 w 10018643"/>
                <a:gd name="connsiteY366" fmla="*/ 3916017 h 7245626"/>
                <a:gd name="connsiteX367" fmla="*/ 7086600 w 10018643"/>
                <a:gd name="connsiteY367" fmla="*/ 3925956 h 7245626"/>
                <a:gd name="connsiteX368" fmla="*/ 7126356 w 10018643"/>
                <a:gd name="connsiteY368" fmla="*/ 3935896 h 7245626"/>
                <a:gd name="connsiteX369" fmla="*/ 7185991 w 10018643"/>
                <a:gd name="connsiteY369" fmla="*/ 3955774 h 7245626"/>
                <a:gd name="connsiteX370" fmla="*/ 7215809 w 10018643"/>
                <a:gd name="connsiteY370" fmla="*/ 3965713 h 7245626"/>
                <a:gd name="connsiteX371" fmla="*/ 7255565 w 10018643"/>
                <a:gd name="connsiteY371" fmla="*/ 3975652 h 7245626"/>
                <a:gd name="connsiteX372" fmla="*/ 7285382 w 10018643"/>
                <a:gd name="connsiteY372" fmla="*/ 3985591 h 7245626"/>
                <a:gd name="connsiteX373" fmla="*/ 7384774 w 10018643"/>
                <a:gd name="connsiteY373" fmla="*/ 3995530 h 7245626"/>
                <a:gd name="connsiteX374" fmla="*/ 7414591 w 10018643"/>
                <a:gd name="connsiteY374" fmla="*/ 4015409 h 7245626"/>
                <a:gd name="connsiteX375" fmla="*/ 7454348 w 10018643"/>
                <a:gd name="connsiteY375" fmla="*/ 4025348 h 7245626"/>
                <a:gd name="connsiteX376" fmla="*/ 7593496 w 10018643"/>
                <a:gd name="connsiteY376" fmla="*/ 4045226 h 7245626"/>
                <a:gd name="connsiteX377" fmla="*/ 7722704 w 10018643"/>
                <a:gd name="connsiteY377" fmla="*/ 4065104 h 7245626"/>
                <a:gd name="connsiteX378" fmla="*/ 7772400 w 10018643"/>
                <a:gd name="connsiteY378" fmla="*/ 4075043 h 7245626"/>
                <a:gd name="connsiteX379" fmla="*/ 7881730 w 10018643"/>
                <a:gd name="connsiteY379" fmla="*/ 4084982 h 7245626"/>
                <a:gd name="connsiteX380" fmla="*/ 7931426 w 10018643"/>
                <a:gd name="connsiteY380" fmla="*/ 4094922 h 7245626"/>
                <a:gd name="connsiteX381" fmla="*/ 7961243 w 10018643"/>
                <a:gd name="connsiteY381" fmla="*/ 4104861 h 7245626"/>
                <a:gd name="connsiteX382" fmla="*/ 8010939 w 10018643"/>
                <a:gd name="connsiteY382" fmla="*/ 4114800 h 7245626"/>
                <a:gd name="connsiteX383" fmla="*/ 8080513 w 10018643"/>
                <a:gd name="connsiteY383" fmla="*/ 4134678 h 7245626"/>
                <a:gd name="connsiteX384" fmla="*/ 8189843 w 10018643"/>
                <a:gd name="connsiteY384" fmla="*/ 4154556 h 7245626"/>
                <a:gd name="connsiteX385" fmla="*/ 8219661 w 10018643"/>
                <a:gd name="connsiteY385" fmla="*/ 4174435 h 7245626"/>
                <a:gd name="connsiteX386" fmla="*/ 8309113 w 10018643"/>
                <a:gd name="connsiteY386" fmla="*/ 4194313 h 7245626"/>
                <a:gd name="connsiteX387" fmla="*/ 8319052 w 10018643"/>
                <a:gd name="connsiteY387" fmla="*/ 4224130 h 7245626"/>
                <a:gd name="connsiteX388" fmla="*/ 8328991 w 10018643"/>
                <a:gd name="connsiteY388" fmla="*/ 4263887 h 7245626"/>
                <a:gd name="connsiteX389" fmla="*/ 8358809 w 10018643"/>
                <a:gd name="connsiteY389" fmla="*/ 4273826 h 7245626"/>
                <a:gd name="connsiteX390" fmla="*/ 8428382 w 10018643"/>
                <a:gd name="connsiteY390" fmla="*/ 4293704 h 7245626"/>
                <a:gd name="connsiteX391" fmla="*/ 8468139 w 10018643"/>
                <a:gd name="connsiteY391" fmla="*/ 4333461 h 7245626"/>
                <a:gd name="connsiteX392" fmla="*/ 8507896 w 10018643"/>
                <a:gd name="connsiteY392" fmla="*/ 4353339 h 7245626"/>
                <a:gd name="connsiteX393" fmla="*/ 8607287 w 10018643"/>
                <a:gd name="connsiteY393" fmla="*/ 4383156 h 7245626"/>
                <a:gd name="connsiteX394" fmla="*/ 8676861 w 10018643"/>
                <a:gd name="connsiteY394" fmla="*/ 4403035 h 7245626"/>
                <a:gd name="connsiteX395" fmla="*/ 8686800 w 10018643"/>
                <a:gd name="connsiteY395" fmla="*/ 4442791 h 7245626"/>
                <a:gd name="connsiteX396" fmla="*/ 8696739 w 10018643"/>
                <a:gd name="connsiteY396" fmla="*/ 4472609 h 7245626"/>
                <a:gd name="connsiteX397" fmla="*/ 8676861 w 10018643"/>
                <a:gd name="connsiteY397" fmla="*/ 4591878 h 7245626"/>
                <a:gd name="connsiteX398" fmla="*/ 8656982 w 10018643"/>
                <a:gd name="connsiteY398" fmla="*/ 4621696 h 7245626"/>
                <a:gd name="connsiteX399" fmla="*/ 8627165 w 10018643"/>
                <a:gd name="connsiteY399" fmla="*/ 4681330 h 7245626"/>
                <a:gd name="connsiteX400" fmla="*/ 8597348 w 10018643"/>
                <a:gd name="connsiteY400" fmla="*/ 4691269 h 7245626"/>
                <a:gd name="connsiteX401" fmla="*/ 8577469 w 10018643"/>
                <a:gd name="connsiteY401" fmla="*/ 4711148 h 7245626"/>
                <a:gd name="connsiteX402" fmla="*/ 8458200 w 10018643"/>
                <a:gd name="connsiteY402" fmla="*/ 4731026 h 7245626"/>
                <a:gd name="connsiteX403" fmla="*/ 8309113 w 10018643"/>
                <a:gd name="connsiteY403" fmla="*/ 4721087 h 7245626"/>
                <a:gd name="connsiteX404" fmla="*/ 8279296 w 10018643"/>
                <a:gd name="connsiteY404" fmla="*/ 4701209 h 7245626"/>
                <a:gd name="connsiteX405" fmla="*/ 8150087 w 10018643"/>
                <a:gd name="connsiteY405" fmla="*/ 4691269 h 7245626"/>
                <a:gd name="connsiteX406" fmla="*/ 7951304 w 10018643"/>
                <a:gd name="connsiteY406" fmla="*/ 4671391 h 7245626"/>
                <a:gd name="connsiteX407" fmla="*/ 7881730 w 10018643"/>
                <a:gd name="connsiteY407" fmla="*/ 4661452 h 7245626"/>
                <a:gd name="connsiteX408" fmla="*/ 7822096 w 10018643"/>
                <a:gd name="connsiteY408" fmla="*/ 4631635 h 7245626"/>
                <a:gd name="connsiteX409" fmla="*/ 7752522 w 10018643"/>
                <a:gd name="connsiteY409" fmla="*/ 4601817 h 7245626"/>
                <a:gd name="connsiteX410" fmla="*/ 7712765 w 10018643"/>
                <a:gd name="connsiteY410" fmla="*/ 4591878 h 7245626"/>
                <a:gd name="connsiteX411" fmla="*/ 7663069 w 10018643"/>
                <a:gd name="connsiteY411" fmla="*/ 4581939 h 7245626"/>
                <a:gd name="connsiteX412" fmla="*/ 7603435 w 10018643"/>
                <a:gd name="connsiteY412" fmla="*/ 4562061 h 7245626"/>
                <a:gd name="connsiteX413" fmla="*/ 7563678 w 10018643"/>
                <a:gd name="connsiteY413" fmla="*/ 4552122 h 7245626"/>
                <a:gd name="connsiteX414" fmla="*/ 7504043 w 10018643"/>
                <a:gd name="connsiteY414" fmla="*/ 4522304 h 7245626"/>
                <a:gd name="connsiteX415" fmla="*/ 7434469 w 10018643"/>
                <a:gd name="connsiteY415" fmla="*/ 4482548 h 7245626"/>
                <a:gd name="connsiteX416" fmla="*/ 7354956 w 10018643"/>
                <a:gd name="connsiteY416" fmla="*/ 4462669 h 7245626"/>
                <a:gd name="connsiteX417" fmla="*/ 7325139 w 10018643"/>
                <a:gd name="connsiteY417" fmla="*/ 4452730 h 7245626"/>
                <a:gd name="connsiteX418" fmla="*/ 7285382 w 10018643"/>
                <a:gd name="connsiteY418" fmla="*/ 4442791 h 7245626"/>
                <a:gd name="connsiteX419" fmla="*/ 7255565 w 10018643"/>
                <a:gd name="connsiteY419" fmla="*/ 4422913 h 7245626"/>
                <a:gd name="connsiteX420" fmla="*/ 7225748 w 10018643"/>
                <a:gd name="connsiteY420" fmla="*/ 4412974 h 7245626"/>
                <a:gd name="connsiteX421" fmla="*/ 7156174 w 10018643"/>
                <a:gd name="connsiteY421" fmla="*/ 4353339 h 7245626"/>
                <a:gd name="connsiteX422" fmla="*/ 7126356 w 10018643"/>
                <a:gd name="connsiteY422" fmla="*/ 4343400 h 7245626"/>
                <a:gd name="connsiteX423" fmla="*/ 7007087 w 10018643"/>
                <a:gd name="connsiteY423" fmla="*/ 4283765 h 7245626"/>
                <a:gd name="connsiteX424" fmla="*/ 6977269 w 10018643"/>
                <a:gd name="connsiteY424" fmla="*/ 4273826 h 7245626"/>
                <a:gd name="connsiteX425" fmla="*/ 6947452 w 10018643"/>
                <a:gd name="connsiteY425" fmla="*/ 4263887 h 7245626"/>
                <a:gd name="connsiteX426" fmla="*/ 6917635 w 10018643"/>
                <a:gd name="connsiteY426" fmla="*/ 4234069 h 7245626"/>
                <a:gd name="connsiteX427" fmla="*/ 6867939 w 10018643"/>
                <a:gd name="connsiteY427" fmla="*/ 4224130 h 7245626"/>
                <a:gd name="connsiteX428" fmla="*/ 6838122 w 10018643"/>
                <a:gd name="connsiteY428" fmla="*/ 4214191 h 7245626"/>
                <a:gd name="connsiteX429" fmla="*/ 6768548 w 10018643"/>
                <a:gd name="connsiteY429" fmla="*/ 4184374 h 7245626"/>
                <a:gd name="connsiteX430" fmla="*/ 6698974 w 10018643"/>
                <a:gd name="connsiteY430" fmla="*/ 4154556 h 7245626"/>
                <a:gd name="connsiteX431" fmla="*/ 6609522 w 10018643"/>
                <a:gd name="connsiteY431" fmla="*/ 4124739 h 7245626"/>
                <a:gd name="connsiteX432" fmla="*/ 6549887 w 10018643"/>
                <a:gd name="connsiteY432" fmla="*/ 4104861 h 7245626"/>
                <a:gd name="connsiteX433" fmla="*/ 6520069 w 10018643"/>
                <a:gd name="connsiteY433" fmla="*/ 4094922 h 7245626"/>
                <a:gd name="connsiteX434" fmla="*/ 6440556 w 10018643"/>
                <a:gd name="connsiteY434" fmla="*/ 4065104 h 7245626"/>
                <a:gd name="connsiteX435" fmla="*/ 6410739 w 10018643"/>
                <a:gd name="connsiteY435" fmla="*/ 4055165 h 7245626"/>
                <a:gd name="connsiteX436" fmla="*/ 6370982 w 10018643"/>
                <a:gd name="connsiteY436" fmla="*/ 4045226 h 7245626"/>
                <a:gd name="connsiteX437" fmla="*/ 6311348 w 10018643"/>
                <a:gd name="connsiteY437" fmla="*/ 4025348 h 7245626"/>
                <a:gd name="connsiteX438" fmla="*/ 6261652 w 10018643"/>
                <a:gd name="connsiteY438" fmla="*/ 4015409 h 7245626"/>
                <a:gd name="connsiteX439" fmla="*/ 6122504 w 10018643"/>
                <a:gd name="connsiteY439" fmla="*/ 4025348 h 7245626"/>
                <a:gd name="connsiteX440" fmla="*/ 6062869 w 10018643"/>
                <a:gd name="connsiteY440" fmla="*/ 4065104 h 7245626"/>
                <a:gd name="connsiteX441" fmla="*/ 6042991 w 10018643"/>
                <a:gd name="connsiteY441" fmla="*/ 4094922 h 7245626"/>
                <a:gd name="connsiteX442" fmla="*/ 6033052 w 10018643"/>
                <a:gd name="connsiteY442" fmla="*/ 4124739 h 7245626"/>
                <a:gd name="connsiteX443" fmla="*/ 6003235 w 10018643"/>
                <a:gd name="connsiteY443" fmla="*/ 4164496 h 7245626"/>
                <a:gd name="connsiteX444" fmla="*/ 5983356 w 10018643"/>
                <a:gd name="connsiteY444" fmla="*/ 4194313 h 7245626"/>
                <a:gd name="connsiteX445" fmla="*/ 5983356 w 10018643"/>
                <a:gd name="connsiteY445" fmla="*/ 4323522 h 7245626"/>
                <a:gd name="connsiteX446" fmla="*/ 5993296 w 10018643"/>
                <a:gd name="connsiteY446" fmla="*/ 4353339 h 7245626"/>
                <a:gd name="connsiteX447" fmla="*/ 6023113 w 10018643"/>
                <a:gd name="connsiteY447" fmla="*/ 4373217 h 7245626"/>
                <a:gd name="connsiteX448" fmla="*/ 6033052 w 10018643"/>
                <a:gd name="connsiteY448" fmla="*/ 4403035 h 7245626"/>
                <a:gd name="connsiteX449" fmla="*/ 6072809 w 10018643"/>
                <a:gd name="connsiteY449" fmla="*/ 4462669 h 7245626"/>
                <a:gd name="connsiteX450" fmla="*/ 6082748 w 10018643"/>
                <a:gd name="connsiteY450" fmla="*/ 4492487 h 7245626"/>
                <a:gd name="connsiteX451" fmla="*/ 6112565 w 10018643"/>
                <a:gd name="connsiteY451" fmla="*/ 4512365 h 7245626"/>
                <a:gd name="connsiteX452" fmla="*/ 6142382 w 10018643"/>
                <a:gd name="connsiteY452" fmla="*/ 4542182 h 7245626"/>
                <a:gd name="connsiteX453" fmla="*/ 6172200 w 10018643"/>
                <a:gd name="connsiteY453" fmla="*/ 4562061 h 7245626"/>
                <a:gd name="connsiteX454" fmla="*/ 6221896 w 10018643"/>
                <a:gd name="connsiteY454" fmla="*/ 4611756 h 7245626"/>
                <a:gd name="connsiteX455" fmla="*/ 6241774 w 10018643"/>
                <a:gd name="connsiteY455" fmla="*/ 4631635 h 7245626"/>
                <a:gd name="connsiteX456" fmla="*/ 6301409 w 10018643"/>
                <a:gd name="connsiteY456" fmla="*/ 4681330 h 7245626"/>
                <a:gd name="connsiteX457" fmla="*/ 6341165 w 10018643"/>
                <a:gd name="connsiteY457" fmla="*/ 4731026 h 7245626"/>
                <a:gd name="connsiteX458" fmla="*/ 6351104 w 10018643"/>
                <a:gd name="connsiteY458" fmla="*/ 4760843 h 7245626"/>
                <a:gd name="connsiteX459" fmla="*/ 6440556 w 10018643"/>
                <a:gd name="connsiteY459" fmla="*/ 4810539 h 7245626"/>
                <a:gd name="connsiteX460" fmla="*/ 6470374 w 10018643"/>
                <a:gd name="connsiteY460" fmla="*/ 4830417 h 7245626"/>
                <a:gd name="connsiteX461" fmla="*/ 6490252 w 10018643"/>
                <a:gd name="connsiteY461" fmla="*/ 4850296 h 7245626"/>
                <a:gd name="connsiteX462" fmla="*/ 6520069 w 10018643"/>
                <a:gd name="connsiteY462" fmla="*/ 4860235 h 7245626"/>
                <a:gd name="connsiteX463" fmla="*/ 6549887 w 10018643"/>
                <a:gd name="connsiteY463" fmla="*/ 4880113 h 7245626"/>
                <a:gd name="connsiteX464" fmla="*/ 6579704 w 10018643"/>
                <a:gd name="connsiteY464" fmla="*/ 4890052 h 7245626"/>
                <a:gd name="connsiteX465" fmla="*/ 6708913 w 10018643"/>
                <a:gd name="connsiteY465" fmla="*/ 4969565 h 7245626"/>
                <a:gd name="connsiteX466" fmla="*/ 6748669 w 10018643"/>
                <a:gd name="connsiteY466" fmla="*/ 4979504 h 7245626"/>
                <a:gd name="connsiteX467" fmla="*/ 6778487 w 10018643"/>
                <a:gd name="connsiteY467" fmla="*/ 4989443 h 7245626"/>
                <a:gd name="connsiteX468" fmla="*/ 6828182 w 10018643"/>
                <a:gd name="connsiteY468" fmla="*/ 5029200 h 7245626"/>
                <a:gd name="connsiteX469" fmla="*/ 6887817 w 10018643"/>
                <a:gd name="connsiteY469" fmla="*/ 5049078 h 7245626"/>
                <a:gd name="connsiteX470" fmla="*/ 6937513 w 10018643"/>
                <a:gd name="connsiteY470" fmla="*/ 5078896 h 7245626"/>
                <a:gd name="connsiteX471" fmla="*/ 6997148 w 10018643"/>
                <a:gd name="connsiteY471" fmla="*/ 5108713 h 7245626"/>
                <a:gd name="connsiteX472" fmla="*/ 7056782 w 10018643"/>
                <a:gd name="connsiteY472" fmla="*/ 5148469 h 7245626"/>
                <a:gd name="connsiteX473" fmla="*/ 7076661 w 10018643"/>
                <a:gd name="connsiteY473" fmla="*/ 5168348 h 7245626"/>
                <a:gd name="connsiteX474" fmla="*/ 7106478 w 10018643"/>
                <a:gd name="connsiteY474" fmla="*/ 5178287 h 7245626"/>
                <a:gd name="connsiteX475" fmla="*/ 7116417 w 10018643"/>
                <a:gd name="connsiteY475" fmla="*/ 5208104 h 7245626"/>
                <a:gd name="connsiteX476" fmla="*/ 7146235 w 10018643"/>
                <a:gd name="connsiteY476" fmla="*/ 5227982 h 7245626"/>
                <a:gd name="connsiteX477" fmla="*/ 7166113 w 10018643"/>
                <a:gd name="connsiteY477" fmla="*/ 5247861 h 7245626"/>
                <a:gd name="connsiteX478" fmla="*/ 7205869 w 10018643"/>
                <a:gd name="connsiteY478" fmla="*/ 5347252 h 7245626"/>
                <a:gd name="connsiteX479" fmla="*/ 7225748 w 10018643"/>
                <a:gd name="connsiteY479" fmla="*/ 5367130 h 7245626"/>
                <a:gd name="connsiteX480" fmla="*/ 7295322 w 10018643"/>
                <a:gd name="connsiteY480" fmla="*/ 5446643 h 7245626"/>
                <a:gd name="connsiteX481" fmla="*/ 7295322 w 10018643"/>
                <a:gd name="connsiteY481" fmla="*/ 5645426 h 7245626"/>
                <a:gd name="connsiteX482" fmla="*/ 7235687 w 10018643"/>
                <a:gd name="connsiteY482" fmla="*/ 5665304 h 7245626"/>
                <a:gd name="connsiteX483" fmla="*/ 7205869 w 10018643"/>
                <a:gd name="connsiteY483" fmla="*/ 5675243 h 7245626"/>
                <a:gd name="connsiteX484" fmla="*/ 6957391 w 10018643"/>
                <a:gd name="connsiteY484" fmla="*/ 5625548 h 7245626"/>
                <a:gd name="connsiteX485" fmla="*/ 6867939 w 10018643"/>
                <a:gd name="connsiteY485" fmla="*/ 5565913 h 7245626"/>
                <a:gd name="connsiteX486" fmla="*/ 6838122 w 10018643"/>
                <a:gd name="connsiteY486" fmla="*/ 5546035 h 7245626"/>
                <a:gd name="connsiteX487" fmla="*/ 6818243 w 10018643"/>
                <a:gd name="connsiteY487" fmla="*/ 5516217 h 7245626"/>
                <a:gd name="connsiteX488" fmla="*/ 6758609 w 10018643"/>
                <a:gd name="connsiteY488" fmla="*/ 5476461 h 7245626"/>
                <a:gd name="connsiteX489" fmla="*/ 6689035 w 10018643"/>
                <a:gd name="connsiteY489" fmla="*/ 5436704 h 7245626"/>
                <a:gd name="connsiteX490" fmla="*/ 6669156 w 10018643"/>
                <a:gd name="connsiteY490" fmla="*/ 5416826 h 7245626"/>
                <a:gd name="connsiteX491" fmla="*/ 6639339 w 10018643"/>
                <a:gd name="connsiteY491" fmla="*/ 5396948 h 7245626"/>
                <a:gd name="connsiteX492" fmla="*/ 6589643 w 10018643"/>
                <a:gd name="connsiteY492" fmla="*/ 5357191 h 7245626"/>
                <a:gd name="connsiteX493" fmla="*/ 6559826 w 10018643"/>
                <a:gd name="connsiteY493" fmla="*/ 5347252 h 7245626"/>
                <a:gd name="connsiteX494" fmla="*/ 6530009 w 10018643"/>
                <a:gd name="connsiteY494" fmla="*/ 5317435 h 7245626"/>
                <a:gd name="connsiteX495" fmla="*/ 6500191 w 10018643"/>
                <a:gd name="connsiteY495" fmla="*/ 5297556 h 7245626"/>
                <a:gd name="connsiteX496" fmla="*/ 6490252 w 10018643"/>
                <a:gd name="connsiteY496" fmla="*/ 5267739 h 7245626"/>
                <a:gd name="connsiteX497" fmla="*/ 6430617 w 10018643"/>
                <a:gd name="connsiteY497" fmla="*/ 5178287 h 7245626"/>
                <a:gd name="connsiteX498" fmla="*/ 6410739 w 10018643"/>
                <a:gd name="connsiteY498" fmla="*/ 5148469 h 7245626"/>
                <a:gd name="connsiteX499" fmla="*/ 6361043 w 10018643"/>
                <a:gd name="connsiteY499" fmla="*/ 5098774 h 7245626"/>
                <a:gd name="connsiteX500" fmla="*/ 6341165 w 10018643"/>
                <a:gd name="connsiteY500" fmla="*/ 5059017 h 7245626"/>
                <a:gd name="connsiteX501" fmla="*/ 6291469 w 10018643"/>
                <a:gd name="connsiteY501" fmla="*/ 5009322 h 7245626"/>
                <a:gd name="connsiteX502" fmla="*/ 6271591 w 10018643"/>
                <a:gd name="connsiteY502" fmla="*/ 4989443 h 7245626"/>
                <a:gd name="connsiteX503" fmla="*/ 6251713 w 10018643"/>
                <a:gd name="connsiteY503" fmla="*/ 4959626 h 7245626"/>
                <a:gd name="connsiteX504" fmla="*/ 6231835 w 10018643"/>
                <a:gd name="connsiteY504" fmla="*/ 4919869 h 7245626"/>
                <a:gd name="connsiteX505" fmla="*/ 6202017 w 10018643"/>
                <a:gd name="connsiteY505" fmla="*/ 4899991 h 7245626"/>
                <a:gd name="connsiteX506" fmla="*/ 6132443 w 10018643"/>
                <a:gd name="connsiteY506" fmla="*/ 4810539 h 7245626"/>
                <a:gd name="connsiteX507" fmla="*/ 6112565 w 10018643"/>
                <a:gd name="connsiteY507" fmla="*/ 4780722 h 7245626"/>
                <a:gd name="connsiteX508" fmla="*/ 6082748 w 10018643"/>
                <a:gd name="connsiteY508" fmla="*/ 4770782 h 7245626"/>
                <a:gd name="connsiteX509" fmla="*/ 6062869 w 10018643"/>
                <a:gd name="connsiteY509" fmla="*/ 4740965 h 7245626"/>
                <a:gd name="connsiteX510" fmla="*/ 5963478 w 10018643"/>
                <a:gd name="connsiteY510" fmla="*/ 4681330 h 7245626"/>
                <a:gd name="connsiteX511" fmla="*/ 5903843 w 10018643"/>
                <a:gd name="connsiteY511" fmla="*/ 4661452 h 7245626"/>
                <a:gd name="connsiteX512" fmla="*/ 5834269 w 10018643"/>
                <a:gd name="connsiteY512" fmla="*/ 4621696 h 7245626"/>
                <a:gd name="connsiteX513" fmla="*/ 5774635 w 10018643"/>
                <a:gd name="connsiteY513" fmla="*/ 4591878 h 7245626"/>
                <a:gd name="connsiteX514" fmla="*/ 5715000 w 10018643"/>
                <a:gd name="connsiteY514" fmla="*/ 4562061 h 7245626"/>
                <a:gd name="connsiteX515" fmla="*/ 5655365 w 10018643"/>
                <a:gd name="connsiteY515" fmla="*/ 4542182 h 7245626"/>
                <a:gd name="connsiteX516" fmla="*/ 5516217 w 10018643"/>
                <a:gd name="connsiteY516" fmla="*/ 4552122 h 7245626"/>
                <a:gd name="connsiteX517" fmla="*/ 5496339 w 10018643"/>
                <a:gd name="connsiteY517" fmla="*/ 4581939 h 7245626"/>
                <a:gd name="connsiteX518" fmla="*/ 5476461 w 10018643"/>
                <a:gd name="connsiteY518" fmla="*/ 4641574 h 7245626"/>
                <a:gd name="connsiteX519" fmla="*/ 5496339 w 10018643"/>
                <a:gd name="connsiteY519" fmla="*/ 4760843 h 7245626"/>
                <a:gd name="connsiteX520" fmla="*/ 5516217 w 10018643"/>
                <a:gd name="connsiteY520" fmla="*/ 4780722 h 7245626"/>
                <a:gd name="connsiteX521" fmla="*/ 5555974 w 10018643"/>
                <a:gd name="connsiteY521" fmla="*/ 4880113 h 7245626"/>
                <a:gd name="connsiteX522" fmla="*/ 5605669 w 10018643"/>
                <a:gd name="connsiteY522" fmla="*/ 4929809 h 7245626"/>
                <a:gd name="connsiteX523" fmla="*/ 5615609 w 10018643"/>
                <a:gd name="connsiteY523" fmla="*/ 4959626 h 7245626"/>
                <a:gd name="connsiteX524" fmla="*/ 5685182 w 10018643"/>
                <a:gd name="connsiteY524" fmla="*/ 5039139 h 7245626"/>
                <a:gd name="connsiteX525" fmla="*/ 5705061 w 10018643"/>
                <a:gd name="connsiteY525" fmla="*/ 5059017 h 7245626"/>
                <a:gd name="connsiteX526" fmla="*/ 5724939 w 10018643"/>
                <a:gd name="connsiteY526" fmla="*/ 5078896 h 7245626"/>
                <a:gd name="connsiteX527" fmla="*/ 5774635 w 10018643"/>
                <a:gd name="connsiteY527" fmla="*/ 5118652 h 7245626"/>
                <a:gd name="connsiteX528" fmla="*/ 5794513 w 10018643"/>
                <a:gd name="connsiteY528" fmla="*/ 5148469 h 7245626"/>
                <a:gd name="connsiteX529" fmla="*/ 5814391 w 10018643"/>
                <a:gd name="connsiteY529" fmla="*/ 5168348 h 7245626"/>
                <a:gd name="connsiteX530" fmla="*/ 5844209 w 10018643"/>
                <a:gd name="connsiteY530" fmla="*/ 5208104 h 7245626"/>
                <a:gd name="connsiteX531" fmla="*/ 5883965 w 10018643"/>
                <a:gd name="connsiteY531" fmla="*/ 5267739 h 7245626"/>
                <a:gd name="connsiteX532" fmla="*/ 5903843 w 10018643"/>
                <a:gd name="connsiteY532" fmla="*/ 5297556 h 7245626"/>
                <a:gd name="connsiteX533" fmla="*/ 5923722 w 10018643"/>
                <a:gd name="connsiteY533" fmla="*/ 5317435 h 7245626"/>
                <a:gd name="connsiteX534" fmla="*/ 5963478 w 10018643"/>
                <a:gd name="connsiteY534" fmla="*/ 5377069 h 7245626"/>
                <a:gd name="connsiteX535" fmla="*/ 6033052 w 10018643"/>
                <a:gd name="connsiteY535" fmla="*/ 5446643 h 7245626"/>
                <a:gd name="connsiteX536" fmla="*/ 6072809 w 10018643"/>
                <a:gd name="connsiteY536" fmla="*/ 5486400 h 7245626"/>
                <a:gd name="connsiteX537" fmla="*/ 6102626 w 10018643"/>
                <a:gd name="connsiteY537" fmla="*/ 5516217 h 7245626"/>
                <a:gd name="connsiteX538" fmla="*/ 6142382 w 10018643"/>
                <a:gd name="connsiteY538" fmla="*/ 5585791 h 7245626"/>
                <a:gd name="connsiteX539" fmla="*/ 6182139 w 10018643"/>
                <a:gd name="connsiteY539" fmla="*/ 5625548 h 7245626"/>
                <a:gd name="connsiteX540" fmla="*/ 6211956 w 10018643"/>
                <a:gd name="connsiteY540" fmla="*/ 5655365 h 7245626"/>
                <a:gd name="connsiteX541" fmla="*/ 6231835 w 10018643"/>
                <a:gd name="connsiteY541" fmla="*/ 5715000 h 7245626"/>
                <a:gd name="connsiteX542" fmla="*/ 6241774 w 10018643"/>
                <a:gd name="connsiteY542" fmla="*/ 5744817 h 7245626"/>
                <a:gd name="connsiteX543" fmla="*/ 6251713 w 10018643"/>
                <a:gd name="connsiteY543" fmla="*/ 5784574 h 7245626"/>
                <a:gd name="connsiteX544" fmla="*/ 6271591 w 10018643"/>
                <a:gd name="connsiteY544" fmla="*/ 5844209 h 7245626"/>
                <a:gd name="connsiteX545" fmla="*/ 6301409 w 10018643"/>
                <a:gd name="connsiteY545" fmla="*/ 5903843 h 7245626"/>
                <a:gd name="connsiteX546" fmla="*/ 6321287 w 10018643"/>
                <a:gd name="connsiteY546" fmla="*/ 5933661 h 7245626"/>
                <a:gd name="connsiteX547" fmla="*/ 6341165 w 10018643"/>
                <a:gd name="connsiteY547" fmla="*/ 5973417 h 7245626"/>
                <a:gd name="connsiteX548" fmla="*/ 6380922 w 10018643"/>
                <a:gd name="connsiteY548" fmla="*/ 6013174 h 7245626"/>
                <a:gd name="connsiteX549" fmla="*/ 6410739 w 10018643"/>
                <a:gd name="connsiteY549" fmla="*/ 6042991 h 7245626"/>
                <a:gd name="connsiteX550" fmla="*/ 6440556 w 10018643"/>
                <a:gd name="connsiteY550" fmla="*/ 6072809 h 7245626"/>
                <a:gd name="connsiteX551" fmla="*/ 6470374 w 10018643"/>
                <a:gd name="connsiteY551" fmla="*/ 6092687 h 7245626"/>
                <a:gd name="connsiteX552" fmla="*/ 6500191 w 10018643"/>
                <a:gd name="connsiteY552" fmla="*/ 6152322 h 7245626"/>
                <a:gd name="connsiteX553" fmla="*/ 6530009 w 10018643"/>
                <a:gd name="connsiteY553" fmla="*/ 6172200 h 7245626"/>
                <a:gd name="connsiteX554" fmla="*/ 6559826 w 10018643"/>
                <a:gd name="connsiteY554" fmla="*/ 6221896 h 7245626"/>
                <a:gd name="connsiteX555" fmla="*/ 6579704 w 10018643"/>
                <a:gd name="connsiteY555" fmla="*/ 6261652 h 7245626"/>
                <a:gd name="connsiteX556" fmla="*/ 6589643 w 10018643"/>
                <a:gd name="connsiteY556" fmla="*/ 6291469 h 7245626"/>
                <a:gd name="connsiteX557" fmla="*/ 6609522 w 10018643"/>
                <a:gd name="connsiteY557" fmla="*/ 6311348 h 7245626"/>
                <a:gd name="connsiteX558" fmla="*/ 6619461 w 10018643"/>
                <a:gd name="connsiteY558" fmla="*/ 6341165 h 7245626"/>
                <a:gd name="connsiteX559" fmla="*/ 6639339 w 10018643"/>
                <a:gd name="connsiteY559" fmla="*/ 6410739 h 7245626"/>
                <a:gd name="connsiteX560" fmla="*/ 6659217 w 10018643"/>
                <a:gd name="connsiteY560" fmla="*/ 6440556 h 7245626"/>
                <a:gd name="connsiteX561" fmla="*/ 6669156 w 10018643"/>
                <a:gd name="connsiteY561" fmla="*/ 6470374 h 7245626"/>
                <a:gd name="connsiteX562" fmla="*/ 6689035 w 10018643"/>
                <a:gd name="connsiteY562" fmla="*/ 6490252 h 7245626"/>
                <a:gd name="connsiteX563" fmla="*/ 6698974 w 10018643"/>
                <a:gd name="connsiteY563" fmla="*/ 6530009 h 7245626"/>
                <a:gd name="connsiteX564" fmla="*/ 6718852 w 10018643"/>
                <a:gd name="connsiteY564" fmla="*/ 6559826 h 7245626"/>
                <a:gd name="connsiteX565" fmla="*/ 6738730 w 10018643"/>
                <a:gd name="connsiteY565" fmla="*/ 6619461 h 7245626"/>
                <a:gd name="connsiteX566" fmla="*/ 6748669 w 10018643"/>
                <a:gd name="connsiteY566" fmla="*/ 6649278 h 7245626"/>
                <a:gd name="connsiteX567" fmla="*/ 6768548 w 10018643"/>
                <a:gd name="connsiteY567" fmla="*/ 6679096 h 7245626"/>
                <a:gd name="connsiteX568" fmla="*/ 6798365 w 10018643"/>
                <a:gd name="connsiteY568" fmla="*/ 6768548 h 7245626"/>
                <a:gd name="connsiteX569" fmla="*/ 6808304 w 10018643"/>
                <a:gd name="connsiteY569" fmla="*/ 6798365 h 7245626"/>
                <a:gd name="connsiteX570" fmla="*/ 6798365 w 10018643"/>
                <a:gd name="connsiteY570" fmla="*/ 7116417 h 7245626"/>
                <a:gd name="connsiteX571" fmla="*/ 6788426 w 10018643"/>
                <a:gd name="connsiteY571" fmla="*/ 7146235 h 7245626"/>
                <a:gd name="connsiteX572" fmla="*/ 6708913 w 10018643"/>
                <a:gd name="connsiteY572" fmla="*/ 7215809 h 7245626"/>
                <a:gd name="connsiteX573" fmla="*/ 6669156 w 10018643"/>
                <a:gd name="connsiteY573" fmla="*/ 7225748 h 7245626"/>
                <a:gd name="connsiteX574" fmla="*/ 6609522 w 10018643"/>
                <a:gd name="connsiteY574" fmla="*/ 7245626 h 7245626"/>
                <a:gd name="connsiteX575" fmla="*/ 6380922 w 10018643"/>
                <a:gd name="connsiteY575" fmla="*/ 7215809 h 7245626"/>
                <a:gd name="connsiteX576" fmla="*/ 6351104 w 10018643"/>
                <a:gd name="connsiteY576" fmla="*/ 7205869 h 7245626"/>
                <a:gd name="connsiteX577" fmla="*/ 6291469 w 10018643"/>
                <a:gd name="connsiteY577" fmla="*/ 7166113 h 7245626"/>
                <a:gd name="connsiteX578" fmla="*/ 6261652 w 10018643"/>
                <a:gd name="connsiteY578" fmla="*/ 7146235 h 7245626"/>
                <a:gd name="connsiteX579" fmla="*/ 6241774 w 10018643"/>
                <a:gd name="connsiteY579" fmla="*/ 7126356 h 7245626"/>
                <a:gd name="connsiteX580" fmla="*/ 6182139 w 10018643"/>
                <a:gd name="connsiteY580" fmla="*/ 7086600 h 7245626"/>
                <a:gd name="connsiteX581" fmla="*/ 6162261 w 10018643"/>
                <a:gd name="connsiteY581" fmla="*/ 7056782 h 7245626"/>
                <a:gd name="connsiteX582" fmla="*/ 6102626 w 10018643"/>
                <a:gd name="connsiteY582" fmla="*/ 7017026 h 7245626"/>
                <a:gd name="connsiteX583" fmla="*/ 6082748 w 10018643"/>
                <a:gd name="connsiteY583" fmla="*/ 6987209 h 7245626"/>
                <a:gd name="connsiteX584" fmla="*/ 6052930 w 10018643"/>
                <a:gd name="connsiteY584" fmla="*/ 6957391 h 7245626"/>
                <a:gd name="connsiteX585" fmla="*/ 6042991 w 10018643"/>
                <a:gd name="connsiteY585" fmla="*/ 6927574 h 7245626"/>
                <a:gd name="connsiteX586" fmla="*/ 6023113 w 10018643"/>
                <a:gd name="connsiteY586" fmla="*/ 6897756 h 7245626"/>
                <a:gd name="connsiteX587" fmla="*/ 5993296 w 10018643"/>
                <a:gd name="connsiteY587" fmla="*/ 6838122 h 7245626"/>
                <a:gd name="connsiteX588" fmla="*/ 5963478 w 10018643"/>
                <a:gd name="connsiteY588" fmla="*/ 6738730 h 7245626"/>
                <a:gd name="connsiteX589" fmla="*/ 5923722 w 10018643"/>
                <a:gd name="connsiteY589" fmla="*/ 6679096 h 7245626"/>
                <a:gd name="connsiteX590" fmla="*/ 5903843 w 10018643"/>
                <a:gd name="connsiteY590" fmla="*/ 6649278 h 7245626"/>
                <a:gd name="connsiteX591" fmla="*/ 5864087 w 10018643"/>
                <a:gd name="connsiteY591" fmla="*/ 6589643 h 7245626"/>
                <a:gd name="connsiteX592" fmla="*/ 5854148 w 10018643"/>
                <a:gd name="connsiteY592" fmla="*/ 6559826 h 7245626"/>
                <a:gd name="connsiteX593" fmla="*/ 5834269 w 10018643"/>
                <a:gd name="connsiteY593" fmla="*/ 6530009 h 7245626"/>
                <a:gd name="connsiteX594" fmla="*/ 5824330 w 10018643"/>
                <a:gd name="connsiteY594" fmla="*/ 6490252 h 7245626"/>
                <a:gd name="connsiteX595" fmla="*/ 5814391 w 10018643"/>
                <a:gd name="connsiteY595" fmla="*/ 6460435 h 7245626"/>
                <a:gd name="connsiteX596" fmla="*/ 5804452 w 10018643"/>
                <a:gd name="connsiteY596" fmla="*/ 6420678 h 7245626"/>
                <a:gd name="connsiteX597" fmla="*/ 5784574 w 10018643"/>
                <a:gd name="connsiteY597" fmla="*/ 6361043 h 7245626"/>
                <a:gd name="connsiteX598" fmla="*/ 5774635 w 10018643"/>
                <a:gd name="connsiteY598" fmla="*/ 6321287 h 7245626"/>
                <a:gd name="connsiteX599" fmla="*/ 5754756 w 10018643"/>
                <a:gd name="connsiteY599" fmla="*/ 6281530 h 7245626"/>
                <a:gd name="connsiteX600" fmla="*/ 5734878 w 10018643"/>
                <a:gd name="connsiteY600" fmla="*/ 6202017 h 7245626"/>
                <a:gd name="connsiteX601" fmla="*/ 5715000 w 10018643"/>
                <a:gd name="connsiteY601" fmla="*/ 6142382 h 7245626"/>
                <a:gd name="connsiteX602" fmla="*/ 5685182 w 10018643"/>
                <a:gd name="connsiteY602" fmla="*/ 6042991 h 7245626"/>
                <a:gd name="connsiteX603" fmla="*/ 5655365 w 10018643"/>
                <a:gd name="connsiteY603" fmla="*/ 5953539 h 7245626"/>
                <a:gd name="connsiteX604" fmla="*/ 5635487 w 10018643"/>
                <a:gd name="connsiteY604" fmla="*/ 5893904 h 7245626"/>
                <a:gd name="connsiteX605" fmla="*/ 5615609 w 10018643"/>
                <a:gd name="connsiteY605" fmla="*/ 5814391 h 7245626"/>
                <a:gd name="connsiteX606" fmla="*/ 5595730 w 10018643"/>
                <a:gd name="connsiteY606" fmla="*/ 5754756 h 7245626"/>
                <a:gd name="connsiteX607" fmla="*/ 5585791 w 10018643"/>
                <a:gd name="connsiteY607" fmla="*/ 5675243 h 7245626"/>
                <a:gd name="connsiteX608" fmla="*/ 5565913 w 10018643"/>
                <a:gd name="connsiteY608" fmla="*/ 5615609 h 7245626"/>
                <a:gd name="connsiteX609" fmla="*/ 5555974 w 10018643"/>
                <a:gd name="connsiteY609" fmla="*/ 5565913 h 7245626"/>
                <a:gd name="connsiteX610" fmla="*/ 5536096 w 10018643"/>
                <a:gd name="connsiteY610" fmla="*/ 5506278 h 7245626"/>
                <a:gd name="connsiteX611" fmla="*/ 5506278 w 10018643"/>
                <a:gd name="connsiteY611" fmla="*/ 5396948 h 7245626"/>
                <a:gd name="connsiteX612" fmla="*/ 5506278 w 10018643"/>
                <a:gd name="connsiteY612" fmla="*/ 5396948 h 7245626"/>
                <a:gd name="connsiteX613" fmla="*/ 5496339 w 10018643"/>
                <a:gd name="connsiteY613" fmla="*/ 5357191 h 7245626"/>
                <a:gd name="connsiteX614" fmla="*/ 5476461 w 10018643"/>
                <a:gd name="connsiteY614" fmla="*/ 5297556 h 7245626"/>
                <a:gd name="connsiteX615" fmla="*/ 5466522 w 10018643"/>
                <a:gd name="connsiteY615" fmla="*/ 5237922 h 7245626"/>
                <a:gd name="connsiteX616" fmla="*/ 5446643 w 10018643"/>
                <a:gd name="connsiteY616" fmla="*/ 5178287 h 7245626"/>
                <a:gd name="connsiteX617" fmla="*/ 5436704 w 10018643"/>
                <a:gd name="connsiteY617" fmla="*/ 5118652 h 7245626"/>
                <a:gd name="connsiteX618" fmla="*/ 5426765 w 10018643"/>
                <a:gd name="connsiteY618" fmla="*/ 5049078 h 7245626"/>
                <a:gd name="connsiteX619" fmla="*/ 5406887 w 10018643"/>
                <a:gd name="connsiteY619" fmla="*/ 4969565 h 7245626"/>
                <a:gd name="connsiteX620" fmla="*/ 5377069 w 10018643"/>
                <a:gd name="connsiteY620" fmla="*/ 4949687 h 7245626"/>
                <a:gd name="connsiteX621" fmla="*/ 5347252 w 10018643"/>
                <a:gd name="connsiteY621" fmla="*/ 4919869 h 7245626"/>
                <a:gd name="connsiteX622" fmla="*/ 5287617 w 10018643"/>
                <a:gd name="connsiteY622" fmla="*/ 4899991 h 7245626"/>
                <a:gd name="connsiteX623" fmla="*/ 5227982 w 10018643"/>
                <a:gd name="connsiteY623" fmla="*/ 4870174 h 7245626"/>
                <a:gd name="connsiteX624" fmla="*/ 5128591 w 10018643"/>
                <a:gd name="connsiteY624" fmla="*/ 4830417 h 7245626"/>
                <a:gd name="connsiteX625" fmla="*/ 5068956 w 10018643"/>
                <a:gd name="connsiteY625" fmla="*/ 4840356 h 7245626"/>
                <a:gd name="connsiteX626" fmla="*/ 5049078 w 10018643"/>
                <a:gd name="connsiteY626" fmla="*/ 4870174 h 7245626"/>
                <a:gd name="connsiteX627" fmla="*/ 5019261 w 10018643"/>
                <a:gd name="connsiteY627" fmla="*/ 4909930 h 7245626"/>
                <a:gd name="connsiteX628" fmla="*/ 5009322 w 10018643"/>
                <a:gd name="connsiteY628" fmla="*/ 4949687 h 7245626"/>
                <a:gd name="connsiteX629" fmla="*/ 5009322 w 10018643"/>
                <a:gd name="connsiteY629" fmla="*/ 5347252 h 7245626"/>
                <a:gd name="connsiteX630" fmla="*/ 5019261 w 10018643"/>
                <a:gd name="connsiteY630" fmla="*/ 5387009 h 7245626"/>
                <a:gd name="connsiteX631" fmla="*/ 5039139 w 10018643"/>
                <a:gd name="connsiteY631" fmla="*/ 5446643 h 7245626"/>
                <a:gd name="connsiteX632" fmla="*/ 5049078 w 10018643"/>
                <a:gd name="connsiteY632" fmla="*/ 5486400 h 7245626"/>
                <a:gd name="connsiteX633" fmla="*/ 5068956 w 10018643"/>
                <a:gd name="connsiteY633" fmla="*/ 5546035 h 7245626"/>
                <a:gd name="connsiteX634" fmla="*/ 5078896 w 10018643"/>
                <a:gd name="connsiteY634" fmla="*/ 5595730 h 7245626"/>
                <a:gd name="connsiteX635" fmla="*/ 5098774 w 10018643"/>
                <a:gd name="connsiteY635" fmla="*/ 5715000 h 7245626"/>
                <a:gd name="connsiteX636" fmla="*/ 5068956 w 10018643"/>
                <a:gd name="connsiteY636" fmla="*/ 6092687 h 7245626"/>
                <a:gd name="connsiteX637" fmla="*/ 5019261 w 10018643"/>
                <a:gd name="connsiteY637" fmla="*/ 6142382 h 7245626"/>
                <a:gd name="connsiteX638" fmla="*/ 4989443 w 10018643"/>
                <a:gd name="connsiteY638" fmla="*/ 6152322 h 7245626"/>
                <a:gd name="connsiteX639" fmla="*/ 4959626 w 10018643"/>
                <a:gd name="connsiteY639" fmla="*/ 6172200 h 7245626"/>
                <a:gd name="connsiteX640" fmla="*/ 4899991 w 10018643"/>
                <a:gd name="connsiteY640" fmla="*/ 6192078 h 7245626"/>
                <a:gd name="connsiteX641" fmla="*/ 4870174 w 10018643"/>
                <a:gd name="connsiteY641" fmla="*/ 6202017 h 7245626"/>
                <a:gd name="connsiteX642" fmla="*/ 4611756 w 10018643"/>
                <a:gd name="connsiteY642" fmla="*/ 6192078 h 7245626"/>
                <a:gd name="connsiteX643" fmla="*/ 4572000 w 10018643"/>
                <a:gd name="connsiteY643" fmla="*/ 6182139 h 7245626"/>
                <a:gd name="connsiteX644" fmla="*/ 4452730 w 10018643"/>
                <a:gd name="connsiteY644" fmla="*/ 6172200 h 7245626"/>
                <a:gd name="connsiteX645" fmla="*/ 4422913 w 10018643"/>
                <a:gd name="connsiteY645" fmla="*/ 6162261 h 7245626"/>
                <a:gd name="connsiteX646" fmla="*/ 4383156 w 10018643"/>
                <a:gd name="connsiteY646" fmla="*/ 6152322 h 7245626"/>
                <a:gd name="connsiteX647" fmla="*/ 4373217 w 10018643"/>
                <a:gd name="connsiteY647" fmla="*/ 6122504 h 7245626"/>
                <a:gd name="connsiteX648" fmla="*/ 4353339 w 10018643"/>
                <a:gd name="connsiteY648" fmla="*/ 6092687 h 7245626"/>
                <a:gd name="connsiteX649" fmla="*/ 4343400 w 10018643"/>
                <a:gd name="connsiteY649" fmla="*/ 6052930 h 7245626"/>
                <a:gd name="connsiteX650" fmla="*/ 4323522 w 10018643"/>
                <a:gd name="connsiteY650" fmla="*/ 5993296 h 7245626"/>
                <a:gd name="connsiteX651" fmla="*/ 4313582 w 10018643"/>
                <a:gd name="connsiteY651" fmla="*/ 5963478 h 7245626"/>
                <a:gd name="connsiteX652" fmla="*/ 4293704 w 10018643"/>
                <a:gd name="connsiteY652" fmla="*/ 5893904 h 7245626"/>
                <a:gd name="connsiteX653" fmla="*/ 4283765 w 10018643"/>
                <a:gd name="connsiteY653" fmla="*/ 5854148 h 7245626"/>
                <a:gd name="connsiteX654" fmla="*/ 4293704 w 10018643"/>
                <a:gd name="connsiteY654" fmla="*/ 5665304 h 7245626"/>
                <a:gd name="connsiteX655" fmla="*/ 4313582 w 10018643"/>
                <a:gd name="connsiteY655" fmla="*/ 5605669 h 7245626"/>
                <a:gd name="connsiteX656" fmla="*/ 4343400 w 10018643"/>
                <a:gd name="connsiteY656" fmla="*/ 5466522 h 7245626"/>
                <a:gd name="connsiteX657" fmla="*/ 4363278 w 10018643"/>
                <a:gd name="connsiteY657" fmla="*/ 5327374 h 7245626"/>
                <a:gd name="connsiteX658" fmla="*/ 4383156 w 10018643"/>
                <a:gd name="connsiteY658" fmla="*/ 5267739 h 7245626"/>
                <a:gd name="connsiteX659" fmla="*/ 4393096 w 10018643"/>
                <a:gd name="connsiteY659" fmla="*/ 5188226 h 7245626"/>
                <a:gd name="connsiteX660" fmla="*/ 4412974 w 10018643"/>
                <a:gd name="connsiteY660" fmla="*/ 5049078 h 7245626"/>
                <a:gd name="connsiteX661" fmla="*/ 4403035 w 10018643"/>
                <a:gd name="connsiteY661" fmla="*/ 4830417 h 7245626"/>
                <a:gd name="connsiteX662" fmla="*/ 4383156 w 10018643"/>
                <a:gd name="connsiteY662" fmla="*/ 4810539 h 7245626"/>
                <a:gd name="connsiteX663" fmla="*/ 4303643 w 10018643"/>
                <a:gd name="connsiteY663" fmla="*/ 4790661 h 7245626"/>
                <a:gd name="connsiteX664" fmla="*/ 4194313 w 10018643"/>
                <a:gd name="connsiteY664" fmla="*/ 4800600 h 7245626"/>
                <a:gd name="connsiteX665" fmla="*/ 4164496 w 10018643"/>
                <a:gd name="connsiteY665" fmla="*/ 4840356 h 7245626"/>
                <a:gd name="connsiteX666" fmla="*/ 4124739 w 10018643"/>
                <a:gd name="connsiteY666" fmla="*/ 4890052 h 7245626"/>
                <a:gd name="connsiteX667" fmla="*/ 4084982 w 10018643"/>
                <a:gd name="connsiteY667" fmla="*/ 4969565 h 7245626"/>
                <a:gd name="connsiteX668" fmla="*/ 4065104 w 10018643"/>
                <a:gd name="connsiteY668" fmla="*/ 5039139 h 7245626"/>
                <a:gd name="connsiteX669" fmla="*/ 4045226 w 10018643"/>
                <a:gd name="connsiteY669" fmla="*/ 5068956 h 7245626"/>
                <a:gd name="connsiteX670" fmla="*/ 4025348 w 10018643"/>
                <a:gd name="connsiteY670" fmla="*/ 5128591 h 7245626"/>
                <a:gd name="connsiteX671" fmla="*/ 4015409 w 10018643"/>
                <a:gd name="connsiteY671" fmla="*/ 5158409 h 7245626"/>
                <a:gd name="connsiteX672" fmla="*/ 3995530 w 10018643"/>
                <a:gd name="connsiteY672" fmla="*/ 5227982 h 7245626"/>
                <a:gd name="connsiteX673" fmla="*/ 3975652 w 10018643"/>
                <a:gd name="connsiteY673" fmla="*/ 5247861 h 7245626"/>
                <a:gd name="connsiteX674" fmla="*/ 3945835 w 10018643"/>
                <a:gd name="connsiteY674" fmla="*/ 5327374 h 7245626"/>
                <a:gd name="connsiteX675" fmla="*/ 3935896 w 10018643"/>
                <a:gd name="connsiteY675" fmla="*/ 5357191 h 7245626"/>
                <a:gd name="connsiteX676" fmla="*/ 3896139 w 10018643"/>
                <a:gd name="connsiteY676" fmla="*/ 5396948 h 7245626"/>
                <a:gd name="connsiteX677" fmla="*/ 3856382 w 10018643"/>
                <a:gd name="connsiteY677" fmla="*/ 5387009 h 7245626"/>
                <a:gd name="connsiteX678" fmla="*/ 3836504 w 10018643"/>
                <a:gd name="connsiteY678" fmla="*/ 5367130 h 7245626"/>
                <a:gd name="connsiteX679" fmla="*/ 3776869 w 10018643"/>
                <a:gd name="connsiteY679" fmla="*/ 5287617 h 7245626"/>
                <a:gd name="connsiteX680" fmla="*/ 3796748 w 10018643"/>
                <a:gd name="connsiteY680" fmla="*/ 5108713 h 7245626"/>
                <a:gd name="connsiteX681" fmla="*/ 3816626 w 10018643"/>
                <a:gd name="connsiteY681" fmla="*/ 5078896 h 7245626"/>
                <a:gd name="connsiteX682" fmla="*/ 3846443 w 10018643"/>
                <a:gd name="connsiteY682" fmla="*/ 5059017 h 7245626"/>
                <a:gd name="connsiteX683" fmla="*/ 3856382 w 10018643"/>
                <a:gd name="connsiteY683" fmla="*/ 5029200 h 7245626"/>
                <a:gd name="connsiteX684" fmla="*/ 3876261 w 10018643"/>
                <a:gd name="connsiteY684" fmla="*/ 5009322 h 7245626"/>
                <a:gd name="connsiteX685" fmla="*/ 3896139 w 10018643"/>
                <a:gd name="connsiteY685" fmla="*/ 4949687 h 7245626"/>
                <a:gd name="connsiteX686" fmla="*/ 3906078 w 10018643"/>
                <a:gd name="connsiteY686" fmla="*/ 4919869 h 7245626"/>
                <a:gd name="connsiteX687" fmla="*/ 3906078 w 10018643"/>
                <a:gd name="connsiteY687" fmla="*/ 4631635 h 7245626"/>
                <a:gd name="connsiteX688" fmla="*/ 3896139 w 10018643"/>
                <a:gd name="connsiteY688" fmla="*/ 4601817 h 7245626"/>
                <a:gd name="connsiteX689" fmla="*/ 3856382 w 10018643"/>
                <a:gd name="connsiteY689" fmla="*/ 4591878 h 7245626"/>
                <a:gd name="connsiteX690" fmla="*/ 3657600 w 10018643"/>
                <a:gd name="connsiteY690" fmla="*/ 4601817 h 7245626"/>
                <a:gd name="connsiteX691" fmla="*/ 3617843 w 10018643"/>
                <a:gd name="connsiteY691" fmla="*/ 4611756 h 7245626"/>
                <a:gd name="connsiteX692" fmla="*/ 3597965 w 10018643"/>
                <a:gd name="connsiteY692" fmla="*/ 4631635 h 7245626"/>
                <a:gd name="connsiteX693" fmla="*/ 3568148 w 10018643"/>
                <a:gd name="connsiteY693" fmla="*/ 4651513 h 7245626"/>
                <a:gd name="connsiteX694" fmla="*/ 3518452 w 10018643"/>
                <a:gd name="connsiteY694" fmla="*/ 4701209 h 7245626"/>
                <a:gd name="connsiteX695" fmla="*/ 3478696 w 10018643"/>
                <a:gd name="connsiteY695" fmla="*/ 4760843 h 7245626"/>
                <a:gd name="connsiteX696" fmla="*/ 3438939 w 10018643"/>
                <a:gd name="connsiteY696" fmla="*/ 4820478 h 7245626"/>
                <a:gd name="connsiteX697" fmla="*/ 3349487 w 10018643"/>
                <a:gd name="connsiteY697" fmla="*/ 4929809 h 7245626"/>
                <a:gd name="connsiteX698" fmla="*/ 3329609 w 10018643"/>
                <a:gd name="connsiteY698" fmla="*/ 4959626 h 7245626"/>
                <a:gd name="connsiteX699" fmla="*/ 3309730 w 10018643"/>
                <a:gd name="connsiteY699" fmla="*/ 4999382 h 7245626"/>
                <a:gd name="connsiteX700" fmla="*/ 3279913 w 10018643"/>
                <a:gd name="connsiteY700" fmla="*/ 5039139 h 7245626"/>
                <a:gd name="connsiteX701" fmla="*/ 3240156 w 10018643"/>
                <a:gd name="connsiteY701" fmla="*/ 5098774 h 7245626"/>
                <a:gd name="connsiteX702" fmla="*/ 3220278 w 10018643"/>
                <a:gd name="connsiteY702" fmla="*/ 5128591 h 7245626"/>
                <a:gd name="connsiteX703" fmla="*/ 3180522 w 10018643"/>
                <a:gd name="connsiteY703" fmla="*/ 5188226 h 7245626"/>
                <a:gd name="connsiteX704" fmla="*/ 3130826 w 10018643"/>
                <a:gd name="connsiteY704" fmla="*/ 5277678 h 7245626"/>
                <a:gd name="connsiteX705" fmla="*/ 3120887 w 10018643"/>
                <a:gd name="connsiteY705" fmla="*/ 5307496 h 7245626"/>
                <a:gd name="connsiteX706" fmla="*/ 3081130 w 10018643"/>
                <a:gd name="connsiteY706" fmla="*/ 5357191 h 7245626"/>
                <a:gd name="connsiteX707" fmla="*/ 3071191 w 10018643"/>
                <a:gd name="connsiteY707" fmla="*/ 5396948 h 7245626"/>
                <a:gd name="connsiteX708" fmla="*/ 3001617 w 10018643"/>
                <a:gd name="connsiteY708" fmla="*/ 5476461 h 7245626"/>
                <a:gd name="connsiteX709" fmla="*/ 2951922 w 10018643"/>
                <a:gd name="connsiteY709" fmla="*/ 5526156 h 7245626"/>
                <a:gd name="connsiteX710" fmla="*/ 2941982 w 10018643"/>
                <a:gd name="connsiteY710" fmla="*/ 5555974 h 7245626"/>
                <a:gd name="connsiteX711" fmla="*/ 2882348 w 10018643"/>
                <a:gd name="connsiteY711" fmla="*/ 5595730 h 7245626"/>
                <a:gd name="connsiteX712" fmla="*/ 2832652 w 10018643"/>
                <a:gd name="connsiteY712" fmla="*/ 5645426 h 7245626"/>
                <a:gd name="connsiteX713" fmla="*/ 2782956 w 10018643"/>
                <a:gd name="connsiteY713" fmla="*/ 5695122 h 7245626"/>
                <a:gd name="connsiteX714" fmla="*/ 2723322 w 10018643"/>
                <a:gd name="connsiteY714" fmla="*/ 5754756 h 7245626"/>
                <a:gd name="connsiteX715" fmla="*/ 2693504 w 10018643"/>
                <a:gd name="connsiteY715" fmla="*/ 5784574 h 7245626"/>
                <a:gd name="connsiteX716" fmla="*/ 2633869 w 10018643"/>
                <a:gd name="connsiteY716" fmla="*/ 5814391 h 7245626"/>
                <a:gd name="connsiteX717" fmla="*/ 2286000 w 10018643"/>
                <a:gd name="connsiteY717" fmla="*/ 5804452 h 7245626"/>
                <a:gd name="connsiteX718" fmla="*/ 2256182 w 10018643"/>
                <a:gd name="connsiteY718" fmla="*/ 5794513 h 7245626"/>
                <a:gd name="connsiteX719" fmla="*/ 2186609 w 10018643"/>
                <a:gd name="connsiteY719" fmla="*/ 5754756 h 7245626"/>
                <a:gd name="connsiteX720" fmla="*/ 2156791 w 10018643"/>
                <a:gd name="connsiteY720" fmla="*/ 5744817 h 7245626"/>
                <a:gd name="connsiteX721" fmla="*/ 2126974 w 10018643"/>
                <a:gd name="connsiteY721" fmla="*/ 5715000 h 7245626"/>
                <a:gd name="connsiteX722" fmla="*/ 2136913 w 10018643"/>
                <a:gd name="connsiteY722" fmla="*/ 5506278 h 7245626"/>
                <a:gd name="connsiteX723" fmla="*/ 2166730 w 10018643"/>
                <a:gd name="connsiteY723" fmla="*/ 5476461 h 7245626"/>
                <a:gd name="connsiteX724" fmla="*/ 2196548 w 10018643"/>
                <a:gd name="connsiteY724" fmla="*/ 5456582 h 7245626"/>
                <a:gd name="connsiteX725" fmla="*/ 2266122 w 10018643"/>
                <a:gd name="connsiteY725" fmla="*/ 5416826 h 7245626"/>
                <a:gd name="connsiteX726" fmla="*/ 2295939 w 10018643"/>
                <a:gd name="connsiteY726" fmla="*/ 5396948 h 7245626"/>
                <a:gd name="connsiteX727" fmla="*/ 2335696 w 10018643"/>
                <a:gd name="connsiteY727" fmla="*/ 5357191 h 7245626"/>
                <a:gd name="connsiteX728" fmla="*/ 2395330 w 10018643"/>
                <a:gd name="connsiteY728" fmla="*/ 5317435 h 7245626"/>
                <a:gd name="connsiteX729" fmla="*/ 2435087 w 10018643"/>
                <a:gd name="connsiteY729" fmla="*/ 5257800 h 7245626"/>
                <a:gd name="connsiteX730" fmla="*/ 2494722 w 10018643"/>
                <a:gd name="connsiteY730" fmla="*/ 5208104 h 7245626"/>
                <a:gd name="connsiteX731" fmla="*/ 2534478 w 10018643"/>
                <a:gd name="connsiteY731" fmla="*/ 5178287 h 7245626"/>
                <a:gd name="connsiteX732" fmla="*/ 2604052 w 10018643"/>
                <a:gd name="connsiteY732" fmla="*/ 5148469 h 7245626"/>
                <a:gd name="connsiteX733" fmla="*/ 2663687 w 10018643"/>
                <a:gd name="connsiteY733" fmla="*/ 5108713 h 7245626"/>
                <a:gd name="connsiteX734" fmla="*/ 2713382 w 10018643"/>
                <a:gd name="connsiteY734" fmla="*/ 5068956 h 7245626"/>
                <a:gd name="connsiteX735" fmla="*/ 2743200 w 10018643"/>
                <a:gd name="connsiteY735" fmla="*/ 5049078 h 7245626"/>
                <a:gd name="connsiteX736" fmla="*/ 2763078 w 10018643"/>
                <a:gd name="connsiteY736" fmla="*/ 5019261 h 7245626"/>
                <a:gd name="connsiteX737" fmla="*/ 2852530 w 10018643"/>
                <a:gd name="connsiteY737" fmla="*/ 4939748 h 7245626"/>
                <a:gd name="connsiteX738" fmla="*/ 2892287 w 10018643"/>
                <a:gd name="connsiteY738" fmla="*/ 4880113 h 7245626"/>
                <a:gd name="connsiteX739" fmla="*/ 2941982 w 10018643"/>
                <a:gd name="connsiteY739" fmla="*/ 4830417 h 7245626"/>
                <a:gd name="connsiteX740" fmla="*/ 3021496 w 10018643"/>
                <a:gd name="connsiteY740" fmla="*/ 4810539 h 7245626"/>
                <a:gd name="connsiteX741" fmla="*/ 3061252 w 10018643"/>
                <a:gd name="connsiteY741" fmla="*/ 4800600 h 7245626"/>
                <a:gd name="connsiteX742" fmla="*/ 3120887 w 10018643"/>
                <a:gd name="connsiteY742" fmla="*/ 4780722 h 7245626"/>
                <a:gd name="connsiteX743" fmla="*/ 3150704 w 10018643"/>
                <a:gd name="connsiteY743" fmla="*/ 4770782 h 7245626"/>
                <a:gd name="connsiteX744" fmla="*/ 3180522 w 10018643"/>
                <a:gd name="connsiteY744" fmla="*/ 4750904 h 7245626"/>
                <a:gd name="connsiteX745" fmla="*/ 3220278 w 10018643"/>
                <a:gd name="connsiteY745" fmla="*/ 4691269 h 7245626"/>
                <a:gd name="connsiteX746" fmla="*/ 3240156 w 10018643"/>
                <a:gd name="connsiteY746" fmla="*/ 4661452 h 7245626"/>
                <a:gd name="connsiteX747" fmla="*/ 3260035 w 10018643"/>
                <a:gd name="connsiteY747" fmla="*/ 4641574 h 7245626"/>
                <a:gd name="connsiteX748" fmla="*/ 3329609 w 10018643"/>
                <a:gd name="connsiteY748" fmla="*/ 4552122 h 7245626"/>
                <a:gd name="connsiteX749" fmla="*/ 3339548 w 10018643"/>
                <a:gd name="connsiteY749" fmla="*/ 4522304 h 7245626"/>
                <a:gd name="connsiteX750" fmla="*/ 3379304 w 10018643"/>
                <a:gd name="connsiteY750" fmla="*/ 4462669 h 7245626"/>
                <a:gd name="connsiteX751" fmla="*/ 3369365 w 10018643"/>
                <a:gd name="connsiteY751" fmla="*/ 4244009 h 7245626"/>
                <a:gd name="connsiteX752" fmla="*/ 3349487 w 10018643"/>
                <a:gd name="connsiteY752" fmla="*/ 4184374 h 7245626"/>
                <a:gd name="connsiteX753" fmla="*/ 3299791 w 10018643"/>
                <a:gd name="connsiteY753" fmla="*/ 4134678 h 7245626"/>
                <a:gd name="connsiteX754" fmla="*/ 3240156 w 10018643"/>
                <a:gd name="connsiteY754" fmla="*/ 4114800 h 7245626"/>
                <a:gd name="connsiteX755" fmla="*/ 3150704 w 10018643"/>
                <a:gd name="connsiteY755" fmla="*/ 4075043 h 7245626"/>
                <a:gd name="connsiteX756" fmla="*/ 3120887 w 10018643"/>
                <a:gd name="connsiteY756" fmla="*/ 4065104 h 7245626"/>
                <a:gd name="connsiteX757" fmla="*/ 2802835 w 10018643"/>
                <a:gd name="connsiteY757" fmla="*/ 4075043 h 7245626"/>
                <a:gd name="connsiteX758" fmla="*/ 2703443 w 10018643"/>
                <a:gd name="connsiteY758" fmla="*/ 4045226 h 7245626"/>
                <a:gd name="connsiteX759" fmla="*/ 2693504 w 10018643"/>
                <a:gd name="connsiteY759" fmla="*/ 4015409 h 7245626"/>
                <a:gd name="connsiteX760" fmla="*/ 2723322 w 10018643"/>
                <a:gd name="connsiteY760" fmla="*/ 3945835 h 7245626"/>
                <a:gd name="connsiteX761" fmla="*/ 2792896 w 10018643"/>
                <a:gd name="connsiteY761" fmla="*/ 3935896 h 7245626"/>
                <a:gd name="connsiteX762" fmla="*/ 2852530 w 10018643"/>
                <a:gd name="connsiteY762" fmla="*/ 3916017 h 7245626"/>
                <a:gd name="connsiteX763" fmla="*/ 2902226 w 10018643"/>
                <a:gd name="connsiteY763" fmla="*/ 3906078 h 7245626"/>
                <a:gd name="connsiteX764" fmla="*/ 2961861 w 10018643"/>
                <a:gd name="connsiteY764" fmla="*/ 3886200 h 7245626"/>
                <a:gd name="connsiteX765" fmla="*/ 2991678 w 10018643"/>
                <a:gd name="connsiteY765" fmla="*/ 3866322 h 7245626"/>
                <a:gd name="connsiteX766" fmla="*/ 3011556 w 10018643"/>
                <a:gd name="connsiteY766" fmla="*/ 3846443 h 7245626"/>
                <a:gd name="connsiteX767" fmla="*/ 3041374 w 10018643"/>
                <a:gd name="connsiteY767" fmla="*/ 3836504 h 7245626"/>
                <a:gd name="connsiteX768" fmla="*/ 3071191 w 10018643"/>
                <a:gd name="connsiteY768" fmla="*/ 3816626 h 7245626"/>
                <a:gd name="connsiteX769" fmla="*/ 3101009 w 10018643"/>
                <a:gd name="connsiteY769" fmla="*/ 3756991 h 7245626"/>
                <a:gd name="connsiteX770" fmla="*/ 3130826 w 10018643"/>
                <a:gd name="connsiteY770" fmla="*/ 3667539 h 7245626"/>
                <a:gd name="connsiteX771" fmla="*/ 3091069 w 10018643"/>
                <a:gd name="connsiteY771" fmla="*/ 3597965 h 7245626"/>
                <a:gd name="connsiteX772" fmla="*/ 3081130 w 10018643"/>
                <a:gd name="connsiteY772" fmla="*/ 3568148 h 7245626"/>
                <a:gd name="connsiteX773" fmla="*/ 3061252 w 10018643"/>
                <a:gd name="connsiteY773" fmla="*/ 3538330 h 7245626"/>
                <a:gd name="connsiteX774" fmla="*/ 3051313 w 10018643"/>
                <a:gd name="connsiteY774" fmla="*/ 3478696 h 7245626"/>
                <a:gd name="connsiteX775" fmla="*/ 3031435 w 10018643"/>
                <a:gd name="connsiteY775" fmla="*/ 3458817 h 7245626"/>
                <a:gd name="connsiteX776" fmla="*/ 2971800 w 10018643"/>
                <a:gd name="connsiteY776" fmla="*/ 3438939 h 7245626"/>
                <a:gd name="connsiteX777" fmla="*/ 2882348 w 10018643"/>
                <a:gd name="connsiteY777" fmla="*/ 3409122 h 7245626"/>
                <a:gd name="connsiteX778" fmla="*/ 2822713 w 10018643"/>
                <a:gd name="connsiteY778" fmla="*/ 3389243 h 7245626"/>
                <a:gd name="connsiteX779" fmla="*/ 2792896 w 10018643"/>
                <a:gd name="connsiteY779" fmla="*/ 3379304 h 7245626"/>
                <a:gd name="connsiteX780" fmla="*/ 2613991 w 10018643"/>
                <a:gd name="connsiteY780" fmla="*/ 3389243 h 7245626"/>
                <a:gd name="connsiteX781" fmla="*/ 2584174 w 10018643"/>
                <a:gd name="connsiteY781" fmla="*/ 3399182 h 7245626"/>
                <a:gd name="connsiteX782" fmla="*/ 2544417 w 10018643"/>
                <a:gd name="connsiteY782" fmla="*/ 3409122 h 7245626"/>
                <a:gd name="connsiteX783" fmla="*/ 2514600 w 10018643"/>
                <a:gd name="connsiteY783" fmla="*/ 3419061 h 7245626"/>
                <a:gd name="connsiteX784" fmla="*/ 2315817 w 10018643"/>
                <a:gd name="connsiteY784" fmla="*/ 3429000 h 7245626"/>
                <a:gd name="connsiteX785" fmla="*/ 2007704 w 10018643"/>
                <a:gd name="connsiteY785" fmla="*/ 3448878 h 7245626"/>
                <a:gd name="connsiteX786" fmla="*/ 1977887 w 10018643"/>
                <a:gd name="connsiteY786" fmla="*/ 3458817 h 7245626"/>
                <a:gd name="connsiteX787" fmla="*/ 1898374 w 10018643"/>
                <a:gd name="connsiteY787" fmla="*/ 3478696 h 7245626"/>
                <a:gd name="connsiteX788" fmla="*/ 1679713 w 10018643"/>
                <a:gd name="connsiteY788" fmla="*/ 3508513 h 7245626"/>
                <a:gd name="connsiteX789" fmla="*/ 1639956 w 10018643"/>
                <a:gd name="connsiteY789" fmla="*/ 3518452 h 7245626"/>
                <a:gd name="connsiteX790" fmla="*/ 1530626 w 10018643"/>
                <a:gd name="connsiteY790" fmla="*/ 3528391 h 7245626"/>
                <a:gd name="connsiteX791" fmla="*/ 1441174 w 10018643"/>
                <a:gd name="connsiteY791" fmla="*/ 3548269 h 7245626"/>
                <a:gd name="connsiteX792" fmla="*/ 1391478 w 10018643"/>
                <a:gd name="connsiteY792" fmla="*/ 3558209 h 7245626"/>
                <a:gd name="connsiteX793" fmla="*/ 1262269 w 10018643"/>
                <a:gd name="connsiteY793" fmla="*/ 3568148 h 7245626"/>
                <a:gd name="connsiteX794" fmla="*/ 1123122 w 10018643"/>
                <a:gd name="connsiteY794" fmla="*/ 3588026 h 7245626"/>
                <a:gd name="connsiteX795" fmla="*/ 1043609 w 10018643"/>
                <a:gd name="connsiteY795" fmla="*/ 3597965 h 7245626"/>
                <a:gd name="connsiteX796" fmla="*/ 1003852 w 10018643"/>
                <a:gd name="connsiteY796" fmla="*/ 3607904 h 7245626"/>
                <a:gd name="connsiteX797" fmla="*/ 954156 w 10018643"/>
                <a:gd name="connsiteY797" fmla="*/ 3617843 h 7245626"/>
                <a:gd name="connsiteX798" fmla="*/ 387626 w 10018643"/>
                <a:gd name="connsiteY798" fmla="*/ 3607904 h 7245626"/>
                <a:gd name="connsiteX799" fmla="*/ 337930 w 10018643"/>
                <a:gd name="connsiteY799" fmla="*/ 3597965 h 7245626"/>
                <a:gd name="connsiteX800" fmla="*/ 278296 w 10018643"/>
                <a:gd name="connsiteY800" fmla="*/ 3568148 h 7245626"/>
                <a:gd name="connsiteX801" fmla="*/ 258417 w 10018643"/>
                <a:gd name="connsiteY801" fmla="*/ 3548269 h 7245626"/>
                <a:gd name="connsiteX802" fmla="*/ 198782 w 10018643"/>
                <a:gd name="connsiteY802" fmla="*/ 3508513 h 7245626"/>
                <a:gd name="connsiteX803" fmla="*/ 149087 w 10018643"/>
                <a:gd name="connsiteY803" fmla="*/ 3458817 h 7245626"/>
                <a:gd name="connsiteX804" fmla="*/ 139148 w 10018643"/>
                <a:gd name="connsiteY804" fmla="*/ 3429000 h 7245626"/>
                <a:gd name="connsiteX805" fmla="*/ 129209 w 10018643"/>
                <a:gd name="connsiteY805" fmla="*/ 3389243 h 7245626"/>
                <a:gd name="connsiteX806" fmla="*/ 89452 w 10018643"/>
                <a:gd name="connsiteY806" fmla="*/ 3329609 h 7245626"/>
                <a:gd name="connsiteX807" fmla="*/ 79513 w 10018643"/>
                <a:gd name="connsiteY807" fmla="*/ 3299791 h 7245626"/>
                <a:gd name="connsiteX808" fmla="*/ 49696 w 10018643"/>
                <a:gd name="connsiteY808" fmla="*/ 3279913 h 7245626"/>
                <a:gd name="connsiteX809" fmla="*/ 29817 w 10018643"/>
                <a:gd name="connsiteY809" fmla="*/ 3260035 h 7245626"/>
                <a:gd name="connsiteX810" fmla="*/ 0 w 10018643"/>
                <a:gd name="connsiteY810" fmla="*/ 3160643 h 7245626"/>
                <a:gd name="connsiteX811" fmla="*/ 9939 w 10018643"/>
                <a:gd name="connsiteY811" fmla="*/ 2932043 h 7245626"/>
                <a:gd name="connsiteX812" fmla="*/ 29817 w 10018643"/>
                <a:gd name="connsiteY812" fmla="*/ 2902226 h 7245626"/>
                <a:gd name="connsiteX813" fmla="*/ 39756 w 10018643"/>
                <a:gd name="connsiteY813" fmla="*/ 2872409 h 7245626"/>
                <a:gd name="connsiteX814" fmla="*/ 89452 w 10018643"/>
                <a:gd name="connsiteY814" fmla="*/ 2832652 h 7245626"/>
                <a:gd name="connsiteX815" fmla="*/ 149087 w 10018643"/>
                <a:gd name="connsiteY815" fmla="*/ 2792896 h 7245626"/>
                <a:gd name="connsiteX816" fmla="*/ 168965 w 10018643"/>
                <a:gd name="connsiteY816" fmla="*/ 2773017 h 7245626"/>
                <a:gd name="connsiteX817" fmla="*/ 238539 w 10018643"/>
                <a:gd name="connsiteY817" fmla="*/ 2733261 h 7245626"/>
                <a:gd name="connsiteX818" fmla="*/ 318052 w 10018643"/>
                <a:gd name="connsiteY818" fmla="*/ 2693504 h 7245626"/>
                <a:gd name="connsiteX819" fmla="*/ 347869 w 10018643"/>
                <a:gd name="connsiteY819" fmla="*/ 2683565 h 7245626"/>
                <a:gd name="connsiteX820" fmla="*/ 377687 w 10018643"/>
                <a:gd name="connsiteY820" fmla="*/ 2673626 h 7245626"/>
                <a:gd name="connsiteX821" fmla="*/ 467139 w 10018643"/>
                <a:gd name="connsiteY821" fmla="*/ 2633869 h 7245626"/>
                <a:gd name="connsiteX822" fmla="*/ 496956 w 10018643"/>
                <a:gd name="connsiteY822" fmla="*/ 2623930 h 7245626"/>
                <a:gd name="connsiteX823" fmla="*/ 735496 w 10018643"/>
                <a:gd name="connsiteY823" fmla="*/ 2633869 h 7245626"/>
                <a:gd name="connsiteX824" fmla="*/ 795130 w 10018643"/>
                <a:gd name="connsiteY824" fmla="*/ 2653748 h 7245626"/>
                <a:gd name="connsiteX825" fmla="*/ 834887 w 10018643"/>
                <a:gd name="connsiteY825" fmla="*/ 2663687 h 7245626"/>
                <a:gd name="connsiteX826" fmla="*/ 894522 w 10018643"/>
                <a:gd name="connsiteY826" fmla="*/ 2683565 h 7245626"/>
                <a:gd name="connsiteX827" fmla="*/ 934278 w 10018643"/>
                <a:gd name="connsiteY827" fmla="*/ 2693504 h 7245626"/>
                <a:gd name="connsiteX828" fmla="*/ 1063487 w 10018643"/>
                <a:gd name="connsiteY828" fmla="*/ 2723322 h 7245626"/>
                <a:gd name="connsiteX829" fmla="*/ 1123122 w 10018643"/>
                <a:gd name="connsiteY829" fmla="*/ 2743200 h 7245626"/>
                <a:gd name="connsiteX830" fmla="*/ 1162878 w 10018643"/>
                <a:gd name="connsiteY830" fmla="*/ 2753139 h 7245626"/>
                <a:gd name="connsiteX831" fmla="*/ 1222513 w 10018643"/>
                <a:gd name="connsiteY831" fmla="*/ 2773017 h 7245626"/>
                <a:gd name="connsiteX832" fmla="*/ 1252330 w 10018643"/>
                <a:gd name="connsiteY832" fmla="*/ 2782956 h 7245626"/>
                <a:gd name="connsiteX833" fmla="*/ 1361661 w 10018643"/>
                <a:gd name="connsiteY833" fmla="*/ 2802835 h 7245626"/>
                <a:gd name="connsiteX834" fmla="*/ 1391478 w 10018643"/>
                <a:gd name="connsiteY834" fmla="*/ 2812774 h 7245626"/>
                <a:gd name="connsiteX835" fmla="*/ 1470991 w 10018643"/>
                <a:gd name="connsiteY835" fmla="*/ 2822713 h 7245626"/>
                <a:gd name="connsiteX836" fmla="*/ 1560443 w 10018643"/>
                <a:gd name="connsiteY836" fmla="*/ 2862469 h 7245626"/>
                <a:gd name="connsiteX837" fmla="*/ 1590261 w 10018643"/>
                <a:gd name="connsiteY837" fmla="*/ 2872409 h 7245626"/>
                <a:gd name="connsiteX838" fmla="*/ 1649896 w 10018643"/>
                <a:gd name="connsiteY838" fmla="*/ 2912165 h 7245626"/>
                <a:gd name="connsiteX839" fmla="*/ 1679713 w 10018643"/>
                <a:gd name="connsiteY839" fmla="*/ 2932043 h 7245626"/>
                <a:gd name="connsiteX840" fmla="*/ 1709530 w 10018643"/>
                <a:gd name="connsiteY840" fmla="*/ 2941982 h 7245626"/>
                <a:gd name="connsiteX841" fmla="*/ 1749287 w 10018643"/>
                <a:gd name="connsiteY841" fmla="*/ 2961861 h 7245626"/>
                <a:gd name="connsiteX842" fmla="*/ 1828800 w 10018643"/>
                <a:gd name="connsiteY842" fmla="*/ 2981739 h 7245626"/>
                <a:gd name="connsiteX843" fmla="*/ 1918252 w 10018643"/>
                <a:gd name="connsiteY843" fmla="*/ 3011556 h 7245626"/>
                <a:gd name="connsiteX844" fmla="*/ 1948069 w 10018643"/>
                <a:gd name="connsiteY844" fmla="*/ 3021496 h 7245626"/>
                <a:gd name="connsiteX845" fmla="*/ 2037522 w 10018643"/>
                <a:gd name="connsiteY845" fmla="*/ 3041374 h 7245626"/>
                <a:gd name="connsiteX846" fmla="*/ 2067339 w 10018643"/>
                <a:gd name="connsiteY846" fmla="*/ 3051313 h 7245626"/>
                <a:gd name="connsiteX847" fmla="*/ 2117035 w 10018643"/>
                <a:gd name="connsiteY847" fmla="*/ 3061252 h 7245626"/>
                <a:gd name="connsiteX848" fmla="*/ 2176669 w 10018643"/>
                <a:gd name="connsiteY848" fmla="*/ 3081130 h 7245626"/>
                <a:gd name="connsiteX849" fmla="*/ 2206487 w 10018643"/>
                <a:gd name="connsiteY849" fmla="*/ 3091069 h 7245626"/>
                <a:gd name="connsiteX850" fmla="*/ 2256182 w 10018643"/>
                <a:gd name="connsiteY850" fmla="*/ 3101009 h 7245626"/>
                <a:gd name="connsiteX851" fmla="*/ 2315817 w 10018643"/>
                <a:gd name="connsiteY851" fmla="*/ 3120887 h 7245626"/>
                <a:gd name="connsiteX852" fmla="*/ 2405269 w 10018643"/>
                <a:gd name="connsiteY852" fmla="*/ 3150704 h 7245626"/>
                <a:gd name="connsiteX853" fmla="*/ 2435087 w 10018643"/>
                <a:gd name="connsiteY853" fmla="*/ 3160643 h 7245626"/>
                <a:gd name="connsiteX854" fmla="*/ 2464904 w 10018643"/>
                <a:gd name="connsiteY854" fmla="*/ 3170582 h 7245626"/>
                <a:gd name="connsiteX855" fmla="*/ 2514600 w 10018643"/>
                <a:gd name="connsiteY855" fmla="*/ 3180522 h 7245626"/>
                <a:gd name="connsiteX856" fmla="*/ 2613991 w 10018643"/>
                <a:gd name="connsiteY856" fmla="*/ 3210339 h 7245626"/>
                <a:gd name="connsiteX857" fmla="*/ 2673626 w 10018643"/>
                <a:gd name="connsiteY857" fmla="*/ 3230217 h 7245626"/>
                <a:gd name="connsiteX858" fmla="*/ 2852530 w 10018643"/>
                <a:gd name="connsiteY858" fmla="*/ 3250096 h 7245626"/>
                <a:gd name="connsiteX859" fmla="*/ 3071191 w 10018643"/>
                <a:gd name="connsiteY859" fmla="*/ 3220278 h 7245626"/>
                <a:gd name="connsiteX860" fmla="*/ 3130826 w 10018643"/>
                <a:gd name="connsiteY860" fmla="*/ 3170582 h 7245626"/>
                <a:gd name="connsiteX861" fmla="*/ 3150704 w 10018643"/>
                <a:gd name="connsiteY861" fmla="*/ 3140765 h 7245626"/>
                <a:gd name="connsiteX862" fmla="*/ 3200400 w 10018643"/>
                <a:gd name="connsiteY862" fmla="*/ 3091069 h 7245626"/>
                <a:gd name="connsiteX863" fmla="*/ 3220278 w 10018643"/>
                <a:gd name="connsiteY863" fmla="*/ 3021496 h 7245626"/>
                <a:gd name="connsiteX864" fmla="*/ 3230217 w 10018643"/>
                <a:gd name="connsiteY864" fmla="*/ 2981739 h 7245626"/>
                <a:gd name="connsiteX865" fmla="*/ 3220278 w 10018643"/>
                <a:gd name="connsiteY865" fmla="*/ 2902226 h 7245626"/>
                <a:gd name="connsiteX866" fmla="*/ 3190461 w 10018643"/>
                <a:gd name="connsiteY866" fmla="*/ 2892287 h 7245626"/>
                <a:gd name="connsiteX867" fmla="*/ 3110948 w 10018643"/>
                <a:gd name="connsiteY867" fmla="*/ 2862469 h 7245626"/>
                <a:gd name="connsiteX868" fmla="*/ 3051313 w 10018643"/>
                <a:gd name="connsiteY868" fmla="*/ 2822713 h 7245626"/>
                <a:gd name="connsiteX869" fmla="*/ 3021496 w 10018643"/>
                <a:gd name="connsiteY869" fmla="*/ 2802835 h 7245626"/>
                <a:gd name="connsiteX870" fmla="*/ 2941982 w 10018643"/>
                <a:gd name="connsiteY870" fmla="*/ 2743200 h 7245626"/>
                <a:gd name="connsiteX871" fmla="*/ 2912165 w 10018643"/>
                <a:gd name="connsiteY871" fmla="*/ 2723322 h 7245626"/>
                <a:gd name="connsiteX872" fmla="*/ 2812774 w 10018643"/>
                <a:gd name="connsiteY872" fmla="*/ 2693504 h 7245626"/>
                <a:gd name="connsiteX873" fmla="*/ 2753139 w 10018643"/>
                <a:gd name="connsiteY873" fmla="*/ 2663687 h 7245626"/>
                <a:gd name="connsiteX874" fmla="*/ 2723322 w 10018643"/>
                <a:gd name="connsiteY874" fmla="*/ 2643809 h 7245626"/>
                <a:gd name="connsiteX875" fmla="*/ 2693504 w 10018643"/>
                <a:gd name="connsiteY875" fmla="*/ 2633869 h 7245626"/>
                <a:gd name="connsiteX876" fmla="*/ 2613991 w 10018643"/>
                <a:gd name="connsiteY876" fmla="*/ 2613991 h 7245626"/>
                <a:gd name="connsiteX877" fmla="*/ 2554356 w 10018643"/>
                <a:gd name="connsiteY877" fmla="*/ 2594113 h 7245626"/>
                <a:gd name="connsiteX878" fmla="*/ 2395330 w 10018643"/>
                <a:gd name="connsiteY878" fmla="*/ 2574235 h 7245626"/>
                <a:gd name="connsiteX879" fmla="*/ 2295939 w 10018643"/>
                <a:gd name="connsiteY879" fmla="*/ 2544417 h 7245626"/>
                <a:gd name="connsiteX880" fmla="*/ 2236304 w 10018643"/>
                <a:gd name="connsiteY880" fmla="*/ 2524539 h 7245626"/>
                <a:gd name="connsiteX881" fmla="*/ 2166730 w 10018643"/>
                <a:gd name="connsiteY881" fmla="*/ 2504661 h 7245626"/>
                <a:gd name="connsiteX882" fmla="*/ 2126974 w 10018643"/>
                <a:gd name="connsiteY882" fmla="*/ 2484782 h 7245626"/>
                <a:gd name="connsiteX883" fmla="*/ 2067339 w 10018643"/>
                <a:gd name="connsiteY883" fmla="*/ 2464904 h 7245626"/>
                <a:gd name="connsiteX884" fmla="*/ 2007704 w 10018643"/>
                <a:gd name="connsiteY884" fmla="*/ 2445026 h 7245626"/>
                <a:gd name="connsiteX885" fmla="*/ 1977887 w 10018643"/>
                <a:gd name="connsiteY885" fmla="*/ 2435087 h 7245626"/>
                <a:gd name="connsiteX886" fmla="*/ 1948069 w 10018643"/>
                <a:gd name="connsiteY886" fmla="*/ 2425148 h 7245626"/>
                <a:gd name="connsiteX887" fmla="*/ 1898374 w 10018643"/>
                <a:gd name="connsiteY887" fmla="*/ 2395330 h 7245626"/>
                <a:gd name="connsiteX888" fmla="*/ 1838739 w 10018643"/>
                <a:gd name="connsiteY888" fmla="*/ 2355574 h 7245626"/>
                <a:gd name="connsiteX889" fmla="*/ 1789043 w 10018643"/>
                <a:gd name="connsiteY889" fmla="*/ 2286000 h 7245626"/>
                <a:gd name="connsiteX890" fmla="*/ 1779104 w 10018643"/>
                <a:gd name="connsiteY890" fmla="*/ 2256182 h 7245626"/>
                <a:gd name="connsiteX891" fmla="*/ 1759226 w 10018643"/>
                <a:gd name="connsiteY891" fmla="*/ 2216426 h 7245626"/>
                <a:gd name="connsiteX892" fmla="*/ 1729409 w 10018643"/>
                <a:gd name="connsiteY892" fmla="*/ 2156791 h 7245626"/>
                <a:gd name="connsiteX893" fmla="*/ 1709530 w 10018643"/>
                <a:gd name="connsiteY893" fmla="*/ 2136913 h 7245626"/>
                <a:gd name="connsiteX894" fmla="*/ 1649896 w 10018643"/>
                <a:gd name="connsiteY894" fmla="*/ 2117035 h 7245626"/>
                <a:gd name="connsiteX895" fmla="*/ 1630017 w 10018643"/>
                <a:gd name="connsiteY895" fmla="*/ 2097156 h 7245626"/>
                <a:gd name="connsiteX896" fmla="*/ 1600200 w 10018643"/>
                <a:gd name="connsiteY896" fmla="*/ 2087217 h 7245626"/>
                <a:gd name="connsiteX897" fmla="*/ 1590261 w 10018643"/>
                <a:gd name="connsiteY897" fmla="*/ 2057400 h 7245626"/>
                <a:gd name="connsiteX898" fmla="*/ 1600200 w 10018643"/>
                <a:gd name="connsiteY898" fmla="*/ 1977887 h 7245626"/>
                <a:gd name="connsiteX899" fmla="*/ 1620078 w 10018643"/>
                <a:gd name="connsiteY899" fmla="*/ 1948069 h 7245626"/>
                <a:gd name="connsiteX900" fmla="*/ 1630017 w 10018643"/>
                <a:gd name="connsiteY900" fmla="*/ 1918252 h 7245626"/>
                <a:gd name="connsiteX901" fmla="*/ 1709530 w 10018643"/>
                <a:gd name="connsiteY901" fmla="*/ 1828800 h 7245626"/>
                <a:gd name="connsiteX902" fmla="*/ 1769165 w 10018643"/>
                <a:gd name="connsiteY902" fmla="*/ 1808922 h 7245626"/>
                <a:gd name="connsiteX903" fmla="*/ 1878496 w 10018643"/>
                <a:gd name="connsiteY903" fmla="*/ 1779104 h 7245626"/>
                <a:gd name="connsiteX904" fmla="*/ 2057400 w 10018643"/>
                <a:gd name="connsiteY904" fmla="*/ 1789043 h 7245626"/>
                <a:gd name="connsiteX905" fmla="*/ 2067339 w 10018643"/>
                <a:gd name="connsiteY905" fmla="*/ 1818861 h 7245626"/>
                <a:gd name="connsiteX906" fmla="*/ 2087217 w 10018643"/>
                <a:gd name="connsiteY906" fmla="*/ 1848678 h 7245626"/>
                <a:gd name="connsiteX907" fmla="*/ 2176669 w 10018643"/>
                <a:gd name="connsiteY907" fmla="*/ 1918252 h 7245626"/>
                <a:gd name="connsiteX908" fmla="*/ 2206487 w 10018643"/>
                <a:gd name="connsiteY908" fmla="*/ 1938130 h 7245626"/>
                <a:gd name="connsiteX909" fmla="*/ 2266122 w 10018643"/>
                <a:gd name="connsiteY909" fmla="*/ 1958009 h 7245626"/>
                <a:gd name="connsiteX910" fmla="*/ 2365513 w 10018643"/>
                <a:gd name="connsiteY910" fmla="*/ 1987826 h 7245626"/>
                <a:gd name="connsiteX911" fmla="*/ 2395330 w 10018643"/>
                <a:gd name="connsiteY911" fmla="*/ 1997765 h 7245626"/>
                <a:gd name="connsiteX912" fmla="*/ 2445026 w 10018643"/>
                <a:gd name="connsiteY912" fmla="*/ 2027582 h 7245626"/>
                <a:gd name="connsiteX913" fmla="*/ 2474843 w 10018643"/>
                <a:gd name="connsiteY913" fmla="*/ 2037522 h 7245626"/>
                <a:gd name="connsiteX914" fmla="*/ 2564296 w 10018643"/>
                <a:gd name="connsiteY914" fmla="*/ 2087217 h 7245626"/>
                <a:gd name="connsiteX915" fmla="*/ 2623930 w 10018643"/>
                <a:gd name="connsiteY915" fmla="*/ 2126974 h 7245626"/>
                <a:gd name="connsiteX916" fmla="*/ 2673626 w 10018643"/>
                <a:gd name="connsiteY916" fmla="*/ 2176669 h 7245626"/>
                <a:gd name="connsiteX917" fmla="*/ 2733261 w 10018643"/>
                <a:gd name="connsiteY917" fmla="*/ 2216426 h 7245626"/>
                <a:gd name="connsiteX918" fmla="*/ 2792896 w 10018643"/>
                <a:gd name="connsiteY918" fmla="*/ 2266122 h 7245626"/>
                <a:gd name="connsiteX919" fmla="*/ 2862469 w 10018643"/>
                <a:gd name="connsiteY919" fmla="*/ 2345635 h 7245626"/>
                <a:gd name="connsiteX920" fmla="*/ 2922104 w 10018643"/>
                <a:gd name="connsiteY920" fmla="*/ 2365513 h 7245626"/>
                <a:gd name="connsiteX921" fmla="*/ 2981739 w 10018643"/>
                <a:gd name="connsiteY921" fmla="*/ 2395330 h 7245626"/>
                <a:gd name="connsiteX922" fmla="*/ 3081130 w 10018643"/>
                <a:gd name="connsiteY922" fmla="*/ 2435087 h 7245626"/>
                <a:gd name="connsiteX923" fmla="*/ 3110948 w 10018643"/>
                <a:gd name="connsiteY923" fmla="*/ 2445026 h 7245626"/>
                <a:gd name="connsiteX924" fmla="*/ 3180522 w 10018643"/>
                <a:gd name="connsiteY924" fmla="*/ 2474843 h 7245626"/>
                <a:gd name="connsiteX925" fmla="*/ 3289852 w 10018643"/>
                <a:gd name="connsiteY925" fmla="*/ 2484782 h 7245626"/>
                <a:gd name="connsiteX926" fmla="*/ 3369365 w 10018643"/>
                <a:gd name="connsiteY926" fmla="*/ 2494722 h 7245626"/>
                <a:gd name="connsiteX927" fmla="*/ 3448878 w 10018643"/>
                <a:gd name="connsiteY927" fmla="*/ 2484782 h 7245626"/>
                <a:gd name="connsiteX928" fmla="*/ 3478696 w 10018643"/>
                <a:gd name="connsiteY928" fmla="*/ 2464904 h 7245626"/>
                <a:gd name="connsiteX929" fmla="*/ 3508513 w 10018643"/>
                <a:gd name="connsiteY929" fmla="*/ 2454965 h 7245626"/>
                <a:gd name="connsiteX930" fmla="*/ 3528391 w 10018643"/>
                <a:gd name="connsiteY930" fmla="*/ 2425148 h 7245626"/>
                <a:gd name="connsiteX931" fmla="*/ 3548269 w 10018643"/>
                <a:gd name="connsiteY931" fmla="*/ 2405269 h 7245626"/>
                <a:gd name="connsiteX932" fmla="*/ 3558209 w 10018643"/>
                <a:gd name="connsiteY932" fmla="*/ 2375452 h 7245626"/>
                <a:gd name="connsiteX933" fmla="*/ 3597965 w 10018643"/>
                <a:gd name="connsiteY933" fmla="*/ 2315817 h 7245626"/>
                <a:gd name="connsiteX934" fmla="*/ 3607904 w 10018643"/>
                <a:gd name="connsiteY934" fmla="*/ 2286000 h 7245626"/>
                <a:gd name="connsiteX935" fmla="*/ 3627782 w 10018643"/>
                <a:gd name="connsiteY935" fmla="*/ 2256182 h 7245626"/>
                <a:gd name="connsiteX936" fmla="*/ 3647661 w 10018643"/>
                <a:gd name="connsiteY936" fmla="*/ 2196548 h 7245626"/>
                <a:gd name="connsiteX937" fmla="*/ 3607904 w 10018643"/>
                <a:gd name="connsiteY937" fmla="*/ 2107096 h 7245626"/>
                <a:gd name="connsiteX938" fmla="*/ 3617843 w 10018643"/>
                <a:gd name="connsiteY938" fmla="*/ 1669774 h 7245626"/>
                <a:gd name="connsiteX939" fmla="*/ 3637722 w 10018643"/>
                <a:gd name="connsiteY939" fmla="*/ 1610139 h 7245626"/>
                <a:gd name="connsiteX940" fmla="*/ 3657600 w 10018643"/>
                <a:gd name="connsiteY940" fmla="*/ 1580322 h 7245626"/>
                <a:gd name="connsiteX941" fmla="*/ 3667539 w 10018643"/>
                <a:gd name="connsiteY941" fmla="*/ 1550504 h 7245626"/>
                <a:gd name="connsiteX942" fmla="*/ 3697356 w 10018643"/>
                <a:gd name="connsiteY942" fmla="*/ 1530626 h 7245626"/>
                <a:gd name="connsiteX943" fmla="*/ 3756991 w 10018643"/>
                <a:gd name="connsiteY943" fmla="*/ 1510748 h 7245626"/>
                <a:gd name="connsiteX944" fmla="*/ 3816626 w 10018643"/>
                <a:gd name="connsiteY944" fmla="*/ 1490869 h 7245626"/>
                <a:gd name="connsiteX945" fmla="*/ 3846443 w 10018643"/>
                <a:gd name="connsiteY945" fmla="*/ 1480930 h 7245626"/>
                <a:gd name="connsiteX946" fmla="*/ 3876261 w 10018643"/>
                <a:gd name="connsiteY946" fmla="*/ 1470991 h 7245626"/>
                <a:gd name="connsiteX947" fmla="*/ 3935896 w 10018643"/>
                <a:gd name="connsiteY947" fmla="*/ 1441174 h 7245626"/>
                <a:gd name="connsiteX948" fmla="*/ 3965713 w 10018643"/>
                <a:gd name="connsiteY948" fmla="*/ 1421296 h 7245626"/>
                <a:gd name="connsiteX949" fmla="*/ 3985591 w 10018643"/>
                <a:gd name="connsiteY949" fmla="*/ 1401417 h 7245626"/>
                <a:gd name="connsiteX950" fmla="*/ 4015409 w 10018643"/>
                <a:gd name="connsiteY950" fmla="*/ 1391478 h 7245626"/>
                <a:gd name="connsiteX951" fmla="*/ 4065104 w 10018643"/>
                <a:gd name="connsiteY951" fmla="*/ 1401417 h 7245626"/>
                <a:gd name="connsiteX952" fmla="*/ 4154556 w 10018643"/>
                <a:gd name="connsiteY952" fmla="*/ 1470991 h 7245626"/>
                <a:gd name="connsiteX953" fmla="*/ 4184374 w 10018643"/>
                <a:gd name="connsiteY953" fmla="*/ 1480930 h 7245626"/>
                <a:gd name="connsiteX954" fmla="*/ 4124739 w 10018643"/>
                <a:gd name="connsiteY954" fmla="*/ 1470991 h 7245626"/>
                <a:gd name="connsiteX955" fmla="*/ 4045226 w 10018643"/>
                <a:gd name="connsiteY955" fmla="*/ 1401417 h 724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</a:cxnLst>
              <a:rect l="l" t="t" r="r" b="b"/>
              <a:pathLst>
                <a:path w="10018643" h="7245626">
                  <a:moveTo>
                    <a:pt x="4045226" y="1401417"/>
                  </a:moveTo>
                  <a:cubicBezTo>
                    <a:pt x="4046882" y="1401417"/>
                    <a:pt x="4049947" y="1423918"/>
                    <a:pt x="4134678" y="1470991"/>
                  </a:cubicBezTo>
                  <a:cubicBezTo>
                    <a:pt x="4155562" y="1482593"/>
                    <a:pt x="4194313" y="1510748"/>
                    <a:pt x="4194313" y="1510748"/>
                  </a:cubicBezTo>
                  <a:cubicBezTo>
                    <a:pt x="4200939" y="1520687"/>
                    <a:pt x="4209340" y="1529649"/>
                    <a:pt x="4214191" y="1540565"/>
                  </a:cubicBezTo>
                  <a:cubicBezTo>
                    <a:pt x="4250737" y="1622794"/>
                    <a:pt x="4213123" y="1579255"/>
                    <a:pt x="4253948" y="1620078"/>
                  </a:cubicBezTo>
                  <a:cubicBezTo>
                    <a:pt x="4269681" y="1683012"/>
                    <a:pt x="4256310" y="1648470"/>
                    <a:pt x="4303643" y="1719469"/>
                  </a:cubicBezTo>
                  <a:lnTo>
                    <a:pt x="4323522" y="1749287"/>
                  </a:lnTo>
                  <a:lnTo>
                    <a:pt x="4343400" y="1779104"/>
                  </a:lnTo>
                  <a:cubicBezTo>
                    <a:pt x="4346713" y="1789043"/>
                    <a:pt x="4348251" y="1799764"/>
                    <a:pt x="4353339" y="1808922"/>
                  </a:cubicBezTo>
                  <a:cubicBezTo>
                    <a:pt x="4364941" y="1829806"/>
                    <a:pt x="4393096" y="1868556"/>
                    <a:pt x="4393096" y="1868556"/>
                  </a:cubicBezTo>
                  <a:cubicBezTo>
                    <a:pt x="4398511" y="1884803"/>
                    <a:pt x="4406688" y="1918050"/>
                    <a:pt x="4422913" y="1928191"/>
                  </a:cubicBezTo>
                  <a:cubicBezTo>
                    <a:pt x="4451548" y="1946088"/>
                    <a:pt x="4510081" y="1952658"/>
                    <a:pt x="4542182" y="1958009"/>
                  </a:cubicBezTo>
                  <a:cubicBezTo>
                    <a:pt x="4565373" y="1954696"/>
                    <a:pt x="4589155" y="1954233"/>
                    <a:pt x="4611756" y="1948069"/>
                  </a:cubicBezTo>
                  <a:cubicBezTo>
                    <a:pt x="4636645" y="1941281"/>
                    <a:pt x="4672848" y="1914164"/>
                    <a:pt x="4691269" y="1898374"/>
                  </a:cubicBezTo>
                  <a:cubicBezTo>
                    <a:pt x="4701941" y="1889226"/>
                    <a:pt x="4712457" y="1879651"/>
                    <a:pt x="4721087" y="1868556"/>
                  </a:cubicBezTo>
                  <a:cubicBezTo>
                    <a:pt x="4735754" y="1849698"/>
                    <a:pt x="4760843" y="1808922"/>
                    <a:pt x="4760843" y="1808922"/>
                  </a:cubicBezTo>
                  <a:cubicBezTo>
                    <a:pt x="4786236" y="1732741"/>
                    <a:pt x="4759103" y="1821973"/>
                    <a:pt x="4780722" y="1659835"/>
                  </a:cubicBezTo>
                  <a:cubicBezTo>
                    <a:pt x="4782107" y="1649450"/>
                    <a:pt x="4787783" y="1640091"/>
                    <a:pt x="4790661" y="1630017"/>
                  </a:cubicBezTo>
                  <a:cubicBezTo>
                    <a:pt x="4806706" y="1573859"/>
                    <a:pt x="4790217" y="1605836"/>
                    <a:pt x="4820478" y="1560443"/>
                  </a:cubicBezTo>
                  <a:cubicBezTo>
                    <a:pt x="4835500" y="1500357"/>
                    <a:pt x="4826096" y="1533649"/>
                    <a:pt x="4850296" y="1461052"/>
                  </a:cubicBezTo>
                  <a:lnTo>
                    <a:pt x="4860235" y="1431235"/>
                  </a:lnTo>
                  <a:lnTo>
                    <a:pt x="4870174" y="1401417"/>
                  </a:lnTo>
                  <a:cubicBezTo>
                    <a:pt x="4873487" y="1239078"/>
                    <a:pt x="4873873" y="1076653"/>
                    <a:pt x="4880113" y="914400"/>
                  </a:cubicBezTo>
                  <a:cubicBezTo>
                    <a:pt x="4880654" y="900336"/>
                    <a:pt x="4905283" y="851797"/>
                    <a:pt x="4909930" y="844826"/>
                  </a:cubicBezTo>
                  <a:cubicBezTo>
                    <a:pt x="4915128" y="837029"/>
                    <a:pt x="4923955" y="832265"/>
                    <a:pt x="4929809" y="824948"/>
                  </a:cubicBezTo>
                  <a:cubicBezTo>
                    <a:pt x="4937271" y="815620"/>
                    <a:pt x="4940359" y="802592"/>
                    <a:pt x="4949687" y="795130"/>
                  </a:cubicBezTo>
                  <a:cubicBezTo>
                    <a:pt x="4957868" y="788585"/>
                    <a:pt x="4969565" y="788504"/>
                    <a:pt x="4979504" y="785191"/>
                  </a:cubicBezTo>
                  <a:cubicBezTo>
                    <a:pt x="5042452" y="788504"/>
                    <a:pt x="5105891" y="786613"/>
                    <a:pt x="5168348" y="795130"/>
                  </a:cubicBezTo>
                  <a:cubicBezTo>
                    <a:pt x="5180184" y="796744"/>
                    <a:pt x="5196201" y="803226"/>
                    <a:pt x="5198165" y="815009"/>
                  </a:cubicBezTo>
                  <a:cubicBezTo>
                    <a:pt x="5211259" y="893574"/>
                    <a:pt x="5191180" y="892646"/>
                    <a:pt x="5178287" y="944217"/>
                  </a:cubicBezTo>
                  <a:cubicBezTo>
                    <a:pt x="5164103" y="1000955"/>
                    <a:pt x="5173712" y="982660"/>
                    <a:pt x="5158409" y="1033669"/>
                  </a:cubicBezTo>
                  <a:cubicBezTo>
                    <a:pt x="5152388" y="1053739"/>
                    <a:pt x="5145156" y="1073426"/>
                    <a:pt x="5138530" y="1093304"/>
                  </a:cubicBezTo>
                  <a:lnTo>
                    <a:pt x="5128591" y="1123122"/>
                  </a:lnTo>
                  <a:cubicBezTo>
                    <a:pt x="5125278" y="1133061"/>
                    <a:pt x="5121193" y="1142775"/>
                    <a:pt x="5118652" y="1152939"/>
                  </a:cubicBezTo>
                  <a:cubicBezTo>
                    <a:pt x="5115339" y="1166191"/>
                    <a:pt x="5112638" y="1179612"/>
                    <a:pt x="5108713" y="1192696"/>
                  </a:cubicBezTo>
                  <a:cubicBezTo>
                    <a:pt x="5102692" y="1212766"/>
                    <a:pt x="5095461" y="1232452"/>
                    <a:pt x="5088835" y="1252330"/>
                  </a:cubicBezTo>
                  <a:cubicBezTo>
                    <a:pt x="5085522" y="1262269"/>
                    <a:pt x="5081437" y="1271984"/>
                    <a:pt x="5078896" y="1282148"/>
                  </a:cubicBezTo>
                  <a:cubicBezTo>
                    <a:pt x="5075583" y="1295400"/>
                    <a:pt x="5072881" y="1308820"/>
                    <a:pt x="5068956" y="1321904"/>
                  </a:cubicBezTo>
                  <a:cubicBezTo>
                    <a:pt x="5062935" y="1341974"/>
                    <a:pt x="5055704" y="1361661"/>
                    <a:pt x="5049078" y="1381539"/>
                  </a:cubicBezTo>
                  <a:cubicBezTo>
                    <a:pt x="5045765" y="1391478"/>
                    <a:pt x="5041194" y="1401083"/>
                    <a:pt x="5039139" y="1411356"/>
                  </a:cubicBezTo>
                  <a:cubicBezTo>
                    <a:pt x="5035826" y="1427921"/>
                    <a:pt x="5033297" y="1444663"/>
                    <a:pt x="5029200" y="1461052"/>
                  </a:cubicBezTo>
                  <a:cubicBezTo>
                    <a:pt x="5026659" y="1471216"/>
                    <a:pt x="5021802" y="1480705"/>
                    <a:pt x="5019261" y="1490869"/>
                  </a:cubicBezTo>
                  <a:cubicBezTo>
                    <a:pt x="5015164" y="1507258"/>
                    <a:pt x="5012635" y="1524000"/>
                    <a:pt x="5009322" y="1540565"/>
                  </a:cubicBezTo>
                  <a:cubicBezTo>
                    <a:pt x="5012635" y="1643269"/>
                    <a:pt x="5013399" y="1746088"/>
                    <a:pt x="5019261" y="1848678"/>
                  </a:cubicBezTo>
                  <a:cubicBezTo>
                    <a:pt x="5021930" y="1895388"/>
                    <a:pt x="5030513" y="1881122"/>
                    <a:pt x="5049078" y="1918252"/>
                  </a:cubicBezTo>
                  <a:cubicBezTo>
                    <a:pt x="5053763" y="1927623"/>
                    <a:pt x="5050836" y="1941524"/>
                    <a:pt x="5059017" y="1948069"/>
                  </a:cubicBezTo>
                  <a:cubicBezTo>
                    <a:pt x="5069684" y="1956603"/>
                    <a:pt x="5085522" y="1954696"/>
                    <a:pt x="5098774" y="1958009"/>
                  </a:cubicBezTo>
                  <a:cubicBezTo>
                    <a:pt x="5108713" y="1967948"/>
                    <a:pt x="5116896" y="1980029"/>
                    <a:pt x="5128591" y="1987826"/>
                  </a:cubicBezTo>
                  <a:cubicBezTo>
                    <a:pt x="5137308" y="1993637"/>
                    <a:pt x="5149038" y="1993080"/>
                    <a:pt x="5158409" y="1997765"/>
                  </a:cubicBezTo>
                  <a:cubicBezTo>
                    <a:pt x="5183486" y="2010303"/>
                    <a:pt x="5189615" y="2019032"/>
                    <a:pt x="5208104" y="2037522"/>
                  </a:cubicBezTo>
                  <a:cubicBezTo>
                    <a:pt x="5236443" y="2034373"/>
                    <a:pt x="5294073" y="2034293"/>
                    <a:pt x="5327374" y="2017643"/>
                  </a:cubicBezTo>
                  <a:cubicBezTo>
                    <a:pt x="5338058" y="2012301"/>
                    <a:pt x="5347252" y="2004391"/>
                    <a:pt x="5357191" y="1997765"/>
                  </a:cubicBezTo>
                  <a:cubicBezTo>
                    <a:pt x="5363817" y="1977887"/>
                    <a:pt x="5374470" y="1958922"/>
                    <a:pt x="5377069" y="1938130"/>
                  </a:cubicBezTo>
                  <a:cubicBezTo>
                    <a:pt x="5379235" y="1920803"/>
                    <a:pt x="5382121" y="1855488"/>
                    <a:pt x="5396948" y="1828800"/>
                  </a:cubicBezTo>
                  <a:cubicBezTo>
                    <a:pt x="5408550" y="1807916"/>
                    <a:pt x="5423452" y="1789043"/>
                    <a:pt x="5436704" y="1769165"/>
                  </a:cubicBezTo>
                  <a:cubicBezTo>
                    <a:pt x="5461779" y="1731552"/>
                    <a:pt x="5448136" y="1747794"/>
                    <a:pt x="5476461" y="1719469"/>
                  </a:cubicBezTo>
                  <a:cubicBezTo>
                    <a:pt x="5499771" y="1649539"/>
                    <a:pt x="5469431" y="1735873"/>
                    <a:pt x="5506278" y="1649896"/>
                  </a:cubicBezTo>
                  <a:cubicBezTo>
                    <a:pt x="5510405" y="1640266"/>
                    <a:pt x="5511129" y="1629237"/>
                    <a:pt x="5516217" y="1620078"/>
                  </a:cubicBezTo>
                  <a:cubicBezTo>
                    <a:pt x="5527819" y="1599194"/>
                    <a:pt x="5542722" y="1580321"/>
                    <a:pt x="5555974" y="1560443"/>
                  </a:cubicBezTo>
                  <a:cubicBezTo>
                    <a:pt x="5562600" y="1550504"/>
                    <a:pt x="5572075" y="1541958"/>
                    <a:pt x="5575852" y="1530626"/>
                  </a:cubicBezTo>
                  <a:cubicBezTo>
                    <a:pt x="5588754" y="1491919"/>
                    <a:pt x="5578383" y="1508217"/>
                    <a:pt x="5605669" y="1480930"/>
                  </a:cubicBezTo>
                  <a:cubicBezTo>
                    <a:pt x="5630657" y="1405974"/>
                    <a:pt x="5596948" y="1498376"/>
                    <a:pt x="5635487" y="1421296"/>
                  </a:cubicBezTo>
                  <a:cubicBezTo>
                    <a:pt x="5676636" y="1338997"/>
                    <a:pt x="5608337" y="1447111"/>
                    <a:pt x="5665304" y="1361661"/>
                  </a:cubicBezTo>
                  <a:lnTo>
                    <a:pt x="5685182" y="1302026"/>
                  </a:lnTo>
                  <a:cubicBezTo>
                    <a:pt x="5688495" y="1292087"/>
                    <a:pt x="5689311" y="1280926"/>
                    <a:pt x="5695122" y="1272209"/>
                  </a:cubicBezTo>
                  <a:cubicBezTo>
                    <a:pt x="5752090" y="1186754"/>
                    <a:pt x="5683790" y="1294874"/>
                    <a:pt x="5724939" y="1212574"/>
                  </a:cubicBezTo>
                  <a:cubicBezTo>
                    <a:pt x="5730281" y="1201890"/>
                    <a:pt x="5739965" y="1193672"/>
                    <a:pt x="5744817" y="1182756"/>
                  </a:cubicBezTo>
                  <a:cubicBezTo>
                    <a:pt x="5781364" y="1100527"/>
                    <a:pt x="5743751" y="1144068"/>
                    <a:pt x="5784574" y="1103243"/>
                  </a:cubicBezTo>
                  <a:cubicBezTo>
                    <a:pt x="5791200" y="1083365"/>
                    <a:pt x="5792829" y="1061043"/>
                    <a:pt x="5804452" y="1043609"/>
                  </a:cubicBezTo>
                  <a:lnTo>
                    <a:pt x="5844209" y="983974"/>
                  </a:lnTo>
                  <a:cubicBezTo>
                    <a:pt x="5855581" y="949858"/>
                    <a:pt x="5853879" y="944486"/>
                    <a:pt x="5883965" y="914400"/>
                  </a:cubicBezTo>
                  <a:cubicBezTo>
                    <a:pt x="5892412" y="905953"/>
                    <a:pt x="5903843" y="901148"/>
                    <a:pt x="5913782" y="894522"/>
                  </a:cubicBezTo>
                  <a:cubicBezTo>
                    <a:pt x="5931251" y="842119"/>
                    <a:pt x="5912177" y="884523"/>
                    <a:pt x="5953539" y="834887"/>
                  </a:cubicBezTo>
                  <a:cubicBezTo>
                    <a:pt x="5970977" y="813961"/>
                    <a:pt x="5972544" y="792864"/>
                    <a:pt x="6003235" y="785191"/>
                  </a:cubicBezTo>
                  <a:cubicBezTo>
                    <a:pt x="6032340" y="777915"/>
                    <a:pt x="6062949" y="779217"/>
                    <a:pt x="6092687" y="775252"/>
                  </a:cubicBezTo>
                  <a:cubicBezTo>
                    <a:pt x="6112663" y="772589"/>
                    <a:pt x="6132444" y="768626"/>
                    <a:pt x="6152322" y="765313"/>
                  </a:cubicBezTo>
                  <a:cubicBezTo>
                    <a:pt x="6211957" y="768626"/>
                    <a:pt x="6271961" y="767844"/>
                    <a:pt x="6331226" y="775252"/>
                  </a:cubicBezTo>
                  <a:cubicBezTo>
                    <a:pt x="6352018" y="777851"/>
                    <a:pt x="6390861" y="795130"/>
                    <a:pt x="6390861" y="795130"/>
                  </a:cubicBezTo>
                  <a:cubicBezTo>
                    <a:pt x="6397487" y="801756"/>
                    <a:pt x="6402704" y="810188"/>
                    <a:pt x="6410739" y="815009"/>
                  </a:cubicBezTo>
                  <a:cubicBezTo>
                    <a:pt x="6419723" y="820399"/>
                    <a:pt x="6433148" y="817540"/>
                    <a:pt x="6440556" y="824948"/>
                  </a:cubicBezTo>
                  <a:cubicBezTo>
                    <a:pt x="6457449" y="841841"/>
                    <a:pt x="6480313" y="884582"/>
                    <a:pt x="6480313" y="884582"/>
                  </a:cubicBezTo>
                  <a:cubicBezTo>
                    <a:pt x="6483626" y="897834"/>
                    <a:pt x="6486499" y="911204"/>
                    <a:pt x="6490252" y="924339"/>
                  </a:cubicBezTo>
                  <a:cubicBezTo>
                    <a:pt x="6493130" y="934413"/>
                    <a:pt x="6498136" y="943883"/>
                    <a:pt x="6500191" y="954156"/>
                  </a:cubicBezTo>
                  <a:cubicBezTo>
                    <a:pt x="6504785" y="977128"/>
                    <a:pt x="6506568" y="1000576"/>
                    <a:pt x="6510130" y="1023730"/>
                  </a:cubicBezTo>
                  <a:cubicBezTo>
                    <a:pt x="6513194" y="1043648"/>
                    <a:pt x="6516756" y="1063487"/>
                    <a:pt x="6520069" y="1083365"/>
                  </a:cubicBezTo>
                  <a:cubicBezTo>
                    <a:pt x="6516756" y="1129748"/>
                    <a:pt x="6517028" y="1176527"/>
                    <a:pt x="6510130" y="1222513"/>
                  </a:cubicBezTo>
                  <a:cubicBezTo>
                    <a:pt x="6507022" y="1243235"/>
                    <a:pt x="6496878" y="1262270"/>
                    <a:pt x="6490252" y="1282148"/>
                  </a:cubicBezTo>
                  <a:cubicBezTo>
                    <a:pt x="6476536" y="1323297"/>
                    <a:pt x="6486124" y="1303248"/>
                    <a:pt x="6460435" y="1341782"/>
                  </a:cubicBezTo>
                  <a:cubicBezTo>
                    <a:pt x="6427030" y="1442001"/>
                    <a:pt x="6478001" y="1286542"/>
                    <a:pt x="6440556" y="1411356"/>
                  </a:cubicBezTo>
                  <a:cubicBezTo>
                    <a:pt x="6434535" y="1431426"/>
                    <a:pt x="6427304" y="1451113"/>
                    <a:pt x="6420678" y="1470991"/>
                  </a:cubicBezTo>
                  <a:cubicBezTo>
                    <a:pt x="6417365" y="1480930"/>
                    <a:pt x="6416551" y="1492092"/>
                    <a:pt x="6410739" y="1500809"/>
                  </a:cubicBezTo>
                  <a:cubicBezTo>
                    <a:pt x="6404113" y="1510748"/>
                    <a:pt x="6396203" y="1519942"/>
                    <a:pt x="6390861" y="1530626"/>
                  </a:cubicBezTo>
                  <a:cubicBezTo>
                    <a:pt x="6365056" y="1582236"/>
                    <a:pt x="6399871" y="1541494"/>
                    <a:pt x="6361043" y="1580322"/>
                  </a:cubicBezTo>
                  <a:cubicBezTo>
                    <a:pt x="6343576" y="1632723"/>
                    <a:pt x="6362649" y="1590321"/>
                    <a:pt x="6321287" y="1639956"/>
                  </a:cubicBezTo>
                  <a:cubicBezTo>
                    <a:pt x="6313640" y="1649133"/>
                    <a:pt x="6308871" y="1660446"/>
                    <a:pt x="6301409" y="1669774"/>
                  </a:cubicBezTo>
                  <a:cubicBezTo>
                    <a:pt x="6295555" y="1677091"/>
                    <a:pt x="6287384" y="1682335"/>
                    <a:pt x="6281530" y="1689652"/>
                  </a:cubicBezTo>
                  <a:cubicBezTo>
                    <a:pt x="6274068" y="1698980"/>
                    <a:pt x="6270098" y="1711022"/>
                    <a:pt x="6261652" y="1719469"/>
                  </a:cubicBezTo>
                  <a:cubicBezTo>
                    <a:pt x="6253205" y="1727916"/>
                    <a:pt x="6241774" y="1732722"/>
                    <a:pt x="6231835" y="1739348"/>
                  </a:cubicBezTo>
                  <a:cubicBezTo>
                    <a:pt x="6228522" y="1749287"/>
                    <a:pt x="6227985" y="1760640"/>
                    <a:pt x="6221896" y="1769165"/>
                  </a:cubicBezTo>
                  <a:cubicBezTo>
                    <a:pt x="6211003" y="1784416"/>
                    <a:pt x="6195391" y="1795670"/>
                    <a:pt x="6182139" y="1808922"/>
                  </a:cubicBezTo>
                  <a:lnTo>
                    <a:pt x="6132443" y="1858617"/>
                  </a:lnTo>
                  <a:cubicBezTo>
                    <a:pt x="6125817" y="1865243"/>
                    <a:pt x="6117763" y="1870699"/>
                    <a:pt x="6112565" y="1878496"/>
                  </a:cubicBezTo>
                  <a:cubicBezTo>
                    <a:pt x="6066997" y="1946847"/>
                    <a:pt x="6095473" y="1930575"/>
                    <a:pt x="6042991" y="1948069"/>
                  </a:cubicBezTo>
                  <a:cubicBezTo>
                    <a:pt x="6029739" y="1967947"/>
                    <a:pt x="6020129" y="1990811"/>
                    <a:pt x="6003235" y="2007704"/>
                  </a:cubicBezTo>
                  <a:cubicBezTo>
                    <a:pt x="5996609" y="2014330"/>
                    <a:pt x="5988979" y="2020085"/>
                    <a:pt x="5983356" y="2027582"/>
                  </a:cubicBezTo>
                  <a:cubicBezTo>
                    <a:pt x="5969022" y="2046694"/>
                    <a:pt x="5960493" y="2070323"/>
                    <a:pt x="5943600" y="2087217"/>
                  </a:cubicBezTo>
                  <a:cubicBezTo>
                    <a:pt x="5936974" y="2093843"/>
                    <a:pt x="5928920" y="2099299"/>
                    <a:pt x="5923722" y="2107096"/>
                  </a:cubicBezTo>
                  <a:cubicBezTo>
                    <a:pt x="5915503" y="2119424"/>
                    <a:pt x="5911194" y="2133988"/>
                    <a:pt x="5903843" y="2146852"/>
                  </a:cubicBezTo>
                  <a:cubicBezTo>
                    <a:pt x="5875325" y="2196757"/>
                    <a:pt x="5889829" y="2156359"/>
                    <a:pt x="5864087" y="2216426"/>
                  </a:cubicBezTo>
                  <a:cubicBezTo>
                    <a:pt x="5820223" y="2318778"/>
                    <a:pt x="5900186" y="2154169"/>
                    <a:pt x="5834269" y="2286000"/>
                  </a:cubicBezTo>
                  <a:cubicBezTo>
                    <a:pt x="5827643" y="2312504"/>
                    <a:pt x="5823030" y="2339595"/>
                    <a:pt x="5814391" y="2365513"/>
                  </a:cubicBezTo>
                  <a:lnTo>
                    <a:pt x="5794513" y="2425148"/>
                  </a:lnTo>
                  <a:cubicBezTo>
                    <a:pt x="5804452" y="2428461"/>
                    <a:pt x="5814959" y="2430402"/>
                    <a:pt x="5824330" y="2435087"/>
                  </a:cubicBezTo>
                  <a:cubicBezTo>
                    <a:pt x="5896053" y="2470948"/>
                    <a:pt x="5806779" y="2439992"/>
                    <a:pt x="5893904" y="2474843"/>
                  </a:cubicBezTo>
                  <a:cubicBezTo>
                    <a:pt x="5944348" y="2495021"/>
                    <a:pt x="5953323" y="2494679"/>
                    <a:pt x="6003235" y="2504661"/>
                  </a:cubicBezTo>
                  <a:cubicBezTo>
                    <a:pt x="6056244" y="2501348"/>
                    <a:pt x="6109799" y="2503006"/>
                    <a:pt x="6162261" y="2494722"/>
                  </a:cubicBezTo>
                  <a:cubicBezTo>
                    <a:pt x="6174060" y="2492859"/>
                    <a:pt x="6183631" y="2483290"/>
                    <a:pt x="6192078" y="2474843"/>
                  </a:cubicBezTo>
                  <a:cubicBezTo>
                    <a:pt x="6204555" y="2462366"/>
                    <a:pt x="6225989" y="2418910"/>
                    <a:pt x="6231835" y="2405269"/>
                  </a:cubicBezTo>
                  <a:cubicBezTo>
                    <a:pt x="6235962" y="2395639"/>
                    <a:pt x="6235963" y="2384169"/>
                    <a:pt x="6241774" y="2375452"/>
                  </a:cubicBezTo>
                  <a:cubicBezTo>
                    <a:pt x="6252764" y="2358966"/>
                    <a:pt x="6283075" y="2334923"/>
                    <a:pt x="6301409" y="2325756"/>
                  </a:cubicBezTo>
                  <a:cubicBezTo>
                    <a:pt x="6310780" y="2321071"/>
                    <a:pt x="6321855" y="2320502"/>
                    <a:pt x="6331226" y="2315817"/>
                  </a:cubicBezTo>
                  <a:cubicBezTo>
                    <a:pt x="6408292" y="2277284"/>
                    <a:pt x="6315915" y="2310981"/>
                    <a:pt x="6390861" y="2286000"/>
                  </a:cubicBezTo>
                  <a:cubicBezTo>
                    <a:pt x="6400800" y="2279374"/>
                    <a:pt x="6411350" y="2273584"/>
                    <a:pt x="6420678" y="2266122"/>
                  </a:cubicBezTo>
                  <a:cubicBezTo>
                    <a:pt x="6427995" y="2260268"/>
                    <a:pt x="6433059" y="2251866"/>
                    <a:pt x="6440556" y="2246243"/>
                  </a:cubicBezTo>
                  <a:cubicBezTo>
                    <a:pt x="6459668" y="2231909"/>
                    <a:pt x="6483298" y="2223380"/>
                    <a:pt x="6500191" y="2206487"/>
                  </a:cubicBezTo>
                  <a:cubicBezTo>
                    <a:pt x="6538456" y="2168222"/>
                    <a:pt x="6518313" y="2184466"/>
                    <a:pt x="6559826" y="2156791"/>
                  </a:cubicBezTo>
                  <a:cubicBezTo>
                    <a:pt x="6599584" y="2097154"/>
                    <a:pt x="6556511" y="2153481"/>
                    <a:pt x="6609522" y="2107096"/>
                  </a:cubicBezTo>
                  <a:cubicBezTo>
                    <a:pt x="6627152" y="2091669"/>
                    <a:pt x="6642652" y="2073965"/>
                    <a:pt x="6659217" y="2057400"/>
                  </a:cubicBezTo>
                  <a:cubicBezTo>
                    <a:pt x="6665843" y="2050774"/>
                    <a:pt x="6670206" y="2040486"/>
                    <a:pt x="6679096" y="2037522"/>
                  </a:cubicBezTo>
                  <a:lnTo>
                    <a:pt x="6708913" y="2027582"/>
                  </a:lnTo>
                  <a:cubicBezTo>
                    <a:pt x="6725478" y="2011017"/>
                    <a:pt x="6739117" y="1990882"/>
                    <a:pt x="6758609" y="1977887"/>
                  </a:cubicBezTo>
                  <a:cubicBezTo>
                    <a:pt x="6780751" y="1963125"/>
                    <a:pt x="6792117" y="1958364"/>
                    <a:pt x="6808304" y="1938130"/>
                  </a:cubicBezTo>
                  <a:cubicBezTo>
                    <a:pt x="6815766" y="1928802"/>
                    <a:pt x="6820408" y="1917382"/>
                    <a:pt x="6828182" y="1908313"/>
                  </a:cubicBezTo>
                  <a:cubicBezTo>
                    <a:pt x="6840379" y="1894083"/>
                    <a:pt x="6854687" y="1881808"/>
                    <a:pt x="6867939" y="1868556"/>
                  </a:cubicBezTo>
                  <a:cubicBezTo>
                    <a:pt x="6877878" y="1858617"/>
                    <a:pt x="6889322" y="1849984"/>
                    <a:pt x="6897756" y="1838739"/>
                  </a:cubicBezTo>
                  <a:cubicBezTo>
                    <a:pt x="6934741" y="1789426"/>
                    <a:pt x="6913791" y="1808171"/>
                    <a:pt x="6957391" y="1779104"/>
                  </a:cubicBezTo>
                  <a:cubicBezTo>
                    <a:pt x="6998353" y="1717662"/>
                    <a:pt x="6952872" y="1777600"/>
                    <a:pt x="7007087" y="1729409"/>
                  </a:cubicBezTo>
                  <a:cubicBezTo>
                    <a:pt x="7088433" y="1657102"/>
                    <a:pt x="7033593" y="1678056"/>
                    <a:pt x="7106478" y="1659835"/>
                  </a:cubicBezTo>
                  <a:cubicBezTo>
                    <a:pt x="7183969" y="1582341"/>
                    <a:pt x="7055884" y="1707832"/>
                    <a:pt x="7156174" y="1620078"/>
                  </a:cubicBezTo>
                  <a:cubicBezTo>
                    <a:pt x="7173804" y="1604651"/>
                    <a:pt x="7189304" y="1586947"/>
                    <a:pt x="7205869" y="1570382"/>
                  </a:cubicBezTo>
                  <a:cubicBezTo>
                    <a:pt x="7212495" y="1563756"/>
                    <a:pt x="7220550" y="1558301"/>
                    <a:pt x="7225748" y="1550504"/>
                  </a:cubicBezTo>
                  <a:cubicBezTo>
                    <a:pt x="7232374" y="1540565"/>
                    <a:pt x="7237760" y="1529677"/>
                    <a:pt x="7245626" y="1520687"/>
                  </a:cubicBezTo>
                  <a:cubicBezTo>
                    <a:pt x="7327025" y="1427660"/>
                    <a:pt x="7270469" y="1508271"/>
                    <a:pt x="7315200" y="1441174"/>
                  </a:cubicBezTo>
                  <a:cubicBezTo>
                    <a:pt x="7337582" y="1374026"/>
                    <a:pt x="7306542" y="1446809"/>
                    <a:pt x="7354956" y="1391478"/>
                  </a:cubicBezTo>
                  <a:cubicBezTo>
                    <a:pt x="7370688" y="1373498"/>
                    <a:pt x="7377819" y="1348736"/>
                    <a:pt x="7394713" y="1331843"/>
                  </a:cubicBezTo>
                  <a:cubicBezTo>
                    <a:pt x="7420616" y="1305940"/>
                    <a:pt x="7441356" y="1278704"/>
                    <a:pt x="7474226" y="1262269"/>
                  </a:cubicBezTo>
                  <a:cubicBezTo>
                    <a:pt x="7483597" y="1257584"/>
                    <a:pt x="7494104" y="1255643"/>
                    <a:pt x="7504043" y="1252330"/>
                  </a:cubicBezTo>
                  <a:cubicBezTo>
                    <a:pt x="7510669" y="1245704"/>
                    <a:pt x="7515540" y="1236643"/>
                    <a:pt x="7523922" y="1232452"/>
                  </a:cubicBezTo>
                  <a:cubicBezTo>
                    <a:pt x="7542663" y="1223082"/>
                    <a:pt x="7566122" y="1224197"/>
                    <a:pt x="7583556" y="1212574"/>
                  </a:cubicBezTo>
                  <a:cubicBezTo>
                    <a:pt x="7593495" y="1205948"/>
                    <a:pt x="7604046" y="1200158"/>
                    <a:pt x="7613374" y="1192696"/>
                  </a:cubicBezTo>
                  <a:cubicBezTo>
                    <a:pt x="7620691" y="1186842"/>
                    <a:pt x="7625217" y="1177638"/>
                    <a:pt x="7633252" y="1172817"/>
                  </a:cubicBezTo>
                  <a:cubicBezTo>
                    <a:pt x="7642236" y="1167427"/>
                    <a:pt x="7653130" y="1166191"/>
                    <a:pt x="7663069" y="1162878"/>
                  </a:cubicBezTo>
                  <a:cubicBezTo>
                    <a:pt x="7676321" y="1152939"/>
                    <a:pt x="7689255" y="1142561"/>
                    <a:pt x="7702826" y="1133061"/>
                  </a:cubicBezTo>
                  <a:cubicBezTo>
                    <a:pt x="7722398" y="1119361"/>
                    <a:pt x="7742583" y="1106556"/>
                    <a:pt x="7762461" y="1093304"/>
                  </a:cubicBezTo>
                  <a:lnTo>
                    <a:pt x="7822096" y="1053548"/>
                  </a:lnTo>
                  <a:lnTo>
                    <a:pt x="7851913" y="1033669"/>
                  </a:lnTo>
                  <a:cubicBezTo>
                    <a:pt x="7861852" y="1027043"/>
                    <a:pt x="7873283" y="1022237"/>
                    <a:pt x="7881730" y="1013791"/>
                  </a:cubicBezTo>
                  <a:lnTo>
                    <a:pt x="7931426" y="964096"/>
                  </a:lnTo>
                  <a:cubicBezTo>
                    <a:pt x="7941365" y="954157"/>
                    <a:pt x="7953446" y="945973"/>
                    <a:pt x="7961243" y="934278"/>
                  </a:cubicBezTo>
                  <a:cubicBezTo>
                    <a:pt x="7967869" y="924339"/>
                    <a:pt x="7973660" y="913789"/>
                    <a:pt x="7981122" y="904461"/>
                  </a:cubicBezTo>
                  <a:cubicBezTo>
                    <a:pt x="7986976" y="897144"/>
                    <a:pt x="7995146" y="891899"/>
                    <a:pt x="8001000" y="884582"/>
                  </a:cubicBezTo>
                  <a:cubicBezTo>
                    <a:pt x="8008462" y="875254"/>
                    <a:pt x="8013935" y="864485"/>
                    <a:pt x="8020878" y="854765"/>
                  </a:cubicBezTo>
                  <a:cubicBezTo>
                    <a:pt x="8030506" y="841285"/>
                    <a:pt x="8041196" y="828580"/>
                    <a:pt x="8050696" y="815009"/>
                  </a:cubicBezTo>
                  <a:cubicBezTo>
                    <a:pt x="8064396" y="795437"/>
                    <a:pt x="8073559" y="772268"/>
                    <a:pt x="8090452" y="755374"/>
                  </a:cubicBezTo>
                  <a:cubicBezTo>
                    <a:pt x="8100391" y="745435"/>
                    <a:pt x="8111639" y="736651"/>
                    <a:pt x="8120269" y="725556"/>
                  </a:cubicBezTo>
                  <a:cubicBezTo>
                    <a:pt x="8137353" y="703590"/>
                    <a:pt x="8178108" y="626764"/>
                    <a:pt x="8209722" y="616226"/>
                  </a:cubicBezTo>
                  <a:lnTo>
                    <a:pt x="8239539" y="606287"/>
                  </a:lnTo>
                  <a:cubicBezTo>
                    <a:pt x="8249478" y="596348"/>
                    <a:pt x="8257661" y="584266"/>
                    <a:pt x="8269356" y="576469"/>
                  </a:cubicBezTo>
                  <a:cubicBezTo>
                    <a:pt x="8278073" y="570657"/>
                    <a:pt x="8289544" y="570657"/>
                    <a:pt x="8299174" y="566530"/>
                  </a:cubicBezTo>
                  <a:cubicBezTo>
                    <a:pt x="8312792" y="560694"/>
                    <a:pt x="8326602" y="554870"/>
                    <a:pt x="8338930" y="546652"/>
                  </a:cubicBezTo>
                  <a:cubicBezTo>
                    <a:pt x="8346727" y="541454"/>
                    <a:pt x="8351012" y="531972"/>
                    <a:pt x="8358809" y="526774"/>
                  </a:cubicBezTo>
                  <a:cubicBezTo>
                    <a:pt x="8371137" y="518556"/>
                    <a:pt x="8385313" y="513522"/>
                    <a:pt x="8398565" y="506896"/>
                  </a:cubicBezTo>
                  <a:cubicBezTo>
                    <a:pt x="8445083" y="460376"/>
                    <a:pt x="8388051" y="511483"/>
                    <a:pt x="8448261" y="477078"/>
                  </a:cubicBezTo>
                  <a:cubicBezTo>
                    <a:pt x="8480014" y="458934"/>
                    <a:pt x="8513342" y="418941"/>
                    <a:pt x="8547652" y="407504"/>
                  </a:cubicBezTo>
                  <a:lnTo>
                    <a:pt x="8577469" y="397565"/>
                  </a:lnTo>
                  <a:cubicBezTo>
                    <a:pt x="8614241" y="360795"/>
                    <a:pt x="8589554" y="382882"/>
                    <a:pt x="8656982" y="337930"/>
                  </a:cubicBezTo>
                  <a:lnTo>
                    <a:pt x="8686800" y="318052"/>
                  </a:lnTo>
                  <a:cubicBezTo>
                    <a:pt x="8696739" y="311426"/>
                    <a:pt x="8705285" y="301951"/>
                    <a:pt x="8716617" y="298174"/>
                  </a:cubicBezTo>
                  <a:lnTo>
                    <a:pt x="8746435" y="288235"/>
                  </a:lnTo>
                  <a:cubicBezTo>
                    <a:pt x="8766313" y="274983"/>
                    <a:pt x="8783404" y="256033"/>
                    <a:pt x="8806069" y="248478"/>
                  </a:cubicBezTo>
                  <a:cubicBezTo>
                    <a:pt x="8825947" y="241852"/>
                    <a:pt x="8848270" y="240223"/>
                    <a:pt x="8865704" y="228600"/>
                  </a:cubicBezTo>
                  <a:lnTo>
                    <a:pt x="8955156" y="168965"/>
                  </a:lnTo>
                  <a:cubicBezTo>
                    <a:pt x="8965095" y="162339"/>
                    <a:pt x="8973642" y="152864"/>
                    <a:pt x="8984974" y="149087"/>
                  </a:cubicBezTo>
                  <a:lnTo>
                    <a:pt x="9044609" y="129209"/>
                  </a:lnTo>
                  <a:cubicBezTo>
                    <a:pt x="9076124" y="108198"/>
                    <a:pt x="9082971" y="100675"/>
                    <a:pt x="9124122" y="89452"/>
                  </a:cubicBezTo>
                  <a:cubicBezTo>
                    <a:pt x="9143564" y="84150"/>
                    <a:pt x="9163878" y="82826"/>
                    <a:pt x="9183756" y="79513"/>
                  </a:cubicBezTo>
                  <a:cubicBezTo>
                    <a:pt x="9239475" y="42369"/>
                    <a:pt x="9185110" y="73144"/>
                    <a:pt x="9263269" y="49696"/>
                  </a:cubicBezTo>
                  <a:cubicBezTo>
                    <a:pt x="9280358" y="44569"/>
                    <a:pt x="9295912" y="35064"/>
                    <a:pt x="9312965" y="29817"/>
                  </a:cubicBezTo>
                  <a:cubicBezTo>
                    <a:pt x="9357489" y="16117"/>
                    <a:pt x="9397458" y="8943"/>
                    <a:pt x="9442174" y="0"/>
                  </a:cubicBezTo>
                  <a:cubicBezTo>
                    <a:pt x="9525000" y="3313"/>
                    <a:pt x="9607970" y="4033"/>
                    <a:pt x="9690652" y="9939"/>
                  </a:cubicBezTo>
                  <a:cubicBezTo>
                    <a:pt x="9701102" y="10685"/>
                    <a:pt x="9710395" y="17000"/>
                    <a:pt x="9720469" y="19878"/>
                  </a:cubicBezTo>
                  <a:cubicBezTo>
                    <a:pt x="9733604" y="23631"/>
                    <a:pt x="9746752" y="27571"/>
                    <a:pt x="9760226" y="29817"/>
                  </a:cubicBezTo>
                  <a:cubicBezTo>
                    <a:pt x="9786573" y="34208"/>
                    <a:pt x="9813235" y="36443"/>
                    <a:pt x="9839739" y="39756"/>
                  </a:cubicBezTo>
                  <a:cubicBezTo>
                    <a:pt x="9849678" y="43069"/>
                    <a:pt x="9860572" y="44306"/>
                    <a:pt x="9869556" y="49696"/>
                  </a:cubicBezTo>
                  <a:cubicBezTo>
                    <a:pt x="9877591" y="54517"/>
                    <a:pt x="9882118" y="63720"/>
                    <a:pt x="9889435" y="69574"/>
                  </a:cubicBezTo>
                  <a:cubicBezTo>
                    <a:pt x="9898763" y="77036"/>
                    <a:pt x="9909313" y="82826"/>
                    <a:pt x="9919252" y="89452"/>
                  </a:cubicBezTo>
                  <a:cubicBezTo>
                    <a:pt x="9976225" y="174911"/>
                    <a:pt x="9907915" y="66780"/>
                    <a:pt x="9949069" y="149087"/>
                  </a:cubicBezTo>
                  <a:cubicBezTo>
                    <a:pt x="9954411" y="159771"/>
                    <a:pt x="9962322" y="168965"/>
                    <a:pt x="9968948" y="178904"/>
                  </a:cubicBezTo>
                  <a:lnTo>
                    <a:pt x="9988826" y="238539"/>
                  </a:lnTo>
                  <a:cubicBezTo>
                    <a:pt x="9992139" y="248478"/>
                    <a:pt x="9996224" y="258192"/>
                    <a:pt x="9998765" y="268356"/>
                  </a:cubicBezTo>
                  <a:lnTo>
                    <a:pt x="10018643" y="347869"/>
                  </a:lnTo>
                  <a:cubicBezTo>
                    <a:pt x="10007097" y="497970"/>
                    <a:pt x="10022364" y="436098"/>
                    <a:pt x="9988826" y="536713"/>
                  </a:cubicBezTo>
                  <a:lnTo>
                    <a:pt x="9988826" y="536713"/>
                  </a:lnTo>
                  <a:cubicBezTo>
                    <a:pt x="9985513" y="553278"/>
                    <a:pt x="9984819" y="570591"/>
                    <a:pt x="9978887" y="586409"/>
                  </a:cubicBezTo>
                  <a:cubicBezTo>
                    <a:pt x="9974693" y="597594"/>
                    <a:pt x="9964351" y="605542"/>
                    <a:pt x="9959009" y="616226"/>
                  </a:cubicBezTo>
                  <a:cubicBezTo>
                    <a:pt x="9954324" y="625597"/>
                    <a:pt x="9955355" y="637662"/>
                    <a:pt x="9949069" y="646043"/>
                  </a:cubicBezTo>
                  <a:cubicBezTo>
                    <a:pt x="9910209" y="697856"/>
                    <a:pt x="9902537" y="679474"/>
                    <a:pt x="9879496" y="725556"/>
                  </a:cubicBezTo>
                  <a:cubicBezTo>
                    <a:pt x="9874810" y="734927"/>
                    <a:pt x="9874644" y="746215"/>
                    <a:pt x="9869556" y="755374"/>
                  </a:cubicBezTo>
                  <a:cubicBezTo>
                    <a:pt x="9857954" y="776258"/>
                    <a:pt x="9843052" y="795131"/>
                    <a:pt x="9829800" y="815009"/>
                  </a:cubicBezTo>
                  <a:cubicBezTo>
                    <a:pt x="9823174" y="824948"/>
                    <a:pt x="9818369" y="836379"/>
                    <a:pt x="9809922" y="844826"/>
                  </a:cubicBezTo>
                  <a:lnTo>
                    <a:pt x="9760226" y="894522"/>
                  </a:lnTo>
                  <a:cubicBezTo>
                    <a:pt x="9750287" y="904461"/>
                    <a:pt x="9742104" y="916542"/>
                    <a:pt x="9730409" y="924339"/>
                  </a:cubicBezTo>
                  <a:cubicBezTo>
                    <a:pt x="9720470" y="930965"/>
                    <a:pt x="9709919" y="936755"/>
                    <a:pt x="9700591" y="944217"/>
                  </a:cubicBezTo>
                  <a:cubicBezTo>
                    <a:pt x="9693274" y="950071"/>
                    <a:pt x="9688210" y="958473"/>
                    <a:pt x="9680713" y="964096"/>
                  </a:cubicBezTo>
                  <a:cubicBezTo>
                    <a:pt x="9626034" y="1005106"/>
                    <a:pt x="9637747" y="998296"/>
                    <a:pt x="9591261" y="1013791"/>
                  </a:cubicBezTo>
                  <a:cubicBezTo>
                    <a:pt x="9584635" y="1020417"/>
                    <a:pt x="9578879" y="1028046"/>
                    <a:pt x="9571382" y="1033669"/>
                  </a:cubicBezTo>
                  <a:cubicBezTo>
                    <a:pt x="9552270" y="1048003"/>
                    <a:pt x="9528642" y="1056533"/>
                    <a:pt x="9511748" y="1073426"/>
                  </a:cubicBezTo>
                  <a:cubicBezTo>
                    <a:pt x="9505122" y="1080052"/>
                    <a:pt x="9497723" y="1085987"/>
                    <a:pt x="9491869" y="1093304"/>
                  </a:cubicBezTo>
                  <a:cubicBezTo>
                    <a:pt x="9484407" y="1102632"/>
                    <a:pt x="9481319" y="1115660"/>
                    <a:pt x="9471991" y="1123122"/>
                  </a:cubicBezTo>
                  <a:cubicBezTo>
                    <a:pt x="9463810" y="1129667"/>
                    <a:pt x="9452113" y="1129748"/>
                    <a:pt x="9442174" y="1133061"/>
                  </a:cubicBezTo>
                  <a:cubicBezTo>
                    <a:pt x="9433144" y="1146607"/>
                    <a:pt x="9418155" y="1173313"/>
                    <a:pt x="9402417" y="1182756"/>
                  </a:cubicBezTo>
                  <a:cubicBezTo>
                    <a:pt x="9393433" y="1188146"/>
                    <a:pt x="9382539" y="1189383"/>
                    <a:pt x="9372600" y="1192696"/>
                  </a:cubicBezTo>
                  <a:cubicBezTo>
                    <a:pt x="9316278" y="1277179"/>
                    <a:pt x="9409045" y="1146311"/>
                    <a:pt x="9293087" y="1262269"/>
                  </a:cubicBezTo>
                  <a:cubicBezTo>
                    <a:pt x="9265944" y="1289412"/>
                    <a:pt x="9231311" y="1329243"/>
                    <a:pt x="9193696" y="1341782"/>
                  </a:cubicBezTo>
                  <a:cubicBezTo>
                    <a:pt x="9183757" y="1345095"/>
                    <a:pt x="9173249" y="1347036"/>
                    <a:pt x="9163878" y="1351722"/>
                  </a:cubicBezTo>
                  <a:cubicBezTo>
                    <a:pt x="9153194" y="1357064"/>
                    <a:pt x="9144432" y="1365674"/>
                    <a:pt x="9134061" y="1371600"/>
                  </a:cubicBezTo>
                  <a:cubicBezTo>
                    <a:pt x="9099673" y="1391250"/>
                    <a:pt x="9097938" y="1390267"/>
                    <a:pt x="9064487" y="1401417"/>
                  </a:cubicBezTo>
                  <a:cubicBezTo>
                    <a:pt x="8979035" y="1458386"/>
                    <a:pt x="9087149" y="1390087"/>
                    <a:pt x="9004852" y="1431235"/>
                  </a:cubicBezTo>
                  <a:cubicBezTo>
                    <a:pt x="8927786" y="1469768"/>
                    <a:pt x="9020163" y="1436071"/>
                    <a:pt x="8945217" y="1461052"/>
                  </a:cubicBezTo>
                  <a:cubicBezTo>
                    <a:pt x="8935278" y="1467678"/>
                    <a:pt x="8926084" y="1475588"/>
                    <a:pt x="8915400" y="1480930"/>
                  </a:cubicBezTo>
                  <a:cubicBezTo>
                    <a:pt x="8906029" y="1485615"/>
                    <a:pt x="8894566" y="1485479"/>
                    <a:pt x="8885582" y="1490869"/>
                  </a:cubicBezTo>
                  <a:cubicBezTo>
                    <a:pt x="8877547" y="1495690"/>
                    <a:pt x="8873739" y="1505927"/>
                    <a:pt x="8865704" y="1510748"/>
                  </a:cubicBezTo>
                  <a:cubicBezTo>
                    <a:pt x="8856720" y="1516138"/>
                    <a:pt x="8845045" y="1515599"/>
                    <a:pt x="8835887" y="1520687"/>
                  </a:cubicBezTo>
                  <a:cubicBezTo>
                    <a:pt x="8733359" y="1577646"/>
                    <a:pt x="8813903" y="1547893"/>
                    <a:pt x="8746435" y="1570382"/>
                  </a:cubicBezTo>
                  <a:cubicBezTo>
                    <a:pt x="8739809" y="1577008"/>
                    <a:pt x="8734592" y="1585440"/>
                    <a:pt x="8726556" y="1590261"/>
                  </a:cubicBezTo>
                  <a:cubicBezTo>
                    <a:pt x="8717572" y="1595651"/>
                    <a:pt x="8706846" y="1597443"/>
                    <a:pt x="8696739" y="1600200"/>
                  </a:cubicBezTo>
                  <a:cubicBezTo>
                    <a:pt x="8670382" y="1607388"/>
                    <a:pt x="8643144" y="1611439"/>
                    <a:pt x="8617226" y="1620078"/>
                  </a:cubicBezTo>
                  <a:cubicBezTo>
                    <a:pt x="8475514" y="1667315"/>
                    <a:pt x="8622978" y="1619854"/>
                    <a:pt x="8517835" y="1649896"/>
                  </a:cubicBezTo>
                  <a:cubicBezTo>
                    <a:pt x="8507761" y="1652774"/>
                    <a:pt x="8498125" y="1657078"/>
                    <a:pt x="8488017" y="1659835"/>
                  </a:cubicBezTo>
                  <a:cubicBezTo>
                    <a:pt x="8461660" y="1667023"/>
                    <a:pt x="8434422" y="1671074"/>
                    <a:pt x="8408504" y="1679713"/>
                  </a:cubicBezTo>
                  <a:lnTo>
                    <a:pt x="8319052" y="1709530"/>
                  </a:lnTo>
                  <a:cubicBezTo>
                    <a:pt x="8319048" y="1709531"/>
                    <a:pt x="8259420" y="1729407"/>
                    <a:pt x="8259417" y="1729409"/>
                  </a:cubicBezTo>
                  <a:cubicBezTo>
                    <a:pt x="8249478" y="1736035"/>
                    <a:pt x="8240516" y="1744436"/>
                    <a:pt x="8229600" y="1749287"/>
                  </a:cubicBezTo>
                  <a:cubicBezTo>
                    <a:pt x="8210452" y="1757797"/>
                    <a:pt x="8189843" y="1762539"/>
                    <a:pt x="8169965" y="1769165"/>
                  </a:cubicBezTo>
                  <a:lnTo>
                    <a:pt x="8140148" y="1779104"/>
                  </a:lnTo>
                  <a:lnTo>
                    <a:pt x="8110330" y="1789043"/>
                  </a:lnTo>
                  <a:cubicBezTo>
                    <a:pt x="8103704" y="1795669"/>
                    <a:pt x="8098487" y="1804101"/>
                    <a:pt x="8090452" y="1808922"/>
                  </a:cubicBezTo>
                  <a:cubicBezTo>
                    <a:pt x="8075171" y="1818091"/>
                    <a:pt x="8021626" y="1826663"/>
                    <a:pt x="8010939" y="1828800"/>
                  </a:cubicBezTo>
                  <a:cubicBezTo>
                    <a:pt x="7952438" y="1858050"/>
                    <a:pt x="7985241" y="1843991"/>
                    <a:pt x="7911548" y="1868556"/>
                  </a:cubicBezTo>
                  <a:cubicBezTo>
                    <a:pt x="7901609" y="1871869"/>
                    <a:pt x="7890447" y="1872684"/>
                    <a:pt x="7881730" y="1878496"/>
                  </a:cubicBezTo>
                  <a:cubicBezTo>
                    <a:pt x="7796283" y="1935460"/>
                    <a:pt x="7904390" y="1867167"/>
                    <a:pt x="7822096" y="1908313"/>
                  </a:cubicBezTo>
                  <a:cubicBezTo>
                    <a:pt x="7811412" y="1913655"/>
                    <a:pt x="7803194" y="1923340"/>
                    <a:pt x="7792278" y="1928191"/>
                  </a:cubicBezTo>
                  <a:cubicBezTo>
                    <a:pt x="7773130" y="1936701"/>
                    <a:pt x="7752521" y="1941443"/>
                    <a:pt x="7732643" y="1948069"/>
                  </a:cubicBezTo>
                  <a:lnTo>
                    <a:pt x="7702826" y="1958009"/>
                  </a:lnTo>
                  <a:cubicBezTo>
                    <a:pt x="7692887" y="1961322"/>
                    <a:pt x="7681726" y="1962137"/>
                    <a:pt x="7673009" y="1967948"/>
                  </a:cubicBezTo>
                  <a:cubicBezTo>
                    <a:pt x="7615706" y="2006149"/>
                    <a:pt x="7670983" y="1973076"/>
                    <a:pt x="7613374" y="1997765"/>
                  </a:cubicBezTo>
                  <a:cubicBezTo>
                    <a:pt x="7580651" y="2011789"/>
                    <a:pt x="7576074" y="2020410"/>
                    <a:pt x="7543800" y="2027582"/>
                  </a:cubicBezTo>
                  <a:cubicBezTo>
                    <a:pt x="7524127" y="2031954"/>
                    <a:pt x="7503716" y="2032634"/>
                    <a:pt x="7484165" y="2037522"/>
                  </a:cubicBezTo>
                  <a:cubicBezTo>
                    <a:pt x="7463837" y="2042604"/>
                    <a:pt x="7424530" y="2057400"/>
                    <a:pt x="7424530" y="2057400"/>
                  </a:cubicBezTo>
                  <a:cubicBezTo>
                    <a:pt x="7339074" y="2114371"/>
                    <a:pt x="7447199" y="2046065"/>
                    <a:pt x="7364896" y="2087217"/>
                  </a:cubicBezTo>
                  <a:cubicBezTo>
                    <a:pt x="7354212" y="2092559"/>
                    <a:pt x="7346263" y="2102902"/>
                    <a:pt x="7335078" y="2107096"/>
                  </a:cubicBezTo>
                  <a:cubicBezTo>
                    <a:pt x="7319260" y="2113028"/>
                    <a:pt x="7301680" y="2112590"/>
                    <a:pt x="7285382" y="2117035"/>
                  </a:cubicBezTo>
                  <a:cubicBezTo>
                    <a:pt x="7265167" y="2122548"/>
                    <a:pt x="7245626" y="2130287"/>
                    <a:pt x="7225748" y="2136913"/>
                  </a:cubicBezTo>
                  <a:lnTo>
                    <a:pt x="7195930" y="2146852"/>
                  </a:lnTo>
                  <a:cubicBezTo>
                    <a:pt x="7148679" y="2178353"/>
                    <a:pt x="7177444" y="2162953"/>
                    <a:pt x="7106478" y="2186609"/>
                  </a:cubicBezTo>
                  <a:lnTo>
                    <a:pt x="7076661" y="2196548"/>
                  </a:lnTo>
                  <a:lnTo>
                    <a:pt x="7046843" y="2206487"/>
                  </a:lnTo>
                  <a:cubicBezTo>
                    <a:pt x="7036904" y="2213113"/>
                    <a:pt x="7027710" y="2221023"/>
                    <a:pt x="7017026" y="2226365"/>
                  </a:cubicBezTo>
                  <a:cubicBezTo>
                    <a:pt x="7007655" y="2231050"/>
                    <a:pt x="6996193" y="2230914"/>
                    <a:pt x="6987209" y="2236304"/>
                  </a:cubicBezTo>
                  <a:cubicBezTo>
                    <a:pt x="6979174" y="2241125"/>
                    <a:pt x="6975365" y="2251361"/>
                    <a:pt x="6967330" y="2256182"/>
                  </a:cubicBezTo>
                  <a:cubicBezTo>
                    <a:pt x="6958346" y="2261572"/>
                    <a:pt x="6946884" y="2261437"/>
                    <a:pt x="6937513" y="2266122"/>
                  </a:cubicBezTo>
                  <a:cubicBezTo>
                    <a:pt x="6868880" y="2300440"/>
                    <a:pt x="6950676" y="2275255"/>
                    <a:pt x="6867939" y="2295939"/>
                  </a:cubicBezTo>
                  <a:cubicBezTo>
                    <a:pt x="6820632" y="2327477"/>
                    <a:pt x="6856714" y="2308251"/>
                    <a:pt x="6798365" y="2325756"/>
                  </a:cubicBezTo>
                  <a:cubicBezTo>
                    <a:pt x="6778295" y="2331777"/>
                    <a:pt x="6738730" y="2345635"/>
                    <a:pt x="6738730" y="2345635"/>
                  </a:cubicBezTo>
                  <a:cubicBezTo>
                    <a:pt x="6651020" y="2404108"/>
                    <a:pt x="6791215" y="2314423"/>
                    <a:pt x="6649278" y="2385391"/>
                  </a:cubicBezTo>
                  <a:cubicBezTo>
                    <a:pt x="6636026" y="2392017"/>
                    <a:pt x="6623278" y="2399766"/>
                    <a:pt x="6609522" y="2405269"/>
                  </a:cubicBezTo>
                  <a:cubicBezTo>
                    <a:pt x="6590067" y="2413051"/>
                    <a:pt x="6567322" y="2413525"/>
                    <a:pt x="6549887" y="2425148"/>
                  </a:cubicBezTo>
                  <a:cubicBezTo>
                    <a:pt x="6539948" y="2431774"/>
                    <a:pt x="6530753" y="2439684"/>
                    <a:pt x="6520069" y="2445026"/>
                  </a:cubicBezTo>
                  <a:cubicBezTo>
                    <a:pt x="6471082" y="2469519"/>
                    <a:pt x="6507906" y="2436866"/>
                    <a:pt x="6460435" y="2474843"/>
                  </a:cubicBezTo>
                  <a:cubicBezTo>
                    <a:pt x="6429620" y="2499495"/>
                    <a:pt x="6451527" y="2494206"/>
                    <a:pt x="6410739" y="2514600"/>
                  </a:cubicBezTo>
                  <a:cubicBezTo>
                    <a:pt x="6370079" y="2534930"/>
                    <a:pt x="6389081" y="2511187"/>
                    <a:pt x="6351104" y="2544417"/>
                  </a:cubicBezTo>
                  <a:cubicBezTo>
                    <a:pt x="6333474" y="2559844"/>
                    <a:pt x="6317974" y="2577548"/>
                    <a:pt x="6301409" y="2594113"/>
                  </a:cubicBezTo>
                  <a:cubicBezTo>
                    <a:pt x="6294783" y="2600739"/>
                    <a:pt x="6289327" y="2608793"/>
                    <a:pt x="6281530" y="2613991"/>
                  </a:cubicBezTo>
                  <a:cubicBezTo>
                    <a:pt x="6259387" y="2628753"/>
                    <a:pt x="6248023" y="2633513"/>
                    <a:pt x="6231835" y="2653748"/>
                  </a:cubicBezTo>
                  <a:cubicBezTo>
                    <a:pt x="6224373" y="2663076"/>
                    <a:pt x="6217883" y="2673194"/>
                    <a:pt x="6211956" y="2683565"/>
                  </a:cubicBezTo>
                  <a:cubicBezTo>
                    <a:pt x="6204605" y="2696429"/>
                    <a:pt x="6201563" y="2711940"/>
                    <a:pt x="6192078" y="2723322"/>
                  </a:cubicBezTo>
                  <a:cubicBezTo>
                    <a:pt x="6184431" y="2732499"/>
                    <a:pt x="6172200" y="2736574"/>
                    <a:pt x="6162261" y="2743200"/>
                  </a:cubicBezTo>
                  <a:cubicBezTo>
                    <a:pt x="6155635" y="2753139"/>
                    <a:pt x="6147234" y="2762101"/>
                    <a:pt x="6142382" y="2773017"/>
                  </a:cubicBezTo>
                  <a:cubicBezTo>
                    <a:pt x="6133872" y="2792165"/>
                    <a:pt x="6122504" y="2832652"/>
                    <a:pt x="6122504" y="2832652"/>
                  </a:cubicBezTo>
                  <a:cubicBezTo>
                    <a:pt x="6118908" y="2868609"/>
                    <a:pt x="6101753" y="2960116"/>
                    <a:pt x="6122504" y="3001617"/>
                  </a:cubicBezTo>
                  <a:cubicBezTo>
                    <a:pt x="6127189" y="3010988"/>
                    <a:pt x="6142383" y="3008243"/>
                    <a:pt x="6152322" y="3011556"/>
                  </a:cubicBezTo>
                  <a:cubicBezTo>
                    <a:pt x="6168887" y="3028121"/>
                    <a:pt x="6189022" y="3041760"/>
                    <a:pt x="6202017" y="3061252"/>
                  </a:cubicBezTo>
                  <a:cubicBezTo>
                    <a:pt x="6208643" y="3071191"/>
                    <a:pt x="6211766" y="3084738"/>
                    <a:pt x="6221896" y="3091069"/>
                  </a:cubicBezTo>
                  <a:cubicBezTo>
                    <a:pt x="6239664" y="3102174"/>
                    <a:pt x="6281530" y="3110948"/>
                    <a:pt x="6281530" y="3110948"/>
                  </a:cubicBezTo>
                  <a:cubicBezTo>
                    <a:pt x="6287060" y="3110553"/>
                    <a:pt x="6479974" y="3098608"/>
                    <a:pt x="6510130" y="3091069"/>
                  </a:cubicBezTo>
                  <a:cubicBezTo>
                    <a:pt x="6521719" y="3088172"/>
                    <a:pt x="6528123" y="3072880"/>
                    <a:pt x="6539948" y="3071191"/>
                  </a:cubicBezTo>
                  <a:cubicBezTo>
                    <a:pt x="6599074" y="3062744"/>
                    <a:pt x="6659217" y="3064565"/>
                    <a:pt x="6718852" y="3061252"/>
                  </a:cubicBezTo>
                  <a:cubicBezTo>
                    <a:pt x="6754451" y="3049386"/>
                    <a:pt x="6747864" y="3050734"/>
                    <a:pt x="6788426" y="3041374"/>
                  </a:cubicBezTo>
                  <a:cubicBezTo>
                    <a:pt x="6818188" y="3034506"/>
                    <a:pt x="6847707" y="3026260"/>
                    <a:pt x="6877878" y="3021496"/>
                  </a:cubicBezTo>
                  <a:cubicBezTo>
                    <a:pt x="6910766" y="3016303"/>
                    <a:pt x="6944139" y="3014869"/>
                    <a:pt x="6977269" y="3011556"/>
                  </a:cubicBezTo>
                  <a:cubicBezTo>
                    <a:pt x="7077489" y="2978151"/>
                    <a:pt x="6922029" y="3029122"/>
                    <a:pt x="7046843" y="2991678"/>
                  </a:cubicBezTo>
                  <a:cubicBezTo>
                    <a:pt x="7066913" y="2985657"/>
                    <a:pt x="7086600" y="2978426"/>
                    <a:pt x="7106478" y="2971800"/>
                  </a:cubicBezTo>
                  <a:lnTo>
                    <a:pt x="7136296" y="2961861"/>
                  </a:lnTo>
                  <a:cubicBezTo>
                    <a:pt x="7146235" y="2958548"/>
                    <a:pt x="7155742" y="2953404"/>
                    <a:pt x="7166113" y="2951922"/>
                  </a:cubicBezTo>
                  <a:lnTo>
                    <a:pt x="7235687" y="2941982"/>
                  </a:lnTo>
                  <a:cubicBezTo>
                    <a:pt x="7255565" y="2935356"/>
                    <a:pt x="7277888" y="2933727"/>
                    <a:pt x="7295322" y="2922104"/>
                  </a:cubicBezTo>
                  <a:cubicBezTo>
                    <a:pt x="7305261" y="2915478"/>
                    <a:pt x="7314223" y="2907077"/>
                    <a:pt x="7325139" y="2902226"/>
                  </a:cubicBezTo>
                  <a:cubicBezTo>
                    <a:pt x="7344287" y="2893716"/>
                    <a:pt x="7384774" y="2882348"/>
                    <a:pt x="7384774" y="2882348"/>
                  </a:cubicBezTo>
                  <a:cubicBezTo>
                    <a:pt x="7404652" y="2869096"/>
                    <a:pt x="7421744" y="2850146"/>
                    <a:pt x="7444409" y="2842591"/>
                  </a:cubicBezTo>
                  <a:cubicBezTo>
                    <a:pt x="7464287" y="2835965"/>
                    <a:pt x="7486609" y="2834336"/>
                    <a:pt x="7504043" y="2822713"/>
                  </a:cubicBezTo>
                  <a:cubicBezTo>
                    <a:pt x="7551295" y="2791213"/>
                    <a:pt x="7522529" y="2806612"/>
                    <a:pt x="7593496" y="2782956"/>
                  </a:cubicBezTo>
                  <a:lnTo>
                    <a:pt x="7682948" y="2753139"/>
                  </a:lnTo>
                  <a:cubicBezTo>
                    <a:pt x="7692887" y="2749826"/>
                    <a:pt x="7702601" y="2745741"/>
                    <a:pt x="7712765" y="2743200"/>
                  </a:cubicBezTo>
                  <a:cubicBezTo>
                    <a:pt x="7726017" y="2739887"/>
                    <a:pt x="7739438" y="2737186"/>
                    <a:pt x="7752522" y="2733261"/>
                  </a:cubicBezTo>
                  <a:cubicBezTo>
                    <a:pt x="7772592" y="2727240"/>
                    <a:pt x="7791668" y="2717772"/>
                    <a:pt x="7812156" y="2713382"/>
                  </a:cubicBezTo>
                  <a:cubicBezTo>
                    <a:pt x="7858539" y="2703443"/>
                    <a:pt x="7906303" y="2698565"/>
                    <a:pt x="7951304" y="2683565"/>
                  </a:cubicBezTo>
                  <a:cubicBezTo>
                    <a:pt x="8033164" y="2656279"/>
                    <a:pt x="7990196" y="2666650"/>
                    <a:pt x="8080513" y="2653748"/>
                  </a:cubicBezTo>
                  <a:cubicBezTo>
                    <a:pt x="8097799" y="2656217"/>
                    <a:pt x="8155884" y="2660282"/>
                    <a:pt x="8179904" y="2673626"/>
                  </a:cubicBezTo>
                  <a:cubicBezTo>
                    <a:pt x="8200788" y="2685228"/>
                    <a:pt x="8219661" y="2700130"/>
                    <a:pt x="8239539" y="2713382"/>
                  </a:cubicBezTo>
                  <a:cubicBezTo>
                    <a:pt x="8248256" y="2719193"/>
                    <a:pt x="8259985" y="2718637"/>
                    <a:pt x="8269356" y="2723322"/>
                  </a:cubicBezTo>
                  <a:cubicBezTo>
                    <a:pt x="8280040" y="2728664"/>
                    <a:pt x="8288194" y="2738495"/>
                    <a:pt x="8299174" y="2743200"/>
                  </a:cubicBezTo>
                  <a:cubicBezTo>
                    <a:pt x="8311729" y="2748581"/>
                    <a:pt x="8325796" y="2749386"/>
                    <a:pt x="8338930" y="2753139"/>
                  </a:cubicBezTo>
                  <a:cubicBezTo>
                    <a:pt x="8349004" y="2756017"/>
                    <a:pt x="8358809" y="2759765"/>
                    <a:pt x="8368748" y="2763078"/>
                  </a:cubicBezTo>
                  <a:cubicBezTo>
                    <a:pt x="8402153" y="2863298"/>
                    <a:pt x="8351182" y="2707838"/>
                    <a:pt x="8388626" y="2832652"/>
                  </a:cubicBezTo>
                  <a:cubicBezTo>
                    <a:pt x="8394647" y="2852722"/>
                    <a:pt x="8396881" y="2874853"/>
                    <a:pt x="8408504" y="2892287"/>
                  </a:cubicBezTo>
                  <a:cubicBezTo>
                    <a:pt x="8434194" y="2930821"/>
                    <a:pt x="8424604" y="2910772"/>
                    <a:pt x="8438322" y="2951922"/>
                  </a:cubicBezTo>
                  <a:cubicBezTo>
                    <a:pt x="8435009" y="2998304"/>
                    <a:pt x="8436952" y="3045365"/>
                    <a:pt x="8428382" y="3091069"/>
                  </a:cubicBezTo>
                  <a:cubicBezTo>
                    <a:pt x="8426655" y="3100279"/>
                    <a:pt x="8413325" y="3102913"/>
                    <a:pt x="8408504" y="3110948"/>
                  </a:cubicBezTo>
                  <a:cubicBezTo>
                    <a:pt x="8403114" y="3119932"/>
                    <a:pt x="8405973" y="3133357"/>
                    <a:pt x="8398565" y="3140765"/>
                  </a:cubicBezTo>
                  <a:cubicBezTo>
                    <a:pt x="8391157" y="3148173"/>
                    <a:pt x="8377906" y="3145616"/>
                    <a:pt x="8368748" y="3150704"/>
                  </a:cubicBezTo>
                  <a:cubicBezTo>
                    <a:pt x="8347864" y="3162306"/>
                    <a:pt x="8331778" y="3182906"/>
                    <a:pt x="8309113" y="3190461"/>
                  </a:cubicBezTo>
                  <a:cubicBezTo>
                    <a:pt x="8299174" y="3193774"/>
                    <a:pt x="8288454" y="3195312"/>
                    <a:pt x="8279296" y="3200400"/>
                  </a:cubicBezTo>
                  <a:cubicBezTo>
                    <a:pt x="8258412" y="3212002"/>
                    <a:pt x="8242326" y="3232601"/>
                    <a:pt x="8219661" y="3240156"/>
                  </a:cubicBezTo>
                  <a:cubicBezTo>
                    <a:pt x="8199783" y="3246782"/>
                    <a:pt x="8177461" y="3248412"/>
                    <a:pt x="8160026" y="3260035"/>
                  </a:cubicBezTo>
                  <a:cubicBezTo>
                    <a:pt x="8150087" y="3266661"/>
                    <a:pt x="8141541" y="3276136"/>
                    <a:pt x="8130209" y="3279913"/>
                  </a:cubicBezTo>
                  <a:cubicBezTo>
                    <a:pt x="8111091" y="3286286"/>
                    <a:pt x="8090125" y="3284964"/>
                    <a:pt x="8070574" y="3289852"/>
                  </a:cubicBezTo>
                  <a:cubicBezTo>
                    <a:pt x="8050246" y="3294934"/>
                    <a:pt x="8010939" y="3309730"/>
                    <a:pt x="8010939" y="3309730"/>
                  </a:cubicBezTo>
                  <a:cubicBezTo>
                    <a:pt x="7931426" y="3306417"/>
                    <a:pt x="7851817" y="3304915"/>
                    <a:pt x="7772400" y="3299791"/>
                  </a:cubicBezTo>
                  <a:cubicBezTo>
                    <a:pt x="7736003" y="3297443"/>
                    <a:pt x="7689814" y="3287250"/>
                    <a:pt x="7653130" y="3279913"/>
                  </a:cubicBezTo>
                  <a:cubicBezTo>
                    <a:pt x="7586869" y="3283226"/>
                    <a:pt x="7520083" y="3280888"/>
                    <a:pt x="7454348" y="3289852"/>
                  </a:cubicBezTo>
                  <a:cubicBezTo>
                    <a:pt x="7445063" y="3291118"/>
                    <a:pt x="7442504" y="3304909"/>
                    <a:pt x="7434469" y="3309730"/>
                  </a:cubicBezTo>
                  <a:cubicBezTo>
                    <a:pt x="7425485" y="3315120"/>
                    <a:pt x="7414986" y="3317947"/>
                    <a:pt x="7404652" y="3319669"/>
                  </a:cubicBezTo>
                  <a:cubicBezTo>
                    <a:pt x="7375059" y="3324601"/>
                    <a:pt x="7345017" y="3326296"/>
                    <a:pt x="7315200" y="3329609"/>
                  </a:cubicBezTo>
                  <a:lnTo>
                    <a:pt x="6877878" y="3319669"/>
                  </a:lnTo>
                  <a:cubicBezTo>
                    <a:pt x="6867411" y="3319224"/>
                    <a:pt x="6858135" y="3312608"/>
                    <a:pt x="6848061" y="3309730"/>
                  </a:cubicBezTo>
                  <a:cubicBezTo>
                    <a:pt x="6834926" y="3305977"/>
                    <a:pt x="6821556" y="3303104"/>
                    <a:pt x="6808304" y="3299791"/>
                  </a:cubicBezTo>
                  <a:cubicBezTo>
                    <a:pt x="6689035" y="3303104"/>
                    <a:pt x="6569655" y="3303619"/>
                    <a:pt x="6450496" y="3309730"/>
                  </a:cubicBezTo>
                  <a:cubicBezTo>
                    <a:pt x="6419244" y="3311333"/>
                    <a:pt x="6421417" y="3322367"/>
                    <a:pt x="6400800" y="3339548"/>
                  </a:cubicBezTo>
                  <a:cubicBezTo>
                    <a:pt x="6394050" y="3345173"/>
                    <a:pt x="6344134" y="3382789"/>
                    <a:pt x="6331226" y="3389243"/>
                  </a:cubicBezTo>
                  <a:cubicBezTo>
                    <a:pt x="6321855" y="3393928"/>
                    <a:pt x="6311348" y="3395869"/>
                    <a:pt x="6301409" y="3399182"/>
                  </a:cubicBezTo>
                  <a:cubicBezTo>
                    <a:pt x="6291470" y="3405808"/>
                    <a:pt x="6282275" y="3413719"/>
                    <a:pt x="6271591" y="3419061"/>
                  </a:cubicBezTo>
                  <a:cubicBezTo>
                    <a:pt x="6262220" y="3423746"/>
                    <a:pt x="6250870" y="3423802"/>
                    <a:pt x="6241774" y="3429000"/>
                  </a:cubicBezTo>
                  <a:cubicBezTo>
                    <a:pt x="6157533" y="3477137"/>
                    <a:pt x="6240565" y="3445968"/>
                    <a:pt x="6172200" y="3468756"/>
                  </a:cubicBezTo>
                  <a:cubicBezTo>
                    <a:pt x="6165574" y="3475382"/>
                    <a:pt x="6159639" y="3482781"/>
                    <a:pt x="6152322" y="3488635"/>
                  </a:cubicBezTo>
                  <a:cubicBezTo>
                    <a:pt x="6142994" y="3496097"/>
                    <a:pt x="6125786" y="3497027"/>
                    <a:pt x="6122504" y="3508513"/>
                  </a:cubicBezTo>
                  <a:cubicBezTo>
                    <a:pt x="6113906" y="3538605"/>
                    <a:pt x="6137836" y="3566298"/>
                    <a:pt x="6152322" y="3588026"/>
                  </a:cubicBezTo>
                  <a:cubicBezTo>
                    <a:pt x="6152817" y="3590501"/>
                    <a:pt x="6164050" y="3657351"/>
                    <a:pt x="6172200" y="3667539"/>
                  </a:cubicBezTo>
                  <a:cubicBezTo>
                    <a:pt x="6179662" y="3676867"/>
                    <a:pt x="6191333" y="3682075"/>
                    <a:pt x="6202017" y="3687417"/>
                  </a:cubicBezTo>
                  <a:cubicBezTo>
                    <a:pt x="6229771" y="3701294"/>
                    <a:pt x="6275773" y="3703633"/>
                    <a:pt x="6301409" y="3707296"/>
                  </a:cubicBezTo>
                  <a:cubicBezTo>
                    <a:pt x="6374002" y="3731494"/>
                    <a:pt x="6340715" y="3722092"/>
                    <a:pt x="6400800" y="3737113"/>
                  </a:cubicBezTo>
                  <a:cubicBezTo>
                    <a:pt x="6486259" y="3794086"/>
                    <a:pt x="6378128" y="3725776"/>
                    <a:pt x="6460435" y="3766930"/>
                  </a:cubicBezTo>
                  <a:cubicBezTo>
                    <a:pt x="6509022" y="3791224"/>
                    <a:pt x="6470103" y="3784257"/>
                    <a:pt x="6520069" y="3796748"/>
                  </a:cubicBezTo>
                  <a:cubicBezTo>
                    <a:pt x="6583150" y="3812518"/>
                    <a:pt x="6575054" y="3801824"/>
                    <a:pt x="6649278" y="3826565"/>
                  </a:cubicBezTo>
                  <a:cubicBezTo>
                    <a:pt x="6677695" y="3836037"/>
                    <a:pt x="6687654" y="3840203"/>
                    <a:pt x="6718852" y="3846443"/>
                  </a:cubicBezTo>
                  <a:cubicBezTo>
                    <a:pt x="6738613" y="3850395"/>
                    <a:pt x="6758609" y="3853069"/>
                    <a:pt x="6778487" y="3856382"/>
                  </a:cubicBezTo>
                  <a:cubicBezTo>
                    <a:pt x="6849957" y="3880208"/>
                    <a:pt x="6760727" y="3851309"/>
                    <a:pt x="6848061" y="3876261"/>
                  </a:cubicBezTo>
                  <a:cubicBezTo>
                    <a:pt x="6909171" y="3893721"/>
                    <a:pt x="6897382" y="3904932"/>
                    <a:pt x="6997148" y="3916017"/>
                  </a:cubicBezTo>
                  <a:lnTo>
                    <a:pt x="7086600" y="3925956"/>
                  </a:lnTo>
                  <a:cubicBezTo>
                    <a:pt x="7099852" y="3929269"/>
                    <a:pt x="7113272" y="3931971"/>
                    <a:pt x="7126356" y="3935896"/>
                  </a:cubicBezTo>
                  <a:cubicBezTo>
                    <a:pt x="7146426" y="3941917"/>
                    <a:pt x="7166113" y="3949148"/>
                    <a:pt x="7185991" y="3955774"/>
                  </a:cubicBezTo>
                  <a:cubicBezTo>
                    <a:pt x="7195930" y="3959087"/>
                    <a:pt x="7205645" y="3963172"/>
                    <a:pt x="7215809" y="3965713"/>
                  </a:cubicBezTo>
                  <a:cubicBezTo>
                    <a:pt x="7229061" y="3969026"/>
                    <a:pt x="7242431" y="3971899"/>
                    <a:pt x="7255565" y="3975652"/>
                  </a:cubicBezTo>
                  <a:cubicBezTo>
                    <a:pt x="7265639" y="3978530"/>
                    <a:pt x="7275027" y="3983998"/>
                    <a:pt x="7285382" y="3985591"/>
                  </a:cubicBezTo>
                  <a:cubicBezTo>
                    <a:pt x="7318291" y="3990654"/>
                    <a:pt x="7351643" y="3992217"/>
                    <a:pt x="7384774" y="3995530"/>
                  </a:cubicBezTo>
                  <a:cubicBezTo>
                    <a:pt x="7394713" y="4002156"/>
                    <a:pt x="7403611" y="4010703"/>
                    <a:pt x="7414591" y="4015409"/>
                  </a:cubicBezTo>
                  <a:cubicBezTo>
                    <a:pt x="7427147" y="4020790"/>
                    <a:pt x="7440953" y="4022669"/>
                    <a:pt x="7454348" y="4025348"/>
                  </a:cubicBezTo>
                  <a:cubicBezTo>
                    <a:pt x="7502118" y="4034902"/>
                    <a:pt x="7544633" y="4039118"/>
                    <a:pt x="7593496" y="4045226"/>
                  </a:cubicBezTo>
                  <a:cubicBezTo>
                    <a:pt x="7660659" y="4067614"/>
                    <a:pt x="7594586" y="4048022"/>
                    <a:pt x="7722704" y="4065104"/>
                  </a:cubicBezTo>
                  <a:cubicBezTo>
                    <a:pt x="7739449" y="4067337"/>
                    <a:pt x="7755637" y="4072948"/>
                    <a:pt x="7772400" y="4075043"/>
                  </a:cubicBezTo>
                  <a:cubicBezTo>
                    <a:pt x="7808711" y="4079582"/>
                    <a:pt x="7845287" y="4081669"/>
                    <a:pt x="7881730" y="4084982"/>
                  </a:cubicBezTo>
                  <a:cubicBezTo>
                    <a:pt x="7898295" y="4088295"/>
                    <a:pt x="7915037" y="4090825"/>
                    <a:pt x="7931426" y="4094922"/>
                  </a:cubicBezTo>
                  <a:cubicBezTo>
                    <a:pt x="7941590" y="4097463"/>
                    <a:pt x="7951079" y="4102320"/>
                    <a:pt x="7961243" y="4104861"/>
                  </a:cubicBezTo>
                  <a:cubicBezTo>
                    <a:pt x="7977632" y="4108958"/>
                    <a:pt x="7994550" y="4110703"/>
                    <a:pt x="8010939" y="4114800"/>
                  </a:cubicBezTo>
                  <a:cubicBezTo>
                    <a:pt x="8067714" y="4128994"/>
                    <a:pt x="8012339" y="4122283"/>
                    <a:pt x="8080513" y="4134678"/>
                  </a:cubicBezTo>
                  <a:cubicBezTo>
                    <a:pt x="8211089" y="4158419"/>
                    <a:pt x="8099675" y="4132014"/>
                    <a:pt x="8189843" y="4154556"/>
                  </a:cubicBezTo>
                  <a:cubicBezTo>
                    <a:pt x="8199782" y="4161182"/>
                    <a:pt x="8208977" y="4169093"/>
                    <a:pt x="8219661" y="4174435"/>
                  </a:cubicBezTo>
                  <a:cubicBezTo>
                    <a:pt x="8244128" y="4186669"/>
                    <a:pt x="8286210" y="4190496"/>
                    <a:pt x="8309113" y="4194313"/>
                  </a:cubicBezTo>
                  <a:cubicBezTo>
                    <a:pt x="8312426" y="4204252"/>
                    <a:pt x="8316174" y="4214056"/>
                    <a:pt x="8319052" y="4224130"/>
                  </a:cubicBezTo>
                  <a:cubicBezTo>
                    <a:pt x="8322805" y="4237265"/>
                    <a:pt x="8320458" y="4253220"/>
                    <a:pt x="8328991" y="4263887"/>
                  </a:cubicBezTo>
                  <a:cubicBezTo>
                    <a:pt x="8335536" y="4272068"/>
                    <a:pt x="8348735" y="4270948"/>
                    <a:pt x="8358809" y="4273826"/>
                  </a:cubicBezTo>
                  <a:cubicBezTo>
                    <a:pt x="8446161" y="4298783"/>
                    <a:pt x="8356897" y="4269876"/>
                    <a:pt x="8428382" y="4293704"/>
                  </a:cubicBezTo>
                  <a:cubicBezTo>
                    <a:pt x="8441634" y="4306956"/>
                    <a:pt x="8451376" y="4325080"/>
                    <a:pt x="8468139" y="4333461"/>
                  </a:cubicBezTo>
                  <a:cubicBezTo>
                    <a:pt x="8481391" y="4340087"/>
                    <a:pt x="8494139" y="4347836"/>
                    <a:pt x="8507896" y="4353339"/>
                  </a:cubicBezTo>
                  <a:cubicBezTo>
                    <a:pt x="8566958" y="4376964"/>
                    <a:pt x="8556023" y="4368509"/>
                    <a:pt x="8607287" y="4383156"/>
                  </a:cubicBezTo>
                  <a:cubicBezTo>
                    <a:pt x="8707099" y="4411675"/>
                    <a:pt x="8552573" y="4371964"/>
                    <a:pt x="8676861" y="4403035"/>
                  </a:cubicBezTo>
                  <a:cubicBezTo>
                    <a:pt x="8680174" y="4416287"/>
                    <a:pt x="8683047" y="4429657"/>
                    <a:pt x="8686800" y="4442791"/>
                  </a:cubicBezTo>
                  <a:cubicBezTo>
                    <a:pt x="8689678" y="4452865"/>
                    <a:pt x="8696739" y="4462132"/>
                    <a:pt x="8696739" y="4472609"/>
                  </a:cubicBezTo>
                  <a:cubicBezTo>
                    <a:pt x="8696739" y="4479004"/>
                    <a:pt x="8682504" y="4576830"/>
                    <a:pt x="8676861" y="4591878"/>
                  </a:cubicBezTo>
                  <a:cubicBezTo>
                    <a:pt x="8672667" y="4603063"/>
                    <a:pt x="8663608" y="4611757"/>
                    <a:pt x="8656982" y="4621696"/>
                  </a:cubicBezTo>
                  <a:cubicBezTo>
                    <a:pt x="8650435" y="4641338"/>
                    <a:pt x="8644680" y="4667318"/>
                    <a:pt x="8627165" y="4681330"/>
                  </a:cubicBezTo>
                  <a:cubicBezTo>
                    <a:pt x="8618984" y="4687875"/>
                    <a:pt x="8607287" y="4687956"/>
                    <a:pt x="8597348" y="4691269"/>
                  </a:cubicBezTo>
                  <a:cubicBezTo>
                    <a:pt x="8590722" y="4697895"/>
                    <a:pt x="8585851" y="4706957"/>
                    <a:pt x="8577469" y="4711148"/>
                  </a:cubicBezTo>
                  <a:cubicBezTo>
                    <a:pt x="8555580" y="4722093"/>
                    <a:pt x="8465660" y="4730093"/>
                    <a:pt x="8458200" y="4731026"/>
                  </a:cubicBezTo>
                  <a:cubicBezTo>
                    <a:pt x="8408504" y="4727713"/>
                    <a:pt x="8358241" y="4729275"/>
                    <a:pt x="8309113" y="4721087"/>
                  </a:cubicBezTo>
                  <a:cubicBezTo>
                    <a:pt x="8297330" y="4719123"/>
                    <a:pt x="8291037" y="4703410"/>
                    <a:pt x="8279296" y="4701209"/>
                  </a:cubicBezTo>
                  <a:cubicBezTo>
                    <a:pt x="8236839" y="4693248"/>
                    <a:pt x="8193157" y="4694582"/>
                    <a:pt x="8150087" y="4691269"/>
                  </a:cubicBezTo>
                  <a:cubicBezTo>
                    <a:pt x="8039044" y="4669061"/>
                    <a:pt x="8154124" y="4689829"/>
                    <a:pt x="7951304" y="4671391"/>
                  </a:cubicBezTo>
                  <a:cubicBezTo>
                    <a:pt x="7927973" y="4669270"/>
                    <a:pt x="7904921" y="4664765"/>
                    <a:pt x="7881730" y="4661452"/>
                  </a:cubicBezTo>
                  <a:cubicBezTo>
                    <a:pt x="7824427" y="4623250"/>
                    <a:pt x="7879707" y="4656326"/>
                    <a:pt x="7822096" y="4631635"/>
                  </a:cubicBezTo>
                  <a:cubicBezTo>
                    <a:pt x="7769088" y="4608917"/>
                    <a:pt x="7799139" y="4615136"/>
                    <a:pt x="7752522" y="4601817"/>
                  </a:cubicBezTo>
                  <a:cubicBezTo>
                    <a:pt x="7739387" y="4598064"/>
                    <a:pt x="7726100" y="4594841"/>
                    <a:pt x="7712765" y="4591878"/>
                  </a:cubicBezTo>
                  <a:cubicBezTo>
                    <a:pt x="7696274" y="4588213"/>
                    <a:pt x="7679367" y="4586384"/>
                    <a:pt x="7663069" y="4581939"/>
                  </a:cubicBezTo>
                  <a:cubicBezTo>
                    <a:pt x="7642854" y="4576426"/>
                    <a:pt x="7623763" y="4567143"/>
                    <a:pt x="7603435" y="4562061"/>
                  </a:cubicBezTo>
                  <a:lnTo>
                    <a:pt x="7563678" y="4552122"/>
                  </a:lnTo>
                  <a:cubicBezTo>
                    <a:pt x="7478237" y="4495158"/>
                    <a:pt x="7586334" y="4563449"/>
                    <a:pt x="7504043" y="4522304"/>
                  </a:cubicBezTo>
                  <a:cubicBezTo>
                    <a:pt x="7404215" y="4472391"/>
                    <a:pt x="7556458" y="4534828"/>
                    <a:pt x="7434469" y="4482548"/>
                  </a:cubicBezTo>
                  <a:cubicBezTo>
                    <a:pt x="7402663" y="4468917"/>
                    <a:pt x="7392290" y="4472003"/>
                    <a:pt x="7354956" y="4462669"/>
                  </a:cubicBezTo>
                  <a:cubicBezTo>
                    <a:pt x="7344792" y="4460128"/>
                    <a:pt x="7335213" y="4455608"/>
                    <a:pt x="7325139" y="4452730"/>
                  </a:cubicBezTo>
                  <a:cubicBezTo>
                    <a:pt x="7312004" y="4448977"/>
                    <a:pt x="7298634" y="4446104"/>
                    <a:pt x="7285382" y="4442791"/>
                  </a:cubicBezTo>
                  <a:cubicBezTo>
                    <a:pt x="7275443" y="4436165"/>
                    <a:pt x="7266249" y="4428255"/>
                    <a:pt x="7255565" y="4422913"/>
                  </a:cubicBezTo>
                  <a:cubicBezTo>
                    <a:pt x="7246194" y="4418228"/>
                    <a:pt x="7234273" y="4419063"/>
                    <a:pt x="7225748" y="4412974"/>
                  </a:cubicBezTo>
                  <a:cubicBezTo>
                    <a:pt x="7168693" y="4372220"/>
                    <a:pt x="7207227" y="4378865"/>
                    <a:pt x="7156174" y="4353339"/>
                  </a:cubicBezTo>
                  <a:cubicBezTo>
                    <a:pt x="7146803" y="4348654"/>
                    <a:pt x="7136295" y="4346713"/>
                    <a:pt x="7126356" y="4343400"/>
                  </a:cubicBezTo>
                  <a:cubicBezTo>
                    <a:pt x="7049288" y="4292020"/>
                    <a:pt x="7089386" y="4311197"/>
                    <a:pt x="7007087" y="4283765"/>
                  </a:cubicBezTo>
                  <a:lnTo>
                    <a:pt x="6977269" y="4273826"/>
                  </a:lnTo>
                  <a:lnTo>
                    <a:pt x="6947452" y="4263887"/>
                  </a:lnTo>
                  <a:cubicBezTo>
                    <a:pt x="6937513" y="4253948"/>
                    <a:pt x="6930207" y="4240355"/>
                    <a:pt x="6917635" y="4234069"/>
                  </a:cubicBezTo>
                  <a:cubicBezTo>
                    <a:pt x="6902525" y="4226514"/>
                    <a:pt x="6884328" y="4228227"/>
                    <a:pt x="6867939" y="4224130"/>
                  </a:cubicBezTo>
                  <a:cubicBezTo>
                    <a:pt x="6857775" y="4221589"/>
                    <a:pt x="6847752" y="4218318"/>
                    <a:pt x="6838122" y="4214191"/>
                  </a:cubicBezTo>
                  <a:cubicBezTo>
                    <a:pt x="6752150" y="4177346"/>
                    <a:pt x="6838474" y="4207683"/>
                    <a:pt x="6768548" y="4184374"/>
                  </a:cubicBezTo>
                  <a:cubicBezTo>
                    <a:pt x="6733457" y="4149285"/>
                    <a:pt x="6763746" y="4172221"/>
                    <a:pt x="6698974" y="4154556"/>
                  </a:cubicBezTo>
                  <a:lnTo>
                    <a:pt x="6609522" y="4124739"/>
                  </a:lnTo>
                  <a:lnTo>
                    <a:pt x="6549887" y="4104861"/>
                  </a:lnTo>
                  <a:lnTo>
                    <a:pt x="6520069" y="4094922"/>
                  </a:lnTo>
                  <a:cubicBezTo>
                    <a:pt x="6470986" y="4062198"/>
                    <a:pt x="6509334" y="4082298"/>
                    <a:pt x="6440556" y="4065104"/>
                  </a:cubicBezTo>
                  <a:cubicBezTo>
                    <a:pt x="6430392" y="4062563"/>
                    <a:pt x="6420813" y="4058043"/>
                    <a:pt x="6410739" y="4055165"/>
                  </a:cubicBezTo>
                  <a:cubicBezTo>
                    <a:pt x="6397604" y="4051412"/>
                    <a:pt x="6384066" y="4049151"/>
                    <a:pt x="6370982" y="4045226"/>
                  </a:cubicBezTo>
                  <a:cubicBezTo>
                    <a:pt x="6350912" y="4039205"/>
                    <a:pt x="6331894" y="4029457"/>
                    <a:pt x="6311348" y="4025348"/>
                  </a:cubicBezTo>
                  <a:lnTo>
                    <a:pt x="6261652" y="4015409"/>
                  </a:lnTo>
                  <a:cubicBezTo>
                    <a:pt x="6215269" y="4018722"/>
                    <a:pt x="6168686" y="4019915"/>
                    <a:pt x="6122504" y="4025348"/>
                  </a:cubicBezTo>
                  <a:cubicBezTo>
                    <a:pt x="6093079" y="4028810"/>
                    <a:pt x="6081678" y="4042533"/>
                    <a:pt x="6062869" y="4065104"/>
                  </a:cubicBezTo>
                  <a:cubicBezTo>
                    <a:pt x="6055222" y="4074281"/>
                    <a:pt x="6048333" y="4084238"/>
                    <a:pt x="6042991" y="4094922"/>
                  </a:cubicBezTo>
                  <a:cubicBezTo>
                    <a:pt x="6038306" y="4104293"/>
                    <a:pt x="6038250" y="4115643"/>
                    <a:pt x="6033052" y="4124739"/>
                  </a:cubicBezTo>
                  <a:cubicBezTo>
                    <a:pt x="6024833" y="4139122"/>
                    <a:pt x="6012863" y="4151016"/>
                    <a:pt x="6003235" y="4164496"/>
                  </a:cubicBezTo>
                  <a:cubicBezTo>
                    <a:pt x="5996292" y="4174216"/>
                    <a:pt x="5989982" y="4184374"/>
                    <a:pt x="5983356" y="4194313"/>
                  </a:cubicBezTo>
                  <a:cubicBezTo>
                    <a:pt x="5973322" y="4274586"/>
                    <a:pt x="5966914" y="4257755"/>
                    <a:pt x="5983356" y="4323522"/>
                  </a:cubicBezTo>
                  <a:cubicBezTo>
                    <a:pt x="5985897" y="4333686"/>
                    <a:pt x="5986751" y="4345158"/>
                    <a:pt x="5993296" y="4353339"/>
                  </a:cubicBezTo>
                  <a:cubicBezTo>
                    <a:pt x="6000758" y="4362667"/>
                    <a:pt x="6013174" y="4366591"/>
                    <a:pt x="6023113" y="4373217"/>
                  </a:cubicBezTo>
                  <a:cubicBezTo>
                    <a:pt x="6026426" y="4383156"/>
                    <a:pt x="6027964" y="4393877"/>
                    <a:pt x="6033052" y="4403035"/>
                  </a:cubicBezTo>
                  <a:cubicBezTo>
                    <a:pt x="6044654" y="4423919"/>
                    <a:pt x="6072809" y="4462669"/>
                    <a:pt x="6072809" y="4462669"/>
                  </a:cubicBezTo>
                  <a:cubicBezTo>
                    <a:pt x="6076122" y="4472608"/>
                    <a:pt x="6076203" y="4484306"/>
                    <a:pt x="6082748" y="4492487"/>
                  </a:cubicBezTo>
                  <a:cubicBezTo>
                    <a:pt x="6090210" y="4501815"/>
                    <a:pt x="6103388" y="4504718"/>
                    <a:pt x="6112565" y="4512365"/>
                  </a:cubicBezTo>
                  <a:cubicBezTo>
                    <a:pt x="6123363" y="4521363"/>
                    <a:pt x="6131584" y="4533184"/>
                    <a:pt x="6142382" y="4542182"/>
                  </a:cubicBezTo>
                  <a:cubicBezTo>
                    <a:pt x="6151559" y="4549829"/>
                    <a:pt x="6163210" y="4554195"/>
                    <a:pt x="6172200" y="4562061"/>
                  </a:cubicBezTo>
                  <a:cubicBezTo>
                    <a:pt x="6189830" y="4577487"/>
                    <a:pt x="6205331" y="4595191"/>
                    <a:pt x="6221896" y="4611756"/>
                  </a:cubicBezTo>
                  <a:cubicBezTo>
                    <a:pt x="6228522" y="4618382"/>
                    <a:pt x="6233977" y="4626437"/>
                    <a:pt x="6241774" y="4631635"/>
                  </a:cubicBezTo>
                  <a:cubicBezTo>
                    <a:pt x="6283286" y="4659310"/>
                    <a:pt x="6263144" y="4643067"/>
                    <a:pt x="6301409" y="4681330"/>
                  </a:cubicBezTo>
                  <a:cubicBezTo>
                    <a:pt x="6326391" y="4756277"/>
                    <a:pt x="6289787" y="4666803"/>
                    <a:pt x="6341165" y="4731026"/>
                  </a:cubicBezTo>
                  <a:cubicBezTo>
                    <a:pt x="6347710" y="4739207"/>
                    <a:pt x="6343696" y="4753435"/>
                    <a:pt x="6351104" y="4760843"/>
                  </a:cubicBezTo>
                  <a:cubicBezTo>
                    <a:pt x="6413780" y="4823519"/>
                    <a:pt x="6390563" y="4785543"/>
                    <a:pt x="6440556" y="4810539"/>
                  </a:cubicBezTo>
                  <a:cubicBezTo>
                    <a:pt x="6451240" y="4815881"/>
                    <a:pt x="6461046" y="4822955"/>
                    <a:pt x="6470374" y="4830417"/>
                  </a:cubicBezTo>
                  <a:cubicBezTo>
                    <a:pt x="6477691" y="4836271"/>
                    <a:pt x="6482217" y="4845475"/>
                    <a:pt x="6490252" y="4850296"/>
                  </a:cubicBezTo>
                  <a:cubicBezTo>
                    <a:pt x="6499236" y="4855686"/>
                    <a:pt x="6510698" y="4855550"/>
                    <a:pt x="6520069" y="4860235"/>
                  </a:cubicBezTo>
                  <a:cubicBezTo>
                    <a:pt x="6530753" y="4865577"/>
                    <a:pt x="6539203" y="4874771"/>
                    <a:pt x="6549887" y="4880113"/>
                  </a:cubicBezTo>
                  <a:cubicBezTo>
                    <a:pt x="6559258" y="4884798"/>
                    <a:pt x="6570546" y="4884964"/>
                    <a:pt x="6579704" y="4890052"/>
                  </a:cubicBezTo>
                  <a:cubicBezTo>
                    <a:pt x="6623917" y="4914615"/>
                    <a:pt x="6660898" y="4951560"/>
                    <a:pt x="6708913" y="4969565"/>
                  </a:cubicBezTo>
                  <a:cubicBezTo>
                    <a:pt x="6721703" y="4974361"/>
                    <a:pt x="6735535" y="4975751"/>
                    <a:pt x="6748669" y="4979504"/>
                  </a:cubicBezTo>
                  <a:cubicBezTo>
                    <a:pt x="6758743" y="4982382"/>
                    <a:pt x="6768548" y="4986130"/>
                    <a:pt x="6778487" y="4989443"/>
                  </a:cubicBezTo>
                  <a:cubicBezTo>
                    <a:pt x="6795009" y="5005966"/>
                    <a:pt x="6805612" y="5019169"/>
                    <a:pt x="6828182" y="5029200"/>
                  </a:cubicBezTo>
                  <a:cubicBezTo>
                    <a:pt x="6847330" y="5037710"/>
                    <a:pt x="6887817" y="5049078"/>
                    <a:pt x="6887817" y="5049078"/>
                  </a:cubicBezTo>
                  <a:cubicBezTo>
                    <a:pt x="6926645" y="5087904"/>
                    <a:pt x="6885903" y="5053090"/>
                    <a:pt x="6937513" y="5078896"/>
                  </a:cubicBezTo>
                  <a:cubicBezTo>
                    <a:pt x="7014571" y="5117426"/>
                    <a:pt x="6922209" y="5083734"/>
                    <a:pt x="6997148" y="5108713"/>
                  </a:cubicBezTo>
                  <a:cubicBezTo>
                    <a:pt x="7017026" y="5121965"/>
                    <a:pt x="7039889" y="5131576"/>
                    <a:pt x="7056782" y="5148469"/>
                  </a:cubicBezTo>
                  <a:cubicBezTo>
                    <a:pt x="7063408" y="5155095"/>
                    <a:pt x="7068625" y="5163527"/>
                    <a:pt x="7076661" y="5168348"/>
                  </a:cubicBezTo>
                  <a:cubicBezTo>
                    <a:pt x="7085645" y="5173738"/>
                    <a:pt x="7096539" y="5174974"/>
                    <a:pt x="7106478" y="5178287"/>
                  </a:cubicBezTo>
                  <a:cubicBezTo>
                    <a:pt x="7109791" y="5188226"/>
                    <a:pt x="7109872" y="5199923"/>
                    <a:pt x="7116417" y="5208104"/>
                  </a:cubicBezTo>
                  <a:cubicBezTo>
                    <a:pt x="7123879" y="5217432"/>
                    <a:pt x="7136907" y="5220520"/>
                    <a:pt x="7146235" y="5227982"/>
                  </a:cubicBezTo>
                  <a:cubicBezTo>
                    <a:pt x="7153552" y="5233836"/>
                    <a:pt x="7159487" y="5241235"/>
                    <a:pt x="7166113" y="5247861"/>
                  </a:cubicBezTo>
                  <a:cubicBezTo>
                    <a:pt x="7176888" y="5280186"/>
                    <a:pt x="7186370" y="5318004"/>
                    <a:pt x="7205869" y="5347252"/>
                  </a:cubicBezTo>
                  <a:cubicBezTo>
                    <a:pt x="7211067" y="5355049"/>
                    <a:pt x="7220125" y="5359633"/>
                    <a:pt x="7225748" y="5367130"/>
                  </a:cubicBezTo>
                  <a:cubicBezTo>
                    <a:pt x="7283727" y="5444436"/>
                    <a:pt x="7239827" y="5409647"/>
                    <a:pt x="7295322" y="5446643"/>
                  </a:cubicBezTo>
                  <a:cubicBezTo>
                    <a:pt x="7318202" y="5515285"/>
                    <a:pt x="7332262" y="5545161"/>
                    <a:pt x="7295322" y="5645426"/>
                  </a:cubicBezTo>
                  <a:cubicBezTo>
                    <a:pt x="7288078" y="5665088"/>
                    <a:pt x="7255565" y="5658678"/>
                    <a:pt x="7235687" y="5665304"/>
                  </a:cubicBezTo>
                  <a:lnTo>
                    <a:pt x="7205869" y="5675243"/>
                  </a:lnTo>
                  <a:cubicBezTo>
                    <a:pt x="6993176" y="5664049"/>
                    <a:pt x="7069472" y="5700269"/>
                    <a:pt x="6957391" y="5625548"/>
                  </a:cubicBezTo>
                  <a:lnTo>
                    <a:pt x="6867939" y="5565913"/>
                  </a:lnTo>
                  <a:lnTo>
                    <a:pt x="6838122" y="5546035"/>
                  </a:lnTo>
                  <a:cubicBezTo>
                    <a:pt x="6831496" y="5536096"/>
                    <a:pt x="6827233" y="5524083"/>
                    <a:pt x="6818243" y="5516217"/>
                  </a:cubicBezTo>
                  <a:cubicBezTo>
                    <a:pt x="6800264" y="5500485"/>
                    <a:pt x="6779977" y="5487145"/>
                    <a:pt x="6758609" y="5476461"/>
                  </a:cubicBezTo>
                  <a:cubicBezTo>
                    <a:pt x="6731401" y="5462857"/>
                    <a:pt x="6712449" y="5455435"/>
                    <a:pt x="6689035" y="5436704"/>
                  </a:cubicBezTo>
                  <a:cubicBezTo>
                    <a:pt x="6681718" y="5430850"/>
                    <a:pt x="6676473" y="5422680"/>
                    <a:pt x="6669156" y="5416826"/>
                  </a:cubicBezTo>
                  <a:cubicBezTo>
                    <a:pt x="6659828" y="5409364"/>
                    <a:pt x="6648667" y="5404410"/>
                    <a:pt x="6639339" y="5396948"/>
                  </a:cubicBezTo>
                  <a:cubicBezTo>
                    <a:pt x="6608521" y="5372293"/>
                    <a:pt x="6630437" y="5377588"/>
                    <a:pt x="6589643" y="5357191"/>
                  </a:cubicBezTo>
                  <a:cubicBezTo>
                    <a:pt x="6580272" y="5352506"/>
                    <a:pt x="6569765" y="5350565"/>
                    <a:pt x="6559826" y="5347252"/>
                  </a:cubicBezTo>
                  <a:cubicBezTo>
                    <a:pt x="6549887" y="5337313"/>
                    <a:pt x="6540807" y="5326433"/>
                    <a:pt x="6530009" y="5317435"/>
                  </a:cubicBezTo>
                  <a:cubicBezTo>
                    <a:pt x="6520832" y="5309788"/>
                    <a:pt x="6507653" y="5306884"/>
                    <a:pt x="6500191" y="5297556"/>
                  </a:cubicBezTo>
                  <a:cubicBezTo>
                    <a:pt x="6493646" y="5289375"/>
                    <a:pt x="6495340" y="5276897"/>
                    <a:pt x="6490252" y="5267739"/>
                  </a:cubicBezTo>
                  <a:cubicBezTo>
                    <a:pt x="6490232" y="5267704"/>
                    <a:pt x="6440567" y="5193212"/>
                    <a:pt x="6430617" y="5178287"/>
                  </a:cubicBezTo>
                  <a:cubicBezTo>
                    <a:pt x="6423991" y="5168348"/>
                    <a:pt x="6419186" y="5156916"/>
                    <a:pt x="6410739" y="5148469"/>
                  </a:cubicBezTo>
                  <a:lnTo>
                    <a:pt x="6361043" y="5098774"/>
                  </a:lnTo>
                  <a:cubicBezTo>
                    <a:pt x="6354417" y="5085522"/>
                    <a:pt x="6350261" y="5070712"/>
                    <a:pt x="6341165" y="5059017"/>
                  </a:cubicBezTo>
                  <a:cubicBezTo>
                    <a:pt x="6326782" y="5040525"/>
                    <a:pt x="6308034" y="5025887"/>
                    <a:pt x="6291469" y="5009322"/>
                  </a:cubicBezTo>
                  <a:cubicBezTo>
                    <a:pt x="6284843" y="5002696"/>
                    <a:pt x="6276789" y="4997240"/>
                    <a:pt x="6271591" y="4989443"/>
                  </a:cubicBezTo>
                  <a:cubicBezTo>
                    <a:pt x="6264965" y="4979504"/>
                    <a:pt x="6257639" y="4969997"/>
                    <a:pt x="6251713" y="4959626"/>
                  </a:cubicBezTo>
                  <a:cubicBezTo>
                    <a:pt x="6244362" y="4946762"/>
                    <a:pt x="6241320" y="4931251"/>
                    <a:pt x="6231835" y="4919869"/>
                  </a:cubicBezTo>
                  <a:cubicBezTo>
                    <a:pt x="6224188" y="4910692"/>
                    <a:pt x="6211956" y="4906617"/>
                    <a:pt x="6202017" y="4899991"/>
                  </a:cubicBezTo>
                  <a:cubicBezTo>
                    <a:pt x="6174860" y="4818519"/>
                    <a:pt x="6221834" y="4944625"/>
                    <a:pt x="6132443" y="4810539"/>
                  </a:cubicBezTo>
                  <a:cubicBezTo>
                    <a:pt x="6125817" y="4800600"/>
                    <a:pt x="6121893" y="4788184"/>
                    <a:pt x="6112565" y="4780722"/>
                  </a:cubicBezTo>
                  <a:cubicBezTo>
                    <a:pt x="6104384" y="4774177"/>
                    <a:pt x="6092687" y="4774095"/>
                    <a:pt x="6082748" y="4770782"/>
                  </a:cubicBezTo>
                  <a:cubicBezTo>
                    <a:pt x="6076122" y="4760843"/>
                    <a:pt x="6071859" y="4748831"/>
                    <a:pt x="6062869" y="4740965"/>
                  </a:cubicBezTo>
                  <a:cubicBezTo>
                    <a:pt x="6043220" y="4723773"/>
                    <a:pt x="5992159" y="4692802"/>
                    <a:pt x="5963478" y="4681330"/>
                  </a:cubicBezTo>
                  <a:cubicBezTo>
                    <a:pt x="5944023" y="4673548"/>
                    <a:pt x="5903843" y="4661452"/>
                    <a:pt x="5903843" y="4661452"/>
                  </a:cubicBezTo>
                  <a:cubicBezTo>
                    <a:pt x="5831188" y="4613016"/>
                    <a:pt x="5922553" y="4672145"/>
                    <a:pt x="5834269" y="4621696"/>
                  </a:cubicBezTo>
                  <a:cubicBezTo>
                    <a:pt x="5780317" y="4590866"/>
                    <a:pt x="5829306" y="4610102"/>
                    <a:pt x="5774635" y="4591878"/>
                  </a:cubicBezTo>
                  <a:cubicBezTo>
                    <a:pt x="5742703" y="4559947"/>
                    <a:pt x="5767337" y="4577762"/>
                    <a:pt x="5715000" y="4562061"/>
                  </a:cubicBezTo>
                  <a:cubicBezTo>
                    <a:pt x="5694930" y="4556040"/>
                    <a:pt x="5655365" y="4542182"/>
                    <a:pt x="5655365" y="4542182"/>
                  </a:cubicBezTo>
                  <a:cubicBezTo>
                    <a:pt x="5608982" y="4545495"/>
                    <a:pt x="5561329" y="4540844"/>
                    <a:pt x="5516217" y="4552122"/>
                  </a:cubicBezTo>
                  <a:cubicBezTo>
                    <a:pt x="5504628" y="4555019"/>
                    <a:pt x="5501190" y="4571023"/>
                    <a:pt x="5496339" y="4581939"/>
                  </a:cubicBezTo>
                  <a:cubicBezTo>
                    <a:pt x="5487829" y="4601087"/>
                    <a:pt x="5476461" y="4641574"/>
                    <a:pt x="5476461" y="4641574"/>
                  </a:cubicBezTo>
                  <a:cubicBezTo>
                    <a:pt x="5477443" y="4650412"/>
                    <a:pt x="5480445" y="4734352"/>
                    <a:pt x="5496339" y="4760843"/>
                  </a:cubicBezTo>
                  <a:cubicBezTo>
                    <a:pt x="5501160" y="4768878"/>
                    <a:pt x="5509591" y="4774096"/>
                    <a:pt x="5516217" y="4780722"/>
                  </a:cubicBezTo>
                  <a:cubicBezTo>
                    <a:pt x="5523545" y="4802704"/>
                    <a:pt x="5538914" y="4858178"/>
                    <a:pt x="5555974" y="4880113"/>
                  </a:cubicBezTo>
                  <a:cubicBezTo>
                    <a:pt x="5570356" y="4898605"/>
                    <a:pt x="5605669" y="4929809"/>
                    <a:pt x="5605669" y="4929809"/>
                  </a:cubicBezTo>
                  <a:cubicBezTo>
                    <a:pt x="5608982" y="4939748"/>
                    <a:pt x="5610924" y="4950255"/>
                    <a:pt x="5615609" y="4959626"/>
                  </a:cubicBezTo>
                  <a:cubicBezTo>
                    <a:pt x="5632046" y="4992499"/>
                    <a:pt x="5659274" y="5013231"/>
                    <a:pt x="5685182" y="5039139"/>
                  </a:cubicBezTo>
                  <a:lnTo>
                    <a:pt x="5705061" y="5059017"/>
                  </a:lnTo>
                  <a:cubicBezTo>
                    <a:pt x="5711687" y="5065643"/>
                    <a:pt x="5717142" y="5073698"/>
                    <a:pt x="5724939" y="5078896"/>
                  </a:cubicBezTo>
                  <a:cubicBezTo>
                    <a:pt x="5747076" y="5093654"/>
                    <a:pt x="5758450" y="5098422"/>
                    <a:pt x="5774635" y="5118652"/>
                  </a:cubicBezTo>
                  <a:cubicBezTo>
                    <a:pt x="5782097" y="5127980"/>
                    <a:pt x="5787051" y="5139141"/>
                    <a:pt x="5794513" y="5148469"/>
                  </a:cubicBezTo>
                  <a:cubicBezTo>
                    <a:pt x="5800367" y="5155786"/>
                    <a:pt x="5808392" y="5161149"/>
                    <a:pt x="5814391" y="5168348"/>
                  </a:cubicBezTo>
                  <a:cubicBezTo>
                    <a:pt x="5824996" y="5181074"/>
                    <a:pt x="5834709" y="5194533"/>
                    <a:pt x="5844209" y="5208104"/>
                  </a:cubicBezTo>
                  <a:cubicBezTo>
                    <a:pt x="5857909" y="5227676"/>
                    <a:pt x="5870713" y="5247861"/>
                    <a:pt x="5883965" y="5267739"/>
                  </a:cubicBezTo>
                  <a:cubicBezTo>
                    <a:pt x="5890591" y="5277678"/>
                    <a:pt x="5895396" y="5289109"/>
                    <a:pt x="5903843" y="5297556"/>
                  </a:cubicBezTo>
                  <a:cubicBezTo>
                    <a:pt x="5910469" y="5304182"/>
                    <a:pt x="5918099" y="5309938"/>
                    <a:pt x="5923722" y="5317435"/>
                  </a:cubicBezTo>
                  <a:cubicBezTo>
                    <a:pt x="5938056" y="5336547"/>
                    <a:pt x="5946585" y="5360176"/>
                    <a:pt x="5963478" y="5377069"/>
                  </a:cubicBezTo>
                  <a:lnTo>
                    <a:pt x="6033052" y="5446643"/>
                  </a:lnTo>
                  <a:lnTo>
                    <a:pt x="6072809" y="5486400"/>
                  </a:lnTo>
                  <a:lnTo>
                    <a:pt x="6102626" y="5516217"/>
                  </a:lnTo>
                  <a:cubicBezTo>
                    <a:pt x="6113907" y="5538779"/>
                    <a:pt x="6125523" y="5566123"/>
                    <a:pt x="6142382" y="5585791"/>
                  </a:cubicBezTo>
                  <a:cubicBezTo>
                    <a:pt x="6154579" y="5600021"/>
                    <a:pt x="6168887" y="5612296"/>
                    <a:pt x="6182139" y="5625548"/>
                  </a:cubicBezTo>
                  <a:lnTo>
                    <a:pt x="6211956" y="5655365"/>
                  </a:lnTo>
                  <a:lnTo>
                    <a:pt x="6231835" y="5715000"/>
                  </a:lnTo>
                  <a:cubicBezTo>
                    <a:pt x="6235148" y="5724939"/>
                    <a:pt x="6239233" y="5734653"/>
                    <a:pt x="6241774" y="5744817"/>
                  </a:cubicBezTo>
                  <a:cubicBezTo>
                    <a:pt x="6245087" y="5758069"/>
                    <a:pt x="6247788" y="5771490"/>
                    <a:pt x="6251713" y="5784574"/>
                  </a:cubicBezTo>
                  <a:cubicBezTo>
                    <a:pt x="6257734" y="5804644"/>
                    <a:pt x="6259968" y="5826775"/>
                    <a:pt x="6271591" y="5844209"/>
                  </a:cubicBezTo>
                  <a:cubicBezTo>
                    <a:pt x="6328555" y="5929655"/>
                    <a:pt x="6260261" y="5821549"/>
                    <a:pt x="6301409" y="5903843"/>
                  </a:cubicBezTo>
                  <a:cubicBezTo>
                    <a:pt x="6306751" y="5914527"/>
                    <a:pt x="6315360" y="5923289"/>
                    <a:pt x="6321287" y="5933661"/>
                  </a:cubicBezTo>
                  <a:cubicBezTo>
                    <a:pt x="6328638" y="5946525"/>
                    <a:pt x="6332275" y="5961564"/>
                    <a:pt x="6341165" y="5973417"/>
                  </a:cubicBezTo>
                  <a:cubicBezTo>
                    <a:pt x="6352410" y="5988410"/>
                    <a:pt x="6367670" y="5999922"/>
                    <a:pt x="6380922" y="6013174"/>
                  </a:cubicBezTo>
                  <a:lnTo>
                    <a:pt x="6410739" y="6042991"/>
                  </a:lnTo>
                  <a:cubicBezTo>
                    <a:pt x="6420678" y="6052930"/>
                    <a:pt x="6428860" y="6065012"/>
                    <a:pt x="6440556" y="6072809"/>
                  </a:cubicBezTo>
                  <a:lnTo>
                    <a:pt x="6470374" y="6092687"/>
                  </a:lnTo>
                  <a:cubicBezTo>
                    <a:pt x="6478457" y="6116937"/>
                    <a:pt x="6480925" y="6133056"/>
                    <a:pt x="6500191" y="6152322"/>
                  </a:cubicBezTo>
                  <a:cubicBezTo>
                    <a:pt x="6508638" y="6160769"/>
                    <a:pt x="6520070" y="6165574"/>
                    <a:pt x="6530009" y="6172200"/>
                  </a:cubicBezTo>
                  <a:cubicBezTo>
                    <a:pt x="6553080" y="6241412"/>
                    <a:pt x="6523445" y="6167324"/>
                    <a:pt x="6559826" y="6221896"/>
                  </a:cubicBezTo>
                  <a:cubicBezTo>
                    <a:pt x="6568044" y="6234224"/>
                    <a:pt x="6573868" y="6248034"/>
                    <a:pt x="6579704" y="6261652"/>
                  </a:cubicBezTo>
                  <a:cubicBezTo>
                    <a:pt x="6583831" y="6271282"/>
                    <a:pt x="6584253" y="6282485"/>
                    <a:pt x="6589643" y="6291469"/>
                  </a:cubicBezTo>
                  <a:cubicBezTo>
                    <a:pt x="6594464" y="6299505"/>
                    <a:pt x="6602896" y="6304722"/>
                    <a:pt x="6609522" y="6311348"/>
                  </a:cubicBezTo>
                  <a:cubicBezTo>
                    <a:pt x="6612835" y="6321287"/>
                    <a:pt x="6616583" y="6331091"/>
                    <a:pt x="6619461" y="6341165"/>
                  </a:cubicBezTo>
                  <a:cubicBezTo>
                    <a:pt x="6623707" y="6356027"/>
                    <a:pt x="6631395" y="6394851"/>
                    <a:pt x="6639339" y="6410739"/>
                  </a:cubicBezTo>
                  <a:cubicBezTo>
                    <a:pt x="6644681" y="6421423"/>
                    <a:pt x="6652591" y="6430617"/>
                    <a:pt x="6659217" y="6440556"/>
                  </a:cubicBezTo>
                  <a:cubicBezTo>
                    <a:pt x="6662530" y="6450495"/>
                    <a:pt x="6663766" y="6461390"/>
                    <a:pt x="6669156" y="6470374"/>
                  </a:cubicBezTo>
                  <a:cubicBezTo>
                    <a:pt x="6673977" y="6478409"/>
                    <a:pt x="6684844" y="6481871"/>
                    <a:pt x="6689035" y="6490252"/>
                  </a:cubicBezTo>
                  <a:cubicBezTo>
                    <a:pt x="6695144" y="6502470"/>
                    <a:pt x="6693593" y="6517453"/>
                    <a:pt x="6698974" y="6530009"/>
                  </a:cubicBezTo>
                  <a:cubicBezTo>
                    <a:pt x="6703679" y="6540988"/>
                    <a:pt x="6714001" y="6548910"/>
                    <a:pt x="6718852" y="6559826"/>
                  </a:cubicBezTo>
                  <a:cubicBezTo>
                    <a:pt x="6727362" y="6578974"/>
                    <a:pt x="6732104" y="6599583"/>
                    <a:pt x="6738730" y="6619461"/>
                  </a:cubicBezTo>
                  <a:cubicBezTo>
                    <a:pt x="6742043" y="6629400"/>
                    <a:pt x="6742858" y="6640561"/>
                    <a:pt x="6748669" y="6649278"/>
                  </a:cubicBezTo>
                  <a:lnTo>
                    <a:pt x="6768548" y="6679096"/>
                  </a:lnTo>
                  <a:lnTo>
                    <a:pt x="6798365" y="6768548"/>
                  </a:lnTo>
                  <a:lnTo>
                    <a:pt x="6808304" y="6798365"/>
                  </a:lnTo>
                  <a:cubicBezTo>
                    <a:pt x="6804991" y="6904382"/>
                    <a:pt x="6804416" y="7010521"/>
                    <a:pt x="6798365" y="7116417"/>
                  </a:cubicBezTo>
                  <a:cubicBezTo>
                    <a:pt x="6797767" y="7126877"/>
                    <a:pt x="6793111" y="7136864"/>
                    <a:pt x="6788426" y="7146235"/>
                  </a:cubicBezTo>
                  <a:cubicBezTo>
                    <a:pt x="6773044" y="7176999"/>
                    <a:pt x="6742989" y="7207290"/>
                    <a:pt x="6708913" y="7215809"/>
                  </a:cubicBezTo>
                  <a:cubicBezTo>
                    <a:pt x="6695661" y="7219122"/>
                    <a:pt x="6682240" y="7221823"/>
                    <a:pt x="6669156" y="7225748"/>
                  </a:cubicBezTo>
                  <a:cubicBezTo>
                    <a:pt x="6649086" y="7231769"/>
                    <a:pt x="6609522" y="7245626"/>
                    <a:pt x="6609522" y="7245626"/>
                  </a:cubicBezTo>
                  <a:cubicBezTo>
                    <a:pt x="6419647" y="7234457"/>
                    <a:pt x="6494077" y="7253528"/>
                    <a:pt x="6380922" y="7215809"/>
                  </a:cubicBezTo>
                  <a:cubicBezTo>
                    <a:pt x="6370983" y="7212496"/>
                    <a:pt x="6359821" y="7211681"/>
                    <a:pt x="6351104" y="7205869"/>
                  </a:cubicBezTo>
                  <a:lnTo>
                    <a:pt x="6291469" y="7166113"/>
                  </a:lnTo>
                  <a:cubicBezTo>
                    <a:pt x="6281530" y="7159487"/>
                    <a:pt x="6270098" y="7154682"/>
                    <a:pt x="6261652" y="7146235"/>
                  </a:cubicBezTo>
                  <a:cubicBezTo>
                    <a:pt x="6255026" y="7139609"/>
                    <a:pt x="6249271" y="7131979"/>
                    <a:pt x="6241774" y="7126356"/>
                  </a:cubicBezTo>
                  <a:cubicBezTo>
                    <a:pt x="6222662" y="7112022"/>
                    <a:pt x="6182139" y="7086600"/>
                    <a:pt x="6182139" y="7086600"/>
                  </a:cubicBezTo>
                  <a:cubicBezTo>
                    <a:pt x="6175513" y="7076661"/>
                    <a:pt x="6171251" y="7064648"/>
                    <a:pt x="6162261" y="7056782"/>
                  </a:cubicBezTo>
                  <a:cubicBezTo>
                    <a:pt x="6144281" y="7041050"/>
                    <a:pt x="6102626" y="7017026"/>
                    <a:pt x="6102626" y="7017026"/>
                  </a:cubicBezTo>
                  <a:cubicBezTo>
                    <a:pt x="6096000" y="7007087"/>
                    <a:pt x="6090395" y="6996386"/>
                    <a:pt x="6082748" y="6987209"/>
                  </a:cubicBezTo>
                  <a:cubicBezTo>
                    <a:pt x="6073749" y="6976411"/>
                    <a:pt x="6060727" y="6969087"/>
                    <a:pt x="6052930" y="6957391"/>
                  </a:cubicBezTo>
                  <a:cubicBezTo>
                    <a:pt x="6047119" y="6948674"/>
                    <a:pt x="6047676" y="6936945"/>
                    <a:pt x="6042991" y="6927574"/>
                  </a:cubicBezTo>
                  <a:cubicBezTo>
                    <a:pt x="6037649" y="6916890"/>
                    <a:pt x="6028455" y="6908440"/>
                    <a:pt x="6023113" y="6897756"/>
                  </a:cubicBezTo>
                  <a:cubicBezTo>
                    <a:pt x="5981967" y="6815462"/>
                    <a:pt x="6050260" y="6923569"/>
                    <a:pt x="5993296" y="6838122"/>
                  </a:cubicBezTo>
                  <a:cubicBezTo>
                    <a:pt x="5987740" y="6815901"/>
                    <a:pt x="5973155" y="6753245"/>
                    <a:pt x="5963478" y="6738730"/>
                  </a:cubicBezTo>
                  <a:lnTo>
                    <a:pt x="5923722" y="6679096"/>
                  </a:lnTo>
                  <a:cubicBezTo>
                    <a:pt x="5917096" y="6669157"/>
                    <a:pt x="5909185" y="6659963"/>
                    <a:pt x="5903843" y="6649278"/>
                  </a:cubicBezTo>
                  <a:cubicBezTo>
                    <a:pt x="5879774" y="6601140"/>
                    <a:pt x="5894441" y="6619999"/>
                    <a:pt x="5864087" y="6589643"/>
                  </a:cubicBezTo>
                  <a:cubicBezTo>
                    <a:pt x="5860774" y="6579704"/>
                    <a:pt x="5858833" y="6569197"/>
                    <a:pt x="5854148" y="6559826"/>
                  </a:cubicBezTo>
                  <a:cubicBezTo>
                    <a:pt x="5848806" y="6549142"/>
                    <a:pt x="5838975" y="6540989"/>
                    <a:pt x="5834269" y="6530009"/>
                  </a:cubicBezTo>
                  <a:cubicBezTo>
                    <a:pt x="5828888" y="6517453"/>
                    <a:pt x="5828083" y="6503387"/>
                    <a:pt x="5824330" y="6490252"/>
                  </a:cubicBezTo>
                  <a:cubicBezTo>
                    <a:pt x="5821452" y="6480178"/>
                    <a:pt x="5817269" y="6470509"/>
                    <a:pt x="5814391" y="6460435"/>
                  </a:cubicBezTo>
                  <a:cubicBezTo>
                    <a:pt x="5810638" y="6447300"/>
                    <a:pt x="5808377" y="6433762"/>
                    <a:pt x="5804452" y="6420678"/>
                  </a:cubicBezTo>
                  <a:cubicBezTo>
                    <a:pt x="5798431" y="6400608"/>
                    <a:pt x="5789656" y="6381371"/>
                    <a:pt x="5784574" y="6361043"/>
                  </a:cubicBezTo>
                  <a:cubicBezTo>
                    <a:pt x="5781261" y="6347791"/>
                    <a:pt x="5779431" y="6334077"/>
                    <a:pt x="5774635" y="6321287"/>
                  </a:cubicBezTo>
                  <a:cubicBezTo>
                    <a:pt x="5769432" y="6307414"/>
                    <a:pt x="5760593" y="6295149"/>
                    <a:pt x="5754756" y="6281530"/>
                  </a:cubicBezTo>
                  <a:cubicBezTo>
                    <a:pt x="5739678" y="6246348"/>
                    <a:pt x="5746544" y="6244795"/>
                    <a:pt x="5734878" y="6202017"/>
                  </a:cubicBezTo>
                  <a:cubicBezTo>
                    <a:pt x="5729365" y="6181802"/>
                    <a:pt x="5720082" y="6162710"/>
                    <a:pt x="5715000" y="6142382"/>
                  </a:cubicBezTo>
                  <a:cubicBezTo>
                    <a:pt x="5699978" y="6082296"/>
                    <a:pt x="5709382" y="6115588"/>
                    <a:pt x="5685182" y="6042991"/>
                  </a:cubicBezTo>
                  <a:lnTo>
                    <a:pt x="5655365" y="5953539"/>
                  </a:lnTo>
                  <a:lnTo>
                    <a:pt x="5635487" y="5893904"/>
                  </a:lnTo>
                  <a:cubicBezTo>
                    <a:pt x="5628861" y="5867400"/>
                    <a:pt x="5624249" y="5840309"/>
                    <a:pt x="5615609" y="5814391"/>
                  </a:cubicBezTo>
                  <a:lnTo>
                    <a:pt x="5595730" y="5754756"/>
                  </a:lnTo>
                  <a:cubicBezTo>
                    <a:pt x="5592417" y="5728252"/>
                    <a:pt x="5591388" y="5701361"/>
                    <a:pt x="5585791" y="5675243"/>
                  </a:cubicBezTo>
                  <a:cubicBezTo>
                    <a:pt x="5581401" y="5654755"/>
                    <a:pt x="5570022" y="5636155"/>
                    <a:pt x="5565913" y="5615609"/>
                  </a:cubicBezTo>
                  <a:cubicBezTo>
                    <a:pt x="5562600" y="5599044"/>
                    <a:pt x="5560419" y="5582211"/>
                    <a:pt x="5555974" y="5565913"/>
                  </a:cubicBezTo>
                  <a:cubicBezTo>
                    <a:pt x="5550461" y="5545698"/>
                    <a:pt x="5540206" y="5526825"/>
                    <a:pt x="5536096" y="5506278"/>
                  </a:cubicBezTo>
                  <a:cubicBezTo>
                    <a:pt x="5522046" y="5436036"/>
                    <a:pt x="5531498" y="5472609"/>
                    <a:pt x="5506278" y="5396948"/>
                  </a:cubicBezTo>
                  <a:lnTo>
                    <a:pt x="5506278" y="5396948"/>
                  </a:lnTo>
                  <a:cubicBezTo>
                    <a:pt x="5502965" y="5383696"/>
                    <a:pt x="5500264" y="5370275"/>
                    <a:pt x="5496339" y="5357191"/>
                  </a:cubicBezTo>
                  <a:cubicBezTo>
                    <a:pt x="5490318" y="5337121"/>
                    <a:pt x="5479906" y="5318224"/>
                    <a:pt x="5476461" y="5297556"/>
                  </a:cubicBezTo>
                  <a:cubicBezTo>
                    <a:pt x="5473148" y="5277678"/>
                    <a:pt x="5471410" y="5257472"/>
                    <a:pt x="5466522" y="5237922"/>
                  </a:cubicBezTo>
                  <a:cubicBezTo>
                    <a:pt x="5461440" y="5217594"/>
                    <a:pt x="5446643" y="5178287"/>
                    <a:pt x="5446643" y="5178287"/>
                  </a:cubicBezTo>
                  <a:cubicBezTo>
                    <a:pt x="5443330" y="5158409"/>
                    <a:pt x="5439768" y="5138570"/>
                    <a:pt x="5436704" y="5118652"/>
                  </a:cubicBezTo>
                  <a:cubicBezTo>
                    <a:pt x="5433142" y="5095498"/>
                    <a:pt x="5430616" y="5072186"/>
                    <a:pt x="5426765" y="5049078"/>
                  </a:cubicBezTo>
                  <a:cubicBezTo>
                    <a:pt x="5426374" y="5046734"/>
                    <a:pt x="5414972" y="4979672"/>
                    <a:pt x="5406887" y="4969565"/>
                  </a:cubicBezTo>
                  <a:cubicBezTo>
                    <a:pt x="5399425" y="4960237"/>
                    <a:pt x="5386246" y="4957334"/>
                    <a:pt x="5377069" y="4949687"/>
                  </a:cubicBezTo>
                  <a:cubicBezTo>
                    <a:pt x="5366271" y="4940688"/>
                    <a:pt x="5359539" y="4926695"/>
                    <a:pt x="5347252" y="4919869"/>
                  </a:cubicBezTo>
                  <a:cubicBezTo>
                    <a:pt x="5328935" y="4909693"/>
                    <a:pt x="5287617" y="4899991"/>
                    <a:pt x="5287617" y="4899991"/>
                  </a:cubicBezTo>
                  <a:cubicBezTo>
                    <a:pt x="5202167" y="4843024"/>
                    <a:pt x="5310281" y="4911323"/>
                    <a:pt x="5227982" y="4870174"/>
                  </a:cubicBezTo>
                  <a:cubicBezTo>
                    <a:pt x="5139291" y="4825829"/>
                    <a:pt x="5288005" y="4875966"/>
                    <a:pt x="5128591" y="4830417"/>
                  </a:cubicBezTo>
                  <a:cubicBezTo>
                    <a:pt x="5108713" y="4833730"/>
                    <a:pt x="5086981" y="4831343"/>
                    <a:pt x="5068956" y="4840356"/>
                  </a:cubicBezTo>
                  <a:cubicBezTo>
                    <a:pt x="5058272" y="4845698"/>
                    <a:pt x="5056021" y="4860454"/>
                    <a:pt x="5049078" y="4870174"/>
                  </a:cubicBezTo>
                  <a:cubicBezTo>
                    <a:pt x="5039450" y="4883654"/>
                    <a:pt x="5029200" y="4896678"/>
                    <a:pt x="5019261" y="4909930"/>
                  </a:cubicBezTo>
                  <a:cubicBezTo>
                    <a:pt x="5015948" y="4923182"/>
                    <a:pt x="5011399" y="4936186"/>
                    <a:pt x="5009322" y="4949687"/>
                  </a:cubicBezTo>
                  <a:cubicBezTo>
                    <a:pt x="4987607" y="5090828"/>
                    <a:pt x="4999874" y="5181919"/>
                    <a:pt x="5009322" y="5347252"/>
                  </a:cubicBezTo>
                  <a:cubicBezTo>
                    <a:pt x="5010101" y="5360890"/>
                    <a:pt x="5015336" y="5373925"/>
                    <a:pt x="5019261" y="5387009"/>
                  </a:cubicBezTo>
                  <a:cubicBezTo>
                    <a:pt x="5025282" y="5407079"/>
                    <a:pt x="5034057" y="5426315"/>
                    <a:pt x="5039139" y="5446643"/>
                  </a:cubicBezTo>
                  <a:cubicBezTo>
                    <a:pt x="5042452" y="5459895"/>
                    <a:pt x="5045153" y="5473316"/>
                    <a:pt x="5049078" y="5486400"/>
                  </a:cubicBezTo>
                  <a:cubicBezTo>
                    <a:pt x="5055099" y="5506470"/>
                    <a:pt x="5064846" y="5525488"/>
                    <a:pt x="5068956" y="5546035"/>
                  </a:cubicBezTo>
                  <a:cubicBezTo>
                    <a:pt x="5072269" y="5562600"/>
                    <a:pt x="5076507" y="5579007"/>
                    <a:pt x="5078896" y="5595730"/>
                  </a:cubicBezTo>
                  <a:cubicBezTo>
                    <a:pt x="5095542" y="5712244"/>
                    <a:pt x="5077410" y="5650906"/>
                    <a:pt x="5098774" y="5715000"/>
                  </a:cubicBezTo>
                  <a:cubicBezTo>
                    <a:pt x="5092542" y="5926878"/>
                    <a:pt x="5138689" y="5970656"/>
                    <a:pt x="5068956" y="6092687"/>
                  </a:cubicBezTo>
                  <a:cubicBezTo>
                    <a:pt x="5053053" y="6120517"/>
                    <a:pt x="5048416" y="6127804"/>
                    <a:pt x="5019261" y="6142382"/>
                  </a:cubicBezTo>
                  <a:cubicBezTo>
                    <a:pt x="5009890" y="6147068"/>
                    <a:pt x="4998814" y="6147636"/>
                    <a:pt x="4989443" y="6152322"/>
                  </a:cubicBezTo>
                  <a:cubicBezTo>
                    <a:pt x="4978759" y="6157664"/>
                    <a:pt x="4970542" y="6167349"/>
                    <a:pt x="4959626" y="6172200"/>
                  </a:cubicBezTo>
                  <a:cubicBezTo>
                    <a:pt x="4940478" y="6180710"/>
                    <a:pt x="4919869" y="6185452"/>
                    <a:pt x="4899991" y="6192078"/>
                  </a:cubicBezTo>
                  <a:lnTo>
                    <a:pt x="4870174" y="6202017"/>
                  </a:lnTo>
                  <a:cubicBezTo>
                    <a:pt x="4784035" y="6198704"/>
                    <a:pt x="4697768" y="6197812"/>
                    <a:pt x="4611756" y="6192078"/>
                  </a:cubicBezTo>
                  <a:cubicBezTo>
                    <a:pt x="4598126" y="6191169"/>
                    <a:pt x="4585554" y="6183833"/>
                    <a:pt x="4572000" y="6182139"/>
                  </a:cubicBezTo>
                  <a:cubicBezTo>
                    <a:pt x="4532414" y="6177191"/>
                    <a:pt x="4492487" y="6175513"/>
                    <a:pt x="4452730" y="6172200"/>
                  </a:cubicBezTo>
                  <a:cubicBezTo>
                    <a:pt x="4442791" y="6168887"/>
                    <a:pt x="4432987" y="6165139"/>
                    <a:pt x="4422913" y="6162261"/>
                  </a:cubicBezTo>
                  <a:cubicBezTo>
                    <a:pt x="4409778" y="6158508"/>
                    <a:pt x="4393823" y="6160855"/>
                    <a:pt x="4383156" y="6152322"/>
                  </a:cubicBezTo>
                  <a:cubicBezTo>
                    <a:pt x="4374975" y="6145777"/>
                    <a:pt x="4377902" y="6131875"/>
                    <a:pt x="4373217" y="6122504"/>
                  </a:cubicBezTo>
                  <a:cubicBezTo>
                    <a:pt x="4367875" y="6111820"/>
                    <a:pt x="4359965" y="6102626"/>
                    <a:pt x="4353339" y="6092687"/>
                  </a:cubicBezTo>
                  <a:cubicBezTo>
                    <a:pt x="4350026" y="6079435"/>
                    <a:pt x="4347325" y="6066014"/>
                    <a:pt x="4343400" y="6052930"/>
                  </a:cubicBezTo>
                  <a:cubicBezTo>
                    <a:pt x="4337379" y="6032860"/>
                    <a:pt x="4330148" y="6013174"/>
                    <a:pt x="4323522" y="5993296"/>
                  </a:cubicBezTo>
                  <a:cubicBezTo>
                    <a:pt x="4320209" y="5983357"/>
                    <a:pt x="4316123" y="5973642"/>
                    <a:pt x="4313582" y="5963478"/>
                  </a:cubicBezTo>
                  <a:cubicBezTo>
                    <a:pt x="4282512" y="5839197"/>
                    <a:pt x="4322221" y="5993715"/>
                    <a:pt x="4293704" y="5893904"/>
                  </a:cubicBezTo>
                  <a:cubicBezTo>
                    <a:pt x="4289951" y="5880770"/>
                    <a:pt x="4287078" y="5867400"/>
                    <a:pt x="4283765" y="5854148"/>
                  </a:cubicBezTo>
                  <a:cubicBezTo>
                    <a:pt x="4287078" y="5791200"/>
                    <a:pt x="4286194" y="5727890"/>
                    <a:pt x="4293704" y="5665304"/>
                  </a:cubicBezTo>
                  <a:cubicBezTo>
                    <a:pt x="4296200" y="5644500"/>
                    <a:pt x="4308500" y="5625997"/>
                    <a:pt x="4313582" y="5605669"/>
                  </a:cubicBezTo>
                  <a:cubicBezTo>
                    <a:pt x="4324422" y="5562314"/>
                    <a:pt x="4338887" y="5507139"/>
                    <a:pt x="4343400" y="5466522"/>
                  </a:cubicBezTo>
                  <a:cubicBezTo>
                    <a:pt x="4348180" y="5423503"/>
                    <a:pt x="4351411" y="5370888"/>
                    <a:pt x="4363278" y="5327374"/>
                  </a:cubicBezTo>
                  <a:cubicBezTo>
                    <a:pt x="4368791" y="5307159"/>
                    <a:pt x="4383156" y="5267739"/>
                    <a:pt x="4383156" y="5267739"/>
                  </a:cubicBezTo>
                  <a:cubicBezTo>
                    <a:pt x="4386469" y="5241235"/>
                    <a:pt x="4389487" y="5214692"/>
                    <a:pt x="4393096" y="5188226"/>
                  </a:cubicBezTo>
                  <a:cubicBezTo>
                    <a:pt x="4399427" y="5141802"/>
                    <a:pt x="4412974" y="5049078"/>
                    <a:pt x="4412974" y="5049078"/>
                  </a:cubicBezTo>
                  <a:cubicBezTo>
                    <a:pt x="4409661" y="4976191"/>
                    <a:pt x="4412085" y="4902816"/>
                    <a:pt x="4403035" y="4830417"/>
                  </a:cubicBezTo>
                  <a:cubicBezTo>
                    <a:pt x="4401873" y="4821119"/>
                    <a:pt x="4391857" y="4814019"/>
                    <a:pt x="4383156" y="4810539"/>
                  </a:cubicBezTo>
                  <a:cubicBezTo>
                    <a:pt x="4357790" y="4800393"/>
                    <a:pt x="4303643" y="4790661"/>
                    <a:pt x="4303643" y="4790661"/>
                  </a:cubicBezTo>
                  <a:cubicBezTo>
                    <a:pt x="4267200" y="4793974"/>
                    <a:pt x="4228775" y="4788292"/>
                    <a:pt x="4194313" y="4800600"/>
                  </a:cubicBezTo>
                  <a:cubicBezTo>
                    <a:pt x="4178713" y="4806171"/>
                    <a:pt x="4175101" y="4827630"/>
                    <a:pt x="4164496" y="4840356"/>
                  </a:cubicBezTo>
                  <a:cubicBezTo>
                    <a:pt x="4144827" y="4863959"/>
                    <a:pt x="4138781" y="4858458"/>
                    <a:pt x="4124739" y="4890052"/>
                  </a:cubicBezTo>
                  <a:cubicBezTo>
                    <a:pt x="4088193" y="4972281"/>
                    <a:pt x="4125807" y="4928742"/>
                    <a:pt x="4084982" y="4969565"/>
                  </a:cubicBezTo>
                  <a:cubicBezTo>
                    <a:pt x="4081797" y="4982304"/>
                    <a:pt x="4072234" y="5024880"/>
                    <a:pt x="4065104" y="5039139"/>
                  </a:cubicBezTo>
                  <a:cubicBezTo>
                    <a:pt x="4059762" y="5049823"/>
                    <a:pt x="4051852" y="5059017"/>
                    <a:pt x="4045226" y="5068956"/>
                  </a:cubicBezTo>
                  <a:lnTo>
                    <a:pt x="4025348" y="5128591"/>
                  </a:lnTo>
                  <a:cubicBezTo>
                    <a:pt x="4022035" y="5138530"/>
                    <a:pt x="4017950" y="5148245"/>
                    <a:pt x="4015409" y="5158409"/>
                  </a:cubicBezTo>
                  <a:cubicBezTo>
                    <a:pt x="4013553" y="5165832"/>
                    <a:pt x="4001640" y="5217799"/>
                    <a:pt x="3995530" y="5227982"/>
                  </a:cubicBezTo>
                  <a:cubicBezTo>
                    <a:pt x="3990709" y="5236017"/>
                    <a:pt x="3982278" y="5241235"/>
                    <a:pt x="3975652" y="5247861"/>
                  </a:cubicBezTo>
                  <a:cubicBezTo>
                    <a:pt x="3956477" y="5343737"/>
                    <a:pt x="3979958" y="5259127"/>
                    <a:pt x="3945835" y="5327374"/>
                  </a:cubicBezTo>
                  <a:cubicBezTo>
                    <a:pt x="3941150" y="5336745"/>
                    <a:pt x="3941985" y="5348666"/>
                    <a:pt x="3935896" y="5357191"/>
                  </a:cubicBezTo>
                  <a:cubicBezTo>
                    <a:pt x="3925003" y="5372442"/>
                    <a:pt x="3896139" y="5396948"/>
                    <a:pt x="3896139" y="5396948"/>
                  </a:cubicBezTo>
                  <a:cubicBezTo>
                    <a:pt x="3882887" y="5393635"/>
                    <a:pt x="3868600" y="5393118"/>
                    <a:pt x="3856382" y="5387009"/>
                  </a:cubicBezTo>
                  <a:cubicBezTo>
                    <a:pt x="3848001" y="5382818"/>
                    <a:pt x="3842126" y="5374627"/>
                    <a:pt x="3836504" y="5367130"/>
                  </a:cubicBezTo>
                  <a:cubicBezTo>
                    <a:pt x="3769076" y="5277225"/>
                    <a:pt x="3822456" y="5333204"/>
                    <a:pt x="3776869" y="5287617"/>
                  </a:cubicBezTo>
                  <a:cubicBezTo>
                    <a:pt x="3778111" y="5268993"/>
                    <a:pt x="3773035" y="5156139"/>
                    <a:pt x="3796748" y="5108713"/>
                  </a:cubicBezTo>
                  <a:cubicBezTo>
                    <a:pt x="3802090" y="5098029"/>
                    <a:pt x="3808180" y="5087343"/>
                    <a:pt x="3816626" y="5078896"/>
                  </a:cubicBezTo>
                  <a:cubicBezTo>
                    <a:pt x="3825073" y="5070449"/>
                    <a:pt x="3836504" y="5065643"/>
                    <a:pt x="3846443" y="5059017"/>
                  </a:cubicBezTo>
                  <a:cubicBezTo>
                    <a:pt x="3849756" y="5049078"/>
                    <a:pt x="3850992" y="5038184"/>
                    <a:pt x="3856382" y="5029200"/>
                  </a:cubicBezTo>
                  <a:cubicBezTo>
                    <a:pt x="3861203" y="5021165"/>
                    <a:pt x="3872070" y="5017703"/>
                    <a:pt x="3876261" y="5009322"/>
                  </a:cubicBezTo>
                  <a:cubicBezTo>
                    <a:pt x="3885632" y="4990581"/>
                    <a:pt x="3889513" y="4969565"/>
                    <a:pt x="3896139" y="4949687"/>
                  </a:cubicBezTo>
                  <a:lnTo>
                    <a:pt x="3906078" y="4919869"/>
                  </a:lnTo>
                  <a:cubicBezTo>
                    <a:pt x="3919937" y="4781277"/>
                    <a:pt x="3922220" y="4809198"/>
                    <a:pt x="3906078" y="4631635"/>
                  </a:cubicBezTo>
                  <a:cubicBezTo>
                    <a:pt x="3905129" y="4621201"/>
                    <a:pt x="3904320" y="4608362"/>
                    <a:pt x="3896139" y="4601817"/>
                  </a:cubicBezTo>
                  <a:cubicBezTo>
                    <a:pt x="3885472" y="4593284"/>
                    <a:pt x="3869634" y="4595191"/>
                    <a:pt x="3856382" y="4591878"/>
                  </a:cubicBezTo>
                  <a:cubicBezTo>
                    <a:pt x="3790121" y="4595191"/>
                    <a:pt x="3723714" y="4596308"/>
                    <a:pt x="3657600" y="4601817"/>
                  </a:cubicBezTo>
                  <a:cubicBezTo>
                    <a:pt x="3643987" y="4602951"/>
                    <a:pt x="3630061" y="4605647"/>
                    <a:pt x="3617843" y="4611756"/>
                  </a:cubicBezTo>
                  <a:cubicBezTo>
                    <a:pt x="3609462" y="4615947"/>
                    <a:pt x="3605282" y="4625781"/>
                    <a:pt x="3597965" y="4631635"/>
                  </a:cubicBezTo>
                  <a:cubicBezTo>
                    <a:pt x="3588637" y="4639097"/>
                    <a:pt x="3577138" y="4643647"/>
                    <a:pt x="3568148" y="4651513"/>
                  </a:cubicBezTo>
                  <a:cubicBezTo>
                    <a:pt x="3550517" y="4666940"/>
                    <a:pt x="3518452" y="4701209"/>
                    <a:pt x="3518452" y="4701209"/>
                  </a:cubicBezTo>
                  <a:cubicBezTo>
                    <a:pt x="3497767" y="4783950"/>
                    <a:pt x="3526742" y="4705933"/>
                    <a:pt x="3478696" y="4760843"/>
                  </a:cubicBezTo>
                  <a:cubicBezTo>
                    <a:pt x="3462964" y="4778823"/>
                    <a:pt x="3455832" y="4803585"/>
                    <a:pt x="3438939" y="4820478"/>
                  </a:cubicBezTo>
                  <a:cubicBezTo>
                    <a:pt x="3372349" y="4887068"/>
                    <a:pt x="3402239" y="4850681"/>
                    <a:pt x="3349487" y="4929809"/>
                  </a:cubicBezTo>
                  <a:cubicBezTo>
                    <a:pt x="3342861" y="4939748"/>
                    <a:pt x="3334951" y="4948942"/>
                    <a:pt x="3329609" y="4959626"/>
                  </a:cubicBezTo>
                  <a:cubicBezTo>
                    <a:pt x="3322983" y="4972878"/>
                    <a:pt x="3317583" y="4986818"/>
                    <a:pt x="3309730" y="4999382"/>
                  </a:cubicBezTo>
                  <a:cubicBezTo>
                    <a:pt x="3300950" y="5013429"/>
                    <a:pt x="3289413" y="5025568"/>
                    <a:pt x="3279913" y="5039139"/>
                  </a:cubicBezTo>
                  <a:cubicBezTo>
                    <a:pt x="3266213" y="5058711"/>
                    <a:pt x="3253408" y="5078896"/>
                    <a:pt x="3240156" y="5098774"/>
                  </a:cubicBezTo>
                  <a:lnTo>
                    <a:pt x="3220278" y="5128591"/>
                  </a:lnTo>
                  <a:cubicBezTo>
                    <a:pt x="3187398" y="5227233"/>
                    <a:pt x="3242561" y="5076556"/>
                    <a:pt x="3180522" y="5188226"/>
                  </a:cubicBezTo>
                  <a:cubicBezTo>
                    <a:pt x="3119714" y="5297680"/>
                    <a:pt x="3199933" y="5208571"/>
                    <a:pt x="3130826" y="5277678"/>
                  </a:cubicBezTo>
                  <a:cubicBezTo>
                    <a:pt x="3127513" y="5287617"/>
                    <a:pt x="3125572" y="5298125"/>
                    <a:pt x="3120887" y="5307496"/>
                  </a:cubicBezTo>
                  <a:cubicBezTo>
                    <a:pt x="3108349" y="5332573"/>
                    <a:pt x="3099620" y="5338702"/>
                    <a:pt x="3081130" y="5357191"/>
                  </a:cubicBezTo>
                  <a:cubicBezTo>
                    <a:pt x="3077817" y="5370443"/>
                    <a:pt x="3076572" y="5384392"/>
                    <a:pt x="3071191" y="5396948"/>
                  </a:cubicBezTo>
                  <a:cubicBezTo>
                    <a:pt x="3053404" y="5438452"/>
                    <a:pt x="3030173" y="5433627"/>
                    <a:pt x="3001617" y="5476461"/>
                  </a:cubicBezTo>
                  <a:cubicBezTo>
                    <a:pt x="2975113" y="5516217"/>
                    <a:pt x="2991678" y="5499652"/>
                    <a:pt x="2951922" y="5526156"/>
                  </a:cubicBezTo>
                  <a:cubicBezTo>
                    <a:pt x="2948609" y="5536095"/>
                    <a:pt x="2949390" y="5548566"/>
                    <a:pt x="2941982" y="5555974"/>
                  </a:cubicBezTo>
                  <a:cubicBezTo>
                    <a:pt x="2925089" y="5572867"/>
                    <a:pt x="2882348" y="5595730"/>
                    <a:pt x="2882348" y="5595730"/>
                  </a:cubicBezTo>
                  <a:cubicBezTo>
                    <a:pt x="2837100" y="5686224"/>
                    <a:pt x="2891150" y="5601552"/>
                    <a:pt x="2832652" y="5645426"/>
                  </a:cubicBezTo>
                  <a:cubicBezTo>
                    <a:pt x="2813910" y="5659482"/>
                    <a:pt x="2799521" y="5678557"/>
                    <a:pt x="2782956" y="5695122"/>
                  </a:cubicBezTo>
                  <a:lnTo>
                    <a:pt x="2723322" y="5754756"/>
                  </a:lnTo>
                  <a:cubicBezTo>
                    <a:pt x="2713383" y="5764695"/>
                    <a:pt x="2706839" y="5780129"/>
                    <a:pt x="2693504" y="5784574"/>
                  </a:cubicBezTo>
                  <a:cubicBezTo>
                    <a:pt x="2652355" y="5798290"/>
                    <a:pt x="2672404" y="5788702"/>
                    <a:pt x="2633869" y="5814391"/>
                  </a:cubicBezTo>
                  <a:cubicBezTo>
                    <a:pt x="2517913" y="5811078"/>
                    <a:pt x="2401843" y="5810549"/>
                    <a:pt x="2286000" y="5804452"/>
                  </a:cubicBezTo>
                  <a:cubicBezTo>
                    <a:pt x="2275538" y="5803901"/>
                    <a:pt x="2265812" y="5798640"/>
                    <a:pt x="2256182" y="5794513"/>
                  </a:cubicBezTo>
                  <a:cubicBezTo>
                    <a:pt x="2134212" y="5742241"/>
                    <a:pt x="2286424" y="5804664"/>
                    <a:pt x="2186609" y="5754756"/>
                  </a:cubicBezTo>
                  <a:cubicBezTo>
                    <a:pt x="2177238" y="5750071"/>
                    <a:pt x="2166730" y="5748130"/>
                    <a:pt x="2156791" y="5744817"/>
                  </a:cubicBezTo>
                  <a:cubicBezTo>
                    <a:pt x="2146852" y="5734878"/>
                    <a:pt x="2128141" y="5729007"/>
                    <a:pt x="2126974" y="5715000"/>
                  </a:cubicBezTo>
                  <a:cubicBezTo>
                    <a:pt x="2121190" y="5645588"/>
                    <a:pt x="2125462" y="5574983"/>
                    <a:pt x="2136913" y="5506278"/>
                  </a:cubicBezTo>
                  <a:cubicBezTo>
                    <a:pt x="2139224" y="5492413"/>
                    <a:pt x="2155932" y="5485459"/>
                    <a:pt x="2166730" y="5476461"/>
                  </a:cubicBezTo>
                  <a:cubicBezTo>
                    <a:pt x="2175907" y="5468814"/>
                    <a:pt x="2186827" y="5463525"/>
                    <a:pt x="2196548" y="5456582"/>
                  </a:cubicBezTo>
                  <a:cubicBezTo>
                    <a:pt x="2249198" y="5418975"/>
                    <a:pt x="2217735" y="5432954"/>
                    <a:pt x="2266122" y="5416826"/>
                  </a:cubicBezTo>
                  <a:cubicBezTo>
                    <a:pt x="2276061" y="5410200"/>
                    <a:pt x="2286870" y="5404722"/>
                    <a:pt x="2295939" y="5396948"/>
                  </a:cubicBezTo>
                  <a:cubicBezTo>
                    <a:pt x="2310169" y="5384751"/>
                    <a:pt x="2320102" y="5367587"/>
                    <a:pt x="2335696" y="5357191"/>
                  </a:cubicBezTo>
                  <a:lnTo>
                    <a:pt x="2395330" y="5317435"/>
                  </a:lnTo>
                  <a:cubicBezTo>
                    <a:pt x="2413399" y="5245156"/>
                    <a:pt x="2389327" y="5303560"/>
                    <a:pt x="2435087" y="5257800"/>
                  </a:cubicBezTo>
                  <a:cubicBezTo>
                    <a:pt x="2489243" y="5203644"/>
                    <a:pt x="2437771" y="5227087"/>
                    <a:pt x="2494722" y="5208104"/>
                  </a:cubicBezTo>
                  <a:cubicBezTo>
                    <a:pt x="2507974" y="5198165"/>
                    <a:pt x="2520431" y="5187066"/>
                    <a:pt x="2534478" y="5178287"/>
                  </a:cubicBezTo>
                  <a:cubicBezTo>
                    <a:pt x="2562547" y="5160744"/>
                    <a:pt x="2575069" y="5158131"/>
                    <a:pt x="2604052" y="5148469"/>
                  </a:cubicBezTo>
                  <a:cubicBezTo>
                    <a:pt x="2660575" y="5091946"/>
                    <a:pt x="2606150" y="5137481"/>
                    <a:pt x="2663687" y="5108713"/>
                  </a:cubicBezTo>
                  <a:cubicBezTo>
                    <a:pt x="2704479" y="5088317"/>
                    <a:pt x="2682564" y="5093610"/>
                    <a:pt x="2713382" y="5068956"/>
                  </a:cubicBezTo>
                  <a:cubicBezTo>
                    <a:pt x="2722710" y="5061494"/>
                    <a:pt x="2733261" y="5055704"/>
                    <a:pt x="2743200" y="5049078"/>
                  </a:cubicBezTo>
                  <a:cubicBezTo>
                    <a:pt x="2749826" y="5039139"/>
                    <a:pt x="2754631" y="5027708"/>
                    <a:pt x="2763078" y="5019261"/>
                  </a:cubicBezTo>
                  <a:cubicBezTo>
                    <a:pt x="2822828" y="4959511"/>
                    <a:pt x="2769054" y="5064961"/>
                    <a:pt x="2852530" y="4939748"/>
                  </a:cubicBezTo>
                  <a:cubicBezTo>
                    <a:pt x="2865782" y="4919870"/>
                    <a:pt x="2875394" y="4897007"/>
                    <a:pt x="2892287" y="4880113"/>
                  </a:cubicBezTo>
                  <a:cubicBezTo>
                    <a:pt x="2908852" y="4863548"/>
                    <a:pt x="2919255" y="4836099"/>
                    <a:pt x="2941982" y="4830417"/>
                  </a:cubicBezTo>
                  <a:lnTo>
                    <a:pt x="3021496" y="4810539"/>
                  </a:lnTo>
                  <a:cubicBezTo>
                    <a:pt x="3034748" y="4807226"/>
                    <a:pt x="3048293" y="4804920"/>
                    <a:pt x="3061252" y="4800600"/>
                  </a:cubicBezTo>
                  <a:lnTo>
                    <a:pt x="3120887" y="4780722"/>
                  </a:lnTo>
                  <a:cubicBezTo>
                    <a:pt x="3130826" y="4777409"/>
                    <a:pt x="3141987" y="4776593"/>
                    <a:pt x="3150704" y="4770782"/>
                  </a:cubicBezTo>
                  <a:lnTo>
                    <a:pt x="3180522" y="4750904"/>
                  </a:lnTo>
                  <a:lnTo>
                    <a:pt x="3220278" y="4691269"/>
                  </a:lnTo>
                  <a:cubicBezTo>
                    <a:pt x="3226904" y="4681330"/>
                    <a:pt x="3231709" y="4669898"/>
                    <a:pt x="3240156" y="4661452"/>
                  </a:cubicBezTo>
                  <a:cubicBezTo>
                    <a:pt x="3246782" y="4654826"/>
                    <a:pt x="3254412" y="4649071"/>
                    <a:pt x="3260035" y="4641574"/>
                  </a:cubicBezTo>
                  <a:cubicBezTo>
                    <a:pt x="3331367" y="4546466"/>
                    <a:pt x="3268907" y="4612822"/>
                    <a:pt x="3329609" y="4552122"/>
                  </a:cubicBezTo>
                  <a:cubicBezTo>
                    <a:pt x="3332922" y="4542183"/>
                    <a:pt x="3334460" y="4531463"/>
                    <a:pt x="3339548" y="4522304"/>
                  </a:cubicBezTo>
                  <a:cubicBezTo>
                    <a:pt x="3351150" y="4501420"/>
                    <a:pt x="3379304" y="4462669"/>
                    <a:pt x="3379304" y="4462669"/>
                  </a:cubicBezTo>
                  <a:cubicBezTo>
                    <a:pt x="3375991" y="4389782"/>
                    <a:pt x="3377138" y="4316556"/>
                    <a:pt x="3369365" y="4244009"/>
                  </a:cubicBezTo>
                  <a:cubicBezTo>
                    <a:pt x="3367133" y="4223175"/>
                    <a:pt x="3361110" y="4201809"/>
                    <a:pt x="3349487" y="4184374"/>
                  </a:cubicBezTo>
                  <a:cubicBezTo>
                    <a:pt x="3331352" y="4157171"/>
                    <a:pt x="3331179" y="4148628"/>
                    <a:pt x="3299791" y="4134678"/>
                  </a:cubicBezTo>
                  <a:cubicBezTo>
                    <a:pt x="3280643" y="4126168"/>
                    <a:pt x="3240156" y="4114800"/>
                    <a:pt x="3240156" y="4114800"/>
                  </a:cubicBezTo>
                  <a:cubicBezTo>
                    <a:pt x="3192905" y="4083299"/>
                    <a:pt x="3221670" y="4098699"/>
                    <a:pt x="3150704" y="4075043"/>
                  </a:cubicBezTo>
                  <a:lnTo>
                    <a:pt x="3120887" y="4065104"/>
                  </a:lnTo>
                  <a:cubicBezTo>
                    <a:pt x="3014870" y="4068417"/>
                    <a:pt x="2908904" y="4075043"/>
                    <a:pt x="2802835" y="4075043"/>
                  </a:cubicBezTo>
                  <a:cubicBezTo>
                    <a:pt x="2725125" y="4075043"/>
                    <a:pt x="2738315" y="4080096"/>
                    <a:pt x="2703443" y="4045226"/>
                  </a:cubicBezTo>
                  <a:cubicBezTo>
                    <a:pt x="2700130" y="4035287"/>
                    <a:pt x="2693504" y="4025886"/>
                    <a:pt x="2693504" y="4015409"/>
                  </a:cubicBezTo>
                  <a:cubicBezTo>
                    <a:pt x="2693504" y="3998696"/>
                    <a:pt x="2698030" y="3954266"/>
                    <a:pt x="2723322" y="3945835"/>
                  </a:cubicBezTo>
                  <a:cubicBezTo>
                    <a:pt x="2745547" y="3938427"/>
                    <a:pt x="2769705" y="3939209"/>
                    <a:pt x="2792896" y="3935896"/>
                  </a:cubicBezTo>
                  <a:cubicBezTo>
                    <a:pt x="2812774" y="3929270"/>
                    <a:pt x="2831984" y="3920126"/>
                    <a:pt x="2852530" y="3916017"/>
                  </a:cubicBezTo>
                  <a:cubicBezTo>
                    <a:pt x="2869095" y="3912704"/>
                    <a:pt x="2885928" y="3910523"/>
                    <a:pt x="2902226" y="3906078"/>
                  </a:cubicBezTo>
                  <a:cubicBezTo>
                    <a:pt x="2922441" y="3900565"/>
                    <a:pt x="2961861" y="3886200"/>
                    <a:pt x="2961861" y="3886200"/>
                  </a:cubicBezTo>
                  <a:cubicBezTo>
                    <a:pt x="2971800" y="3879574"/>
                    <a:pt x="2982350" y="3873784"/>
                    <a:pt x="2991678" y="3866322"/>
                  </a:cubicBezTo>
                  <a:cubicBezTo>
                    <a:pt x="2998995" y="3860468"/>
                    <a:pt x="3003521" y="3851264"/>
                    <a:pt x="3011556" y="3846443"/>
                  </a:cubicBezTo>
                  <a:cubicBezTo>
                    <a:pt x="3020540" y="3841053"/>
                    <a:pt x="3031435" y="3839817"/>
                    <a:pt x="3041374" y="3836504"/>
                  </a:cubicBezTo>
                  <a:cubicBezTo>
                    <a:pt x="3051313" y="3829878"/>
                    <a:pt x="3062744" y="3825073"/>
                    <a:pt x="3071191" y="3816626"/>
                  </a:cubicBezTo>
                  <a:cubicBezTo>
                    <a:pt x="3092300" y="3795517"/>
                    <a:pt x="3091309" y="3782858"/>
                    <a:pt x="3101009" y="3756991"/>
                  </a:cubicBezTo>
                  <a:cubicBezTo>
                    <a:pt x="3129078" y="3682143"/>
                    <a:pt x="3114173" y="3734152"/>
                    <a:pt x="3130826" y="3667539"/>
                  </a:cubicBezTo>
                  <a:cubicBezTo>
                    <a:pt x="3109805" y="3583454"/>
                    <a:pt x="3138441" y="3669022"/>
                    <a:pt x="3091069" y="3597965"/>
                  </a:cubicBezTo>
                  <a:cubicBezTo>
                    <a:pt x="3085258" y="3589248"/>
                    <a:pt x="3085815" y="3577519"/>
                    <a:pt x="3081130" y="3568148"/>
                  </a:cubicBezTo>
                  <a:cubicBezTo>
                    <a:pt x="3075788" y="3557464"/>
                    <a:pt x="3067878" y="3548269"/>
                    <a:pt x="3061252" y="3538330"/>
                  </a:cubicBezTo>
                  <a:cubicBezTo>
                    <a:pt x="3057939" y="3518452"/>
                    <a:pt x="3058389" y="3497565"/>
                    <a:pt x="3051313" y="3478696"/>
                  </a:cubicBezTo>
                  <a:cubicBezTo>
                    <a:pt x="3048023" y="3469922"/>
                    <a:pt x="3039816" y="3463008"/>
                    <a:pt x="3031435" y="3458817"/>
                  </a:cubicBezTo>
                  <a:cubicBezTo>
                    <a:pt x="3012694" y="3449446"/>
                    <a:pt x="2991678" y="3445565"/>
                    <a:pt x="2971800" y="3438939"/>
                  </a:cubicBezTo>
                  <a:lnTo>
                    <a:pt x="2882348" y="3409122"/>
                  </a:lnTo>
                  <a:lnTo>
                    <a:pt x="2822713" y="3389243"/>
                  </a:lnTo>
                  <a:lnTo>
                    <a:pt x="2792896" y="3379304"/>
                  </a:lnTo>
                  <a:cubicBezTo>
                    <a:pt x="2733261" y="3382617"/>
                    <a:pt x="2673449" y="3383580"/>
                    <a:pt x="2613991" y="3389243"/>
                  </a:cubicBezTo>
                  <a:cubicBezTo>
                    <a:pt x="2603562" y="3390236"/>
                    <a:pt x="2594247" y="3396304"/>
                    <a:pt x="2584174" y="3399182"/>
                  </a:cubicBezTo>
                  <a:cubicBezTo>
                    <a:pt x="2571039" y="3402935"/>
                    <a:pt x="2557552" y="3405369"/>
                    <a:pt x="2544417" y="3409122"/>
                  </a:cubicBezTo>
                  <a:cubicBezTo>
                    <a:pt x="2534344" y="3412000"/>
                    <a:pt x="2525037" y="3418153"/>
                    <a:pt x="2514600" y="3419061"/>
                  </a:cubicBezTo>
                  <a:cubicBezTo>
                    <a:pt x="2448506" y="3424808"/>
                    <a:pt x="2382078" y="3425687"/>
                    <a:pt x="2315817" y="3429000"/>
                  </a:cubicBezTo>
                  <a:cubicBezTo>
                    <a:pt x="2098428" y="3456173"/>
                    <a:pt x="2440580" y="3415580"/>
                    <a:pt x="2007704" y="3448878"/>
                  </a:cubicBezTo>
                  <a:cubicBezTo>
                    <a:pt x="1997258" y="3449682"/>
                    <a:pt x="1987994" y="3456060"/>
                    <a:pt x="1977887" y="3458817"/>
                  </a:cubicBezTo>
                  <a:cubicBezTo>
                    <a:pt x="1951530" y="3466006"/>
                    <a:pt x="1925483" y="3475307"/>
                    <a:pt x="1898374" y="3478696"/>
                  </a:cubicBezTo>
                  <a:cubicBezTo>
                    <a:pt x="1853284" y="3484332"/>
                    <a:pt x="1703369" y="3502599"/>
                    <a:pt x="1679713" y="3508513"/>
                  </a:cubicBezTo>
                  <a:cubicBezTo>
                    <a:pt x="1666461" y="3511826"/>
                    <a:pt x="1653496" y="3516647"/>
                    <a:pt x="1639956" y="3518452"/>
                  </a:cubicBezTo>
                  <a:cubicBezTo>
                    <a:pt x="1603683" y="3523288"/>
                    <a:pt x="1567069" y="3525078"/>
                    <a:pt x="1530626" y="3528391"/>
                  </a:cubicBezTo>
                  <a:cubicBezTo>
                    <a:pt x="1478051" y="3545916"/>
                    <a:pt x="1518144" y="3534274"/>
                    <a:pt x="1441174" y="3548269"/>
                  </a:cubicBezTo>
                  <a:cubicBezTo>
                    <a:pt x="1424553" y="3551291"/>
                    <a:pt x="1408268" y="3556343"/>
                    <a:pt x="1391478" y="3558209"/>
                  </a:cubicBezTo>
                  <a:cubicBezTo>
                    <a:pt x="1348545" y="3562979"/>
                    <a:pt x="1305271" y="3564053"/>
                    <a:pt x="1262269" y="3568148"/>
                  </a:cubicBezTo>
                  <a:cubicBezTo>
                    <a:pt x="1167968" y="3577129"/>
                    <a:pt x="1205173" y="3576304"/>
                    <a:pt x="1123122" y="3588026"/>
                  </a:cubicBezTo>
                  <a:cubicBezTo>
                    <a:pt x="1096680" y="3591803"/>
                    <a:pt x="1069956" y="3593574"/>
                    <a:pt x="1043609" y="3597965"/>
                  </a:cubicBezTo>
                  <a:cubicBezTo>
                    <a:pt x="1030135" y="3600211"/>
                    <a:pt x="1017187" y="3604941"/>
                    <a:pt x="1003852" y="3607904"/>
                  </a:cubicBezTo>
                  <a:cubicBezTo>
                    <a:pt x="987361" y="3611569"/>
                    <a:pt x="970721" y="3614530"/>
                    <a:pt x="954156" y="3617843"/>
                  </a:cubicBezTo>
                  <a:lnTo>
                    <a:pt x="387626" y="3607904"/>
                  </a:lnTo>
                  <a:cubicBezTo>
                    <a:pt x="370741" y="3607359"/>
                    <a:pt x="354319" y="3602062"/>
                    <a:pt x="337930" y="3597965"/>
                  </a:cubicBezTo>
                  <a:cubicBezTo>
                    <a:pt x="311209" y="3591285"/>
                    <a:pt x="300379" y="3585815"/>
                    <a:pt x="278296" y="3568148"/>
                  </a:cubicBezTo>
                  <a:cubicBezTo>
                    <a:pt x="270978" y="3562294"/>
                    <a:pt x="265914" y="3553892"/>
                    <a:pt x="258417" y="3548269"/>
                  </a:cubicBezTo>
                  <a:cubicBezTo>
                    <a:pt x="239304" y="3533935"/>
                    <a:pt x="215675" y="3525406"/>
                    <a:pt x="198782" y="3508513"/>
                  </a:cubicBezTo>
                  <a:lnTo>
                    <a:pt x="149087" y="3458817"/>
                  </a:lnTo>
                  <a:cubicBezTo>
                    <a:pt x="145774" y="3448878"/>
                    <a:pt x="142026" y="3439074"/>
                    <a:pt x="139148" y="3429000"/>
                  </a:cubicBezTo>
                  <a:cubicBezTo>
                    <a:pt x="135395" y="3415865"/>
                    <a:pt x="135318" y="3401461"/>
                    <a:pt x="129209" y="3389243"/>
                  </a:cubicBezTo>
                  <a:cubicBezTo>
                    <a:pt x="118525" y="3367875"/>
                    <a:pt x="89452" y="3329609"/>
                    <a:pt x="89452" y="3329609"/>
                  </a:cubicBezTo>
                  <a:cubicBezTo>
                    <a:pt x="86139" y="3319670"/>
                    <a:pt x="86058" y="3307972"/>
                    <a:pt x="79513" y="3299791"/>
                  </a:cubicBezTo>
                  <a:cubicBezTo>
                    <a:pt x="72051" y="3290463"/>
                    <a:pt x="59024" y="3287375"/>
                    <a:pt x="49696" y="3279913"/>
                  </a:cubicBezTo>
                  <a:cubicBezTo>
                    <a:pt x="42379" y="3274059"/>
                    <a:pt x="36443" y="3266661"/>
                    <a:pt x="29817" y="3260035"/>
                  </a:cubicBezTo>
                  <a:cubicBezTo>
                    <a:pt x="5619" y="3187441"/>
                    <a:pt x="15021" y="3220728"/>
                    <a:pt x="0" y="3160643"/>
                  </a:cubicBezTo>
                  <a:cubicBezTo>
                    <a:pt x="3313" y="3084443"/>
                    <a:pt x="1196" y="3007812"/>
                    <a:pt x="9939" y="2932043"/>
                  </a:cubicBezTo>
                  <a:cubicBezTo>
                    <a:pt x="11308" y="2920177"/>
                    <a:pt x="24475" y="2912910"/>
                    <a:pt x="29817" y="2902226"/>
                  </a:cubicBezTo>
                  <a:cubicBezTo>
                    <a:pt x="34502" y="2892855"/>
                    <a:pt x="34366" y="2881393"/>
                    <a:pt x="39756" y="2872409"/>
                  </a:cubicBezTo>
                  <a:cubicBezTo>
                    <a:pt x="51323" y="2853131"/>
                    <a:pt x="73200" y="2846196"/>
                    <a:pt x="89452" y="2832652"/>
                  </a:cubicBezTo>
                  <a:cubicBezTo>
                    <a:pt x="139085" y="2791291"/>
                    <a:pt x="96686" y="2810363"/>
                    <a:pt x="149087" y="2792896"/>
                  </a:cubicBezTo>
                  <a:cubicBezTo>
                    <a:pt x="155713" y="2786270"/>
                    <a:pt x="161648" y="2778871"/>
                    <a:pt x="168965" y="2773017"/>
                  </a:cubicBezTo>
                  <a:cubicBezTo>
                    <a:pt x="192378" y="2754286"/>
                    <a:pt x="211332" y="2746864"/>
                    <a:pt x="238539" y="2733261"/>
                  </a:cubicBezTo>
                  <a:cubicBezTo>
                    <a:pt x="273233" y="2698565"/>
                    <a:pt x="249527" y="2716345"/>
                    <a:pt x="318052" y="2693504"/>
                  </a:cubicBezTo>
                  <a:lnTo>
                    <a:pt x="347869" y="2683565"/>
                  </a:lnTo>
                  <a:lnTo>
                    <a:pt x="377687" y="2673626"/>
                  </a:lnTo>
                  <a:cubicBezTo>
                    <a:pt x="424938" y="2642125"/>
                    <a:pt x="396173" y="2657525"/>
                    <a:pt x="467139" y="2633869"/>
                  </a:cubicBezTo>
                  <a:lnTo>
                    <a:pt x="496956" y="2623930"/>
                  </a:lnTo>
                  <a:cubicBezTo>
                    <a:pt x="576469" y="2627243"/>
                    <a:pt x="656309" y="2625950"/>
                    <a:pt x="735496" y="2633869"/>
                  </a:cubicBezTo>
                  <a:cubicBezTo>
                    <a:pt x="756345" y="2635954"/>
                    <a:pt x="774802" y="2648666"/>
                    <a:pt x="795130" y="2653748"/>
                  </a:cubicBezTo>
                  <a:cubicBezTo>
                    <a:pt x="808382" y="2657061"/>
                    <a:pt x="821803" y="2659762"/>
                    <a:pt x="834887" y="2663687"/>
                  </a:cubicBezTo>
                  <a:cubicBezTo>
                    <a:pt x="854957" y="2669708"/>
                    <a:pt x="874194" y="2678483"/>
                    <a:pt x="894522" y="2683565"/>
                  </a:cubicBezTo>
                  <a:cubicBezTo>
                    <a:pt x="907774" y="2686878"/>
                    <a:pt x="920943" y="2690541"/>
                    <a:pt x="934278" y="2693504"/>
                  </a:cubicBezTo>
                  <a:cubicBezTo>
                    <a:pt x="981593" y="2704018"/>
                    <a:pt x="1014760" y="2707080"/>
                    <a:pt x="1063487" y="2723322"/>
                  </a:cubicBezTo>
                  <a:cubicBezTo>
                    <a:pt x="1083365" y="2729948"/>
                    <a:pt x="1102794" y="2738118"/>
                    <a:pt x="1123122" y="2743200"/>
                  </a:cubicBezTo>
                  <a:cubicBezTo>
                    <a:pt x="1136374" y="2746513"/>
                    <a:pt x="1149794" y="2749214"/>
                    <a:pt x="1162878" y="2753139"/>
                  </a:cubicBezTo>
                  <a:cubicBezTo>
                    <a:pt x="1182948" y="2759160"/>
                    <a:pt x="1202635" y="2766391"/>
                    <a:pt x="1222513" y="2773017"/>
                  </a:cubicBezTo>
                  <a:cubicBezTo>
                    <a:pt x="1232452" y="2776330"/>
                    <a:pt x="1241996" y="2781234"/>
                    <a:pt x="1252330" y="2782956"/>
                  </a:cubicBezTo>
                  <a:cubicBezTo>
                    <a:pt x="1278903" y="2787385"/>
                    <a:pt x="1333887" y="2795892"/>
                    <a:pt x="1361661" y="2802835"/>
                  </a:cubicBezTo>
                  <a:cubicBezTo>
                    <a:pt x="1371825" y="2805376"/>
                    <a:pt x="1381170" y="2810900"/>
                    <a:pt x="1391478" y="2812774"/>
                  </a:cubicBezTo>
                  <a:cubicBezTo>
                    <a:pt x="1417758" y="2817552"/>
                    <a:pt x="1444487" y="2819400"/>
                    <a:pt x="1470991" y="2822713"/>
                  </a:cubicBezTo>
                  <a:cubicBezTo>
                    <a:pt x="1624833" y="2873993"/>
                    <a:pt x="1465946" y="2815220"/>
                    <a:pt x="1560443" y="2862469"/>
                  </a:cubicBezTo>
                  <a:cubicBezTo>
                    <a:pt x="1569814" y="2867155"/>
                    <a:pt x="1581102" y="2867321"/>
                    <a:pt x="1590261" y="2872409"/>
                  </a:cubicBezTo>
                  <a:cubicBezTo>
                    <a:pt x="1611145" y="2884011"/>
                    <a:pt x="1630018" y="2898913"/>
                    <a:pt x="1649896" y="2912165"/>
                  </a:cubicBezTo>
                  <a:cubicBezTo>
                    <a:pt x="1659835" y="2918791"/>
                    <a:pt x="1668381" y="2928266"/>
                    <a:pt x="1679713" y="2932043"/>
                  </a:cubicBezTo>
                  <a:cubicBezTo>
                    <a:pt x="1689652" y="2935356"/>
                    <a:pt x="1699900" y="2937855"/>
                    <a:pt x="1709530" y="2941982"/>
                  </a:cubicBezTo>
                  <a:cubicBezTo>
                    <a:pt x="1723149" y="2947819"/>
                    <a:pt x="1735231" y="2957176"/>
                    <a:pt x="1749287" y="2961861"/>
                  </a:cubicBezTo>
                  <a:cubicBezTo>
                    <a:pt x="1775205" y="2970500"/>
                    <a:pt x="1802882" y="2973100"/>
                    <a:pt x="1828800" y="2981739"/>
                  </a:cubicBezTo>
                  <a:lnTo>
                    <a:pt x="1918252" y="3011556"/>
                  </a:lnTo>
                  <a:cubicBezTo>
                    <a:pt x="1928191" y="3014869"/>
                    <a:pt x="1937796" y="3019441"/>
                    <a:pt x="1948069" y="3021496"/>
                  </a:cubicBezTo>
                  <a:cubicBezTo>
                    <a:pt x="1982227" y="3028327"/>
                    <a:pt x="2004772" y="3032017"/>
                    <a:pt x="2037522" y="3041374"/>
                  </a:cubicBezTo>
                  <a:cubicBezTo>
                    <a:pt x="2047596" y="3044252"/>
                    <a:pt x="2057175" y="3048772"/>
                    <a:pt x="2067339" y="3051313"/>
                  </a:cubicBezTo>
                  <a:cubicBezTo>
                    <a:pt x="2083728" y="3055410"/>
                    <a:pt x="2100737" y="3056807"/>
                    <a:pt x="2117035" y="3061252"/>
                  </a:cubicBezTo>
                  <a:cubicBezTo>
                    <a:pt x="2137250" y="3066765"/>
                    <a:pt x="2156791" y="3074504"/>
                    <a:pt x="2176669" y="3081130"/>
                  </a:cubicBezTo>
                  <a:cubicBezTo>
                    <a:pt x="2186608" y="3084443"/>
                    <a:pt x="2196214" y="3089014"/>
                    <a:pt x="2206487" y="3091069"/>
                  </a:cubicBezTo>
                  <a:cubicBezTo>
                    <a:pt x="2223052" y="3094382"/>
                    <a:pt x="2239884" y="3096564"/>
                    <a:pt x="2256182" y="3101009"/>
                  </a:cubicBezTo>
                  <a:cubicBezTo>
                    <a:pt x="2276397" y="3106522"/>
                    <a:pt x="2295939" y="3114261"/>
                    <a:pt x="2315817" y="3120887"/>
                  </a:cubicBezTo>
                  <a:lnTo>
                    <a:pt x="2405269" y="3150704"/>
                  </a:lnTo>
                  <a:lnTo>
                    <a:pt x="2435087" y="3160643"/>
                  </a:lnTo>
                  <a:cubicBezTo>
                    <a:pt x="2445026" y="3163956"/>
                    <a:pt x="2454631" y="3168527"/>
                    <a:pt x="2464904" y="3170582"/>
                  </a:cubicBezTo>
                  <a:lnTo>
                    <a:pt x="2514600" y="3180522"/>
                  </a:lnTo>
                  <a:cubicBezTo>
                    <a:pt x="2590577" y="3218510"/>
                    <a:pt x="2514992" y="3185590"/>
                    <a:pt x="2613991" y="3210339"/>
                  </a:cubicBezTo>
                  <a:cubicBezTo>
                    <a:pt x="2634319" y="3215421"/>
                    <a:pt x="2652801" y="3227903"/>
                    <a:pt x="2673626" y="3230217"/>
                  </a:cubicBezTo>
                  <a:lnTo>
                    <a:pt x="2852530" y="3250096"/>
                  </a:lnTo>
                  <a:cubicBezTo>
                    <a:pt x="3022065" y="3241172"/>
                    <a:pt x="2994845" y="3274810"/>
                    <a:pt x="3071191" y="3220278"/>
                  </a:cubicBezTo>
                  <a:cubicBezTo>
                    <a:pt x="3089239" y="3207387"/>
                    <a:pt x="3115756" y="3189419"/>
                    <a:pt x="3130826" y="3170582"/>
                  </a:cubicBezTo>
                  <a:cubicBezTo>
                    <a:pt x="3138288" y="3161254"/>
                    <a:pt x="3142838" y="3149755"/>
                    <a:pt x="3150704" y="3140765"/>
                  </a:cubicBezTo>
                  <a:cubicBezTo>
                    <a:pt x="3166131" y="3123134"/>
                    <a:pt x="3200400" y="3091069"/>
                    <a:pt x="3200400" y="3091069"/>
                  </a:cubicBezTo>
                  <a:cubicBezTo>
                    <a:pt x="3231475" y="2966770"/>
                    <a:pt x="3191758" y="3121318"/>
                    <a:pt x="3220278" y="3021496"/>
                  </a:cubicBezTo>
                  <a:cubicBezTo>
                    <a:pt x="3224031" y="3008361"/>
                    <a:pt x="3226904" y="2994991"/>
                    <a:pt x="3230217" y="2981739"/>
                  </a:cubicBezTo>
                  <a:cubicBezTo>
                    <a:pt x="3226904" y="2955235"/>
                    <a:pt x="3231126" y="2926634"/>
                    <a:pt x="3220278" y="2902226"/>
                  </a:cubicBezTo>
                  <a:cubicBezTo>
                    <a:pt x="3216023" y="2892652"/>
                    <a:pt x="3199832" y="2896972"/>
                    <a:pt x="3190461" y="2892287"/>
                  </a:cubicBezTo>
                  <a:cubicBezTo>
                    <a:pt x="3122212" y="2858163"/>
                    <a:pt x="3206827" y="2881647"/>
                    <a:pt x="3110948" y="2862469"/>
                  </a:cubicBezTo>
                  <a:lnTo>
                    <a:pt x="3051313" y="2822713"/>
                  </a:lnTo>
                  <a:cubicBezTo>
                    <a:pt x="3041374" y="2816087"/>
                    <a:pt x="3029943" y="2811282"/>
                    <a:pt x="3021496" y="2802835"/>
                  </a:cubicBezTo>
                  <a:cubicBezTo>
                    <a:pt x="2984723" y="2766062"/>
                    <a:pt x="3009415" y="2788155"/>
                    <a:pt x="2941982" y="2743200"/>
                  </a:cubicBezTo>
                  <a:cubicBezTo>
                    <a:pt x="2932043" y="2736574"/>
                    <a:pt x="2923753" y="2726219"/>
                    <a:pt x="2912165" y="2723322"/>
                  </a:cubicBezTo>
                  <a:cubicBezTo>
                    <a:pt x="2889944" y="2717766"/>
                    <a:pt x="2827289" y="2703180"/>
                    <a:pt x="2812774" y="2693504"/>
                  </a:cubicBezTo>
                  <a:cubicBezTo>
                    <a:pt x="2727314" y="2636532"/>
                    <a:pt x="2835443" y="2704839"/>
                    <a:pt x="2753139" y="2663687"/>
                  </a:cubicBezTo>
                  <a:cubicBezTo>
                    <a:pt x="2742455" y="2658345"/>
                    <a:pt x="2734006" y="2649151"/>
                    <a:pt x="2723322" y="2643809"/>
                  </a:cubicBezTo>
                  <a:cubicBezTo>
                    <a:pt x="2713951" y="2639123"/>
                    <a:pt x="2703612" y="2636626"/>
                    <a:pt x="2693504" y="2633869"/>
                  </a:cubicBezTo>
                  <a:cubicBezTo>
                    <a:pt x="2667147" y="2626681"/>
                    <a:pt x="2639909" y="2622630"/>
                    <a:pt x="2613991" y="2613991"/>
                  </a:cubicBezTo>
                  <a:cubicBezTo>
                    <a:pt x="2594113" y="2607365"/>
                    <a:pt x="2575181" y="2596427"/>
                    <a:pt x="2554356" y="2594113"/>
                  </a:cubicBezTo>
                  <a:cubicBezTo>
                    <a:pt x="2441621" y="2581587"/>
                    <a:pt x="2494603" y="2588417"/>
                    <a:pt x="2395330" y="2574235"/>
                  </a:cubicBezTo>
                  <a:cubicBezTo>
                    <a:pt x="2312984" y="2546786"/>
                    <a:pt x="2443841" y="2589926"/>
                    <a:pt x="2295939" y="2544417"/>
                  </a:cubicBezTo>
                  <a:cubicBezTo>
                    <a:pt x="2275912" y="2538255"/>
                    <a:pt x="2256632" y="2529621"/>
                    <a:pt x="2236304" y="2524539"/>
                  </a:cubicBezTo>
                  <a:cubicBezTo>
                    <a:pt x="2216134" y="2519496"/>
                    <a:pt x="2186689" y="2513215"/>
                    <a:pt x="2166730" y="2504661"/>
                  </a:cubicBezTo>
                  <a:cubicBezTo>
                    <a:pt x="2153112" y="2498824"/>
                    <a:pt x="2140731" y="2490285"/>
                    <a:pt x="2126974" y="2484782"/>
                  </a:cubicBezTo>
                  <a:cubicBezTo>
                    <a:pt x="2107519" y="2477000"/>
                    <a:pt x="2087217" y="2471530"/>
                    <a:pt x="2067339" y="2464904"/>
                  </a:cubicBezTo>
                  <a:lnTo>
                    <a:pt x="2007704" y="2445026"/>
                  </a:lnTo>
                  <a:lnTo>
                    <a:pt x="1977887" y="2435087"/>
                  </a:lnTo>
                  <a:lnTo>
                    <a:pt x="1948069" y="2425148"/>
                  </a:lnTo>
                  <a:cubicBezTo>
                    <a:pt x="1903475" y="2380552"/>
                    <a:pt x="1956431" y="2427584"/>
                    <a:pt x="1898374" y="2395330"/>
                  </a:cubicBezTo>
                  <a:cubicBezTo>
                    <a:pt x="1877490" y="2383728"/>
                    <a:pt x="1838739" y="2355574"/>
                    <a:pt x="1838739" y="2355574"/>
                  </a:cubicBezTo>
                  <a:cubicBezTo>
                    <a:pt x="1831993" y="2346579"/>
                    <a:pt x="1796306" y="2300526"/>
                    <a:pt x="1789043" y="2286000"/>
                  </a:cubicBezTo>
                  <a:cubicBezTo>
                    <a:pt x="1784358" y="2276629"/>
                    <a:pt x="1783231" y="2265812"/>
                    <a:pt x="1779104" y="2256182"/>
                  </a:cubicBezTo>
                  <a:cubicBezTo>
                    <a:pt x="1773268" y="2242564"/>
                    <a:pt x="1765062" y="2230044"/>
                    <a:pt x="1759226" y="2216426"/>
                  </a:cubicBezTo>
                  <a:cubicBezTo>
                    <a:pt x="1742269" y="2176860"/>
                    <a:pt x="1758793" y="2193521"/>
                    <a:pt x="1729409" y="2156791"/>
                  </a:cubicBezTo>
                  <a:cubicBezTo>
                    <a:pt x="1723555" y="2149474"/>
                    <a:pt x="1717912" y="2141104"/>
                    <a:pt x="1709530" y="2136913"/>
                  </a:cubicBezTo>
                  <a:cubicBezTo>
                    <a:pt x="1690789" y="2127543"/>
                    <a:pt x="1649896" y="2117035"/>
                    <a:pt x="1649896" y="2117035"/>
                  </a:cubicBezTo>
                  <a:cubicBezTo>
                    <a:pt x="1643270" y="2110409"/>
                    <a:pt x="1638053" y="2101977"/>
                    <a:pt x="1630017" y="2097156"/>
                  </a:cubicBezTo>
                  <a:cubicBezTo>
                    <a:pt x="1621033" y="2091766"/>
                    <a:pt x="1607608" y="2094625"/>
                    <a:pt x="1600200" y="2087217"/>
                  </a:cubicBezTo>
                  <a:cubicBezTo>
                    <a:pt x="1592792" y="2079809"/>
                    <a:pt x="1593574" y="2067339"/>
                    <a:pt x="1590261" y="2057400"/>
                  </a:cubicBezTo>
                  <a:cubicBezTo>
                    <a:pt x="1593574" y="2030896"/>
                    <a:pt x="1593172" y="2003656"/>
                    <a:pt x="1600200" y="1977887"/>
                  </a:cubicBezTo>
                  <a:cubicBezTo>
                    <a:pt x="1603343" y="1966362"/>
                    <a:pt x="1614736" y="1958753"/>
                    <a:pt x="1620078" y="1948069"/>
                  </a:cubicBezTo>
                  <a:cubicBezTo>
                    <a:pt x="1624763" y="1938698"/>
                    <a:pt x="1624929" y="1927410"/>
                    <a:pt x="1630017" y="1918252"/>
                  </a:cubicBezTo>
                  <a:cubicBezTo>
                    <a:pt x="1651340" y="1879872"/>
                    <a:pt x="1669814" y="1848658"/>
                    <a:pt x="1709530" y="1828800"/>
                  </a:cubicBezTo>
                  <a:cubicBezTo>
                    <a:pt x="1728271" y="1819429"/>
                    <a:pt x="1748837" y="1814004"/>
                    <a:pt x="1769165" y="1808922"/>
                  </a:cubicBezTo>
                  <a:cubicBezTo>
                    <a:pt x="1858842" y="1786502"/>
                    <a:pt x="1822760" y="1797682"/>
                    <a:pt x="1878496" y="1779104"/>
                  </a:cubicBezTo>
                  <a:cubicBezTo>
                    <a:pt x="1938131" y="1782417"/>
                    <a:pt x="1998955" y="1776739"/>
                    <a:pt x="2057400" y="1789043"/>
                  </a:cubicBezTo>
                  <a:cubicBezTo>
                    <a:pt x="2067652" y="1791201"/>
                    <a:pt x="2062654" y="1809490"/>
                    <a:pt x="2067339" y="1818861"/>
                  </a:cubicBezTo>
                  <a:cubicBezTo>
                    <a:pt x="2072681" y="1829545"/>
                    <a:pt x="2079570" y="1839501"/>
                    <a:pt x="2087217" y="1848678"/>
                  </a:cubicBezTo>
                  <a:cubicBezTo>
                    <a:pt x="2116411" y="1883711"/>
                    <a:pt x="2135111" y="1890547"/>
                    <a:pt x="2176669" y="1918252"/>
                  </a:cubicBezTo>
                  <a:cubicBezTo>
                    <a:pt x="2186608" y="1924878"/>
                    <a:pt x="2195155" y="1934352"/>
                    <a:pt x="2206487" y="1938130"/>
                  </a:cubicBezTo>
                  <a:cubicBezTo>
                    <a:pt x="2226365" y="1944756"/>
                    <a:pt x="2245794" y="1952927"/>
                    <a:pt x="2266122" y="1958009"/>
                  </a:cubicBezTo>
                  <a:cubicBezTo>
                    <a:pt x="2326205" y="1973030"/>
                    <a:pt x="2292921" y="1963629"/>
                    <a:pt x="2365513" y="1987826"/>
                  </a:cubicBezTo>
                  <a:cubicBezTo>
                    <a:pt x="2375452" y="1991139"/>
                    <a:pt x="2386346" y="1992375"/>
                    <a:pt x="2395330" y="1997765"/>
                  </a:cubicBezTo>
                  <a:cubicBezTo>
                    <a:pt x="2411895" y="2007704"/>
                    <a:pt x="2427747" y="2018943"/>
                    <a:pt x="2445026" y="2027582"/>
                  </a:cubicBezTo>
                  <a:cubicBezTo>
                    <a:pt x="2454397" y="2032267"/>
                    <a:pt x="2465685" y="2032434"/>
                    <a:pt x="2474843" y="2037522"/>
                  </a:cubicBezTo>
                  <a:cubicBezTo>
                    <a:pt x="2577364" y="2094479"/>
                    <a:pt x="2496829" y="2064729"/>
                    <a:pt x="2564296" y="2087217"/>
                  </a:cubicBezTo>
                  <a:cubicBezTo>
                    <a:pt x="2632696" y="2155621"/>
                    <a:pt x="2515638" y="2042748"/>
                    <a:pt x="2623930" y="2126974"/>
                  </a:cubicBezTo>
                  <a:cubicBezTo>
                    <a:pt x="2642422" y="2141356"/>
                    <a:pt x="2654134" y="2163674"/>
                    <a:pt x="2673626" y="2176669"/>
                  </a:cubicBezTo>
                  <a:cubicBezTo>
                    <a:pt x="2693504" y="2189921"/>
                    <a:pt x="2716368" y="2199533"/>
                    <a:pt x="2733261" y="2216426"/>
                  </a:cubicBezTo>
                  <a:cubicBezTo>
                    <a:pt x="2771525" y="2254690"/>
                    <a:pt x="2751383" y="2238446"/>
                    <a:pt x="2792896" y="2266122"/>
                  </a:cubicBezTo>
                  <a:cubicBezTo>
                    <a:pt x="2808828" y="2290019"/>
                    <a:pt x="2837552" y="2337330"/>
                    <a:pt x="2862469" y="2345635"/>
                  </a:cubicBezTo>
                  <a:cubicBezTo>
                    <a:pt x="2882347" y="2352261"/>
                    <a:pt x="2904669" y="2353890"/>
                    <a:pt x="2922104" y="2365513"/>
                  </a:cubicBezTo>
                  <a:cubicBezTo>
                    <a:pt x="2960639" y="2391202"/>
                    <a:pt x="2940590" y="2381614"/>
                    <a:pt x="2981739" y="2395330"/>
                  </a:cubicBezTo>
                  <a:cubicBezTo>
                    <a:pt x="3033188" y="2429631"/>
                    <a:pt x="2996913" y="2409822"/>
                    <a:pt x="3081130" y="2435087"/>
                  </a:cubicBezTo>
                  <a:cubicBezTo>
                    <a:pt x="3091165" y="2438097"/>
                    <a:pt x="3101318" y="2440899"/>
                    <a:pt x="3110948" y="2445026"/>
                  </a:cubicBezTo>
                  <a:cubicBezTo>
                    <a:pt x="3130996" y="2453618"/>
                    <a:pt x="3157211" y="2471513"/>
                    <a:pt x="3180522" y="2474843"/>
                  </a:cubicBezTo>
                  <a:cubicBezTo>
                    <a:pt x="3216748" y="2480018"/>
                    <a:pt x="3253459" y="2480951"/>
                    <a:pt x="3289852" y="2484782"/>
                  </a:cubicBezTo>
                  <a:cubicBezTo>
                    <a:pt x="3316416" y="2487578"/>
                    <a:pt x="3342861" y="2491409"/>
                    <a:pt x="3369365" y="2494722"/>
                  </a:cubicBezTo>
                  <a:cubicBezTo>
                    <a:pt x="3395869" y="2491409"/>
                    <a:pt x="3423109" y="2491810"/>
                    <a:pt x="3448878" y="2484782"/>
                  </a:cubicBezTo>
                  <a:cubicBezTo>
                    <a:pt x="3460403" y="2481639"/>
                    <a:pt x="3468012" y="2470246"/>
                    <a:pt x="3478696" y="2464904"/>
                  </a:cubicBezTo>
                  <a:cubicBezTo>
                    <a:pt x="3488067" y="2460219"/>
                    <a:pt x="3498574" y="2458278"/>
                    <a:pt x="3508513" y="2454965"/>
                  </a:cubicBezTo>
                  <a:cubicBezTo>
                    <a:pt x="3515139" y="2445026"/>
                    <a:pt x="3520929" y="2434476"/>
                    <a:pt x="3528391" y="2425148"/>
                  </a:cubicBezTo>
                  <a:cubicBezTo>
                    <a:pt x="3534245" y="2417831"/>
                    <a:pt x="3543448" y="2413304"/>
                    <a:pt x="3548269" y="2405269"/>
                  </a:cubicBezTo>
                  <a:cubicBezTo>
                    <a:pt x="3553659" y="2396285"/>
                    <a:pt x="3553121" y="2384610"/>
                    <a:pt x="3558209" y="2375452"/>
                  </a:cubicBezTo>
                  <a:cubicBezTo>
                    <a:pt x="3569811" y="2354568"/>
                    <a:pt x="3590410" y="2338482"/>
                    <a:pt x="3597965" y="2315817"/>
                  </a:cubicBezTo>
                  <a:cubicBezTo>
                    <a:pt x="3601278" y="2305878"/>
                    <a:pt x="3603219" y="2295371"/>
                    <a:pt x="3607904" y="2286000"/>
                  </a:cubicBezTo>
                  <a:cubicBezTo>
                    <a:pt x="3613246" y="2275316"/>
                    <a:pt x="3622930" y="2267098"/>
                    <a:pt x="3627782" y="2256182"/>
                  </a:cubicBezTo>
                  <a:cubicBezTo>
                    <a:pt x="3636292" y="2237035"/>
                    <a:pt x="3647661" y="2196548"/>
                    <a:pt x="3647661" y="2196548"/>
                  </a:cubicBezTo>
                  <a:cubicBezTo>
                    <a:pt x="3624004" y="2125581"/>
                    <a:pt x="3639405" y="2154348"/>
                    <a:pt x="3607904" y="2107096"/>
                  </a:cubicBezTo>
                  <a:cubicBezTo>
                    <a:pt x="3611217" y="1961322"/>
                    <a:pt x="3609110" y="1815324"/>
                    <a:pt x="3617843" y="1669774"/>
                  </a:cubicBezTo>
                  <a:cubicBezTo>
                    <a:pt x="3619098" y="1648858"/>
                    <a:pt x="3626099" y="1627574"/>
                    <a:pt x="3637722" y="1610139"/>
                  </a:cubicBezTo>
                  <a:lnTo>
                    <a:pt x="3657600" y="1580322"/>
                  </a:lnTo>
                  <a:cubicBezTo>
                    <a:pt x="3660913" y="1570383"/>
                    <a:pt x="3660994" y="1558685"/>
                    <a:pt x="3667539" y="1550504"/>
                  </a:cubicBezTo>
                  <a:cubicBezTo>
                    <a:pt x="3675001" y="1541176"/>
                    <a:pt x="3686440" y="1535477"/>
                    <a:pt x="3697356" y="1530626"/>
                  </a:cubicBezTo>
                  <a:cubicBezTo>
                    <a:pt x="3716504" y="1522116"/>
                    <a:pt x="3737113" y="1517374"/>
                    <a:pt x="3756991" y="1510748"/>
                  </a:cubicBezTo>
                  <a:lnTo>
                    <a:pt x="3816626" y="1490869"/>
                  </a:lnTo>
                  <a:lnTo>
                    <a:pt x="3846443" y="1480930"/>
                  </a:lnTo>
                  <a:lnTo>
                    <a:pt x="3876261" y="1470991"/>
                  </a:lnTo>
                  <a:cubicBezTo>
                    <a:pt x="3961711" y="1414024"/>
                    <a:pt x="3853597" y="1482323"/>
                    <a:pt x="3935896" y="1441174"/>
                  </a:cubicBezTo>
                  <a:cubicBezTo>
                    <a:pt x="3946580" y="1435832"/>
                    <a:pt x="3956385" y="1428758"/>
                    <a:pt x="3965713" y="1421296"/>
                  </a:cubicBezTo>
                  <a:cubicBezTo>
                    <a:pt x="3973030" y="1415442"/>
                    <a:pt x="3977556" y="1406238"/>
                    <a:pt x="3985591" y="1401417"/>
                  </a:cubicBezTo>
                  <a:cubicBezTo>
                    <a:pt x="3994575" y="1396027"/>
                    <a:pt x="4005470" y="1394791"/>
                    <a:pt x="4015409" y="1391478"/>
                  </a:cubicBezTo>
                  <a:cubicBezTo>
                    <a:pt x="4031974" y="1394791"/>
                    <a:pt x="4049725" y="1394427"/>
                    <a:pt x="4065104" y="1401417"/>
                  </a:cubicBezTo>
                  <a:cubicBezTo>
                    <a:pt x="4189874" y="1458131"/>
                    <a:pt x="4076405" y="1418891"/>
                    <a:pt x="4154556" y="1470991"/>
                  </a:cubicBezTo>
                  <a:cubicBezTo>
                    <a:pt x="4163273" y="1476802"/>
                    <a:pt x="4174435" y="1477617"/>
                    <a:pt x="4184374" y="1480930"/>
                  </a:cubicBezTo>
                  <a:cubicBezTo>
                    <a:pt x="4133567" y="1497865"/>
                    <a:pt x="4174284" y="1493011"/>
                    <a:pt x="4124739" y="1470991"/>
                  </a:cubicBezTo>
                  <a:cubicBezTo>
                    <a:pt x="4047843" y="1436815"/>
                    <a:pt x="4043570" y="1401417"/>
                    <a:pt x="4045226" y="1401417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18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9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572987" y="610585"/>
            <a:ext cx="3871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Jeux</a:t>
            </a:r>
            <a:r>
              <a:rPr lang="en-US" sz="3200" dirty="0" smtClean="0"/>
              <a:t> de </a:t>
            </a:r>
            <a:r>
              <a:rPr lang="en-US" sz="3200" dirty="0" err="1" smtClean="0"/>
              <a:t>données</a:t>
            </a:r>
            <a:r>
              <a:rPr lang="en-US" sz="3200" dirty="0" smtClean="0"/>
              <a:t>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(2/6)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000" y="1373945"/>
            <a:ext cx="6768000" cy="5436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6495514" y="5517232"/>
            <a:ext cx="5070440" cy="12827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1800" b="1" noProof="0" dirty="0" smtClean="0"/>
              <a:t>Collaboration nationale et internationale</a:t>
            </a:r>
            <a:r>
              <a:rPr lang="fr-FR" sz="1800" noProof="0" dirty="0" smtClean="0"/>
              <a:t> :</a:t>
            </a:r>
          </a:p>
          <a:p>
            <a:pPr lvl="1"/>
            <a:r>
              <a:rPr lang="fr-FR" sz="1600" noProof="0" dirty="0" smtClean="0"/>
              <a:t>Groupe GGC épissage (</a:t>
            </a:r>
            <a:r>
              <a:rPr lang="fr-FR" sz="1600" noProof="0" dirty="0" err="1" smtClean="0"/>
              <a:t>minigènes</a:t>
            </a:r>
            <a:r>
              <a:rPr lang="fr-FR" sz="1600" noProof="0" dirty="0" smtClean="0"/>
              <a:t> U1245, Rouen)</a:t>
            </a:r>
          </a:p>
          <a:p>
            <a:pPr lvl="1"/>
            <a:r>
              <a:rPr lang="fr-FR" sz="1600" noProof="0" dirty="0" smtClean="0"/>
              <a:t>Consortium ENIGMA (Evidence-</a:t>
            </a:r>
            <a:r>
              <a:rPr lang="fr-FR" sz="1600" noProof="0" dirty="0" err="1" smtClean="0"/>
              <a:t>based</a:t>
            </a:r>
            <a:r>
              <a:rPr lang="fr-FR" sz="1600" noProof="0" dirty="0" smtClean="0"/>
              <a:t> Network for the </a:t>
            </a:r>
            <a:r>
              <a:rPr lang="fr-FR" sz="1600" noProof="0" dirty="0" err="1" smtClean="0"/>
              <a:t>Interpretation</a:t>
            </a:r>
            <a:r>
              <a:rPr lang="fr-FR" sz="1600" noProof="0" dirty="0" smtClean="0"/>
              <a:t> of </a:t>
            </a:r>
            <a:r>
              <a:rPr lang="fr-FR" sz="1600" noProof="0" dirty="0" err="1" smtClean="0"/>
              <a:t>Germline</a:t>
            </a:r>
            <a:r>
              <a:rPr lang="fr-FR" sz="1600" noProof="0" dirty="0" smtClean="0"/>
              <a:t> Mutant </a:t>
            </a:r>
            <a:r>
              <a:rPr lang="fr-FR" sz="1600" noProof="0" dirty="0" err="1" smtClean="0"/>
              <a:t>Alleles</a:t>
            </a:r>
            <a:r>
              <a:rPr lang="fr-FR" sz="1600" noProof="0" dirty="0" smtClean="0"/>
              <a:t>)</a:t>
            </a:r>
          </a:p>
          <a:p>
            <a:pPr lvl="1"/>
            <a:r>
              <a:rPr lang="fr-FR" sz="1600" noProof="0" dirty="0" smtClean="0"/>
              <a:t>Équipe Inserm UMR1078 Brest</a:t>
            </a:r>
            <a:endParaRPr lang="fr-FR" sz="1600" noProof="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5355" r="5141" b="3257"/>
          <a:stretch/>
        </p:blipFill>
        <p:spPr bwMode="auto">
          <a:xfrm>
            <a:off x="11031178" y="445409"/>
            <a:ext cx="1160822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4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9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118859" y="610585"/>
            <a:ext cx="4779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Construction de </a:t>
            </a:r>
            <a:r>
              <a:rPr lang="en-US" sz="3200" dirty="0" err="1" smtClean="0"/>
              <a:t>l’outil</a:t>
            </a:r>
            <a:r>
              <a:rPr lang="en-US" sz="3200" dirty="0" smtClean="0"/>
              <a:t>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(3/6)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3068504" y="1412776"/>
            <a:ext cx="6054992" cy="4896544"/>
            <a:chOff x="1109296" y="1412776"/>
            <a:chExt cx="6054992" cy="4896544"/>
          </a:xfrm>
        </p:grpSpPr>
        <p:sp>
          <p:nvSpPr>
            <p:cNvPr id="13" name="ZoneTexte 11"/>
            <p:cNvSpPr txBox="1">
              <a:spLocks noChangeArrowheads="1"/>
            </p:cNvSpPr>
            <p:nvPr/>
          </p:nvSpPr>
          <p:spPr bwMode="auto">
            <a:xfrm>
              <a:off x="3096689" y="3115459"/>
              <a:ext cx="406759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spcBef>
                  <a:spcPct val="20000"/>
                </a:spcBef>
                <a:buFont typeface="Arial" charset="0"/>
                <a:buChar char="•"/>
                <a:defRPr sz="15100">
                  <a:solidFill>
                    <a:schemeClr val="tx1"/>
                  </a:solidFill>
                  <a:latin typeface="Calibri" pitchFamily="34" charset="0"/>
                </a:defRPr>
              </a:lvl1pPr>
              <a:lvl2pPr marL="3509963" indent="-1349375" eaLnBrk="0" hangingPunct="0">
                <a:spcBef>
                  <a:spcPct val="20000"/>
                </a:spcBef>
                <a:buFont typeface="Arial" charset="0"/>
                <a:buChar char="–"/>
                <a:defRPr sz="13200">
                  <a:solidFill>
                    <a:schemeClr val="tx1"/>
                  </a:solidFill>
                  <a:latin typeface="Calibri" pitchFamily="34" charset="0"/>
                </a:defRPr>
              </a:lvl2pPr>
              <a:lvl3pPr marL="5400675" indent="-1079500" eaLnBrk="0" hangingPunct="0">
                <a:spcBef>
                  <a:spcPct val="20000"/>
                </a:spcBef>
                <a:buFont typeface="Arial" charset="0"/>
                <a:buChar char="•"/>
                <a:defRPr sz="11300">
                  <a:solidFill>
                    <a:schemeClr val="tx1"/>
                  </a:solidFill>
                  <a:latin typeface="Calibri" pitchFamily="34" charset="0"/>
                </a:defRPr>
              </a:lvl3pPr>
              <a:lvl4pPr marL="7559675" indent="-1079500" eaLnBrk="0" hangingPunct="0">
                <a:spcBef>
                  <a:spcPct val="20000"/>
                </a:spcBef>
                <a:buFont typeface="Arial" charset="0"/>
                <a:buChar char="–"/>
                <a:defRPr sz="9500">
                  <a:solidFill>
                    <a:schemeClr val="tx1"/>
                  </a:solidFill>
                  <a:latin typeface="Calibri" pitchFamily="34" charset="0"/>
                </a:defRPr>
              </a:lvl4pPr>
              <a:lvl5pPr marL="9720263" indent="-1079500" eaLnBrk="0" hangingPunct="0">
                <a:spcBef>
                  <a:spcPct val="20000"/>
                </a:spcBef>
                <a:buFont typeface="Arial" charset="0"/>
                <a:buChar char="»"/>
                <a:defRPr sz="9500">
                  <a:solidFill>
                    <a:schemeClr val="tx1"/>
                  </a:solidFill>
                  <a:latin typeface="Calibri" pitchFamily="34" charset="0"/>
                </a:defRPr>
              </a:lvl5pPr>
              <a:lvl6pPr marL="10177463" indent="-1079500" defTabSz="4319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500">
                  <a:solidFill>
                    <a:schemeClr val="tx1"/>
                  </a:solidFill>
                  <a:latin typeface="Calibri" pitchFamily="34" charset="0"/>
                </a:defRPr>
              </a:lvl6pPr>
              <a:lvl7pPr marL="10634663" indent="-1079500" defTabSz="4319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500">
                  <a:solidFill>
                    <a:schemeClr val="tx1"/>
                  </a:solidFill>
                  <a:latin typeface="Calibri" pitchFamily="34" charset="0"/>
                </a:defRPr>
              </a:lvl7pPr>
              <a:lvl8pPr marL="11091863" indent="-1079500" defTabSz="4319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500">
                  <a:solidFill>
                    <a:schemeClr val="tx1"/>
                  </a:solidFill>
                  <a:latin typeface="Calibri" pitchFamily="34" charset="0"/>
                </a:defRPr>
              </a:lvl8pPr>
              <a:lvl9pPr marL="11549063" indent="-1079500" defTabSz="4319588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5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fr-FR" altLang="en-US" sz="1800" dirty="0">
                  <a:latin typeface="+mn-lt"/>
                </a:rPr>
                <a:t>Scores de prédictions (SSF-</a:t>
              </a:r>
              <a:r>
                <a:rPr lang="fr-FR" altLang="en-US" sz="1800" dirty="0" err="1">
                  <a:latin typeface="+mn-lt"/>
                </a:rPr>
                <a:t>like</a:t>
              </a:r>
              <a:r>
                <a:rPr lang="fr-FR" altLang="en-US" sz="1800" dirty="0">
                  <a:latin typeface="+mn-lt"/>
                </a:rPr>
                <a:t>, MES, HSF, NNS et GS</a:t>
              </a:r>
              <a:r>
                <a:rPr lang="fr-FR" altLang="en-US" sz="1800" dirty="0" smtClean="0">
                  <a:latin typeface="+mn-lt"/>
                </a:rPr>
                <a:t>)</a:t>
              </a:r>
              <a:endParaRPr lang="fr-FR" altLang="en-US" sz="1800" dirty="0">
                <a:latin typeface="+mn-lt"/>
              </a:endParaRPr>
            </a:p>
          </p:txBody>
        </p:sp>
        <p:sp>
          <p:nvSpPr>
            <p:cNvPr id="14" name="Flèche à angle droit 13"/>
            <p:cNvSpPr/>
            <p:nvPr/>
          </p:nvSpPr>
          <p:spPr>
            <a:xfrm rot="5400000">
              <a:off x="4796126" y="5674146"/>
              <a:ext cx="455613" cy="57467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5312401" y="5780514"/>
              <a:ext cx="1726945" cy="528806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2200" dirty="0"/>
                <a:t>Modèle final</a:t>
              </a:r>
            </a:p>
          </p:txBody>
        </p:sp>
        <p:sp>
          <p:nvSpPr>
            <p:cNvPr id="16" name="Flèche à angle droit 15"/>
            <p:cNvSpPr/>
            <p:nvPr/>
          </p:nvSpPr>
          <p:spPr>
            <a:xfrm rot="5400000">
              <a:off x="3578514" y="4861346"/>
              <a:ext cx="455613" cy="57467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7" name="Rectangle à coins arrondis 16"/>
            <p:cNvSpPr/>
            <p:nvPr/>
          </p:nvSpPr>
          <p:spPr>
            <a:xfrm>
              <a:off x="4090461" y="4883108"/>
              <a:ext cx="1436717" cy="850148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2200" dirty="0"/>
                <a:t>Validation modèle</a:t>
              </a:r>
            </a:p>
          </p:txBody>
        </p:sp>
        <p:sp>
          <p:nvSpPr>
            <p:cNvPr id="18" name="Flèche à angle droit 17"/>
            <p:cNvSpPr/>
            <p:nvPr/>
          </p:nvSpPr>
          <p:spPr>
            <a:xfrm rot="5400000">
              <a:off x="2342646" y="3946152"/>
              <a:ext cx="457200" cy="574675"/>
            </a:xfrm>
            <a:prstGeom prst="bentUp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1659972" y="2858239"/>
              <a:ext cx="1436717" cy="1160773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2200" dirty="0"/>
                <a:t>Variables utilisées</a:t>
              </a:r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2862882" y="4019012"/>
              <a:ext cx="1436717" cy="850148"/>
            </a:xfrm>
            <a:prstGeom prst="round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sz="2200" dirty="0"/>
                <a:t>Sélection variables</a:t>
              </a: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109296" y="1412776"/>
              <a:ext cx="2538067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Données d’apprentissage</a:t>
              </a:r>
            </a:p>
            <a:p>
              <a:pPr algn="ctr"/>
              <a:r>
                <a:rPr lang="fr-FR" b="1" dirty="0" smtClean="0"/>
                <a:t>+</a:t>
              </a:r>
            </a:p>
            <a:p>
              <a:pPr algn="ctr"/>
              <a:r>
                <a:rPr lang="fr-FR" dirty="0" smtClean="0"/>
                <a:t>Régression logistique</a:t>
              </a:r>
              <a:endParaRPr lang="fr-FR" dirty="0"/>
            </a:p>
          </p:txBody>
        </p:sp>
        <p:sp>
          <p:nvSpPr>
            <p:cNvPr id="22" name="Flèche vers le bas 21"/>
            <p:cNvSpPr/>
            <p:nvPr/>
          </p:nvSpPr>
          <p:spPr>
            <a:xfrm>
              <a:off x="2164028" y="2415585"/>
              <a:ext cx="407218" cy="365343"/>
            </a:xfrm>
            <a:prstGeom prst="down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8998554" y="5814084"/>
            <a:ext cx="2363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+ cross-validation</a:t>
            </a:r>
            <a:endParaRPr lang="fr-FR" sz="24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5355" r="5141" b="3257"/>
          <a:stretch/>
        </p:blipFill>
        <p:spPr bwMode="auto">
          <a:xfrm>
            <a:off x="11031178" y="445409"/>
            <a:ext cx="1160822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142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9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355079" y="610585"/>
            <a:ext cx="4307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Validation de l’outil </a:t>
            </a:r>
            <a:r>
              <a:rPr lang="fr-FR" sz="3200" i="1" dirty="0" smtClean="0">
                <a:solidFill>
                  <a:schemeClr val="bg1">
                    <a:lumMod val="65000"/>
                  </a:schemeClr>
                </a:solidFill>
              </a:rPr>
              <a:t>(4/6)</a:t>
            </a:r>
            <a:endParaRPr lang="fr-FR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2983681" y="1373867"/>
            <a:ext cx="6224639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/>
              <a:t>SPiCE</a:t>
            </a:r>
            <a:r>
              <a:rPr lang="fr-FR" sz="2400" dirty="0" smtClean="0"/>
              <a:t> : Combinaison par régression logistique des deux scores </a:t>
            </a:r>
            <a:r>
              <a:rPr lang="fr-FR" sz="2400" b="1" dirty="0" smtClean="0"/>
              <a:t>MES </a:t>
            </a:r>
            <a:r>
              <a:rPr lang="fr-FR" sz="2400" dirty="0" smtClean="0"/>
              <a:t>et </a:t>
            </a:r>
            <a:r>
              <a:rPr lang="fr-FR" sz="2400" b="1" dirty="0" smtClean="0"/>
              <a:t>SSF-</a:t>
            </a:r>
            <a:r>
              <a:rPr lang="fr-FR" sz="2400" b="1" dirty="0" err="1" smtClean="0"/>
              <a:t>like</a:t>
            </a:r>
            <a:endParaRPr lang="fr-FR" sz="24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5355" r="5141" b="3257"/>
          <a:stretch/>
        </p:blipFill>
        <p:spPr bwMode="auto">
          <a:xfrm>
            <a:off x="11031178" y="445409"/>
            <a:ext cx="1160822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1221476" y="2259445"/>
            <a:ext cx="9749048" cy="4509332"/>
            <a:chOff x="421342" y="2259445"/>
            <a:chExt cx="9749048" cy="4509332"/>
          </a:xfrm>
        </p:grpSpPr>
        <p:sp>
          <p:nvSpPr>
            <p:cNvPr id="24" name="Flèche droite 23"/>
            <p:cNvSpPr/>
            <p:nvPr/>
          </p:nvSpPr>
          <p:spPr>
            <a:xfrm>
              <a:off x="5097627" y="4482753"/>
              <a:ext cx="522034" cy="432048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779088" y="2259445"/>
              <a:ext cx="1728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Cross-Validation</a:t>
              </a:r>
              <a:endParaRPr lang="fr-FR" dirty="0"/>
            </a:p>
          </p:txBody>
        </p:sp>
        <p:pic>
          <p:nvPicPr>
            <p:cNvPr id="2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342" y="2628777"/>
              <a:ext cx="4387958" cy="41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" name="Groupe 10"/>
            <p:cNvGrpSpPr>
              <a:grpSpLocks noChangeAspect="1"/>
            </p:cNvGrpSpPr>
            <p:nvPr/>
          </p:nvGrpSpPr>
          <p:grpSpPr>
            <a:xfrm>
              <a:off x="5907988" y="2628777"/>
              <a:ext cx="4262402" cy="4140000"/>
              <a:chOff x="5802709" y="2381200"/>
              <a:chExt cx="4275580" cy="4152800"/>
            </a:xfrm>
          </p:grpSpPr>
          <p:pic>
            <p:nvPicPr>
              <p:cNvPr id="23" name="Image 2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58"/>
              <a:stretch/>
            </p:blipFill>
            <p:spPr>
              <a:xfrm>
                <a:off x="5802709" y="2381200"/>
                <a:ext cx="4275580" cy="4072136"/>
              </a:xfrm>
              <a:prstGeom prst="rect">
                <a:avLst/>
              </a:prstGeom>
            </p:spPr>
          </p:pic>
          <p:pic>
            <p:nvPicPr>
              <p:cNvPr id="15" name="Image 1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081" t="93347" r="16558" b="3302"/>
              <a:stretch/>
            </p:blipFill>
            <p:spPr>
              <a:xfrm>
                <a:off x="8834090" y="6174000"/>
                <a:ext cx="790717" cy="360000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562" t="93347" r="45785" b="3302"/>
              <a:stretch/>
            </p:blipFill>
            <p:spPr>
              <a:xfrm>
                <a:off x="7694399" y="6174000"/>
                <a:ext cx="607272" cy="360000"/>
              </a:xfrm>
              <a:prstGeom prst="rect">
                <a:avLst/>
              </a:prstGeom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51" t="93347" r="72068" b="3302"/>
              <a:stretch/>
            </p:blipFill>
            <p:spPr>
              <a:xfrm>
                <a:off x="6287296" y="6174000"/>
                <a:ext cx="1018445" cy="3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913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9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457200" y="3083087"/>
            <a:ext cx="3515765" cy="850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b="1" u="sng" dirty="0"/>
              <a:t>High</a:t>
            </a:r>
          </a:p>
          <a:p>
            <a:pPr marL="0" indent="0" algn="ctr">
              <a:buNone/>
            </a:pPr>
            <a:r>
              <a:rPr lang="fr-FR" sz="1800" dirty="0"/>
              <a:t>Score </a:t>
            </a:r>
            <a:r>
              <a:rPr lang="fr-FR" sz="1800" dirty="0" err="1"/>
              <a:t>SPiCE</a:t>
            </a:r>
            <a:r>
              <a:rPr lang="fr-FR" sz="1800" dirty="0"/>
              <a:t> </a:t>
            </a:r>
            <a:r>
              <a:rPr lang="fr-FR" sz="1800" b="1" dirty="0"/>
              <a:t>supérieur</a:t>
            </a:r>
            <a:r>
              <a:rPr lang="fr-FR" sz="1800" dirty="0"/>
              <a:t> au seuil =&gt; </a:t>
            </a:r>
            <a:r>
              <a:rPr lang="fr-FR" sz="1800" dirty="0" smtClean="0"/>
              <a:t>Études ARN </a:t>
            </a:r>
            <a:r>
              <a:rPr lang="fr-FR" sz="1800" i="1" dirty="0"/>
              <a:t>in vitro </a:t>
            </a:r>
            <a:r>
              <a:rPr lang="fr-FR" sz="1800" dirty="0" smtClean="0"/>
              <a:t>recommandées</a:t>
            </a:r>
            <a:endParaRPr lang="fr-FR" sz="1800" dirty="0"/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8192058" y="3083087"/>
            <a:ext cx="3281296" cy="11560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b="1" u="sng" dirty="0" err="1"/>
              <a:t>Low</a:t>
            </a:r>
            <a:endParaRPr lang="fr-FR" sz="1800" b="1" u="sng" dirty="0"/>
          </a:p>
          <a:p>
            <a:pPr marL="0" indent="0" algn="ctr">
              <a:buNone/>
            </a:pPr>
            <a:r>
              <a:rPr lang="fr-FR" sz="1800" dirty="0"/>
              <a:t>Score </a:t>
            </a:r>
            <a:r>
              <a:rPr lang="fr-FR" sz="1800" dirty="0" err="1"/>
              <a:t>SPiCE</a:t>
            </a:r>
            <a:r>
              <a:rPr lang="fr-FR" sz="1800" dirty="0"/>
              <a:t> </a:t>
            </a:r>
            <a:r>
              <a:rPr lang="fr-FR" sz="1800" b="1" dirty="0"/>
              <a:t>inférieur </a:t>
            </a:r>
            <a:r>
              <a:rPr lang="fr-FR" sz="1800" dirty="0"/>
              <a:t>au</a:t>
            </a:r>
            <a:r>
              <a:rPr lang="fr-FR" sz="1800" b="1" dirty="0"/>
              <a:t> </a:t>
            </a:r>
            <a:r>
              <a:rPr lang="fr-FR" sz="1800" dirty="0"/>
              <a:t>seuil =&gt; </a:t>
            </a:r>
            <a:r>
              <a:rPr lang="fr-FR" sz="1800" dirty="0" smtClean="0"/>
              <a:t>Études ARN </a:t>
            </a:r>
            <a:r>
              <a:rPr lang="fr-FR" sz="1800" i="1" dirty="0"/>
              <a:t>in vitro </a:t>
            </a:r>
            <a:r>
              <a:rPr lang="fr-FR" sz="1800" b="1" dirty="0"/>
              <a:t>ne sont pas </a:t>
            </a:r>
            <a:r>
              <a:rPr lang="fr-FR" sz="1800" dirty="0" smtClean="0"/>
              <a:t>recommandées</a:t>
            </a:r>
            <a:endParaRPr lang="fr-FR" sz="1800" dirty="0"/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>
          <a:xfrm>
            <a:off x="3970748" y="3933269"/>
            <a:ext cx="4250505" cy="964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b="1" u="sng" dirty="0" smtClean="0"/>
              <a:t>Medium</a:t>
            </a:r>
            <a:r>
              <a:rPr lang="fr-FR" sz="1800" dirty="0" smtClean="0"/>
              <a:t> (si les deux seuils sont utilisés)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sz="1800" dirty="0" smtClean="0"/>
              <a:t>‘</a:t>
            </a:r>
            <a:r>
              <a:rPr lang="fr-FR" sz="1800" b="1" dirty="0" smtClean="0"/>
              <a:t>zone grise</a:t>
            </a:r>
            <a:r>
              <a:rPr lang="fr-FR" sz="1800" dirty="0" smtClean="0"/>
              <a:t>’ =&gt; Etudes ARN </a:t>
            </a:r>
            <a:r>
              <a:rPr lang="fr-FR" sz="1800" i="1" dirty="0" smtClean="0"/>
              <a:t>in vitro </a:t>
            </a:r>
            <a:r>
              <a:rPr lang="fr-FR" sz="1800" dirty="0" smtClean="0"/>
              <a:t>en fonction du contexte clinique</a:t>
            </a:r>
            <a:endParaRPr lang="fr-FR" sz="1800" dirty="0"/>
          </a:p>
        </p:txBody>
      </p:sp>
      <p:sp>
        <p:nvSpPr>
          <p:cNvPr id="3" name="Ellipse 2"/>
          <p:cNvSpPr>
            <a:spLocks noChangeAspect="1"/>
          </p:cNvSpPr>
          <p:nvPr/>
        </p:nvSpPr>
        <p:spPr>
          <a:xfrm>
            <a:off x="4796247" y="2113095"/>
            <a:ext cx="1448858" cy="144886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22" name="Ellipse 21"/>
          <p:cNvSpPr>
            <a:spLocks noChangeAspect="1"/>
          </p:cNvSpPr>
          <p:nvPr/>
        </p:nvSpPr>
        <p:spPr>
          <a:xfrm>
            <a:off x="5946896" y="2113095"/>
            <a:ext cx="1448858" cy="144886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–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800097" y="1743762"/>
            <a:ext cx="163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smtClean="0"/>
              <a:t>Seuil recherche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6756733" y="1741781"/>
            <a:ext cx="163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Seuil diagnostic</a:t>
            </a:r>
            <a:endParaRPr lang="fr-FR" dirty="0"/>
          </a:p>
        </p:txBody>
      </p:sp>
      <p:cxnSp>
        <p:nvCxnSpPr>
          <p:cNvPr id="31" name="Connecteur en arc 30"/>
          <p:cNvCxnSpPr>
            <a:stCxn id="28" idx="3"/>
            <a:endCxn id="32" idx="0"/>
          </p:cNvCxnSpPr>
          <p:nvPr/>
        </p:nvCxnSpPr>
        <p:spPr>
          <a:xfrm>
            <a:off x="5439328" y="1928428"/>
            <a:ext cx="553423" cy="184666"/>
          </a:xfrm>
          <a:prstGeom prst="curvedConnector2">
            <a:avLst/>
          </a:prstGeom>
          <a:ln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65751" y="2113094"/>
            <a:ext cx="54000" cy="154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178348" y="2113094"/>
            <a:ext cx="54000" cy="154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eur en arc 34"/>
          <p:cNvCxnSpPr>
            <a:stCxn id="29" idx="1"/>
            <a:endCxn id="33" idx="0"/>
          </p:cNvCxnSpPr>
          <p:nvPr/>
        </p:nvCxnSpPr>
        <p:spPr>
          <a:xfrm rot="10800000" flipV="1">
            <a:off x="6205349" y="1926446"/>
            <a:ext cx="551385" cy="186647"/>
          </a:xfrm>
          <a:prstGeom prst="curvedConnector2">
            <a:avLst/>
          </a:prstGeom>
          <a:ln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002797" y="5063284"/>
            <a:ext cx="5172396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400" u="sng" dirty="0"/>
              <a:t>Seuil adapté au diagnostic moléculaire </a:t>
            </a:r>
            <a:r>
              <a:rPr lang="fr-FR" sz="2400" u="sng" dirty="0">
                <a:sym typeface="Wingdings" panose="05000000000000000000" pitchFamily="2" charset="2"/>
              </a:rPr>
              <a:t>:</a:t>
            </a:r>
          </a:p>
          <a:p>
            <a:pPr algn="ctr"/>
            <a:r>
              <a:rPr lang="fr-FR" sz="2400" b="1" dirty="0" smtClean="0"/>
              <a:t>Sensibilité </a:t>
            </a:r>
            <a:r>
              <a:rPr lang="fr-FR" sz="2400" b="1" dirty="0"/>
              <a:t>= 99,5 %</a:t>
            </a:r>
          </a:p>
          <a:p>
            <a:pPr algn="ctr"/>
            <a:r>
              <a:rPr lang="fr-FR" sz="2400" dirty="0" smtClean="0"/>
              <a:t>Spécificité </a:t>
            </a:r>
            <a:r>
              <a:rPr lang="fr-FR" sz="2400" dirty="0"/>
              <a:t>= 75,6 </a:t>
            </a:r>
            <a:r>
              <a:rPr lang="fr-FR" sz="2400" dirty="0" smtClean="0"/>
              <a:t>%</a:t>
            </a:r>
            <a:endParaRPr lang="fr-FR" sz="2400" dirty="0"/>
          </a:p>
        </p:txBody>
      </p:sp>
      <p:sp>
        <p:nvSpPr>
          <p:cNvPr id="39" name="Rectangle 38"/>
          <p:cNvSpPr/>
          <p:nvPr/>
        </p:nvSpPr>
        <p:spPr>
          <a:xfrm>
            <a:off x="7127481" y="5063283"/>
            <a:ext cx="4008775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400" u="sng" dirty="0" smtClean="0"/>
              <a:t>Seuil </a:t>
            </a:r>
            <a:r>
              <a:rPr lang="fr-FR" sz="2400" u="sng" dirty="0"/>
              <a:t>adapté à la recherche :</a:t>
            </a:r>
          </a:p>
          <a:p>
            <a:pPr algn="ctr"/>
            <a:r>
              <a:rPr lang="fr-FR" sz="2400" dirty="0"/>
              <a:t>Sensibilité = 92,3 % </a:t>
            </a:r>
          </a:p>
          <a:p>
            <a:pPr algn="ctr"/>
            <a:r>
              <a:rPr lang="fr-FR" sz="2400" b="1" dirty="0"/>
              <a:t>Spécificité = 95,6 %</a:t>
            </a:r>
            <a:endParaRPr lang="fr-FR" sz="3200" b="1" dirty="0"/>
          </a:p>
        </p:txBody>
      </p:sp>
      <p:cxnSp>
        <p:nvCxnSpPr>
          <p:cNvPr id="43" name="Connecteur droit avec flèche 42"/>
          <p:cNvCxnSpPr>
            <a:stCxn id="18" idx="3"/>
            <a:endCxn id="3" idx="3"/>
          </p:cNvCxnSpPr>
          <p:nvPr/>
        </p:nvCxnSpPr>
        <p:spPr>
          <a:xfrm flipV="1">
            <a:off x="3972965" y="3349774"/>
            <a:ext cx="1035462" cy="158404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>
            <a:stCxn id="20" idx="1"/>
            <a:endCxn id="22" idx="5"/>
          </p:cNvCxnSpPr>
          <p:nvPr/>
        </p:nvCxnSpPr>
        <p:spPr>
          <a:xfrm flipH="1" flipV="1">
            <a:off x="7183574" y="3349774"/>
            <a:ext cx="1008484" cy="31132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>
            <a:stCxn id="21" idx="0"/>
          </p:cNvCxnSpPr>
          <p:nvPr/>
        </p:nvCxnSpPr>
        <p:spPr>
          <a:xfrm flipV="1">
            <a:off x="6096001" y="3210373"/>
            <a:ext cx="0" cy="722896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825081" y="610585"/>
            <a:ext cx="7367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Performances et règles décisionnelles </a:t>
            </a:r>
            <a:r>
              <a:rPr lang="fr-FR" sz="3200" i="1" dirty="0" smtClean="0">
                <a:solidFill>
                  <a:schemeClr val="bg1">
                    <a:lumMod val="65000"/>
                  </a:schemeClr>
                </a:solidFill>
              </a:rPr>
              <a:t>(5/6)</a:t>
            </a:r>
            <a:endParaRPr lang="fr-FR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5355" r="5141" b="3257"/>
          <a:stretch/>
        </p:blipFill>
        <p:spPr bwMode="auto">
          <a:xfrm>
            <a:off x="11031178" y="445409"/>
            <a:ext cx="1160822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7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24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3" y="1578384"/>
            <a:ext cx="3636000" cy="4601316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8" name="Forme libre 7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9" name="Forme libre 8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10" name="Forme libre 9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11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3259630" y="610585"/>
            <a:ext cx="6498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Application et diffusion de </a:t>
            </a:r>
            <a:r>
              <a:rPr lang="fr-FR" sz="3200" dirty="0" err="1" smtClean="0"/>
              <a:t>SPiCE</a:t>
            </a:r>
            <a:r>
              <a:rPr lang="fr-FR" sz="3200" dirty="0" smtClean="0"/>
              <a:t>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(6/6)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Plus 12"/>
          <p:cNvSpPr>
            <a:spLocks noChangeAspect="1"/>
          </p:cNvSpPr>
          <p:nvPr/>
        </p:nvSpPr>
        <p:spPr>
          <a:xfrm>
            <a:off x="5687680" y="3573042"/>
            <a:ext cx="612000" cy="612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237" y="1689943"/>
            <a:ext cx="5184000" cy="4378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 t="5355" r="5141" b="3257"/>
          <a:stretch/>
        </p:blipFill>
        <p:spPr bwMode="auto">
          <a:xfrm>
            <a:off x="11031178" y="445409"/>
            <a:ext cx="1160822" cy="9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9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86099" y="494655"/>
            <a:ext cx="9819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Outils de prédiction des points de branchement (BP) </a:t>
            </a:r>
            <a:r>
              <a:rPr lang="fr-FR" sz="3200" i="1" dirty="0" smtClean="0">
                <a:solidFill>
                  <a:schemeClr val="bg1">
                    <a:lumMod val="65000"/>
                  </a:schemeClr>
                </a:solidFill>
              </a:rPr>
              <a:t>(1/5)</a:t>
            </a:r>
            <a:endParaRPr lang="fr-FR" sz="3200" dirty="0"/>
          </a:p>
        </p:txBody>
      </p:sp>
      <p:grpSp>
        <p:nvGrpSpPr>
          <p:cNvPr id="4" name="Groupe 3"/>
          <p:cNvGrpSpPr>
            <a:grpSpLocks noChangeAspect="1"/>
          </p:cNvGrpSpPr>
          <p:nvPr/>
        </p:nvGrpSpPr>
        <p:grpSpPr>
          <a:xfrm>
            <a:off x="12000" y="3368651"/>
            <a:ext cx="12168000" cy="1852048"/>
            <a:chOff x="395469" y="2545968"/>
            <a:chExt cx="11497696" cy="1750031"/>
          </a:xfrm>
        </p:grpSpPr>
        <p:sp>
          <p:nvSpPr>
            <p:cNvPr id="85" name="Rectangle 84"/>
            <p:cNvSpPr/>
            <p:nvPr/>
          </p:nvSpPr>
          <p:spPr>
            <a:xfrm>
              <a:off x="405646" y="2545968"/>
              <a:ext cx="11471188" cy="17500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84" name="Groupe 83"/>
            <p:cNvGrpSpPr/>
            <p:nvPr/>
          </p:nvGrpSpPr>
          <p:grpSpPr>
            <a:xfrm>
              <a:off x="395469" y="2545968"/>
              <a:ext cx="11497696" cy="1739859"/>
              <a:chOff x="432360" y="1220002"/>
              <a:chExt cx="11497696" cy="1739859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832" y="1600199"/>
                <a:ext cx="720000" cy="720000"/>
              </a:xfrm>
              <a:prstGeom prst="rect">
                <a:avLst/>
              </a:prstGeom>
            </p:spPr>
          </p:pic>
          <p:grpSp>
            <p:nvGrpSpPr>
              <p:cNvPr id="34" name="Groupe 33"/>
              <p:cNvGrpSpPr/>
              <p:nvPr/>
            </p:nvGrpSpPr>
            <p:grpSpPr>
              <a:xfrm>
                <a:off x="1215099" y="1593137"/>
                <a:ext cx="10714957" cy="1366724"/>
                <a:chOff x="1919949" y="1402637"/>
                <a:chExt cx="8626095" cy="1366724"/>
              </a:xfrm>
            </p:grpSpPr>
            <p:sp>
              <p:nvSpPr>
                <p:cNvPr id="14" name="Flèche droite à entaille 13"/>
                <p:cNvSpPr/>
                <p:nvPr/>
              </p:nvSpPr>
              <p:spPr>
                <a:xfrm>
                  <a:off x="1919949" y="1409699"/>
                  <a:ext cx="8437723" cy="215444"/>
                </a:xfrm>
                <a:prstGeom prst="notchedRightArrow">
                  <a:avLst>
                    <a:gd name="adj1" fmla="val 100000"/>
                    <a:gd name="adj2" fmla="val 91667"/>
                  </a:avLst>
                </a:prstGeom>
                <a:gradFill>
                  <a:gsLst>
                    <a:gs pos="62000">
                      <a:schemeClr val="accent1">
                        <a:lumMod val="60000"/>
                        <a:lumOff val="40000"/>
                      </a:schemeClr>
                    </a:gs>
                    <a:gs pos="38000">
                      <a:schemeClr val="accent1">
                        <a:lumMod val="40000"/>
                        <a:lumOff val="60000"/>
                      </a:schemeClr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800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0" scaled="0"/>
                </a:gra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15" name="ZoneTexte 14"/>
                <p:cNvSpPr txBox="1"/>
                <p:nvPr/>
              </p:nvSpPr>
              <p:spPr>
                <a:xfrm>
                  <a:off x="2343396" y="1416206"/>
                  <a:ext cx="418502" cy="203577"/>
                </a:xfrm>
                <a:prstGeom prst="rect">
                  <a:avLst/>
                </a:prstGeom>
                <a:noFill/>
              </p:spPr>
              <p:txBody>
                <a:bodyPr wrap="none" tIns="0" bIns="0" rtlCol="0">
                  <a:spAutoFit/>
                </a:bodyPr>
                <a:lstStyle/>
                <a:p>
                  <a:r>
                    <a:rPr lang="fr-FR" sz="1400" dirty="0" smtClean="0"/>
                    <a:t>1977</a:t>
                  </a:r>
                  <a:endParaRPr lang="fr-FR" sz="1400" dirty="0"/>
                </a:p>
              </p:txBody>
            </p:sp>
            <p:sp>
              <p:nvSpPr>
                <p:cNvPr id="49" name="ZoneTexte 48"/>
                <p:cNvSpPr txBox="1"/>
                <p:nvPr/>
              </p:nvSpPr>
              <p:spPr>
                <a:xfrm>
                  <a:off x="3597923" y="1409698"/>
                  <a:ext cx="418502" cy="203577"/>
                </a:xfrm>
                <a:prstGeom prst="rect">
                  <a:avLst/>
                </a:prstGeom>
                <a:noFill/>
              </p:spPr>
              <p:txBody>
                <a:bodyPr wrap="none" tIns="0" bIns="0" rtlCol="0">
                  <a:spAutoFit/>
                </a:bodyPr>
                <a:lstStyle/>
                <a:p>
                  <a:r>
                    <a:rPr lang="fr-FR" sz="1400" dirty="0" smtClean="0"/>
                    <a:t>1984</a:t>
                  </a:r>
                  <a:endParaRPr lang="fr-FR" sz="1400" dirty="0"/>
                </a:p>
              </p:txBody>
            </p:sp>
            <p:sp>
              <p:nvSpPr>
                <p:cNvPr id="52" name="ZoneTexte 51"/>
                <p:cNvSpPr txBox="1"/>
                <p:nvPr/>
              </p:nvSpPr>
              <p:spPr>
                <a:xfrm>
                  <a:off x="7746623" y="1402637"/>
                  <a:ext cx="418502" cy="203577"/>
                </a:xfrm>
                <a:prstGeom prst="rect">
                  <a:avLst/>
                </a:prstGeom>
                <a:noFill/>
              </p:spPr>
              <p:txBody>
                <a:bodyPr wrap="none" tIns="0" bIns="0" rtlCol="0">
                  <a:spAutoFit/>
                </a:bodyPr>
                <a:lstStyle/>
                <a:p>
                  <a:r>
                    <a:rPr lang="fr-FR" sz="1400" dirty="0" smtClean="0">
                      <a:solidFill>
                        <a:schemeClr val="bg1"/>
                      </a:solidFill>
                    </a:rPr>
                    <a:t>2007</a:t>
                  </a:r>
                  <a:endParaRPr lang="fr-FR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ZoneTexte 53"/>
                <p:cNvSpPr txBox="1"/>
                <p:nvPr/>
              </p:nvSpPr>
              <p:spPr>
                <a:xfrm>
                  <a:off x="9183397" y="1413746"/>
                  <a:ext cx="418502" cy="203577"/>
                </a:xfrm>
                <a:prstGeom prst="rect">
                  <a:avLst/>
                </a:prstGeom>
                <a:noFill/>
              </p:spPr>
              <p:txBody>
                <a:bodyPr wrap="none" tIns="0" bIns="0" rtlCol="0">
                  <a:spAutoFit/>
                </a:bodyPr>
                <a:lstStyle/>
                <a:p>
                  <a:r>
                    <a:rPr lang="fr-FR" sz="1400" dirty="0" smtClean="0">
                      <a:solidFill>
                        <a:schemeClr val="bg1"/>
                      </a:solidFill>
                    </a:rPr>
                    <a:t>2015</a:t>
                  </a:r>
                  <a:endParaRPr lang="fr-FR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7" name="ZoneTexte 56"/>
                <p:cNvSpPr txBox="1"/>
                <p:nvPr/>
              </p:nvSpPr>
              <p:spPr>
                <a:xfrm>
                  <a:off x="9846243" y="1409544"/>
                  <a:ext cx="418502" cy="203577"/>
                </a:xfrm>
                <a:prstGeom prst="rect">
                  <a:avLst/>
                </a:prstGeom>
                <a:noFill/>
              </p:spPr>
              <p:txBody>
                <a:bodyPr wrap="none" tIns="0" bIns="0" rtlCol="0">
                  <a:spAutoFit/>
                </a:bodyPr>
                <a:lstStyle/>
                <a:p>
                  <a:r>
                    <a:rPr lang="fr-FR" sz="1400" dirty="0" smtClean="0">
                      <a:solidFill>
                        <a:schemeClr val="bg1"/>
                      </a:solidFill>
                    </a:rPr>
                    <a:t>2019</a:t>
                  </a:r>
                  <a:endParaRPr lang="fr-FR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ZoneTexte 22"/>
                <p:cNvSpPr txBox="1"/>
                <p:nvPr/>
              </p:nvSpPr>
              <p:spPr>
                <a:xfrm>
                  <a:off x="1981914" y="1646871"/>
                  <a:ext cx="1240724" cy="348988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fr-FR" sz="1200" dirty="0" smtClean="0"/>
                    <a:t>Découverte du mécanisme d’épissage</a:t>
                  </a:r>
                  <a:r>
                    <a:rPr lang="fr-FR" sz="1200" baseline="30000" dirty="0" smtClean="0"/>
                    <a:t>1</a:t>
                  </a:r>
                  <a:endParaRPr lang="fr-FR" sz="1200" baseline="30000" dirty="0"/>
                </a:p>
              </p:txBody>
            </p:sp>
            <p:sp>
              <p:nvSpPr>
                <p:cNvPr id="60" name="ZoneTexte 59"/>
                <p:cNvSpPr txBox="1"/>
                <p:nvPr/>
              </p:nvSpPr>
              <p:spPr>
                <a:xfrm>
                  <a:off x="3179950" y="1646871"/>
                  <a:ext cx="1397047" cy="348988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fr-FR" sz="1200" dirty="0" smtClean="0"/>
                    <a:t>1</a:t>
                  </a:r>
                  <a:r>
                    <a:rPr lang="fr-FR" sz="1200" baseline="30000" dirty="0" smtClean="0"/>
                    <a:t>er</a:t>
                  </a:r>
                  <a:r>
                    <a:rPr lang="fr-FR" sz="1200" dirty="0" smtClean="0"/>
                    <a:t> outil de prédiction, </a:t>
                  </a:r>
                  <a:r>
                    <a:rPr lang="fr-FR" sz="1200" b="1" dirty="0" smtClean="0">
                      <a:solidFill>
                        <a:srgbClr val="FFC000"/>
                      </a:solidFill>
                    </a:rPr>
                    <a:t>SSF</a:t>
                  </a:r>
                  <a:r>
                    <a:rPr lang="fr-FR" sz="1200" baseline="30000" dirty="0" smtClean="0"/>
                    <a:t>2</a:t>
                  </a:r>
                  <a:endParaRPr lang="fr-FR" sz="1200" b="1" dirty="0">
                    <a:solidFill>
                      <a:srgbClr val="FFC000"/>
                    </a:solidFill>
                  </a:endParaRPr>
                </a:p>
              </p:txBody>
            </p:sp>
            <p:pic>
              <p:nvPicPr>
                <p:cNvPr id="24" name="Image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5724" y="2016202"/>
                  <a:ext cx="705497" cy="432000"/>
                </a:xfrm>
                <a:prstGeom prst="rect">
                  <a:avLst/>
                </a:prstGeom>
              </p:spPr>
            </p:pic>
            <p:pic>
              <p:nvPicPr>
                <p:cNvPr id="63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31" b="52649"/>
                <a:stretch/>
              </p:blipFill>
              <p:spPr bwMode="auto">
                <a:xfrm>
                  <a:off x="3428473" y="2016202"/>
                  <a:ext cx="900000" cy="30326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70" name="ZoneTexte 69"/>
                <p:cNvSpPr txBox="1"/>
                <p:nvPr/>
              </p:nvSpPr>
              <p:spPr>
                <a:xfrm>
                  <a:off x="7364888" y="1653297"/>
                  <a:ext cx="1196209" cy="348988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fr-FR" sz="1200" dirty="0"/>
                    <a:t>1</a:t>
                  </a:r>
                  <a:r>
                    <a:rPr lang="fr-FR" sz="1200" baseline="30000" dirty="0"/>
                    <a:t>er</a:t>
                  </a:r>
                  <a:r>
                    <a:rPr lang="fr-FR" sz="1200" dirty="0"/>
                    <a:t> outil de </a:t>
                  </a:r>
                  <a:r>
                    <a:rPr lang="fr-FR" sz="1200" dirty="0" smtClean="0"/>
                    <a:t>prédiction BP, </a:t>
                  </a:r>
                  <a:r>
                    <a:rPr lang="fr-FR" sz="1200" b="1" dirty="0" smtClean="0">
                      <a:solidFill>
                        <a:srgbClr val="0070C0"/>
                      </a:solidFill>
                    </a:rPr>
                    <a:t>HSF</a:t>
                  </a:r>
                  <a:r>
                    <a:rPr lang="fr-FR" sz="1200" baseline="30000" dirty="0" smtClean="0"/>
                    <a:t>3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2" name="ZoneTexte 71"/>
                <p:cNvSpPr txBox="1"/>
                <p:nvPr/>
              </p:nvSpPr>
              <p:spPr>
                <a:xfrm>
                  <a:off x="8574976" y="1647687"/>
                  <a:ext cx="1680049" cy="348988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fr-FR" sz="1200" dirty="0" smtClean="0"/>
                    <a:t>1</a:t>
                  </a:r>
                  <a:r>
                    <a:rPr lang="fr-FR" sz="1200" baseline="30000" dirty="0" smtClean="0"/>
                    <a:t>er</a:t>
                  </a:r>
                  <a:r>
                    <a:rPr lang="fr-FR" sz="1200" dirty="0" smtClean="0"/>
                    <a:t> large collection de </a:t>
                  </a:r>
                  <a:r>
                    <a:rPr lang="fr-FR" sz="1200" dirty="0" err="1" smtClean="0"/>
                    <a:t>BPs</a:t>
                  </a:r>
                  <a:r>
                    <a:rPr lang="fr-FR" sz="1200" dirty="0" smtClean="0"/>
                    <a:t> expérimentalement prouvés</a:t>
                  </a:r>
                  <a:r>
                    <a:rPr lang="fr-FR" sz="1200" baseline="30000" dirty="0" smtClean="0"/>
                    <a:t>5</a:t>
                  </a:r>
                  <a:endParaRPr lang="fr-FR" sz="1200" baseline="30000" dirty="0"/>
                </a:p>
              </p:txBody>
            </p:sp>
            <p:sp>
              <p:nvSpPr>
                <p:cNvPr id="78" name="ZoneTexte 77"/>
                <p:cNvSpPr txBox="1"/>
                <p:nvPr/>
              </p:nvSpPr>
              <p:spPr>
                <a:xfrm>
                  <a:off x="8030392" y="2019530"/>
                  <a:ext cx="1046803" cy="174494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fr-FR" sz="1200" b="1" dirty="0" smtClean="0">
                      <a:solidFill>
                        <a:srgbClr val="0070C0"/>
                      </a:solidFill>
                    </a:rPr>
                    <a:t>SVM-BPfinder</a:t>
                  </a:r>
                  <a:r>
                    <a:rPr lang="fr-FR" sz="1200" baseline="30000" dirty="0" smtClean="0"/>
                    <a:t>4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9" name="ZoneTexte 78"/>
                <p:cNvSpPr txBox="1"/>
                <p:nvPr/>
              </p:nvSpPr>
              <p:spPr>
                <a:xfrm>
                  <a:off x="9599236" y="2042279"/>
                  <a:ext cx="438477" cy="174494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fr-FR" sz="1200" b="1" dirty="0" smtClean="0">
                      <a:solidFill>
                        <a:srgbClr val="0070C0"/>
                      </a:solidFill>
                    </a:rPr>
                    <a:t>BPP</a:t>
                  </a:r>
                  <a:r>
                    <a:rPr lang="fr-FR" sz="1200" baseline="30000" dirty="0" smtClean="0"/>
                    <a:t>6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0" name="ZoneTexte 79"/>
                <p:cNvSpPr txBox="1"/>
                <p:nvPr/>
              </p:nvSpPr>
              <p:spPr>
                <a:xfrm>
                  <a:off x="9450905" y="2226945"/>
                  <a:ext cx="1095139" cy="174494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fr-FR" sz="1200" b="1" dirty="0" smtClean="0">
                      <a:solidFill>
                        <a:srgbClr val="0070C0"/>
                      </a:solidFill>
                    </a:rPr>
                    <a:t>Branchpointer</a:t>
                  </a:r>
                  <a:r>
                    <a:rPr lang="fr-FR" sz="1200" baseline="30000" dirty="0" smtClean="0"/>
                    <a:t>7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1" name="ZoneTexte 80"/>
                <p:cNvSpPr txBox="1"/>
                <p:nvPr/>
              </p:nvSpPr>
              <p:spPr>
                <a:xfrm>
                  <a:off x="9536595" y="2413942"/>
                  <a:ext cx="923757" cy="174494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fr-FR" sz="1200" b="1" dirty="0" smtClean="0">
                      <a:solidFill>
                        <a:srgbClr val="0070C0"/>
                      </a:solidFill>
                    </a:rPr>
                    <a:t>LaBranchoR</a:t>
                  </a:r>
                  <a:r>
                    <a:rPr lang="fr-FR" sz="1200" baseline="30000" dirty="0" smtClean="0"/>
                    <a:t>8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2" name="ZoneTexte 81"/>
                <p:cNvSpPr txBox="1"/>
                <p:nvPr/>
              </p:nvSpPr>
              <p:spPr>
                <a:xfrm>
                  <a:off x="9834534" y="2594867"/>
                  <a:ext cx="687880" cy="174494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fr-FR" sz="1200" b="1" dirty="0" smtClean="0">
                      <a:solidFill>
                        <a:srgbClr val="0070C0"/>
                      </a:solidFill>
                    </a:rPr>
                    <a:t>RNABPS</a:t>
                  </a:r>
                  <a:r>
                    <a:rPr lang="fr-FR" sz="1200" baseline="30000" dirty="0" smtClean="0"/>
                    <a:t>9</a:t>
                  </a:r>
                  <a:endParaRPr lang="fr-FR" sz="1200" b="1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83" name="ZoneTexte 82"/>
              <p:cNvSpPr txBox="1"/>
              <p:nvPr/>
            </p:nvSpPr>
            <p:spPr>
              <a:xfrm>
                <a:off x="432360" y="1220002"/>
                <a:ext cx="6406383" cy="348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/>
                  <a:t>Pourquoi réaliser une comparaison des outils de prédiction des </a:t>
                </a:r>
                <a:r>
                  <a:rPr lang="fr-FR" b="1" dirty="0" err="1" smtClean="0"/>
                  <a:t>BPs</a:t>
                </a:r>
                <a:r>
                  <a:rPr lang="fr-FR" b="1" dirty="0" smtClean="0"/>
                  <a:t> ?</a:t>
                </a:r>
                <a:endParaRPr lang="fr-FR" b="1" dirty="0"/>
              </a:p>
            </p:txBody>
          </p:sp>
        </p:grpSp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25</a:t>
            </a:fld>
            <a:endParaRPr lang="en-US"/>
          </a:p>
        </p:txBody>
      </p:sp>
      <p:grpSp>
        <p:nvGrpSpPr>
          <p:cNvPr id="9" name="Groupe 8"/>
          <p:cNvGrpSpPr>
            <a:grpSpLocks noChangeAspect="1"/>
          </p:cNvGrpSpPr>
          <p:nvPr/>
        </p:nvGrpSpPr>
        <p:grpSpPr>
          <a:xfrm>
            <a:off x="2590950" y="1516058"/>
            <a:ext cx="6913022" cy="1773330"/>
            <a:chOff x="838362" y="1836111"/>
            <a:chExt cx="10225500" cy="2722727"/>
          </a:xfrm>
        </p:grpSpPr>
        <p:sp>
          <p:nvSpPr>
            <p:cNvPr id="159" name="Rectangle 158"/>
            <p:cNvSpPr/>
            <p:nvPr/>
          </p:nvSpPr>
          <p:spPr>
            <a:xfrm>
              <a:off x="838362" y="2252974"/>
              <a:ext cx="527444" cy="197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71808" rIns="36000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800" b="1" dirty="0" smtClean="0"/>
                <a:t>5’ UTR</a:t>
              </a:r>
              <a:endParaRPr lang="fr-FR" sz="800" b="1" dirty="0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10536418" y="2252974"/>
              <a:ext cx="527444" cy="197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71808" rIns="36000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800" b="1" dirty="0" smtClean="0"/>
                <a:t>3’ UTR</a:t>
              </a:r>
              <a:endParaRPr lang="fr-FR" sz="800" b="1" dirty="0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1365807" y="2152563"/>
              <a:ext cx="1725446" cy="39560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 smtClean="0"/>
                <a:t>Exon 1</a:t>
              </a:r>
              <a:endParaRPr lang="fr-FR" sz="1000" b="1" dirty="0"/>
            </a:p>
          </p:txBody>
        </p:sp>
        <p:cxnSp>
          <p:nvCxnSpPr>
            <p:cNvPr id="162" name="Connecteur droit 161"/>
            <p:cNvCxnSpPr>
              <a:stCxn id="167" idx="2"/>
              <a:endCxn id="170" idx="3"/>
            </p:cNvCxnSpPr>
            <p:nvPr/>
          </p:nvCxnSpPr>
          <p:spPr>
            <a:xfrm flipV="1">
              <a:off x="3095412" y="2340417"/>
              <a:ext cx="5642457" cy="994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3" name="Virage 162"/>
            <p:cNvSpPr>
              <a:spLocks/>
            </p:cNvSpPr>
            <p:nvPr/>
          </p:nvSpPr>
          <p:spPr>
            <a:xfrm>
              <a:off x="1507251" y="1836111"/>
              <a:ext cx="210978" cy="316452"/>
            </a:xfrm>
            <a:prstGeom prst="bentArrow">
              <a:avLst>
                <a:gd name="adj1" fmla="val 19502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200" b="1">
                <a:solidFill>
                  <a:schemeClr val="tx1"/>
                </a:solidFill>
              </a:endParaRPr>
            </a:p>
          </p:txBody>
        </p:sp>
        <p:grpSp>
          <p:nvGrpSpPr>
            <p:cNvPr id="164" name="Groupe 163"/>
            <p:cNvGrpSpPr/>
            <p:nvPr/>
          </p:nvGrpSpPr>
          <p:grpSpPr>
            <a:xfrm>
              <a:off x="10118551" y="1836111"/>
              <a:ext cx="158233" cy="316452"/>
              <a:chOff x="2626519" y="4905375"/>
              <a:chExt cx="108000" cy="216000"/>
            </a:xfrm>
          </p:grpSpPr>
          <p:sp>
            <p:nvSpPr>
              <p:cNvPr id="165" name="Organigramme : Connecteur 164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3200" b="1"/>
              </a:p>
            </p:txBody>
          </p:sp>
          <p:cxnSp>
            <p:nvCxnSpPr>
              <p:cNvPr id="166" name="Connecteur droit 165"/>
              <p:cNvCxnSpPr>
                <a:stCxn id="165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7" name="Corde 166"/>
            <p:cNvSpPr/>
            <p:nvPr/>
          </p:nvSpPr>
          <p:spPr>
            <a:xfrm>
              <a:off x="2819314" y="2242364"/>
              <a:ext cx="551644" cy="216000"/>
            </a:xfrm>
            <a:prstGeom prst="chord">
              <a:avLst>
                <a:gd name="adj1" fmla="val 16204199"/>
                <a:gd name="adj2" fmla="val 538665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00" b="1" dirty="0"/>
            </a:p>
          </p:txBody>
        </p:sp>
        <p:sp>
          <p:nvSpPr>
            <p:cNvPr id="168" name="ZoneTexte 167"/>
            <p:cNvSpPr txBox="1"/>
            <p:nvPr/>
          </p:nvSpPr>
          <p:spPr>
            <a:xfrm>
              <a:off x="3045132" y="2178598"/>
              <a:ext cx="416433" cy="354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>
                  <a:solidFill>
                    <a:schemeClr val="bg1"/>
                  </a:solidFill>
                </a:rPr>
                <a:t>5’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69" name="Corde 168"/>
            <p:cNvSpPr/>
            <p:nvPr/>
          </p:nvSpPr>
          <p:spPr>
            <a:xfrm rot="10800000">
              <a:off x="8256644" y="2233267"/>
              <a:ext cx="720000" cy="216000"/>
            </a:xfrm>
            <a:prstGeom prst="chord">
              <a:avLst>
                <a:gd name="adj1" fmla="val 16204199"/>
                <a:gd name="adj2" fmla="val 538665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00" b="1" dirty="0"/>
            </a:p>
          </p:txBody>
        </p:sp>
        <p:sp>
          <p:nvSpPr>
            <p:cNvPr id="170" name="ZoneTexte 169"/>
            <p:cNvSpPr txBox="1"/>
            <p:nvPr/>
          </p:nvSpPr>
          <p:spPr>
            <a:xfrm>
              <a:off x="8321437" y="2163210"/>
              <a:ext cx="416433" cy="354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>
                  <a:solidFill>
                    <a:schemeClr val="bg1"/>
                  </a:solidFill>
                </a:rPr>
                <a:t>3’</a:t>
              </a:r>
              <a:endParaRPr 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8616644" y="2152563"/>
              <a:ext cx="1919774" cy="395604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 smtClean="0"/>
                <a:t>Exon 2</a:t>
              </a:r>
              <a:endParaRPr lang="fr-FR" sz="1000" b="1" dirty="0"/>
            </a:p>
          </p:txBody>
        </p:sp>
        <p:sp>
          <p:nvSpPr>
            <p:cNvPr id="172" name="ZoneTexte 171"/>
            <p:cNvSpPr txBox="1"/>
            <p:nvPr/>
          </p:nvSpPr>
          <p:spPr>
            <a:xfrm>
              <a:off x="7522718" y="2237616"/>
              <a:ext cx="219917" cy="21264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sz="900" b="1" dirty="0" smtClean="0"/>
                <a:t>A</a:t>
              </a:r>
              <a:endParaRPr lang="en-US" sz="900" b="1" dirty="0"/>
            </a:p>
          </p:txBody>
        </p:sp>
        <p:pic>
          <p:nvPicPr>
            <p:cNvPr id="174" name="Image 173"/>
            <p:cNvPicPr>
              <a:picLocks noChangeAspect="1"/>
            </p:cNvPicPr>
            <p:nvPr/>
          </p:nvPicPr>
          <p:blipFill rotWithShape="1">
            <a:blip r:embed="rId5"/>
            <a:srcRect l="41045" r="26251"/>
            <a:stretch/>
          </p:blipFill>
          <p:spPr>
            <a:xfrm>
              <a:off x="6583142" y="2930958"/>
              <a:ext cx="971550" cy="900000"/>
            </a:xfrm>
            <a:prstGeom prst="rect">
              <a:avLst/>
            </a:prstGeom>
          </p:spPr>
        </p:pic>
        <p:cxnSp>
          <p:nvCxnSpPr>
            <p:cNvPr id="178" name="Connecteur droit 177"/>
            <p:cNvCxnSpPr/>
            <p:nvPr/>
          </p:nvCxnSpPr>
          <p:spPr>
            <a:xfrm flipH="1">
              <a:off x="6583142" y="2470728"/>
              <a:ext cx="883883" cy="422638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Connecteur droit 178"/>
            <p:cNvCxnSpPr/>
            <p:nvPr/>
          </p:nvCxnSpPr>
          <p:spPr>
            <a:xfrm flipH="1">
              <a:off x="7571441" y="2470728"/>
              <a:ext cx="113749" cy="447751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4" name="ZoneTexte 183"/>
            <p:cNvSpPr txBox="1"/>
            <p:nvPr/>
          </p:nvSpPr>
          <p:spPr>
            <a:xfrm>
              <a:off x="5603928" y="3850009"/>
              <a:ext cx="2872833" cy="708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u="sng" dirty="0" smtClean="0"/>
                <a:t>Point de </a:t>
              </a:r>
              <a:r>
                <a:rPr lang="en-US" sz="1200" b="1" u="sng" dirty="0" err="1" smtClean="0"/>
                <a:t>branchement</a:t>
              </a:r>
              <a:endParaRPr lang="en-US" sz="1200" b="1" u="sng" dirty="0" smtClean="0"/>
            </a:p>
            <a:p>
              <a:pPr algn="ctr"/>
              <a:r>
                <a:rPr lang="en-US" sz="1200" b="1" dirty="0" smtClean="0"/>
                <a:t>Court motif entre -44 et -18</a:t>
              </a:r>
              <a:endParaRPr lang="en-US" sz="1200" b="1" dirty="0"/>
            </a:p>
          </p:txBody>
        </p:sp>
        <p:sp>
          <p:nvSpPr>
            <p:cNvPr id="185" name="Triangle isocèle 184"/>
            <p:cNvSpPr/>
            <p:nvPr/>
          </p:nvSpPr>
          <p:spPr>
            <a:xfrm flipH="1">
              <a:off x="2732088" y="2049276"/>
              <a:ext cx="288000" cy="288000"/>
            </a:xfrm>
            <a:prstGeom prst="triangl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rgbClr val="FF0000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/>
                <a:t>-</a:t>
              </a:r>
            </a:p>
          </p:txBody>
        </p:sp>
        <p:sp>
          <p:nvSpPr>
            <p:cNvPr id="186" name="Triangle isocèle 185"/>
            <p:cNvSpPr/>
            <p:nvPr/>
          </p:nvSpPr>
          <p:spPr>
            <a:xfrm flipH="1">
              <a:off x="2499421" y="2057329"/>
              <a:ext cx="288000" cy="288000"/>
            </a:xfrm>
            <a:prstGeom prst="triangl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5000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</a:gra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/>
                <a:t>+</a:t>
              </a:r>
            </a:p>
          </p:txBody>
        </p:sp>
        <p:sp>
          <p:nvSpPr>
            <p:cNvPr id="187" name="Triangle isocèle 186"/>
            <p:cNvSpPr/>
            <p:nvPr/>
          </p:nvSpPr>
          <p:spPr>
            <a:xfrm flipH="1">
              <a:off x="8940336" y="2058339"/>
              <a:ext cx="288000" cy="288000"/>
            </a:xfrm>
            <a:prstGeom prst="triangl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rgbClr val="FF0000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/>
                <a:t>-</a:t>
              </a:r>
            </a:p>
          </p:txBody>
        </p:sp>
        <p:sp>
          <p:nvSpPr>
            <p:cNvPr id="188" name="Triangle isocèle 187"/>
            <p:cNvSpPr/>
            <p:nvPr/>
          </p:nvSpPr>
          <p:spPr>
            <a:xfrm flipH="1">
              <a:off x="8707669" y="2066392"/>
              <a:ext cx="288000" cy="288000"/>
            </a:xfrm>
            <a:prstGeom prst="triangl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5000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</a:gra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/>
                <a:t>+</a:t>
              </a:r>
            </a:p>
          </p:txBody>
        </p:sp>
      </p:grpSp>
      <p:grpSp>
        <p:nvGrpSpPr>
          <p:cNvPr id="197" name="Groupe 196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198" name="Forme libre 197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199" name="Forme libre 198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200" name="Forme libre 199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201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697539" y="5566832"/>
            <a:ext cx="1079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/>
              <a:t>6 outils sélectionnés : HSF, SVM-</a:t>
            </a:r>
            <a:r>
              <a:rPr lang="fr-FR" sz="2400" b="1" dirty="0" err="1" smtClean="0"/>
              <a:t>BPfinder</a:t>
            </a:r>
            <a:r>
              <a:rPr lang="fr-FR" sz="2400" b="1" dirty="0" smtClean="0"/>
              <a:t>, BPP, </a:t>
            </a:r>
            <a:r>
              <a:rPr lang="fr-FR" sz="2400" b="1" dirty="0" err="1" smtClean="0"/>
              <a:t>Branchpointer</a:t>
            </a:r>
            <a:r>
              <a:rPr lang="fr-FR" sz="2400" b="1" dirty="0" smtClean="0"/>
              <a:t>, </a:t>
            </a:r>
            <a:r>
              <a:rPr lang="fr-FR" sz="2400" b="1" dirty="0" err="1" smtClean="0"/>
              <a:t>LaBranchoR</a:t>
            </a:r>
            <a:r>
              <a:rPr lang="fr-FR" sz="2400" b="1" dirty="0" smtClean="0"/>
              <a:t>, RNABPS</a:t>
            </a:r>
            <a:endParaRPr lang="fr-FR" sz="2400" b="1" dirty="0"/>
          </a:p>
        </p:txBody>
      </p:sp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487119"/>
              </p:ext>
            </p:extLst>
          </p:nvPr>
        </p:nvGraphicFramePr>
        <p:xfrm>
          <a:off x="-16240" y="6252663"/>
          <a:ext cx="7063348" cy="6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55">
                  <a:extLst>
                    <a:ext uri="{9D8B030D-6E8A-4147-A177-3AD203B41FA5}">
                      <a16:colId xmlns:a16="http://schemas.microsoft.com/office/drawing/2014/main" val="487302429"/>
                    </a:ext>
                  </a:extLst>
                </a:gridCol>
                <a:gridCol w="2505393">
                  <a:extLst>
                    <a:ext uri="{9D8B030D-6E8A-4147-A177-3AD203B41FA5}">
                      <a16:colId xmlns:a16="http://schemas.microsoft.com/office/drawing/2014/main" val="1636191455"/>
                    </a:ext>
                  </a:extLst>
                </a:gridCol>
                <a:gridCol w="2124000">
                  <a:extLst>
                    <a:ext uri="{9D8B030D-6E8A-4147-A177-3AD203B41FA5}">
                      <a16:colId xmlns:a16="http://schemas.microsoft.com/office/drawing/2014/main" val="3200535944"/>
                    </a:ext>
                  </a:extLst>
                </a:gridCol>
              </a:tblGrid>
              <a:tr h="123190"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Chow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Cell,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 1977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Corvelo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PLOS </a:t>
                      </a:r>
                      <a:r>
                        <a:rPr lang="en-US" sz="1100" b="0" i="1" dirty="0" err="1" smtClean="0">
                          <a:solidFill>
                            <a:schemeClr val="tx1"/>
                          </a:solidFill>
                        </a:rPr>
                        <a:t>Comput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. Biol., 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2010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Signal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Bioinformatics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 2018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722736"/>
                  </a:ext>
                </a:extLst>
              </a:tr>
              <a:tr h="123190"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Shapiro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Nucleic Acids Res.,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</a:rPr>
                        <a:t> 1987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Mercer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Genome Res., 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2015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Paggi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RNA,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 2018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1730527"/>
                  </a:ext>
                </a:extLst>
              </a:tr>
              <a:tr h="123190"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Desmet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Nucleic Acids Res.,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 2009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Zhang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</a:t>
                      </a:r>
                      <a:r>
                        <a:rPr lang="en-US" sz="1100" b="0" i="1" dirty="0" err="1" smtClean="0">
                          <a:solidFill>
                            <a:schemeClr val="tx1"/>
                          </a:solidFill>
                        </a:rPr>
                        <a:t>Bionformatics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 2017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Nazari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IEEE Access,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 2019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271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40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9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38936" y="494655"/>
            <a:ext cx="6714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Jeux de données et performances </a:t>
            </a:r>
            <a:r>
              <a:rPr lang="fr-FR" sz="3200" i="1" dirty="0" smtClean="0">
                <a:solidFill>
                  <a:schemeClr val="bg1">
                    <a:lumMod val="65000"/>
                  </a:schemeClr>
                </a:solidFill>
              </a:rPr>
              <a:t>(2/5)</a:t>
            </a:r>
            <a:endParaRPr lang="fr-FR" sz="32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736168" y="3274606"/>
            <a:ext cx="914400" cy="834551"/>
            <a:chOff x="1352550" y="1804003"/>
            <a:chExt cx="914400" cy="834551"/>
          </a:xfrm>
        </p:grpSpPr>
        <p:sp>
          <p:nvSpPr>
            <p:cNvPr id="13" name="Organigramme : Disque magnétique 12"/>
            <p:cNvSpPr/>
            <p:nvPr/>
          </p:nvSpPr>
          <p:spPr>
            <a:xfrm>
              <a:off x="1352550" y="2314554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ganigramme : Disque magnétique 10"/>
            <p:cNvSpPr/>
            <p:nvPr/>
          </p:nvSpPr>
          <p:spPr>
            <a:xfrm>
              <a:off x="1352550" y="2059279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ganigramme : Disque magnétique 11"/>
            <p:cNvSpPr/>
            <p:nvPr/>
          </p:nvSpPr>
          <p:spPr>
            <a:xfrm>
              <a:off x="1352550" y="1804003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62" y="1715483"/>
            <a:ext cx="1693289" cy="54820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4"/>
          <a:srcRect l="7206" r="6507"/>
          <a:stretch/>
        </p:blipFill>
        <p:spPr>
          <a:xfrm>
            <a:off x="3707526" y="3302308"/>
            <a:ext cx="896400" cy="779148"/>
          </a:xfrm>
          <a:prstGeom prst="rect">
            <a:avLst/>
          </a:prstGeom>
        </p:spPr>
      </p:pic>
      <p:grpSp>
        <p:nvGrpSpPr>
          <p:cNvPr id="232" name="Groupe 231"/>
          <p:cNvGrpSpPr>
            <a:grpSpLocks noChangeAspect="1"/>
          </p:cNvGrpSpPr>
          <p:nvPr/>
        </p:nvGrpSpPr>
        <p:grpSpPr>
          <a:xfrm rot="16200000">
            <a:off x="3892506" y="4490906"/>
            <a:ext cx="522000" cy="1756482"/>
            <a:chOff x="7487751" y="2526867"/>
            <a:chExt cx="559109" cy="1881350"/>
          </a:xfrm>
        </p:grpSpPr>
        <p:grpSp>
          <p:nvGrpSpPr>
            <p:cNvPr id="20" name="Groupe 19"/>
            <p:cNvGrpSpPr>
              <a:grpSpLocks noChangeAspect="1"/>
            </p:cNvGrpSpPr>
            <p:nvPr/>
          </p:nvGrpSpPr>
          <p:grpSpPr>
            <a:xfrm rot="5400000">
              <a:off x="6826631" y="3187987"/>
              <a:ext cx="1881350" cy="559109"/>
              <a:chOff x="3270250" y="2589213"/>
              <a:chExt cx="5651500" cy="1679575"/>
            </a:xfrm>
          </p:grpSpPr>
          <p:grpSp>
            <p:nvGrpSpPr>
              <p:cNvPr id="21" name="Group 3"/>
              <p:cNvGrpSpPr>
                <a:grpSpLocks/>
              </p:cNvGrpSpPr>
              <p:nvPr/>
            </p:nvGrpSpPr>
            <p:grpSpPr bwMode="auto">
              <a:xfrm>
                <a:off x="3270250" y="3275013"/>
                <a:ext cx="5651500" cy="993775"/>
                <a:chOff x="1781" y="2556"/>
                <a:chExt cx="3560" cy="625"/>
              </a:xfrm>
            </p:grpSpPr>
            <p:sp>
              <p:nvSpPr>
                <p:cNvPr id="225" name="Freeform 4"/>
                <p:cNvSpPr>
                  <a:spLocks/>
                </p:cNvSpPr>
                <p:nvPr/>
              </p:nvSpPr>
              <p:spPr bwMode="auto">
                <a:xfrm>
                  <a:off x="1781" y="2556"/>
                  <a:ext cx="3560" cy="625"/>
                </a:xfrm>
                <a:custGeom>
                  <a:avLst/>
                  <a:gdLst>
                    <a:gd name="T0" fmla="*/ 22250 w 1424"/>
                    <a:gd name="T1" fmla="*/ 2208 h 250"/>
                    <a:gd name="T2" fmla="*/ 14875 w 1424"/>
                    <a:gd name="T3" fmla="*/ 2158 h 250"/>
                    <a:gd name="T4" fmla="*/ 14813 w 1424"/>
                    <a:gd name="T5" fmla="*/ 2208 h 250"/>
                    <a:gd name="T6" fmla="*/ 7438 w 1424"/>
                    <a:gd name="T7" fmla="*/ 2158 h 250"/>
                    <a:gd name="T8" fmla="*/ 7375 w 1424"/>
                    <a:gd name="T9" fmla="*/ 2208 h 250"/>
                    <a:gd name="T10" fmla="*/ 0 w 1424"/>
                    <a:gd name="T11" fmla="*/ 2158 h 250"/>
                    <a:gd name="T12" fmla="*/ 0 w 1424"/>
                    <a:gd name="T13" fmla="*/ 1583 h 250"/>
                    <a:gd name="T14" fmla="*/ 7375 w 1424"/>
                    <a:gd name="T15" fmla="*/ 1625 h 250"/>
                    <a:gd name="T16" fmla="*/ 7438 w 1424"/>
                    <a:gd name="T17" fmla="*/ 1583 h 250"/>
                    <a:gd name="T18" fmla="*/ 14813 w 1424"/>
                    <a:gd name="T19" fmla="*/ 1625 h 250"/>
                    <a:gd name="T20" fmla="*/ 14875 w 1424"/>
                    <a:gd name="T21" fmla="*/ 1583 h 250"/>
                    <a:gd name="T22" fmla="*/ 22250 w 1424"/>
                    <a:gd name="T23" fmla="*/ 1625 h 250"/>
                    <a:gd name="T24" fmla="*/ 22250 w 1424"/>
                    <a:gd name="T25" fmla="*/ 2208 h 2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24" h="250">
                      <a:moveTo>
                        <a:pt x="1424" y="141"/>
                      </a:moveTo>
                      <a:cubicBezTo>
                        <a:pt x="1280" y="250"/>
                        <a:pt x="1109" y="37"/>
                        <a:pt x="952" y="138"/>
                      </a:cubicBezTo>
                      <a:cubicBezTo>
                        <a:pt x="948" y="141"/>
                        <a:pt x="948" y="141"/>
                        <a:pt x="948" y="141"/>
                      </a:cubicBezTo>
                      <a:cubicBezTo>
                        <a:pt x="804" y="250"/>
                        <a:pt x="633" y="37"/>
                        <a:pt x="476" y="138"/>
                      </a:cubicBezTo>
                      <a:cubicBezTo>
                        <a:pt x="472" y="141"/>
                        <a:pt x="472" y="141"/>
                        <a:pt x="472" y="141"/>
                      </a:cubicBezTo>
                      <a:cubicBezTo>
                        <a:pt x="328" y="250"/>
                        <a:pt x="157" y="37"/>
                        <a:pt x="0" y="138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  <a:lnTo>
                        <a:pt x="1424" y="141"/>
                      </a:lnTo>
                      <a:close/>
                    </a:path>
                  </a:pathLst>
                </a:custGeom>
                <a:solidFill>
                  <a:srgbClr val="113A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26" name="Freeform 5"/>
                <p:cNvSpPr>
                  <a:spLocks/>
                </p:cNvSpPr>
                <p:nvPr/>
              </p:nvSpPr>
              <p:spPr bwMode="auto">
                <a:xfrm>
                  <a:off x="1781" y="2648"/>
                  <a:ext cx="3560" cy="533"/>
                </a:xfrm>
                <a:custGeom>
                  <a:avLst/>
                  <a:gdLst>
                    <a:gd name="T0" fmla="*/ 22250 w 1424"/>
                    <a:gd name="T1" fmla="*/ 1629 h 213"/>
                    <a:gd name="T2" fmla="*/ 14875 w 1424"/>
                    <a:gd name="T3" fmla="*/ 1584 h 213"/>
                    <a:gd name="T4" fmla="*/ 14813 w 1424"/>
                    <a:gd name="T5" fmla="*/ 1629 h 213"/>
                    <a:gd name="T6" fmla="*/ 7438 w 1424"/>
                    <a:gd name="T7" fmla="*/ 1584 h 213"/>
                    <a:gd name="T8" fmla="*/ 7375 w 1424"/>
                    <a:gd name="T9" fmla="*/ 1629 h 213"/>
                    <a:gd name="T10" fmla="*/ 0 w 1424"/>
                    <a:gd name="T11" fmla="*/ 1584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1424" y="104"/>
                      </a:moveTo>
                      <a:cubicBezTo>
                        <a:pt x="1280" y="213"/>
                        <a:pt x="1109" y="0"/>
                        <a:pt x="952" y="101"/>
                      </a:cubicBezTo>
                      <a:cubicBezTo>
                        <a:pt x="948" y="104"/>
                        <a:pt x="948" y="104"/>
                        <a:pt x="948" y="104"/>
                      </a:cubicBezTo>
                      <a:cubicBezTo>
                        <a:pt x="804" y="213"/>
                        <a:pt x="633" y="0"/>
                        <a:pt x="476" y="101"/>
                      </a:cubicBezTo>
                      <a:cubicBezTo>
                        <a:pt x="472" y="104"/>
                        <a:pt x="472" y="104"/>
                        <a:pt x="472" y="104"/>
                      </a:cubicBezTo>
                      <a:cubicBezTo>
                        <a:pt x="328" y="213"/>
                        <a:pt x="157" y="0"/>
                        <a:pt x="0" y="101"/>
                      </a:cubicBezTo>
                    </a:path>
                  </a:pathLst>
                </a:custGeom>
                <a:no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27" name="Freeform 6"/>
                <p:cNvSpPr>
                  <a:spLocks/>
                </p:cNvSpPr>
                <p:nvPr/>
              </p:nvSpPr>
              <p:spPr bwMode="auto">
                <a:xfrm>
                  <a:off x="1781" y="2556"/>
                  <a:ext cx="3560" cy="533"/>
                </a:xfrm>
                <a:custGeom>
                  <a:avLst/>
                  <a:gdLst>
                    <a:gd name="T0" fmla="*/ 0 w 1424"/>
                    <a:gd name="T1" fmla="*/ 1584 h 213"/>
                    <a:gd name="T2" fmla="*/ 7375 w 1424"/>
                    <a:gd name="T3" fmla="*/ 1629 h 213"/>
                    <a:gd name="T4" fmla="*/ 7438 w 1424"/>
                    <a:gd name="T5" fmla="*/ 1584 h 213"/>
                    <a:gd name="T6" fmla="*/ 14813 w 1424"/>
                    <a:gd name="T7" fmla="*/ 1629 h 213"/>
                    <a:gd name="T8" fmla="*/ 14875 w 1424"/>
                    <a:gd name="T9" fmla="*/ 1584 h 213"/>
                    <a:gd name="T10" fmla="*/ 22250 w 1424"/>
                    <a:gd name="T11" fmla="*/ 1629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0" y="101"/>
                      </a:move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</a:path>
                  </a:pathLst>
                </a:custGeom>
                <a:no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28" name="Freeform 7"/>
                <p:cNvSpPr>
                  <a:spLocks/>
                </p:cNvSpPr>
                <p:nvPr/>
              </p:nvSpPr>
              <p:spPr bwMode="auto">
                <a:xfrm>
                  <a:off x="1808" y="2691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20 h 88"/>
                    <a:gd name="T4" fmla="*/ 0 w 375"/>
                    <a:gd name="T5" fmla="*/ 800 h 88"/>
                    <a:gd name="T6" fmla="*/ 2741 w 375"/>
                    <a:gd name="T7" fmla="*/ 625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6"/>
                      </a:cubicBezTo>
                      <a:cubicBezTo>
                        <a:pt x="50" y="6"/>
                        <a:pt x="0" y="51"/>
                        <a:pt x="0" y="51"/>
                      </a:cubicBezTo>
                      <a:cubicBezTo>
                        <a:pt x="0" y="51"/>
                        <a:pt x="49" y="0"/>
                        <a:pt x="175" y="40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solidFill>
                  <a:srgbClr val="2B56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29" name="Freeform 8"/>
                <p:cNvSpPr>
                  <a:spLocks/>
                </p:cNvSpPr>
                <p:nvPr/>
              </p:nvSpPr>
              <p:spPr bwMode="auto">
                <a:xfrm>
                  <a:off x="2998" y="2691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20 h 88"/>
                    <a:gd name="T4" fmla="*/ 0 w 375"/>
                    <a:gd name="T5" fmla="*/ 800 h 88"/>
                    <a:gd name="T6" fmla="*/ 2741 w 375"/>
                    <a:gd name="T7" fmla="*/ 625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6"/>
                      </a:cubicBezTo>
                      <a:cubicBezTo>
                        <a:pt x="50" y="6"/>
                        <a:pt x="0" y="51"/>
                        <a:pt x="0" y="51"/>
                      </a:cubicBezTo>
                      <a:cubicBezTo>
                        <a:pt x="0" y="51"/>
                        <a:pt x="49" y="0"/>
                        <a:pt x="175" y="40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solidFill>
                  <a:srgbClr val="2B56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30" name="Freeform 9"/>
                <p:cNvSpPr>
                  <a:spLocks/>
                </p:cNvSpPr>
                <p:nvPr/>
              </p:nvSpPr>
              <p:spPr bwMode="auto">
                <a:xfrm>
                  <a:off x="4191" y="2691"/>
                  <a:ext cx="937" cy="220"/>
                </a:xfrm>
                <a:custGeom>
                  <a:avLst/>
                  <a:gdLst>
                    <a:gd name="T0" fmla="*/ 5849 w 375"/>
                    <a:gd name="T1" fmla="*/ 1375 h 88"/>
                    <a:gd name="T2" fmla="*/ 2729 w 375"/>
                    <a:gd name="T3" fmla="*/ 720 h 88"/>
                    <a:gd name="T4" fmla="*/ 0 w 375"/>
                    <a:gd name="T5" fmla="*/ 800 h 88"/>
                    <a:gd name="T6" fmla="*/ 2716 w 375"/>
                    <a:gd name="T7" fmla="*/ 625 h 88"/>
                    <a:gd name="T8" fmla="*/ 5849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6"/>
                      </a:cubicBezTo>
                      <a:cubicBezTo>
                        <a:pt x="49" y="6"/>
                        <a:pt x="0" y="51"/>
                        <a:pt x="0" y="51"/>
                      </a:cubicBezTo>
                      <a:cubicBezTo>
                        <a:pt x="0" y="51"/>
                        <a:pt x="49" y="0"/>
                        <a:pt x="174" y="40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solidFill>
                  <a:srgbClr val="2B569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22" name="Group 72"/>
              <p:cNvGrpSpPr>
                <a:grpSpLocks/>
              </p:cNvGrpSpPr>
              <p:nvPr/>
            </p:nvGrpSpPr>
            <p:grpSpPr bwMode="auto">
              <a:xfrm>
                <a:off x="3395663" y="2970213"/>
                <a:ext cx="150812" cy="460375"/>
                <a:chOff x="435" y="866"/>
                <a:chExt cx="95" cy="289"/>
              </a:xfrm>
            </p:grpSpPr>
            <p:sp>
              <p:nvSpPr>
                <p:cNvPr id="221" name="Freeform 73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solidFill>
                  <a:srgbClr val="E43B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22" name="Freeform 74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solidFill>
                  <a:srgbClr val="D334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23" name="Freeform 75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E387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24" name="Freeform 7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23" name="Group 77"/>
              <p:cNvGrpSpPr>
                <a:grpSpLocks/>
              </p:cNvGrpSpPr>
              <p:nvPr/>
            </p:nvGrpSpPr>
            <p:grpSpPr bwMode="auto">
              <a:xfrm>
                <a:off x="3395663" y="3275013"/>
                <a:ext cx="150812" cy="444500"/>
                <a:chOff x="627" y="867"/>
                <a:chExt cx="95" cy="279"/>
              </a:xfrm>
            </p:grpSpPr>
            <p:sp>
              <p:nvSpPr>
                <p:cNvPr id="216" name="Freeform 78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E32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17" name="Freeform 79"/>
                <p:cNvSpPr>
                  <a:spLocks/>
                </p:cNvSpPr>
                <p:nvPr/>
              </p:nvSpPr>
              <p:spPr bwMode="auto">
                <a:xfrm>
                  <a:off x="672" y="867"/>
                  <a:ext cx="50" cy="279"/>
                </a:xfrm>
                <a:custGeom>
                  <a:avLst/>
                  <a:gdLst>
                    <a:gd name="T0" fmla="*/ 313 w 20"/>
                    <a:gd name="T1" fmla="*/ 1544 h 112"/>
                    <a:gd name="T2" fmla="*/ 313 w 20"/>
                    <a:gd name="T3" fmla="*/ 0 h 112"/>
                    <a:gd name="T4" fmla="*/ 283 w 20"/>
                    <a:gd name="T5" fmla="*/ 75 h 112"/>
                    <a:gd name="T6" fmla="*/ 283 w 20"/>
                    <a:gd name="T7" fmla="*/ 1544 h 112"/>
                    <a:gd name="T8" fmla="*/ 0 w 20"/>
                    <a:gd name="T9" fmla="*/ 1731 h 112"/>
                    <a:gd name="T10" fmla="*/ 20 w 20"/>
                    <a:gd name="T11" fmla="*/ 1731 h 112"/>
                    <a:gd name="T12" fmla="*/ 313 w 20"/>
                    <a:gd name="T13" fmla="*/ 1544 h 1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2">
                      <a:moveTo>
                        <a:pt x="20" y="10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100"/>
                        <a:pt x="18" y="100"/>
                        <a:pt x="18" y="100"/>
                      </a:cubicBezTo>
                      <a:cubicBezTo>
                        <a:pt x="18" y="105"/>
                        <a:pt x="14" y="111"/>
                        <a:pt x="0" y="112"/>
                      </a:cubicBezTo>
                      <a:cubicBezTo>
                        <a:pt x="0" y="112"/>
                        <a:pt x="1" y="112"/>
                        <a:pt x="1" y="112"/>
                      </a:cubicBezTo>
                      <a:cubicBezTo>
                        <a:pt x="16" y="112"/>
                        <a:pt x="20" y="105"/>
                        <a:pt x="20" y="100"/>
                      </a:cubicBez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18" name="Freeform 80"/>
                <p:cNvSpPr>
                  <a:spLocks/>
                </p:cNvSpPr>
                <p:nvPr/>
              </p:nvSpPr>
              <p:spPr bwMode="auto">
                <a:xfrm>
                  <a:off x="627" y="867"/>
                  <a:ext cx="55" cy="279"/>
                </a:xfrm>
                <a:custGeom>
                  <a:avLst/>
                  <a:gdLst>
                    <a:gd name="T0" fmla="*/ 345 w 22"/>
                    <a:gd name="T1" fmla="*/ 1731 h 112"/>
                    <a:gd name="T2" fmla="*/ 95 w 22"/>
                    <a:gd name="T3" fmla="*/ 1544 h 112"/>
                    <a:gd name="T4" fmla="*/ 95 w 22"/>
                    <a:gd name="T5" fmla="*/ 167 h 112"/>
                    <a:gd name="T6" fmla="*/ 0 w 22"/>
                    <a:gd name="T7" fmla="*/ 0 h 112"/>
                    <a:gd name="T8" fmla="*/ 0 w 22"/>
                    <a:gd name="T9" fmla="*/ 12 h 112"/>
                    <a:gd name="T10" fmla="*/ 0 w 22"/>
                    <a:gd name="T11" fmla="*/ 1544 h 112"/>
                    <a:gd name="T12" fmla="*/ 300 w 22"/>
                    <a:gd name="T13" fmla="*/ 1731 h 112"/>
                    <a:gd name="T14" fmla="*/ 345 w 22"/>
                    <a:gd name="T15" fmla="*/ 1731 h 11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2" h="112">
                      <a:moveTo>
                        <a:pt x="22" y="112"/>
                      </a:moveTo>
                      <a:cubicBezTo>
                        <a:pt x="8" y="111"/>
                        <a:pt x="6" y="104"/>
                        <a:pt x="6" y="100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20" y="112"/>
                        <a:pt x="21" y="112"/>
                        <a:pt x="22" y="112"/>
                      </a:cubicBezTo>
                      <a:close/>
                    </a:path>
                  </a:pathLst>
                </a:custGeom>
                <a:solidFill>
                  <a:srgbClr val="D011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19" name="Freeform 81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20" name="Freeform 82"/>
                <p:cNvSpPr>
                  <a:spLocks/>
                </p:cNvSpPr>
                <p:nvPr/>
              </p:nvSpPr>
              <p:spPr bwMode="auto">
                <a:xfrm>
                  <a:off x="657" y="917"/>
                  <a:ext cx="42" cy="52"/>
                </a:xfrm>
                <a:custGeom>
                  <a:avLst/>
                  <a:gdLst>
                    <a:gd name="T0" fmla="*/ 42 w 42"/>
                    <a:gd name="T1" fmla="*/ 0 h 52"/>
                    <a:gd name="T2" fmla="*/ 17 w 42"/>
                    <a:gd name="T3" fmla="*/ 47 h 52"/>
                    <a:gd name="T4" fmla="*/ 0 w 42"/>
                    <a:gd name="T5" fmla="*/ 10 h 52"/>
                    <a:gd name="T6" fmla="*/ 17 w 42"/>
                    <a:gd name="T7" fmla="*/ 52 h 52"/>
                    <a:gd name="T8" fmla="*/ 42 w 42"/>
                    <a:gd name="T9" fmla="*/ 0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" h="52">
                      <a:moveTo>
                        <a:pt x="42" y="0"/>
                      </a:moveTo>
                      <a:lnTo>
                        <a:pt x="17" y="47"/>
                      </a:lnTo>
                      <a:lnTo>
                        <a:pt x="0" y="10"/>
                      </a:lnTo>
                      <a:lnTo>
                        <a:pt x="17" y="52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24" name="Group 83"/>
              <p:cNvGrpSpPr>
                <a:grpSpLocks/>
              </p:cNvGrpSpPr>
              <p:nvPr/>
            </p:nvGrpSpPr>
            <p:grpSpPr bwMode="auto">
              <a:xfrm>
                <a:off x="4222750" y="3074988"/>
                <a:ext cx="150813" cy="460375"/>
                <a:chOff x="435" y="866"/>
                <a:chExt cx="95" cy="289"/>
              </a:xfrm>
            </p:grpSpPr>
            <p:sp>
              <p:nvSpPr>
                <p:cNvPr id="212" name="Freeform 84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solidFill>
                  <a:srgbClr val="E43B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13" name="Freeform 85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solidFill>
                  <a:srgbClr val="D334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14" name="Freeform 86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E387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15" name="Freeform 8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25" name="Group 88"/>
              <p:cNvGrpSpPr>
                <a:grpSpLocks/>
              </p:cNvGrpSpPr>
              <p:nvPr/>
            </p:nvGrpSpPr>
            <p:grpSpPr bwMode="auto">
              <a:xfrm>
                <a:off x="4222750" y="3379788"/>
                <a:ext cx="150813" cy="444500"/>
                <a:chOff x="627" y="867"/>
                <a:chExt cx="95" cy="279"/>
              </a:xfrm>
            </p:grpSpPr>
            <p:sp>
              <p:nvSpPr>
                <p:cNvPr id="207" name="Freeform 89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E32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08" name="Freeform 90"/>
                <p:cNvSpPr>
                  <a:spLocks/>
                </p:cNvSpPr>
                <p:nvPr/>
              </p:nvSpPr>
              <p:spPr bwMode="auto">
                <a:xfrm>
                  <a:off x="672" y="867"/>
                  <a:ext cx="50" cy="279"/>
                </a:xfrm>
                <a:custGeom>
                  <a:avLst/>
                  <a:gdLst>
                    <a:gd name="T0" fmla="*/ 313 w 20"/>
                    <a:gd name="T1" fmla="*/ 1544 h 112"/>
                    <a:gd name="T2" fmla="*/ 313 w 20"/>
                    <a:gd name="T3" fmla="*/ 0 h 112"/>
                    <a:gd name="T4" fmla="*/ 283 w 20"/>
                    <a:gd name="T5" fmla="*/ 75 h 112"/>
                    <a:gd name="T6" fmla="*/ 283 w 20"/>
                    <a:gd name="T7" fmla="*/ 1544 h 112"/>
                    <a:gd name="T8" fmla="*/ 0 w 20"/>
                    <a:gd name="T9" fmla="*/ 1731 h 112"/>
                    <a:gd name="T10" fmla="*/ 20 w 20"/>
                    <a:gd name="T11" fmla="*/ 1731 h 112"/>
                    <a:gd name="T12" fmla="*/ 313 w 20"/>
                    <a:gd name="T13" fmla="*/ 1544 h 1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2">
                      <a:moveTo>
                        <a:pt x="20" y="10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100"/>
                        <a:pt x="18" y="100"/>
                        <a:pt x="18" y="100"/>
                      </a:cubicBezTo>
                      <a:cubicBezTo>
                        <a:pt x="18" y="105"/>
                        <a:pt x="14" y="111"/>
                        <a:pt x="0" y="112"/>
                      </a:cubicBezTo>
                      <a:cubicBezTo>
                        <a:pt x="0" y="112"/>
                        <a:pt x="1" y="112"/>
                        <a:pt x="1" y="112"/>
                      </a:cubicBezTo>
                      <a:cubicBezTo>
                        <a:pt x="16" y="112"/>
                        <a:pt x="20" y="105"/>
                        <a:pt x="20" y="100"/>
                      </a:cubicBez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09" name="Freeform 91"/>
                <p:cNvSpPr>
                  <a:spLocks/>
                </p:cNvSpPr>
                <p:nvPr/>
              </p:nvSpPr>
              <p:spPr bwMode="auto">
                <a:xfrm>
                  <a:off x="627" y="867"/>
                  <a:ext cx="55" cy="279"/>
                </a:xfrm>
                <a:custGeom>
                  <a:avLst/>
                  <a:gdLst>
                    <a:gd name="T0" fmla="*/ 345 w 22"/>
                    <a:gd name="T1" fmla="*/ 1731 h 112"/>
                    <a:gd name="T2" fmla="*/ 95 w 22"/>
                    <a:gd name="T3" fmla="*/ 1544 h 112"/>
                    <a:gd name="T4" fmla="*/ 95 w 22"/>
                    <a:gd name="T5" fmla="*/ 167 h 112"/>
                    <a:gd name="T6" fmla="*/ 0 w 22"/>
                    <a:gd name="T7" fmla="*/ 0 h 112"/>
                    <a:gd name="T8" fmla="*/ 0 w 22"/>
                    <a:gd name="T9" fmla="*/ 12 h 112"/>
                    <a:gd name="T10" fmla="*/ 0 w 22"/>
                    <a:gd name="T11" fmla="*/ 1544 h 112"/>
                    <a:gd name="T12" fmla="*/ 300 w 22"/>
                    <a:gd name="T13" fmla="*/ 1731 h 112"/>
                    <a:gd name="T14" fmla="*/ 345 w 22"/>
                    <a:gd name="T15" fmla="*/ 1731 h 11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2" h="112">
                      <a:moveTo>
                        <a:pt x="22" y="112"/>
                      </a:moveTo>
                      <a:cubicBezTo>
                        <a:pt x="8" y="111"/>
                        <a:pt x="6" y="104"/>
                        <a:pt x="6" y="100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20" y="112"/>
                        <a:pt x="21" y="112"/>
                        <a:pt x="22" y="112"/>
                      </a:cubicBezTo>
                      <a:close/>
                    </a:path>
                  </a:pathLst>
                </a:custGeom>
                <a:solidFill>
                  <a:srgbClr val="D011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10" name="Freeform 92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11" name="Freeform 93"/>
                <p:cNvSpPr>
                  <a:spLocks/>
                </p:cNvSpPr>
                <p:nvPr/>
              </p:nvSpPr>
              <p:spPr bwMode="auto">
                <a:xfrm>
                  <a:off x="657" y="917"/>
                  <a:ext cx="42" cy="52"/>
                </a:xfrm>
                <a:custGeom>
                  <a:avLst/>
                  <a:gdLst>
                    <a:gd name="T0" fmla="*/ 42 w 42"/>
                    <a:gd name="T1" fmla="*/ 0 h 52"/>
                    <a:gd name="T2" fmla="*/ 17 w 42"/>
                    <a:gd name="T3" fmla="*/ 47 h 52"/>
                    <a:gd name="T4" fmla="*/ 0 w 42"/>
                    <a:gd name="T5" fmla="*/ 10 h 52"/>
                    <a:gd name="T6" fmla="*/ 17 w 42"/>
                    <a:gd name="T7" fmla="*/ 52 h 52"/>
                    <a:gd name="T8" fmla="*/ 42 w 42"/>
                    <a:gd name="T9" fmla="*/ 0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" h="52">
                      <a:moveTo>
                        <a:pt x="42" y="0"/>
                      </a:moveTo>
                      <a:lnTo>
                        <a:pt x="17" y="47"/>
                      </a:lnTo>
                      <a:lnTo>
                        <a:pt x="0" y="10"/>
                      </a:lnTo>
                      <a:lnTo>
                        <a:pt x="17" y="52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26" name="Group 94"/>
              <p:cNvGrpSpPr>
                <a:grpSpLocks/>
              </p:cNvGrpSpPr>
              <p:nvPr/>
            </p:nvGrpSpPr>
            <p:grpSpPr bwMode="auto">
              <a:xfrm>
                <a:off x="5327650" y="2951163"/>
                <a:ext cx="150813" cy="460375"/>
                <a:chOff x="435" y="866"/>
                <a:chExt cx="95" cy="289"/>
              </a:xfrm>
            </p:grpSpPr>
            <p:sp>
              <p:nvSpPr>
                <p:cNvPr id="203" name="Freeform 95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solidFill>
                  <a:srgbClr val="E43B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04" name="Freeform 96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solidFill>
                  <a:srgbClr val="D334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05" name="Freeform 97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E387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06" name="Freeform 9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27" name="Group 99"/>
              <p:cNvGrpSpPr>
                <a:grpSpLocks/>
              </p:cNvGrpSpPr>
              <p:nvPr/>
            </p:nvGrpSpPr>
            <p:grpSpPr bwMode="auto">
              <a:xfrm>
                <a:off x="5327650" y="3255963"/>
                <a:ext cx="150813" cy="444500"/>
                <a:chOff x="627" y="867"/>
                <a:chExt cx="95" cy="279"/>
              </a:xfrm>
            </p:grpSpPr>
            <p:sp>
              <p:nvSpPr>
                <p:cNvPr id="198" name="Freeform 100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E32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99" name="Freeform 101"/>
                <p:cNvSpPr>
                  <a:spLocks/>
                </p:cNvSpPr>
                <p:nvPr/>
              </p:nvSpPr>
              <p:spPr bwMode="auto">
                <a:xfrm>
                  <a:off x="672" y="867"/>
                  <a:ext cx="50" cy="279"/>
                </a:xfrm>
                <a:custGeom>
                  <a:avLst/>
                  <a:gdLst>
                    <a:gd name="T0" fmla="*/ 313 w 20"/>
                    <a:gd name="T1" fmla="*/ 1544 h 112"/>
                    <a:gd name="T2" fmla="*/ 313 w 20"/>
                    <a:gd name="T3" fmla="*/ 0 h 112"/>
                    <a:gd name="T4" fmla="*/ 283 w 20"/>
                    <a:gd name="T5" fmla="*/ 75 h 112"/>
                    <a:gd name="T6" fmla="*/ 283 w 20"/>
                    <a:gd name="T7" fmla="*/ 1544 h 112"/>
                    <a:gd name="T8" fmla="*/ 0 w 20"/>
                    <a:gd name="T9" fmla="*/ 1731 h 112"/>
                    <a:gd name="T10" fmla="*/ 20 w 20"/>
                    <a:gd name="T11" fmla="*/ 1731 h 112"/>
                    <a:gd name="T12" fmla="*/ 313 w 20"/>
                    <a:gd name="T13" fmla="*/ 1544 h 1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2">
                      <a:moveTo>
                        <a:pt x="20" y="10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100"/>
                        <a:pt x="18" y="100"/>
                        <a:pt x="18" y="100"/>
                      </a:cubicBezTo>
                      <a:cubicBezTo>
                        <a:pt x="18" y="105"/>
                        <a:pt x="14" y="111"/>
                        <a:pt x="0" y="112"/>
                      </a:cubicBezTo>
                      <a:cubicBezTo>
                        <a:pt x="0" y="112"/>
                        <a:pt x="1" y="112"/>
                        <a:pt x="1" y="112"/>
                      </a:cubicBezTo>
                      <a:cubicBezTo>
                        <a:pt x="16" y="112"/>
                        <a:pt x="20" y="105"/>
                        <a:pt x="20" y="100"/>
                      </a:cubicBez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00" name="Freeform 102"/>
                <p:cNvSpPr>
                  <a:spLocks/>
                </p:cNvSpPr>
                <p:nvPr/>
              </p:nvSpPr>
              <p:spPr bwMode="auto">
                <a:xfrm>
                  <a:off x="627" y="867"/>
                  <a:ext cx="55" cy="279"/>
                </a:xfrm>
                <a:custGeom>
                  <a:avLst/>
                  <a:gdLst>
                    <a:gd name="T0" fmla="*/ 345 w 22"/>
                    <a:gd name="T1" fmla="*/ 1731 h 112"/>
                    <a:gd name="T2" fmla="*/ 95 w 22"/>
                    <a:gd name="T3" fmla="*/ 1544 h 112"/>
                    <a:gd name="T4" fmla="*/ 95 w 22"/>
                    <a:gd name="T5" fmla="*/ 167 h 112"/>
                    <a:gd name="T6" fmla="*/ 0 w 22"/>
                    <a:gd name="T7" fmla="*/ 0 h 112"/>
                    <a:gd name="T8" fmla="*/ 0 w 22"/>
                    <a:gd name="T9" fmla="*/ 12 h 112"/>
                    <a:gd name="T10" fmla="*/ 0 w 22"/>
                    <a:gd name="T11" fmla="*/ 1544 h 112"/>
                    <a:gd name="T12" fmla="*/ 300 w 22"/>
                    <a:gd name="T13" fmla="*/ 1731 h 112"/>
                    <a:gd name="T14" fmla="*/ 345 w 22"/>
                    <a:gd name="T15" fmla="*/ 1731 h 11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2" h="112">
                      <a:moveTo>
                        <a:pt x="22" y="112"/>
                      </a:moveTo>
                      <a:cubicBezTo>
                        <a:pt x="8" y="111"/>
                        <a:pt x="6" y="104"/>
                        <a:pt x="6" y="100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20" y="112"/>
                        <a:pt x="21" y="112"/>
                        <a:pt x="22" y="112"/>
                      </a:cubicBezTo>
                      <a:close/>
                    </a:path>
                  </a:pathLst>
                </a:custGeom>
                <a:solidFill>
                  <a:srgbClr val="D011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01" name="Freeform 103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202" name="Freeform 104"/>
                <p:cNvSpPr>
                  <a:spLocks/>
                </p:cNvSpPr>
                <p:nvPr/>
              </p:nvSpPr>
              <p:spPr bwMode="auto">
                <a:xfrm>
                  <a:off x="657" y="917"/>
                  <a:ext cx="42" cy="52"/>
                </a:xfrm>
                <a:custGeom>
                  <a:avLst/>
                  <a:gdLst>
                    <a:gd name="T0" fmla="*/ 42 w 42"/>
                    <a:gd name="T1" fmla="*/ 0 h 52"/>
                    <a:gd name="T2" fmla="*/ 17 w 42"/>
                    <a:gd name="T3" fmla="*/ 47 h 52"/>
                    <a:gd name="T4" fmla="*/ 0 w 42"/>
                    <a:gd name="T5" fmla="*/ 10 h 52"/>
                    <a:gd name="T6" fmla="*/ 17 w 42"/>
                    <a:gd name="T7" fmla="*/ 52 h 52"/>
                    <a:gd name="T8" fmla="*/ 42 w 42"/>
                    <a:gd name="T9" fmla="*/ 0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" h="52">
                      <a:moveTo>
                        <a:pt x="42" y="0"/>
                      </a:moveTo>
                      <a:lnTo>
                        <a:pt x="17" y="47"/>
                      </a:lnTo>
                      <a:lnTo>
                        <a:pt x="0" y="10"/>
                      </a:lnTo>
                      <a:lnTo>
                        <a:pt x="17" y="52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28" name="Group 105"/>
              <p:cNvGrpSpPr>
                <a:grpSpLocks/>
              </p:cNvGrpSpPr>
              <p:nvPr/>
            </p:nvGrpSpPr>
            <p:grpSpPr bwMode="auto">
              <a:xfrm>
                <a:off x="5889625" y="3008313"/>
                <a:ext cx="150813" cy="460375"/>
                <a:chOff x="435" y="866"/>
                <a:chExt cx="95" cy="289"/>
              </a:xfrm>
            </p:grpSpPr>
            <p:sp>
              <p:nvSpPr>
                <p:cNvPr id="194" name="Freeform 10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solidFill>
                  <a:srgbClr val="E43B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95" name="Freeform 107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solidFill>
                  <a:srgbClr val="D334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96" name="Freeform 108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E387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97" name="Freeform 109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29" name="Group 110"/>
              <p:cNvGrpSpPr>
                <a:grpSpLocks/>
              </p:cNvGrpSpPr>
              <p:nvPr/>
            </p:nvGrpSpPr>
            <p:grpSpPr bwMode="auto">
              <a:xfrm>
                <a:off x="5889625" y="3313113"/>
                <a:ext cx="150813" cy="444500"/>
                <a:chOff x="627" y="867"/>
                <a:chExt cx="95" cy="279"/>
              </a:xfrm>
            </p:grpSpPr>
            <p:sp>
              <p:nvSpPr>
                <p:cNvPr id="189" name="Freeform 111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E32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90" name="Freeform 112"/>
                <p:cNvSpPr>
                  <a:spLocks/>
                </p:cNvSpPr>
                <p:nvPr/>
              </p:nvSpPr>
              <p:spPr bwMode="auto">
                <a:xfrm>
                  <a:off x="672" y="867"/>
                  <a:ext cx="50" cy="279"/>
                </a:xfrm>
                <a:custGeom>
                  <a:avLst/>
                  <a:gdLst>
                    <a:gd name="T0" fmla="*/ 313 w 20"/>
                    <a:gd name="T1" fmla="*/ 1544 h 112"/>
                    <a:gd name="T2" fmla="*/ 313 w 20"/>
                    <a:gd name="T3" fmla="*/ 0 h 112"/>
                    <a:gd name="T4" fmla="*/ 283 w 20"/>
                    <a:gd name="T5" fmla="*/ 75 h 112"/>
                    <a:gd name="T6" fmla="*/ 283 w 20"/>
                    <a:gd name="T7" fmla="*/ 1544 h 112"/>
                    <a:gd name="T8" fmla="*/ 0 w 20"/>
                    <a:gd name="T9" fmla="*/ 1731 h 112"/>
                    <a:gd name="T10" fmla="*/ 20 w 20"/>
                    <a:gd name="T11" fmla="*/ 1731 h 112"/>
                    <a:gd name="T12" fmla="*/ 313 w 20"/>
                    <a:gd name="T13" fmla="*/ 1544 h 1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2">
                      <a:moveTo>
                        <a:pt x="20" y="10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100"/>
                        <a:pt x="18" y="100"/>
                        <a:pt x="18" y="100"/>
                      </a:cubicBezTo>
                      <a:cubicBezTo>
                        <a:pt x="18" y="105"/>
                        <a:pt x="14" y="111"/>
                        <a:pt x="0" y="112"/>
                      </a:cubicBezTo>
                      <a:cubicBezTo>
                        <a:pt x="0" y="112"/>
                        <a:pt x="1" y="112"/>
                        <a:pt x="1" y="112"/>
                      </a:cubicBezTo>
                      <a:cubicBezTo>
                        <a:pt x="16" y="112"/>
                        <a:pt x="20" y="105"/>
                        <a:pt x="20" y="100"/>
                      </a:cubicBez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91" name="Freeform 113"/>
                <p:cNvSpPr>
                  <a:spLocks/>
                </p:cNvSpPr>
                <p:nvPr/>
              </p:nvSpPr>
              <p:spPr bwMode="auto">
                <a:xfrm>
                  <a:off x="627" y="867"/>
                  <a:ext cx="55" cy="279"/>
                </a:xfrm>
                <a:custGeom>
                  <a:avLst/>
                  <a:gdLst>
                    <a:gd name="T0" fmla="*/ 345 w 22"/>
                    <a:gd name="T1" fmla="*/ 1731 h 112"/>
                    <a:gd name="T2" fmla="*/ 95 w 22"/>
                    <a:gd name="T3" fmla="*/ 1544 h 112"/>
                    <a:gd name="T4" fmla="*/ 95 w 22"/>
                    <a:gd name="T5" fmla="*/ 167 h 112"/>
                    <a:gd name="T6" fmla="*/ 0 w 22"/>
                    <a:gd name="T7" fmla="*/ 0 h 112"/>
                    <a:gd name="T8" fmla="*/ 0 w 22"/>
                    <a:gd name="T9" fmla="*/ 12 h 112"/>
                    <a:gd name="T10" fmla="*/ 0 w 22"/>
                    <a:gd name="T11" fmla="*/ 1544 h 112"/>
                    <a:gd name="T12" fmla="*/ 300 w 22"/>
                    <a:gd name="T13" fmla="*/ 1731 h 112"/>
                    <a:gd name="T14" fmla="*/ 345 w 22"/>
                    <a:gd name="T15" fmla="*/ 1731 h 11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2" h="112">
                      <a:moveTo>
                        <a:pt x="22" y="112"/>
                      </a:moveTo>
                      <a:cubicBezTo>
                        <a:pt x="8" y="111"/>
                        <a:pt x="6" y="104"/>
                        <a:pt x="6" y="100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20" y="112"/>
                        <a:pt x="21" y="112"/>
                        <a:pt x="22" y="112"/>
                      </a:cubicBezTo>
                      <a:close/>
                    </a:path>
                  </a:pathLst>
                </a:custGeom>
                <a:solidFill>
                  <a:srgbClr val="D011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92" name="Freeform 114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93" name="Freeform 115"/>
                <p:cNvSpPr>
                  <a:spLocks/>
                </p:cNvSpPr>
                <p:nvPr/>
              </p:nvSpPr>
              <p:spPr bwMode="auto">
                <a:xfrm>
                  <a:off x="657" y="917"/>
                  <a:ext cx="42" cy="52"/>
                </a:xfrm>
                <a:custGeom>
                  <a:avLst/>
                  <a:gdLst>
                    <a:gd name="T0" fmla="*/ 42 w 42"/>
                    <a:gd name="T1" fmla="*/ 0 h 52"/>
                    <a:gd name="T2" fmla="*/ 17 w 42"/>
                    <a:gd name="T3" fmla="*/ 47 h 52"/>
                    <a:gd name="T4" fmla="*/ 0 w 42"/>
                    <a:gd name="T5" fmla="*/ 10 h 52"/>
                    <a:gd name="T6" fmla="*/ 17 w 42"/>
                    <a:gd name="T7" fmla="*/ 52 h 52"/>
                    <a:gd name="T8" fmla="*/ 42 w 42"/>
                    <a:gd name="T9" fmla="*/ 0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" h="52">
                      <a:moveTo>
                        <a:pt x="42" y="0"/>
                      </a:moveTo>
                      <a:lnTo>
                        <a:pt x="17" y="47"/>
                      </a:lnTo>
                      <a:lnTo>
                        <a:pt x="0" y="10"/>
                      </a:lnTo>
                      <a:lnTo>
                        <a:pt x="17" y="52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30" name="Group 116"/>
              <p:cNvGrpSpPr>
                <a:grpSpLocks/>
              </p:cNvGrpSpPr>
              <p:nvPr/>
            </p:nvGrpSpPr>
            <p:grpSpPr bwMode="auto">
              <a:xfrm>
                <a:off x="6823075" y="3122613"/>
                <a:ext cx="150813" cy="460375"/>
                <a:chOff x="435" y="866"/>
                <a:chExt cx="95" cy="289"/>
              </a:xfrm>
            </p:grpSpPr>
            <p:sp>
              <p:nvSpPr>
                <p:cNvPr id="185" name="Freeform 11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solidFill>
                  <a:srgbClr val="E43B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86" name="Freeform 118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solidFill>
                  <a:srgbClr val="D334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87" name="Freeform 119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E387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88" name="Freeform 120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31" name="Group 121"/>
              <p:cNvGrpSpPr>
                <a:grpSpLocks/>
              </p:cNvGrpSpPr>
              <p:nvPr/>
            </p:nvGrpSpPr>
            <p:grpSpPr bwMode="auto">
              <a:xfrm>
                <a:off x="6823075" y="3427413"/>
                <a:ext cx="150813" cy="444500"/>
                <a:chOff x="627" y="867"/>
                <a:chExt cx="95" cy="279"/>
              </a:xfrm>
            </p:grpSpPr>
            <p:sp>
              <p:nvSpPr>
                <p:cNvPr id="180" name="Freeform 122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E32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81" name="Freeform 123"/>
                <p:cNvSpPr>
                  <a:spLocks/>
                </p:cNvSpPr>
                <p:nvPr/>
              </p:nvSpPr>
              <p:spPr bwMode="auto">
                <a:xfrm>
                  <a:off x="672" y="867"/>
                  <a:ext cx="50" cy="279"/>
                </a:xfrm>
                <a:custGeom>
                  <a:avLst/>
                  <a:gdLst>
                    <a:gd name="T0" fmla="*/ 313 w 20"/>
                    <a:gd name="T1" fmla="*/ 1544 h 112"/>
                    <a:gd name="T2" fmla="*/ 313 w 20"/>
                    <a:gd name="T3" fmla="*/ 0 h 112"/>
                    <a:gd name="T4" fmla="*/ 283 w 20"/>
                    <a:gd name="T5" fmla="*/ 75 h 112"/>
                    <a:gd name="T6" fmla="*/ 283 w 20"/>
                    <a:gd name="T7" fmla="*/ 1544 h 112"/>
                    <a:gd name="T8" fmla="*/ 0 w 20"/>
                    <a:gd name="T9" fmla="*/ 1731 h 112"/>
                    <a:gd name="T10" fmla="*/ 20 w 20"/>
                    <a:gd name="T11" fmla="*/ 1731 h 112"/>
                    <a:gd name="T12" fmla="*/ 313 w 20"/>
                    <a:gd name="T13" fmla="*/ 1544 h 1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2">
                      <a:moveTo>
                        <a:pt x="20" y="10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100"/>
                        <a:pt x="18" y="100"/>
                        <a:pt x="18" y="100"/>
                      </a:cubicBezTo>
                      <a:cubicBezTo>
                        <a:pt x="18" y="105"/>
                        <a:pt x="14" y="111"/>
                        <a:pt x="0" y="112"/>
                      </a:cubicBezTo>
                      <a:cubicBezTo>
                        <a:pt x="0" y="112"/>
                        <a:pt x="1" y="112"/>
                        <a:pt x="1" y="112"/>
                      </a:cubicBezTo>
                      <a:cubicBezTo>
                        <a:pt x="16" y="112"/>
                        <a:pt x="20" y="105"/>
                        <a:pt x="20" y="100"/>
                      </a:cubicBez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82" name="Freeform 124"/>
                <p:cNvSpPr>
                  <a:spLocks/>
                </p:cNvSpPr>
                <p:nvPr/>
              </p:nvSpPr>
              <p:spPr bwMode="auto">
                <a:xfrm>
                  <a:off x="627" y="867"/>
                  <a:ext cx="55" cy="279"/>
                </a:xfrm>
                <a:custGeom>
                  <a:avLst/>
                  <a:gdLst>
                    <a:gd name="T0" fmla="*/ 345 w 22"/>
                    <a:gd name="T1" fmla="*/ 1731 h 112"/>
                    <a:gd name="T2" fmla="*/ 95 w 22"/>
                    <a:gd name="T3" fmla="*/ 1544 h 112"/>
                    <a:gd name="T4" fmla="*/ 95 w 22"/>
                    <a:gd name="T5" fmla="*/ 167 h 112"/>
                    <a:gd name="T6" fmla="*/ 0 w 22"/>
                    <a:gd name="T7" fmla="*/ 0 h 112"/>
                    <a:gd name="T8" fmla="*/ 0 w 22"/>
                    <a:gd name="T9" fmla="*/ 12 h 112"/>
                    <a:gd name="T10" fmla="*/ 0 w 22"/>
                    <a:gd name="T11" fmla="*/ 1544 h 112"/>
                    <a:gd name="T12" fmla="*/ 300 w 22"/>
                    <a:gd name="T13" fmla="*/ 1731 h 112"/>
                    <a:gd name="T14" fmla="*/ 345 w 22"/>
                    <a:gd name="T15" fmla="*/ 1731 h 11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2" h="112">
                      <a:moveTo>
                        <a:pt x="22" y="112"/>
                      </a:moveTo>
                      <a:cubicBezTo>
                        <a:pt x="8" y="111"/>
                        <a:pt x="6" y="104"/>
                        <a:pt x="6" y="100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20" y="112"/>
                        <a:pt x="21" y="112"/>
                        <a:pt x="22" y="112"/>
                      </a:cubicBezTo>
                      <a:close/>
                    </a:path>
                  </a:pathLst>
                </a:custGeom>
                <a:solidFill>
                  <a:srgbClr val="D011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83" name="Freeform 125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84" name="Freeform 126"/>
                <p:cNvSpPr>
                  <a:spLocks/>
                </p:cNvSpPr>
                <p:nvPr/>
              </p:nvSpPr>
              <p:spPr bwMode="auto">
                <a:xfrm>
                  <a:off x="657" y="917"/>
                  <a:ext cx="42" cy="52"/>
                </a:xfrm>
                <a:custGeom>
                  <a:avLst/>
                  <a:gdLst>
                    <a:gd name="T0" fmla="*/ 42 w 42"/>
                    <a:gd name="T1" fmla="*/ 0 h 52"/>
                    <a:gd name="T2" fmla="*/ 17 w 42"/>
                    <a:gd name="T3" fmla="*/ 47 h 52"/>
                    <a:gd name="T4" fmla="*/ 0 w 42"/>
                    <a:gd name="T5" fmla="*/ 10 h 52"/>
                    <a:gd name="T6" fmla="*/ 17 w 42"/>
                    <a:gd name="T7" fmla="*/ 52 h 52"/>
                    <a:gd name="T8" fmla="*/ 42 w 42"/>
                    <a:gd name="T9" fmla="*/ 0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" h="52">
                      <a:moveTo>
                        <a:pt x="42" y="0"/>
                      </a:moveTo>
                      <a:lnTo>
                        <a:pt x="17" y="47"/>
                      </a:lnTo>
                      <a:lnTo>
                        <a:pt x="0" y="10"/>
                      </a:lnTo>
                      <a:lnTo>
                        <a:pt x="17" y="52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32" name="Group 127"/>
              <p:cNvGrpSpPr>
                <a:grpSpLocks/>
              </p:cNvGrpSpPr>
              <p:nvPr/>
            </p:nvGrpSpPr>
            <p:grpSpPr bwMode="auto">
              <a:xfrm>
                <a:off x="7994650" y="3046413"/>
                <a:ext cx="150813" cy="460375"/>
                <a:chOff x="435" y="866"/>
                <a:chExt cx="95" cy="289"/>
              </a:xfrm>
            </p:grpSpPr>
            <p:sp>
              <p:nvSpPr>
                <p:cNvPr id="176" name="Freeform 12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solidFill>
                  <a:srgbClr val="E43B8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77" name="Freeform 129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solidFill>
                  <a:srgbClr val="D334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78" name="Freeform 130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E387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79" name="Freeform 131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33" name="Group 132"/>
              <p:cNvGrpSpPr>
                <a:grpSpLocks/>
              </p:cNvGrpSpPr>
              <p:nvPr/>
            </p:nvGrpSpPr>
            <p:grpSpPr bwMode="auto">
              <a:xfrm>
                <a:off x="7994650" y="3351213"/>
                <a:ext cx="150813" cy="444500"/>
                <a:chOff x="627" y="867"/>
                <a:chExt cx="95" cy="279"/>
              </a:xfrm>
            </p:grpSpPr>
            <p:sp>
              <p:nvSpPr>
                <p:cNvPr id="171" name="Freeform 133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E3231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72" name="Freeform 134"/>
                <p:cNvSpPr>
                  <a:spLocks/>
                </p:cNvSpPr>
                <p:nvPr/>
              </p:nvSpPr>
              <p:spPr bwMode="auto">
                <a:xfrm>
                  <a:off x="672" y="867"/>
                  <a:ext cx="50" cy="279"/>
                </a:xfrm>
                <a:custGeom>
                  <a:avLst/>
                  <a:gdLst>
                    <a:gd name="T0" fmla="*/ 313 w 20"/>
                    <a:gd name="T1" fmla="*/ 1544 h 112"/>
                    <a:gd name="T2" fmla="*/ 313 w 20"/>
                    <a:gd name="T3" fmla="*/ 0 h 112"/>
                    <a:gd name="T4" fmla="*/ 283 w 20"/>
                    <a:gd name="T5" fmla="*/ 75 h 112"/>
                    <a:gd name="T6" fmla="*/ 283 w 20"/>
                    <a:gd name="T7" fmla="*/ 1544 h 112"/>
                    <a:gd name="T8" fmla="*/ 0 w 20"/>
                    <a:gd name="T9" fmla="*/ 1731 h 112"/>
                    <a:gd name="T10" fmla="*/ 20 w 20"/>
                    <a:gd name="T11" fmla="*/ 1731 h 112"/>
                    <a:gd name="T12" fmla="*/ 313 w 20"/>
                    <a:gd name="T13" fmla="*/ 1544 h 1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2">
                      <a:moveTo>
                        <a:pt x="20" y="10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100"/>
                        <a:pt x="18" y="100"/>
                        <a:pt x="18" y="100"/>
                      </a:cubicBezTo>
                      <a:cubicBezTo>
                        <a:pt x="18" y="105"/>
                        <a:pt x="14" y="111"/>
                        <a:pt x="0" y="112"/>
                      </a:cubicBezTo>
                      <a:cubicBezTo>
                        <a:pt x="0" y="112"/>
                        <a:pt x="1" y="112"/>
                        <a:pt x="1" y="112"/>
                      </a:cubicBezTo>
                      <a:cubicBezTo>
                        <a:pt x="16" y="112"/>
                        <a:pt x="20" y="105"/>
                        <a:pt x="20" y="100"/>
                      </a:cubicBez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73" name="Freeform 135"/>
                <p:cNvSpPr>
                  <a:spLocks/>
                </p:cNvSpPr>
                <p:nvPr/>
              </p:nvSpPr>
              <p:spPr bwMode="auto">
                <a:xfrm>
                  <a:off x="627" y="867"/>
                  <a:ext cx="55" cy="279"/>
                </a:xfrm>
                <a:custGeom>
                  <a:avLst/>
                  <a:gdLst>
                    <a:gd name="T0" fmla="*/ 345 w 22"/>
                    <a:gd name="T1" fmla="*/ 1731 h 112"/>
                    <a:gd name="T2" fmla="*/ 95 w 22"/>
                    <a:gd name="T3" fmla="*/ 1544 h 112"/>
                    <a:gd name="T4" fmla="*/ 95 w 22"/>
                    <a:gd name="T5" fmla="*/ 167 h 112"/>
                    <a:gd name="T6" fmla="*/ 0 w 22"/>
                    <a:gd name="T7" fmla="*/ 0 h 112"/>
                    <a:gd name="T8" fmla="*/ 0 w 22"/>
                    <a:gd name="T9" fmla="*/ 12 h 112"/>
                    <a:gd name="T10" fmla="*/ 0 w 22"/>
                    <a:gd name="T11" fmla="*/ 1544 h 112"/>
                    <a:gd name="T12" fmla="*/ 300 w 22"/>
                    <a:gd name="T13" fmla="*/ 1731 h 112"/>
                    <a:gd name="T14" fmla="*/ 345 w 22"/>
                    <a:gd name="T15" fmla="*/ 1731 h 11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2" h="112">
                      <a:moveTo>
                        <a:pt x="22" y="112"/>
                      </a:moveTo>
                      <a:cubicBezTo>
                        <a:pt x="8" y="111"/>
                        <a:pt x="6" y="104"/>
                        <a:pt x="6" y="100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20" y="112"/>
                        <a:pt x="21" y="112"/>
                        <a:pt x="22" y="112"/>
                      </a:cubicBezTo>
                      <a:close/>
                    </a:path>
                  </a:pathLst>
                </a:custGeom>
                <a:solidFill>
                  <a:srgbClr val="D011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74" name="Freeform 136"/>
                <p:cNvSpPr>
                  <a:spLocks/>
                </p:cNvSpPr>
                <p:nvPr/>
              </p:nvSpPr>
              <p:spPr bwMode="auto">
                <a:xfrm>
                  <a:off x="627" y="867"/>
                  <a:ext cx="95" cy="279"/>
                </a:xfrm>
                <a:custGeom>
                  <a:avLst/>
                  <a:gdLst>
                    <a:gd name="T0" fmla="*/ 595 w 38"/>
                    <a:gd name="T1" fmla="*/ 0 h 112"/>
                    <a:gd name="T2" fmla="*/ 300 w 38"/>
                    <a:gd name="T3" fmla="*/ 570 h 112"/>
                    <a:gd name="T4" fmla="*/ 0 w 38"/>
                    <a:gd name="T5" fmla="*/ 0 h 112"/>
                    <a:gd name="T6" fmla="*/ 0 w 38"/>
                    <a:gd name="T7" fmla="*/ 12 h 112"/>
                    <a:gd name="T8" fmla="*/ 0 w 38"/>
                    <a:gd name="T9" fmla="*/ 1544 h 112"/>
                    <a:gd name="T10" fmla="*/ 300 w 38"/>
                    <a:gd name="T11" fmla="*/ 1731 h 112"/>
                    <a:gd name="T12" fmla="*/ 595 w 38"/>
                    <a:gd name="T13" fmla="*/ 1544 h 112"/>
                    <a:gd name="T14" fmla="*/ 595 w 38"/>
                    <a:gd name="T15" fmla="*/ 1544 h 112"/>
                    <a:gd name="T16" fmla="*/ 595 w 38"/>
                    <a:gd name="T17" fmla="*/ 12 h 112"/>
                    <a:gd name="T18" fmla="*/ 595 w 38"/>
                    <a:gd name="T19" fmla="*/ 0 h 11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8" h="112">
                      <a:moveTo>
                        <a:pt x="38" y="0"/>
                      </a:move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0" y="105"/>
                        <a:pt x="4" y="112"/>
                        <a:pt x="19" y="112"/>
                      </a:cubicBezTo>
                      <a:cubicBezTo>
                        <a:pt x="34" y="112"/>
                        <a:pt x="38" y="105"/>
                        <a:pt x="38" y="100"/>
                      </a:cubicBezTo>
                      <a:cubicBezTo>
                        <a:pt x="38" y="100"/>
                        <a:pt x="38" y="100"/>
                        <a:pt x="38" y="100"/>
                      </a:cubicBezTo>
                      <a:cubicBezTo>
                        <a:pt x="38" y="1"/>
                        <a:pt x="38" y="1"/>
                        <a:pt x="38" y="1"/>
                      </a:cubicBezTo>
                      <a:lnTo>
                        <a:pt x="38" y="0"/>
                      </a:ln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75" name="Freeform 137"/>
                <p:cNvSpPr>
                  <a:spLocks/>
                </p:cNvSpPr>
                <p:nvPr/>
              </p:nvSpPr>
              <p:spPr bwMode="auto">
                <a:xfrm>
                  <a:off x="657" y="917"/>
                  <a:ext cx="42" cy="52"/>
                </a:xfrm>
                <a:custGeom>
                  <a:avLst/>
                  <a:gdLst>
                    <a:gd name="T0" fmla="*/ 42 w 42"/>
                    <a:gd name="T1" fmla="*/ 0 h 52"/>
                    <a:gd name="T2" fmla="*/ 17 w 42"/>
                    <a:gd name="T3" fmla="*/ 47 h 52"/>
                    <a:gd name="T4" fmla="*/ 0 w 42"/>
                    <a:gd name="T5" fmla="*/ 10 h 52"/>
                    <a:gd name="T6" fmla="*/ 17 w 42"/>
                    <a:gd name="T7" fmla="*/ 52 h 52"/>
                    <a:gd name="T8" fmla="*/ 42 w 42"/>
                    <a:gd name="T9" fmla="*/ 0 h 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2" h="52">
                      <a:moveTo>
                        <a:pt x="42" y="0"/>
                      </a:moveTo>
                      <a:lnTo>
                        <a:pt x="17" y="47"/>
                      </a:lnTo>
                      <a:lnTo>
                        <a:pt x="0" y="10"/>
                      </a:lnTo>
                      <a:lnTo>
                        <a:pt x="17" y="52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rgbClr val="EA64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34" name="Group 138"/>
              <p:cNvGrpSpPr>
                <a:grpSpLocks/>
              </p:cNvGrpSpPr>
              <p:nvPr/>
            </p:nvGrpSpPr>
            <p:grpSpPr bwMode="auto">
              <a:xfrm>
                <a:off x="3660775" y="2909888"/>
                <a:ext cx="152400" cy="454025"/>
                <a:chOff x="818" y="866"/>
                <a:chExt cx="96" cy="286"/>
              </a:xfrm>
            </p:grpSpPr>
            <p:sp>
              <p:nvSpPr>
                <p:cNvPr id="167" name="Freeform 1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68" name="Freeform 1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69" name="Freeform 1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70" name="Freeform 1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35" name="Group 143"/>
              <p:cNvGrpSpPr>
                <a:grpSpLocks/>
              </p:cNvGrpSpPr>
              <p:nvPr/>
            </p:nvGrpSpPr>
            <p:grpSpPr bwMode="auto">
              <a:xfrm>
                <a:off x="3660775" y="3214688"/>
                <a:ext cx="150813" cy="441325"/>
                <a:chOff x="1008" y="867"/>
                <a:chExt cx="95" cy="278"/>
              </a:xfrm>
            </p:grpSpPr>
            <p:sp>
              <p:nvSpPr>
                <p:cNvPr id="163" name="Freeform 144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solidFill>
                  <a:srgbClr val="F7AD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64" name="Freeform 145"/>
                <p:cNvSpPr>
                  <a:spLocks/>
                </p:cNvSpPr>
                <p:nvPr/>
              </p:nvSpPr>
              <p:spPr bwMode="auto">
                <a:xfrm>
                  <a:off x="1053" y="867"/>
                  <a:ext cx="50" cy="278"/>
                </a:xfrm>
                <a:custGeom>
                  <a:avLst/>
                  <a:gdLst>
                    <a:gd name="T0" fmla="*/ 313 w 20"/>
                    <a:gd name="T1" fmla="*/ 1555 h 111"/>
                    <a:gd name="T2" fmla="*/ 313 w 20"/>
                    <a:gd name="T3" fmla="*/ 0 h 111"/>
                    <a:gd name="T4" fmla="*/ 270 w 20"/>
                    <a:gd name="T5" fmla="*/ 95 h 111"/>
                    <a:gd name="T6" fmla="*/ 270 w 20"/>
                    <a:gd name="T7" fmla="*/ 1555 h 111"/>
                    <a:gd name="T8" fmla="*/ 0 w 20"/>
                    <a:gd name="T9" fmla="*/ 1743 h 111"/>
                    <a:gd name="T10" fmla="*/ 20 w 20"/>
                    <a:gd name="T11" fmla="*/ 1743 h 111"/>
                    <a:gd name="T12" fmla="*/ 313 w 20"/>
                    <a:gd name="T13" fmla="*/ 1555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9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6"/>
                        <a:pt x="20" y="99"/>
                      </a:cubicBezTo>
                      <a:close/>
                    </a:path>
                  </a:pathLst>
                </a:custGeom>
                <a:solidFill>
                  <a:srgbClr val="FACF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65" name="Freeform 146"/>
                <p:cNvSpPr>
                  <a:spLocks noEditPoints="1"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395 w 38"/>
                    <a:gd name="T1" fmla="*/ 175 h 111"/>
                    <a:gd name="T2" fmla="*/ 500 w 38"/>
                    <a:gd name="T3" fmla="*/ 346 h 111"/>
                    <a:gd name="T4" fmla="*/ 345 w 38"/>
                    <a:gd name="T5" fmla="*/ 564 h 111"/>
                    <a:gd name="T6" fmla="*/ 375 w 38"/>
                    <a:gd name="T7" fmla="*/ 564 h 111"/>
                    <a:gd name="T8" fmla="*/ 550 w 38"/>
                    <a:gd name="T9" fmla="*/ 346 h 111"/>
                    <a:gd name="T10" fmla="*/ 458 w 38"/>
                    <a:gd name="T11" fmla="*/ 175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75 h 111"/>
                    <a:gd name="T18" fmla="*/ 345 w 38"/>
                    <a:gd name="T19" fmla="*/ 1743 h 111"/>
                    <a:gd name="T20" fmla="*/ 83 w 38"/>
                    <a:gd name="T21" fmla="*/ 1555 h 111"/>
                    <a:gd name="T22" fmla="*/ 83 w 38"/>
                    <a:gd name="T23" fmla="*/ 125 h 111"/>
                    <a:gd name="T24" fmla="*/ 0 w 38"/>
                    <a:gd name="T25" fmla="*/ 0 h 111"/>
                    <a:gd name="T26" fmla="*/ 0 w 38"/>
                    <a:gd name="T27" fmla="*/ 1555 h 111"/>
                    <a:gd name="T28" fmla="*/ 300 w 38"/>
                    <a:gd name="T29" fmla="*/ 1743 h 111"/>
                    <a:gd name="T30" fmla="*/ 345 w 38"/>
                    <a:gd name="T31" fmla="*/ 1743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1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6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1"/>
                      </a:cubicBezTo>
                      <a:cubicBezTo>
                        <a:pt x="35" y="10"/>
                        <a:pt x="38" y="5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9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2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F08B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66" name="Freeform 147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36" name="Group 148"/>
              <p:cNvGrpSpPr>
                <a:grpSpLocks/>
              </p:cNvGrpSpPr>
              <p:nvPr/>
            </p:nvGrpSpPr>
            <p:grpSpPr bwMode="auto">
              <a:xfrm>
                <a:off x="4508500" y="3170238"/>
                <a:ext cx="152400" cy="454025"/>
                <a:chOff x="818" y="866"/>
                <a:chExt cx="96" cy="286"/>
              </a:xfrm>
            </p:grpSpPr>
            <p:sp>
              <p:nvSpPr>
                <p:cNvPr id="159" name="Freeform 1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60" name="Freeform 1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61" name="Freeform 1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62" name="Freeform 1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37" name="Group 153"/>
              <p:cNvGrpSpPr>
                <a:grpSpLocks/>
              </p:cNvGrpSpPr>
              <p:nvPr/>
            </p:nvGrpSpPr>
            <p:grpSpPr bwMode="auto">
              <a:xfrm>
                <a:off x="4508500" y="3475038"/>
                <a:ext cx="150813" cy="441325"/>
                <a:chOff x="1008" y="867"/>
                <a:chExt cx="95" cy="278"/>
              </a:xfrm>
            </p:grpSpPr>
            <p:sp>
              <p:nvSpPr>
                <p:cNvPr id="155" name="Freeform 154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solidFill>
                  <a:srgbClr val="F7AD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56" name="Freeform 155"/>
                <p:cNvSpPr>
                  <a:spLocks/>
                </p:cNvSpPr>
                <p:nvPr/>
              </p:nvSpPr>
              <p:spPr bwMode="auto">
                <a:xfrm>
                  <a:off x="1053" y="867"/>
                  <a:ext cx="50" cy="278"/>
                </a:xfrm>
                <a:custGeom>
                  <a:avLst/>
                  <a:gdLst>
                    <a:gd name="T0" fmla="*/ 313 w 20"/>
                    <a:gd name="T1" fmla="*/ 1555 h 111"/>
                    <a:gd name="T2" fmla="*/ 313 w 20"/>
                    <a:gd name="T3" fmla="*/ 0 h 111"/>
                    <a:gd name="T4" fmla="*/ 270 w 20"/>
                    <a:gd name="T5" fmla="*/ 95 h 111"/>
                    <a:gd name="T6" fmla="*/ 270 w 20"/>
                    <a:gd name="T7" fmla="*/ 1555 h 111"/>
                    <a:gd name="T8" fmla="*/ 0 w 20"/>
                    <a:gd name="T9" fmla="*/ 1743 h 111"/>
                    <a:gd name="T10" fmla="*/ 20 w 20"/>
                    <a:gd name="T11" fmla="*/ 1743 h 111"/>
                    <a:gd name="T12" fmla="*/ 313 w 20"/>
                    <a:gd name="T13" fmla="*/ 1555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9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6"/>
                        <a:pt x="20" y="99"/>
                      </a:cubicBezTo>
                      <a:close/>
                    </a:path>
                  </a:pathLst>
                </a:custGeom>
                <a:solidFill>
                  <a:srgbClr val="FACF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57" name="Freeform 156"/>
                <p:cNvSpPr>
                  <a:spLocks noEditPoints="1"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395 w 38"/>
                    <a:gd name="T1" fmla="*/ 175 h 111"/>
                    <a:gd name="T2" fmla="*/ 500 w 38"/>
                    <a:gd name="T3" fmla="*/ 346 h 111"/>
                    <a:gd name="T4" fmla="*/ 345 w 38"/>
                    <a:gd name="T5" fmla="*/ 564 h 111"/>
                    <a:gd name="T6" fmla="*/ 375 w 38"/>
                    <a:gd name="T7" fmla="*/ 564 h 111"/>
                    <a:gd name="T8" fmla="*/ 550 w 38"/>
                    <a:gd name="T9" fmla="*/ 346 h 111"/>
                    <a:gd name="T10" fmla="*/ 458 w 38"/>
                    <a:gd name="T11" fmla="*/ 175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75 h 111"/>
                    <a:gd name="T18" fmla="*/ 345 w 38"/>
                    <a:gd name="T19" fmla="*/ 1743 h 111"/>
                    <a:gd name="T20" fmla="*/ 83 w 38"/>
                    <a:gd name="T21" fmla="*/ 1555 h 111"/>
                    <a:gd name="T22" fmla="*/ 83 w 38"/>
                    <a:gd name="T23" fmla="*/ 125 h 111"/>
                    <a:gd name="T24" fmla="*/ 0 w 38"/>
                    <a:gd name="T25" fmla="*/ 0 h 111"/>
                    <a:gd name="T26" fmla="*/ 0 w 38"/>
                    <a:gd name="T27" fmla="*/ 1555 h 111"/>
                    <a:gd name="T28" fmla="*/ 300 w 38"/>
                    <a:gd name="T29" fmla="*/ 1743 h 111"/>
                    <a:gd name="T30" fmla="*/ 345 w 38"/>
                    <a:gd name="T31" fmla="*/ 1743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1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6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1"/>
                      </a:cubicBezTo>
                      <a:cubicBezTo>
                        <a:pt x="35" y="10"/>
                        <a:pt x="38" y="5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9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2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F08B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58" name="Freeform 157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38" name="Group 158"/>
              <p:cNvGrpSpPr>
                <a:grpSpLocks/>
              </p:cNvGrpSpPr>
              <p:nvPr/>
            </p:nvGrpSpPr>
            <p:grpSpPr bwMode="auto">
              <a:xfrm>
                <a:off x="5060950" y="3046413"/>
                <a:ext cx="152400" cy="454025"/>
                <a:chOff x="818" y="866"/>
                <a:chExt cx="96" cy="286"/>
              </a:xfrm>
            </p:grpSpPr>
            <p:sp>
              <p:nvSpPr>
                <p:cNvPr id="151" name="Freeform 1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52" name="Freeform 1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53" name="Freeform 1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54" name="Freeform 1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39" name="Group 163"/>
              <p:cNvGrpSpPr>
                <a:grpSpLocks/>
              </p:cNvGrpSpPr>
              <p:nvPr/>
            </p:nvGrpSpPr>
            <p:grpSpPr bwMode="auto">
              <a:xfrm>
                <a:off x="5060950" y="3351213"/>
                <a:ext cx="150813" cy="441325"/>
                <a:chOff x="1008" y="867"/>
                <a:chExt cx="95" cy="278"/>
              </a:xfrm>
            </p:grpSpPr>
            <p:sp>
              <p:nvSpPr>
                <p:cNvPr id="147" name="Freeform 164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solidFill>
                  <a:srgbClr val="F7AD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48" name="Freeform 165"/>
                <p:cNvSpPr>
                  <a:spLocks/>
                </p:cNvSpPr>
                <p:nvPr/>
              </p:nvSpPr>
              <p:spPr bwMode="auto">
                <a:xfrm>
                  <a:off x="1053" y="867"/>
                  <a:ext cx="50" cy="278"/>
                </a:xfrm>
                <a:custGeom>
                  <a:avLst/>
                  <a:gdLst>
                    <a:gd name="T0" fmla="*/ 313 w 20"/>
                    <a:gd name="T1" fmla="*/ 1555 h 111"/>
                    <a:gd name="T2" fmla="*/ 313 w 20"/>
                    <a:gd name="T3" fmla="*/ 0 h 111"/>
                    <a:gd name="T4" fmla="*/ 270 w 20"/>
                    <a:gd name="T5" fmla="*/ 95 h 111"/>
                    <a:gd name="T6" fmla="*/ 270 w 20"/>
                    <a:gd name="T7" fmla="*/ 1555 h 111"/>
                    <a:gd name="T8" fmla="*/ 0 w 20"/>
                    <a:gd name="T9" fmla="*/ 1743 h 111"/>
                    <a:gd name="T10" fmla="*/ 20 w 20"/>
                    <a:gd name="T11" fmla="*/ 1743 h 111"/>
                    <a:gd name="T12" fmla="*/ 313 w 20"/>
                    <a:gd name="T13" fmla="*/ 1555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9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6"/>
                        <a:pt x="20" y="99"/>
                      </a:cubicBezTo>
                      <a:close/>
                    </a:path>
                  </a:pathLst>
                </a:custGeom>
                <a:solidFill>
                  <a:srgbClr val="FACF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49" name="Freeform 166"/>
                <p:cNvSpPr>
                  <a:spLocks noEditPoints="1"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395 w 38"/>
                    <a:gd name="T1" fmla="*/ 175 h 111"/>
                    <a:gd name="T2" fmla="*/ 500 w 38"/>
                    <a:gd name="T3" fmla="*/ 346 h 111"/>
                    <a:gd name="T4" fmla="*/ 345 w 38"/>
                    <a:gd name="T5" fmla="*/ 564 h 111"/>
                    <a:gd name="T6" fmla="*/ 375 w 38"/>
                    <a:gd name="T7" fmla="*/ 564 h 111"/>
                    <a:gd name="T8" fmla="*/ 550 w 38"/>
                    <a:gd name="T9" fmla="*/ 346 h 111"/>
                    <a:gd name="T10" fmla="*/ 458 w 38"/>
                    <a:gd name="T11" fmla="*/ 175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75 h 111"/>
                    <a:gd name="T18" fmla="*/ 345 w 38"/>
                    <a:gd name="T19" fmla="*/ 1743 h 111"/>
                    <a:gd name="T20" fmla="*/ 83 w 38"/>
                    <a:gd name="T21" fmla="*/ 1555 h 111"/>
                    <a:gd name="T22" fmla="*/ 83 w 38"/>
                    <a:gd name="T23" fmla="*/ 125 h 111"/>
                    <a:gd name="T24" fmla="*/ 0 w 38"/>
                    <a:gd name="T25" fmla="*/ 0 h 111"/>
                    <a:gd name="T26" fmla="*/ 0 w 38"/>
                    <a:gd name="T27" fmla="*/ 1555 h 111"/>
                    <a:gd name="T28" fmla="*/ 300 w 38"/>
                    <a:gd name="T29" fmla="*/ 1743 h 111"/>
                    <a:gd name="T30" fmla="*/ 345 w 38"/>
                    <a:gd name="T31" fmla="*/ 1743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1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6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1"/>
                      </a:cubicBezTo>
                      <a:cubicBezTo>
                        <a:pt x="35" y="10"/>
                        <a:pt x="38" y="5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9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2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F08B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50" name="Freeform 167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40" name="Group 168"/>
              <p:cNvGrpSpPr>
                <a:grpSpLocks/>
              </p:cNvGrpSpPr>
              <p:nvPr/>
            </p:nvGrpSpPr>
            <p:grpSpPr bwMode="auto">
              <a:xfrm>
                <a:off x="6184900" y="3122613"/>
                <a:ext cx="152400" cy="454025"/>
                <a:chOff x="818" y="866"/>
                <a:chExt cx="96" cy="286"/>
              </a:xfrm>
            </p:grpSpPr>
            <p:sp>
              <p:nvSpPr>
                <p:cNvPr id="143" name="Freeform 16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44" name="Freeform 17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45" name="Freeform 17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46" name="Freeform 17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41" name="Group 173"/>
              <p:cNvGrpSpPr>
                <a:grpSpLocks/>
              </p:cNvGrpSpPr>
              <p:nvPr/>
            </p:nvGrpSpPr>
            <p:grpSpPr bwMode="auto">
              <a:xfrm>
                <a:off x="6184900" y="3427413"/>
                <a:ext cx="150813" cy="441325"/>
                <a:chOff x="1008" y="867"/>
                <a:chExt cx="95" cy="278"/>
              </a:xfrm>
            </p:grpSpPr>
            <p:sp>
              <p:nvSpPr>
                <p:cNvPr id="139" name="Freeform 174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solidFill>
                  <a:srgbClr val="F7AD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40" name="Freeform 175"/>
                <p:cNvSpPr>
                  <a:spLocks/>
                </p:cNvSpPr>
                <p:nvPr/>
              </p:nvSpPr>
              <p:spPr bwMode="auto">
                <a:xfrm>
                  <a:off x="1053" y="867"/>
                  <a:ext cx="50" cy="278"/>
                </a:xfrm>
                <a:custGeom>
                  <a:avLst/>
                  <a:gdLst>
                    <a:gd name="T0" fmla="*/ 313 w 20"/>
                    <a:gd name="T1" fmla="*/ 1555 h 111"/>
                    <a:gd name="T2" fmla="*/ 313 w 20"/>
                    <a:gd name="T3" fmla="*/ 0 h 111"/>
                    <a:gd name="T4" fmla="*/ 270 w 20"/>
                    <a:gd name="T5" fmla="*/ 95 h 111"/>
                    <a:gd name="T6" fmla="*/ 270 w 20"/>
                    <a:gd name="T7" fmla="*/ 1555 h 111"/>
                    <a:gd name="T8" fmla="*/ 0 w 20"/>
                    <a:gd name="T9" fmla="*/ 1743 h 111"/>
                    <a:gd name="T10" fmla="*/ 20 w 20"/>
                    <a:gd name="T11" fmla="*/ 1743 h 111"/>
                    <a:gd name="T12" fmla="*/ 313 w 20"/>
                    <a:gd name="T13" fmla="*/ 1555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9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6"/>
                        <a:pt x="20" y="99"/>
                      </a:cubicBezTo>
                      <a:close/>
                    </a:path>
                  </a:pathLst>
                </a:custGeom>
                <a:solidFill>
                  <a:srgbClr val="FACF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41" name="Freeform 176"/>
                <p:cNvSpPr>
                  <a:spLocks noEditPoints="1"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395 w 38"/>
                    <a:gd name="T1" fmla="*/ 175 h 111"/>
                    <a:gd name="T2" fmla="*/ 500 w 38"/>
                    <a:gd name="T3" fmla="*/ 346 h 111"/>
                    <a:gd name="T4" fmla="*/ 345 w 38"/>
                    <a:gd name="T5" fmla="*/ 564 h 111"/>
                    <a:gd name="T6" fmla="*/ 375 w 38"/>
                    <a:gd name="T7" fmla="*/ 564 h 111"/>
                    <a:gd name="T8" fmla="*/ 550 w 38"/>
                    <a:gd name="T9" fmla="*/ 346 h 111"/>
                    <a:gd name="T10" fmla="*/ 458 w 38"/>
                    <a:gd name="T11" fmla="*/ 175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75 h 111"/>
                    <a:gd name="T18" fmla="*/ 345 w 38"/>
                    <a:gd name="T19" fmla="*/ 1743 h 111"/>
                    <a:gd name="T20" fmla="*/ 83 w 38"/>
                    <a:gd name="T21" fmla="*/ 1555 h 111"/>
                    <a:gd name="T22" fmla="*/ 83 w 38"/>
                    <a:gd name="T23" fmla="*/ 125 h 111"/>
                    <a:gd name="T24" fmla="*/ 0 w 38"/>
                    <a:gd name="T25" fmla="*/ 0 h 111"/>
                    <a:gd name="T26" fmla="*/ 0 w 38"/>
                    <a:gd name="T27" fmla="*/ 1555 h 111"/>
                    <a:gd name="T28" fmla="*/ 300 w 38"/>
                    <a:gd name="T29" fmla="*/ 1743 h 111"/>
                    <a:gd name="T30" fmla="*/ 345 w 38"/>
                    <a:gd name="T31" fmla="*/ 1743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1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6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1"/>
                      </a:cubicBezTo>
                      <a:cubicBezTo>
                        <a:pt x="35" y="10"/>
                        <a:pt x="38" y="5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9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2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F08B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42" name="Freeform 177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42" name="Group 178"/>
              <p:cNvGrpSpPr>
                <a:grpSpLocks/>
              </p:cNvGrpSpPr>
              <p:nvPr/>
            </p:nvGrpSpPr>
            <p:grpSpPr bwMode="auto">
              <a:xfrm>
                <a:off x="7385050" y="2894013"/>
                <a:ext cx="152400" cy="454025"/>
                <a:chOff x="818" y="866"/>
                <a:chExt cx="96" cy="286"/>
              </a:xfrm>
            </p:grpSpPr>
            <p:sp>
              <p:nvSpPr>
                <p:cNvPr id="135" name="Freeform 17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36" name="Freeform 18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37" name="Freeform 18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38" name="Freeform 18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43" name="Group 183"/>
              <p:cNvGrpSpPr>
                <a:grpSpLocks/>
              </p:cNvGrpSpPr>
              <p:nvPr/>
            </p:nvGrpSpPr>
            <p:grpSpPr bwMode="auto">
              <a:xfrm>
                <a:off x="7385050" y="3198813"/>
                <a:ext cx="150813" cy="441325"/>
                <a:chOff x="1008" y="867"/>
                <a:chExt cx="95" cy="278"/>
              </a:xfrm>
            </p:grpSpPr>
            <p:sp>
              <p:nvSpPr>
                <p:cNvPr id="131" name="Freeform 184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solidFill>
                  <a:srgbClr val="F7AD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32" name="Freeform 185"/>
                <p:cNvSpPr>
                  <a:spLocks/>
                </p:cNvSpPr>
                <p:nvPr/>
              </p:nvSpPr>
              <p:spPr bwMode="auto">
                <a:xfrm>
                  <a:off x="1053" y="867"/>
                  <a:ext cx="50" cy="278"/>
                </a:xfrm>
                <a:custGeom>
                  <a:avLst/>
                  <a:gdLst>
                    <a:gd name="T0" fmla="*/ 313 w 20"/>
                    <a:gd name="T1" fmla="*/ 1555 h 111"/>
                    <a:gd name="T2" fmla="*/ 313 w 20"/>
                    <a:gd name="T3" fmla="*/ 0 h 111"/>
                    <a:gd name="T4" fmla="*/ 270 w 20"/>
                    <a:gd name="T5" fmla="*/ 95 h 111"/>
                    <a:gd name="T6" fmla="*/ 270 w 20"/>
                    <a:gd name="T7" fmla="*/ 1555 h 111"/>
                    <a:gd name="T8" fmla="*/ 0 w 20"/>
                    <a:gd name="T9" fmla="*/ 1743 h 111"/>
                    <a:gd name="T10" fmla="*/ 20 w 20"/>
                    <a:gd name="T11" fmla="*/ 1743 h 111"/>
                    <a:gd name="T12" fmla="*/ 313 w 20"/>
                    <a:gd name="T13" fmla="*/ 1555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9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6"/>
                        <a:pt x="20" y="99"/>
                      </a:cubicBezTo>
                      <a:close/>
                    </a:path>
                  </a:pathLst>
                </a:custGeom>
                <a:solidFill>
                  <a:srgbClr val="FACF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33" name="Freeform 186"/>
                <p:cNvSpPr>
                  <a:spLocks noEditPoints="1"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395 w 38"/>
                    <a:gd name="T1" fmla="*/ 175 h 111"/>
                    <a:gd name="T2" fmla="*/ 500 w 38"/>
                    <a:gd name="T3" fmla="*/ 346 h 111"/>
                    <a:gd name="T4" fmla="*/ 345 w 38"/>
                    <a:gd name="T5" fmla="*/ 564 h 111"/>
                    <a:gd name="T6" fmla="*/ 375 w 38"/>
                    <a:gd name="T7" fmla="*/ 564 h 111"/>
                    <a:gd name="T8" fmla="*/ 550 w 38"/>
                    <a:gd name="T9" fmla="*/ 346 h 111"/>
                    <a:gd name="T10" fmla="*/ 458 w 38"/>
                    <a:gd name="T11" fmla="*/ 175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75 h 111"/>
                    <a:gd name="T18" fmla="*/ 345 w 38"/>
                    <a:gd name="T19" fmla="*/ 1743 h 111"/>
                    <a:gd name="T20" fmla="*/ 83 w 38"/>
                    <a:gd name="T21" fmla="*/ 1555 h 111"/>
                    <a:gd name="T22" fmla="*/ 83 w 38"/>
                    <a:gd name="T23" fmla="*/ 125 h 111"/>
                    <a:gd name="T24" fmla="*/ 0 w 38"/>
                    <a:gd name="T25" fmla="*/ 0 h 111"/>
                    <a:gd name="T26" fmla="*/ 0 w 38"/>
                    <a:gd name="T27" fmla="*/ 1555 h 111"/>
                    <a:gd name="T28" fmla="*/ 300 w 38"/>
                    <a:gd name="T29" fmla="*/ 1743 h 111"/>
                    <a:gd name="T30" fmla="*/ 345 w 38"/>
                    <a:gd name="T31" fmla="*/ 1743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1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6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1"/>
                      </a:cubicBezTo>
                      <a:cubicBezTo>
                        <a:pt x="35" y="10"/>
                        <a:pt x="38" y="5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9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2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F08B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34" name="Freeform 187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44" name="Group 188"/>
              <p:cNvGrpSpPr>
                <a:grpSpLocks/>
              </p:cNvGrpSpPr>
              <p:nvPr/>
            </p:nvGrpSpPr>
            <p:grpSpPr bwMode="auto">
              <a:xfrm>
                <a:off x="8299450" y="3179763"/>
                <a:ext cx="152400" cy="454025"/>
                <a:chOff x="818" y="866"/>
                <a:chExt cx="96" cy="286"/>
              </a:xfrm>
            </p:grpSpPr>
            <p:sp>
              <p:nvSpPr>
                <p:cNvPr id="127" name="Freeform 18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28" name="Freeform 19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29" name="Freeform 19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30" name="Freeform 19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45" name="Group 193"/>
              <p:cNvGrpSpPr>
                <a:grpSpLocks/>
              </p:cNvGrpSpPr>
              <p:nvPr/>
            </p:nvGrpSpPr>
            <p:grpSpPr bwMode="auto">
              <a:xfrm>
                <a:off x="8299450" y="3484563"/>
                <a:ext cx="150813" cy="441325"/>
                <a:chOff x="1008" y="867"/>
                <a:chExt cx="95" cy="278"/>
              </a:xfrm>
            </p:grpSpPr>
            <p:sp>
              <p:nvSpPr>
                <p:cNvPr id="123" name="Freeform 194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solidFill>
                  <a:srgbClr val="F7AD3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24" name="Freeform 195"/>
                <p:cNvSpPr>
                  <a:spLocks/>
                </p:cNvSpPr>
                <p:nvPr/>
              </p:nvSpPr>
              <p:spPr bwMode="auto">
                <a:xfrm>
                  <a:off x="1053" y="867"/>
                  <a:ext cx="50" cy="278"/>
                </a:xfrm>
                <a:custGeom>
                  <a:avLst/>
                  <a:gdLst>
                    <a:gd name="T0" fmla="*/ 313 w 20"/>
                    <a:gd name="T1" fmla="*/ 1555 h 111"/>
                    <a:gd name="T2" fmla="*/ 313 w 20"/>
                    <a:gd name="T3" fmla="*/ 0 h 111"/>
                    <a:gd name="T4" fmla="*/ 270 w 20"/>
                    <a:gd name="T5" fmla="*/ 95 h 111"/>
                    <a:gd name="T6" fmla="*/ 270 w 20"/>
                    <a:gd name="T7" fmla="*/ 1555 h 111"/>
                    <a:gd name="T8" fmla="*/ 0 w 20"/>
                    <a:gd name="T9" fmla="*/ 1743 h 111"/>
                    <a:gd name="T10" fmla="*/ 20 w 20"/>
                    <a:gd name="T11" fmla="*/ 1743 h 111"/>
                    <a:gd name="T12" fmla="*/ 313 w 20"/>
                    <a:gd name="T13" fmla="*/ 1555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9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6"/>
                        <a:pt x="20" y="99"/>
                      </a:cubicBezTo>
                      <a:close/>
                    </a:path>
                  </a:pathLst>
                </a:custGeom>
                <a:solidFill>
                  <a:srgbClr val="FACF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25" name="Freeform 196"/>
                <p:cNvSpPr>
                  <a:spLocks noEditPoints="1"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395 w 38"/>
                    <a:gd name="T1" fmla="*/ 175 h 111"/>
                    <a:gd name="T2" fmla="*/ 500 w 38"/>
                    <a:gd name="T3" fmla="*/ 346 h 111"/>
                    <a:gd name="T4" fmla="*/ 345 w 38"/>
                    <a:gd name="T5" fmla="*/ 564 h 111"/>
                    <a:gd name="T6" fmla="*/ 375 w 38"/>
                    <a:gd name="T7" fmla="*/ 564 h 111"/>
                    <a:gd name="T8" fmla="*/ 550 w 38"/>
                    <a:gd name="T9" fmla="*/ 346 h 111"/>
                    <a:gd name="T10" fmla="*/ 458 w 38"/>
                    <a:gd name="T11" fmla="*/ 175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75 h 111"/>
                    <a:gd name="T18" fmla="*/ 345 w 38"/>
                    <a:gd name="T19" fmla="*/ 1743 h 111"/>
                    <a:gd name="T20" fmla="*/ 83 w 38"/>
                    <a:gd name="T21" fmla="*/ 1555 h 111"/>
                    <a:gd name="T22" fmla="*/ 83 w 38"/>
                    <a:gd name="T23" fmla="*/ 125 h 111"/>
                    <a:gd name="T24" fmla="*/ 0 w 38"/>
                    <a:gd name="T25" fmla="*/ 0 h 111"/>
                    <a:gd name="T26" fmla="*/ 0 w 38"/>
                    <a:gd name="T27" fmla="*/ 1555 h 111"/>
                    <a:gd name="T28" fmla="*/ 300 w 38"/>
                    <a:gd name="T29" fmla="*/ 1743 h 111"/>
                    <a:gd name="T30" fmla="*/ 345 w 38"/>
                    <a:gd name="T31" fmla="*/ 1743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1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6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1"/>
                      </a:cubicBezTo>
                      <a:cubicBezTo>
                        <a:pt x="35" y="10"/>
                        <a:pt x="38" y="5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9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2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F08B3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26" name="Freeform 197"/>
                <p:cNvSpPr>
                  <a:spLocks/>
                </p:cNvSpPr>
                <p:nvPr/>
              </p:nvSpPr>
              <p:spPr bwMode="auto">
                <a:xfrm>
                  <a:off x="1008" y="867"/>
                  <a:ext cx="95" cy="278"/>
                </a:xfrm>
                <a:custGeom>
                  <a:avLst/>
                  <a:gdLst>
                    <a:gd name="T0" fmla="*/ 595 w 38"/>
                    <a:gd name="T1" fmla="*/ 1555 h 111"/>
                    <a:gd name="T2" fmla="*/ 595 w 38"/>
                    <a:gd name="T3" fmla="*/ 0 h 111"/>
                    <a:gd name="T4" fmla="*/ 395 w 38"/>
                    <a:gd name="T5" fmla="*/ 175 h 111"/>
                    <a:gd name="T6" fmla="*/ 500 w 38"/>
                    <a:gd name="T7" fmla="*/ 346 h 111"/>
                    <a:gd name="T8" fmla="*/ 300 w 38"/>
                    <a:gd name="T9" fmla="*/ 564 h 111"/>
                    <a:gd name="T10" fmla="*/ 95 w 38"/>
                    <a:gd name="T11" fmla="*/ 346 h 111"/>
                    <a:gd name="T12" fmla="*/ 208 w 38"/>
                    <a:gd name="T13" fmla="*/ 175 h 111"/>
                    <a:gd name="T14" fmla="*/ 0 w 38"/>
                    <a:gd name="T15" fmla="*/ 0 h 111"/>
                    <a:gd name="T16" fmla="*/ 0 w 38"/>
                    <a:gd name="T17" fmla="*/ 1555 h 111"/>
                    <a:gd name="T18" fmla="*/ 300 w 38"/>
                    <a:gd name="T19" fmla="*/ 1743 h 111"/>
                    <a:gd name="T20" fmla="*/ 595 w 38"/>
                    <a:gd name="T21" fmla="*/ 1555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9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1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8" y="13"/>
                        <a:pt x="13" y="11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0" y="106"/>
                        <a:pt x="4" y="111"/>
                        <a:pt x="19" y="111"/>
                      </a:cubicBezTo>
                      <a:cubicBezTo>
                        <a:pt x="34" y="111"/>
                        <a:pt x="38" y="106"/>
                        <a:pt x="38" y="99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46" name="Group 198"/>
              <p:cNvGrpSpPr>
                <a:grpSpLocks/>
              </p:cNvGrpSpPr>
              <p:nvPr/>
            </p:nvGrpSpPr>
            <p:grpSpPr bwMode="auto">
              <a:xfrm>
                <a:off x="3946525" y="2982913"/>
                <a:ext cx="152400" cy="454025"/>
                <a:chOff x="818" y="866"/>
                <a:chExt cx="96" cy="286"/>
              </a:xfrm>
            </p:grpSpPr>
            <p:sp>
              <p:nvSpPr>
                <p:cNvPr id="119" name="Freeform 19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20" name="Freeform 20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21" name="Freeform 20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22" name="Freeform 20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47" name="Group 203"/>
              <p:cNvGrpSpPr>
                <a:grpSpLocks/>
              </p:cNvGrpSpPr>
              <p:nvPr/>
            </p:nvGrpSpPr>
            <p:grpSpPr bwMode="auto">
              <a:xfrm>
                <a:off x="3946525" y="3284538"/>
                <a:ext cx="150813" cy="444500"/>
                <a:chOff x="1203" y="861"/>
                <a:chExt cx="95" cy="279"/>
              </a:xfrm>
            </p:grpSpPr>
            <p:sp>
              <p:nvSpPr>
                <p:cNvPr id="115" name="Freeform 204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solidFill>
                  <a:srgbClr val="C7D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16" name="Freeform 205"/>
                <p:cNvSpPr>
                  <a:spLocks/>
                </p:cNvSpPr>
                <p:nvPr/>
              </p:nvSpPr>
              <p:spPr bwMode="auto">
                <a:xfrm>
                  <a:off x="1248" y="861"/>
                  <a:ext cx="50" cy="279"/>
                </a:xfrm>
                <a:custGeom>
                  <a:avLst/>
                  <a:gdLst>
                    <a:gd name="T0" fmla="*/ 313 w 20"/>
                    <a:gd name="T1" fmla="*/ 1553 h 111"/>
                    <a:gd name="T2" fmla="*/ 313 w 20"/>
                    <a:gd name="T3" fmla="*/ 0 h 111"/>
                    <a:gd name="T4" fmla="*/ 270 w 20"/>
                    <a:gd name="T5" fmla="*/ 96 h 111"/>
                    <a:gd name="T6" fmla="*/ 270 w 20"/>
                    <a:gd name="T7" fmla="*/ 1553 h 111"/>
                    <a:gd name="T8" fmla="*/ 0 w 20"/>
                    <a:gd name="T9" fmla="*/ 1762 h 111"/>
                    <a:gd name="T10" fmla="*/ 20 w 20"/>
                    <a:gd name="T11" fmla="*/ 1762 h 111"/>
                    <a:gd name="T12" fmla="*/ 313 w 20"/>
                    <a:gd name="T13" fmla="*/ 1553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8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5"/>
                        <a:pt x="20" y="98"/>
                      </a:cubicBezTo>
                      <a:close/>
                    </a:path>
                  </a:pathLst>
                </a:custGeom>
                <a:solidFill>
                  <a:srgbClr val="DFDD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17" name="Freeform 206"/>
                <p:cNvSpPr>
                  <a:spLocks noEditPoints="1"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395 w 38"/>
                    <a:gd name="T1" fmla="*/ 158 h 111"/>
                    <a:gd name="T2" fmla="*/ 500 w 38"/>
                    <a:gd name="T3" fmla="*/ 347 h 111"/>
                    <a:gd name="T4" fmla="*/ 345 w 38"/>
                    <a:gd name="T5" fmla="*/ 555 h 111"/>
                    <a:gd name="T6" fmla="*/ 375 w 38"/>
                    <a:gd name="T7" fmla="*/ 568 h 111"/>
                    <a:gd name="T8" fmla="*/ 550 w 38"/>
                    <a:gd name="T9" fmla="*/ 347 h 111"/>
                    <a:gd name="T10" fmla="*/ 458 w 38"/>
                    <a:gd name="T11" fmla="*/ 158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58 h 111"/>
                    <a:gd name="T18" fmla="*/ 345 w 38"/>
                    <a:gd name="T19" fmla="*/ 1762 h 111"/>
                    <a:gd name="T20" fmla="*/ 83 w 38"/>
                    <a:gd name="T21" fmla="*/ 1553 h 111"/>
                    <a:gd name="T22" fmla="*/ 83 w 38"/>
                    <a:gd name="T23" fmla="*/ 126 h 111"/>
                    <a:gd name="T24" fmla="*/ 0 w 38"/>
                    <a:gd name="T25" fmla="*/ 0 h 111"/>
                    <a:gd name="T26" fmla="*/ 0 w 38"/>
                    <a:gd name="T27" fmla="*/ 1553 h 111"/>
                    <a:gd name="T28" fmla="*/ 300 w 38"/>
                    <a:gd name="T29" fmla="*/ 1762 h 111"/>
                    <a:gd name="T30" fmla="*/ 345 w 38"/>
                    <a:gd name="T31" fmla="*/ 1762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0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5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0"/>
                      </a:cubicBezTo>
                      <a:cubicBezTo>
                        <a:pt x="35" y="9"/>
                        <a:pt x="38" y="6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1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9DB7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18" name="Freeform 207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48" name="Group 208"/>
              <p:cNvGrpSpPr>
                <a:grpSpLocks/>
              </p:cNvGrpSpPr>
              <p:nvPr/>
            </p:nvGrpSpPr>
            <p:grpSpPr bwMode="auto">
              <a:xfrm>
                <a:off x="4784725" y="3170238"/>
                <a:ext cx="152400" cy="454025"/>
                <a:chOff x="818" y="866"/>
                <a:chExt cx="96" cy="286"/>
              </a:xfrm>
            </p:grpSpPr>
            <p:sp>
              <p:nvSpPr>
                <p:cNvPr id="111" name="Freeform 20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12" name="Freeform 21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13" name="Freeform 21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14" name="Freeform 21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49" name="Group 213"/>
              <p:cNvGrpSpPr>
                <a:grpSpLocks/>
              </p:cNvGrpSpPr>
              <p:nvPr/>
            </p:nvGrpSpPr>
            <p:grpSpPr bwMode="auto">
              <a:xfrm>
                <a:off x="4784725" y="3471863"/>
                <a:ext cx="150813" cy="444500"/>
                <a:chOff x="1203" y="861"/>
                <a:chExt cx="95" cy="279"/>
              </a:xfrm>
            </p:grpSpPr>
            <p:sp>
              <p:nvSpPr>
                <p:cNvPr id="107" name="Freeform 214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solidFill>
                  <a:srgbClr val="C7D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08" name="Freeform 215"/>
                <p:cNvSpPr>
                  <a:spLocks/>
                </p:cNvSpPr>
                <p:nvPr/>
              </p:nvSpPr>
              <p:spPr bwMode="auto">
                <a:xfrm>
                  <a:off x="1248" y="861"/>
                  <a:ext cx="50" cy="279"/>
                </a:xfrm>
                <a:custGeom>
                  <a:avLst/>
                  <a:gdLst>
                    <a:gd name="T0" fmla="*/ 313 w 20"/>
                    <a:gd name="T1" fmla="*/ 1553 h 111"/>
                    <a:gd name="T2" fmla="*/ 313 w 20"/>
                    <a:gd name="T3" fmla="*/ 0 h 111"/>
                    <a:gd name="T4" fmla="*/ 270 w 20"/>
                    <a:gd name="T5" fmla="*/ 96 h 111"/>
                    <a:gd name="T6" fmla="*/ 270 w 20"/>
                    <a:gd name="T7" fmla="*/ 1553 h 111"/>
                    <a:gd name="T8" fmla="*/ 0 w 20"/>
                    <a:gd name="T9" fmla="*/ 1762 h 111"/>
                    <a:gd name="T10" fmla="*/ 20 w 20"/>
                    <a:gd name="T11" fmla="*/ 1762 h 111"/>
                    <a:gd name="T12" fmla="*/ 313 w 20"/>
                    <a:gd name="T13" fmla="*/ 1553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8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5"/>
                        <a:pt x="20" y="98"/>
                      </a:cubicBezTo>
                      <a:close/>
                    </a:path>
                  </a:pathLst>
                </a:custGeom>
                <a:solidFill>
                  <a:srgbClr val="DFDD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09" name="Freeform 216"/>
                <p:cNvSpPr>
                  <a:spLocks noEditPoints="1"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395 w 38"/>
                    <a:gd name="T1" fmla="*/ 158 h 111"/>
                    <a:gd name="T2" fmla="*/ 500 w 38"/>
                    <a:gd name="T3" fmla="*/ 347 h 111"/>
                    <a:gd name="T4" fmla="*/ 345 w 38"/>
                    <a:gd name="T5" fmla="*/ 555 h 111"/>
                    <a:gd name="T6" fmla="*/ 375 w 38"/>
                    <a:gd name="T7" fmla="*/ 568 h 111"/>
                    <a:gd name="T8" fmla="*/ 550 w 38"/>
                    <a:gd name="T9" fmla="*/ 347 h 111"/>
                    <a:gd name="T10" fmla="*/ 458 w 38"/>
                    <a:gd name="T11" fmla="*/ 158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58 h 111"/>
                    <a:gd name="T18" fmla="*/ 345 w 38"/>
                    <a:gd name="T19" fmla="*/ 1762 h 111"/>
                    <a:gd name="T20" fmla="*/ 83 w 38"/>
                    <a:gd name="T21" fmla="*/ 1553 h 111"/>
                    <a:gd name="T22" fmla="*/ 83 w 38"/>
                    <a:gd name="T23" fmla="*/ 126 h 111"/>
                    <a:gd name="T24" fmla="*/ 0 w 38"/>
                    <a:gd name="T25" fmla="*/ 0 h 111"/>
                    <a:gd name="T26" fmla="*/ 0 w 38"/>
                    <a:gd name="T27" fmla="*/ 1553 h 111"/>
                    <a:gd name="T28" fmla="*/ 300 w 38"/>
                    <a:gd name="T29" fmla="*/ 1762 h 111"/>
                    <a:gd name="T30" fmla="*/ 345 w 38"/>
                    <a:gd name="T31" fmla="*/ 1762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0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5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0"/>
                      </a:cubicBezTo>
                      <a:cubicBezTo>
                        <a:pt x="35" y="9"/>
                        <a:pt x="38" y="6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1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9DB7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10" name="Freeform 217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50" name="Group 218"/>
              <p:cNvGrpSpPr>
                <a:grpSpLocks/>
              </p:cNvGrpSpPr>
              <p:nvPr/>
            </p:nvGrpSpPr>
            <p:grpSpPr bwMode="auto">
              <a:xfrm>
                <a:off x="5603875" y="2951163"/>
                <a:ext cx="152400" cy="454025"/>
                <a:chOff x="818" y="866"/>
                <a:chExt cx="96" cy="286"/>
              </a:xfrm>
            </p:grpSpPr>
            <p:sp>
              <p:nvSpPr>
                <p:cNvPr id="103" name="Freeform 21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04" name="Freeform 22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05" name="Freeform 22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06" name="Freeform 22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51" name="Group 223"/>
              <p:cNvGrpSpPr>
                <a:grpSpLocks/>
              </p:cNvGrpSpPr>
              <p:nvPr/>
            </p:nvGrpSpPr>
            <p:grpSpPr bwMode="auto">
              <a:xfrm>
                <a:off x="5603875" y="3252788"/>
                <a:ext cx="150813" cy="444500"/>
                <a:chOff x="1203" y="861"/>
                <a:chExt cx="95" cy="279"/>
              </a:xfrm>
            </p:grpSpPr>
            <p:sp>
              <p:nvSpPr>
                <p:cNvPr id="99" name="Freeform 224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solidFill>
                  <a:srgbClr val="C7D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00" name="Freeform 225"/>
                <p:cNvSpPr>
                  <a:spLocks/>
                </p:cNvSpPr>
                <p:nvPr/>
              </p:nvSpPr>
              <p:spPr bwMode="auto">
                <a:xfrm>
                  <a:off x="1248" y="861"/>
                  <a:ext cx="50" cy="279"/>
                </a:xfrm>
                <a:custGeom>
                  <a:avLst/>
                  <a:gdLst>
                    <a:gd name="T0" fmla="*/ 313 w 20"/>
                    <a:gd name="T1" fmla="*/ 1553 h 111"/>
                    <a:gd name="T2" fmla="*/ 313 w 20"/>
                    <a:gd name="T3" fmla="*/ 0 h 111"/>
                    <a:gd name="T4" fmla="*/ 270 w 20"/>
                    <a:gd name="T5" fmla="*/ 96 h 111"/>
                    <a:gd name="T6" fmla="*/ 270 w 20"/>
                    <a:gd name="T7" fmla="*/ 1553 h 111"/>
                    <a:gd name="T8" fmla="*/ 0 w 20"/>
                    <a:gd name="T9" fmla="*/ 1762 h 111"/>
                    <a:gd name="T10" fmla="*/ 20 w 20"/>
                    <a:gd name="T11" fmla="*/ 1762 h 111"/>
                    <a:gd name="T12" fmla="*/ 313 w 20"/>
                    <a:gd name="T13" fmla="*/ 1553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8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5"/>
                        <a:pt x="20" y="98"/>
                      </a:cubicBezTo>
                      <a:close/>
                    </a:path>
                  </a:pathLst>
                </a:custGeom>
                <a:solidFill>
                  <a:srgbClr val="DFDD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01" name="Freeform 226"/>
                <p:cNvSpPr>
                  <a:spLocks noEditPoints="1"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395 w 38"/>
                    <a:gd name="T1" fmla="*/ 158 h 111"/>
                    <a:gd name="T2" fmla="*/ 500 w 38"/>
                    <a:gd name="T3" fmla="*/ 347 h 111"/>
                    <a:gd name="T4" fmla="*/ 345 w 38"/>
                    <a:gd name="T5" fmla="*/ 555 h 111"/>
                    <a:gd name="T6" fmla="*/ 375 w 38"/>
                    <a:gd name="T7" fmla="*/ 568 h 111"/>
                    <a:gd name="T8" fmla="*/ 550 w 38"/>
                    <a:gd name="T9" fmla="*/ 347 h 111"/>
                    <a:gd name="T10" fmla="*/ 458 w 38"/>
                    <a:gd name="T11" fmla="*/ 158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58 h 111"/>
                    <a:gd name="T18" fmla="*/ 345 w 38"/>
                    <a:gd name="T19" fmla="*/ 1762 h 111"/>
                    <a:gd name="T20" fmla="*/ 83 w 38"/>
                    <a:gd name="T21" fmla="*/ 1553 h 111"/>
                    <a:gd name="T22" fmla="*/ 83 w 38"/>
                    <a:gd name="T23" fmla="*/ 126 h 111"/>
                    <a:gd name="T24" fmla="*/ 0 w 38"/>
                    <a:gd name="T25" fmla="*/ 0 h 111"/>
                    <a:gd name="T26" fmla="*/ 0 w 38"/>
                    <a:gd name="T27" fmla="*/ 1553 h 111"/>
                    <a:gd name="T28" fmla="*/ 300 w 38"/>
                    <a:gd name="T29" fmla="*/ 1762 h 111"/>
                    <a:gd name="T30" fmla="*/ 345 w 38"/>
                    <a:gd name="T31" fmla="*/ 1762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0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5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0"/>
                      </a:cubicBezTo>
                      <a:cubicBezTo>
                        <a:pt x="35" y="9"/>
                        <a:pt x="38" y="6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1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9DB7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102" name="Freeform 227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52" name="Group 228"/>
              <p:cNvGrpSpPr>
                <a:grpSpLocks/>
              </p:cNvGrpSpPr>
              <p:nvPr/>
            </p:nvGrpSpPr>
            <p:grpSpPr bwMode="auto">
              <a:xfrm>
                <a:off x="6499225" y="3179763"/>
                <a:ext cx="152400" cy="454025"/>
                <a:chOff x="818" y="866"/>
                <a:chExt cx="96" cy="286"/>
              </a:xfrm>
            </p:grpSpPr>
            <p:sp>
              <p:nvSpPr>
                <p:cNvPr id="95" name="Freeform 22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96" name="Freeform 23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97" name="Freeform 23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98" name="Freeform 23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53" name="Group 233"/>
              <p:cNvGrpSpPr>
                <a:grpSpLocks/>
              </p:cNvGrpSpPr>
              <p:nvPr/>
            </p:nvGrpSpPr>
            <p:grpSpPr bwMode="auto">
              <a:xfrm>
                <a:off x="6499225" y="3481388"/>
                <a:ext cx="150813" cy="444500"/>
                <a:chOff x="1203" y="861"/>
                <a:chExt cx="95" cy="279"/>
              </a:xfrm>
            </p:grpSpPr>
            <p:sp>
              <p:nvSpPr>
                <p:cNvPr id="91" name="Freeform 234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solidFill>
                  <a:srgbClr val="C7D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92" name="Freeform 235"/>
                <p:cNvSpPr>
                  <a:spLocks/>
                </p:cNvSpPr>
                <p:nvPr/>
              </p:nvSpPr>
              <p:spPr bwMode="auto">
                <a:xfrm>
                  <a:off x="1248" y="861"/>
                  <a:ext cx="50" cy="279"/>
                </a:xfrm>
                <a:custGeom>
                  <a:avLst/>
                  <a:gdLst>
                    <a:gd name="T0" fmla="*/ 313 w 20"/>
                    <a:gd name="T1" fmla="*/ 1553 h 111"/>
                    <a:gd name="T2" fmla="*/ 313 w 20"/>
                    <a:gd name="T3" fmla="*/ 0 h 111"/>
                    <a:gd name="T4" fmla="*/ 270 w 20"/>
                    <a:gd name="T5" fmla="*/ 96 h 111"/>
                    <a:gd name="T6" fmla="*/ 270 w 20"/>
                    <a:gd name="T7" fmla="*/ 1553 h 111"/>
                    <a:gd name="T8" fmla="*/ 0 w 20"/>
                    <a:gd name="T9" fmla="*/ 1762 h 111"/>
                    <a:gd name="T10" fmla="*/ 20 w 20"/>
                    <a:gd name="T11" fmla="*/ 1762 h 111"/>
                    <a:gd name="T12" fmla="*/ 313 w 20"/>
                    <a:gd name="T13" fmla="*/ 1553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8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5"/>
                        <a:pt x="20" y="98"/>
                      </a:cubicBezTo>
                      <a:close/>
                    </a:path>
                  </a:pathLst>
                </a:custGeom>
                <a:solidFill>
                  <a:srgbClr val="DFDD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93" name="Freeform 236"/>
                <p:cNvSpPr>
                  <a:spLocks noEditPoints="1"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395 w 38"/>
                    <a:gd name="T1" fmla="*/ 158 h 111"/>
                    <a:gd name="T2" fmla="*/ 500 w 38"/>
                    <a:gd name="T3" fmla="*/ 347 h 111"/>
                    <a:gd name="T4" fmla="*/ 345 w 38"/>
                    <a:gd name="T5" fmla="*/ 555 h 111"/>
                    <a:gd name="T6" fmla="*/ 375 w 38"/>
                    <a:gd name="T7" fmla="*/ 568 h 111"/>
                    <a:gd name="T8" fmla="*/ 550 w 38"/>
                    <a:gd name="T9" fmla="*/ 347 h 111"/>
                    <a:gd name="T10" fmla="*/ 458 w 38"/>
                    <a:gd name="T11" fmla="*/ 158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58 h 111"/>
                    <a:gd name="T18" fmla="*/ 345 w 38"/>
                    <a:gd name="T19" fmla="*/ 1762 h 111"/>
                    <a:gd name="T20" fmla="*/ 83 w 38"/>
                    <a:gd name="T21" fmla="*/ 1553 h 111"/>
                    <a:gd name="T22" fmla="*/ 83 w 38"/>
                    <a:gd name="T23" fmla="*/ 126 h 111"/>
                    <a:gd name="T24" fmla="*/ 0 w 38"/>
                    <a:gd name="T25" fmla="*/ 0 h 111"/>
                    <a:gd name="T26" fmla="*/ 0 w 38"/>
                    <a:gd name="T27" fmla="*/ 1553 h 111"/>
                    <a:gd name="T28" fmla="*/ 300 w 38"/>
                    <a:gd name="T29" fmla="*/ 1762 h 111"/>
                    <a:gd name="T30" fmla="*/ 345 w 38"/>
                    <a:gd name="T31" fmla="*/ 1762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0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5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0"/>
                      </a:cubicBezTo>
                      <a:cubicBezTo>
                        <a:pt x="35" y="9"/>
                        <a:pt x="38" y="6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1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9DB7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94" name="Freeform 237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54" name="Group 238"/>
              <p:cNvGrpSpPr>
                <a:grpSpLocks/>
              </p:cNvGrpSpPr>
              <p:nvPr/>
            </p:nvGrpSpPr>
            <p:grpSpPr bwMode="auto">
              <a:xfrm>
                <a:off x="7118350" y="2979738"/>
                <a:ext cx="152400" cy="454025"/>
                <a:chOff x="818" y="866"/>
                <a:chExt cx="96" cy="286"/>
              </a:xfrm>
            </p:grpSpPr>
            <p:sp>
              <p:nvSpPr>
                <p:cNvPr id="87" name="Freeform 2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88" name="Freeform 2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89" name="Freeform 2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90" name="Freeform 2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55" name="Group 243"/>
              <p:cNvGrpSpPr>
                <a:grpSpLocks/>
              </p:cNvGrpSpPr>
              <p:nvPr/>
            </p:nvGrpSpPr>
            <p:grpSpPr bwMode="auto">
              <a:xfrm>
                <a:off x="7118350" y="3281363"/>
                <a:ext cx="150813" cy="444500"/>
                <a:chOff x="1203" y="861"/>
                <a:chExt cx="95" cy="279"/>
              </a:xfrm>
            </p:grpSpPr>
            <p:sp>
              <p:nvSpPr>
                <p:cNvPr id="83" name="Freeform 244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solidFill>
                  <a:srgbClr val="C7D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84" name="Freeform 245"/>
                <p:cNvSpPr>
                  <a:spLocks/>
                </p:cNvSpPr>
                <p:nvPr/>
              </p:nvSpPr>
              <p:spPr bwMode="auto">
                <a:xfrm>
                  <a:off x="1248" y="861"/>
                  <a:ext cx="50" cy="279"/>
                </a:xfrm>
                <a:custGeom>
                  <a:avLst/>
                  <a:gdLst>
                    <a:gd name="T0" fmla="*/ 313 w 20"/>
                    <a:gd name="T1" fmla="*/ 1553 h 111"/>
                    <a:gd name="T2" fmla="*/ 313 w 20"/>
                    <a:gd name="T3" fmla="*/ 0 h 111"/>
                    <a:gd name="T4" fmla="*/ 270 w 20"/>
                    <a:gd name="T5" fmla="*/ 96 h 111"/>
                    <a:gd name="T6" fmla="*/ 270 w 20"/>
                    <a:gd name="T7" fmla="*/ 1553 h 111"/>
                    <a:gd name="T8" fmla="*/ 0 w 20"/>
                    <a:gd name="T9" fmla="*/ 1762 h 111"/>
                    <a:gd name="T10" fmla="*/ 20 w 20"/>
                    <a:gd name="T11" fmla="*/ 1762 h 111"/>
                    <a:gd name="T12" fmla="*/ 313 w 20"/>
                    <a:gd name="T13" fmla="*/ 1553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8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5"/>
                        <a:pt x="20" y="98"/>
                      </a:cubicBezTo>
                      <a:close/>
                    </a:path>
                  </a:pathLst>
                </a:custGeom>
                <a:solidFill>
                  <a:srgbClr val="DFDD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85" name="Freeform 246"/>
                <p:cNvSpPr>
                  <a:spLocks noEditPoints="1"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395 w 38"/>
                    <a:gd name="T1" fmla="*/ 158 h 111"/>
                    <a:gd name="T2" fmla="*/ 500 w 38"/>
                    <a:gd name="T3" fmla="*/ 347 h 111"/>
                    <a:gd name="T4" fmla="*/ 345 w 38"/>
                    <a:gd name="T5" fmla="*/ 555 h 111"/>
                    <a:gd name="T6" fmla="*/ 375 w 38"/>
                    <a:gd name="T7" fmla="*/ 568 h 111"/>
                    <a:gd name="T8" fmla="*/ 550 w 38"/>
                    <a:gd name="T9" fmla="*/ 347 h 111"/>
                    <a:gd name="T10" fmla="*/ 458 w 38"/>
                    <a:gd name="T11" fmla="*/ 158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58 h 111"/>
                    <a:gd name="T18" fmla="*/ 345 w 38"/>
                    <a:gd name="T19" fmla="*/ 1762 h 111"/>
                    <a:gd name="T20" fmla="*/ 83 w 38"/>
                    <a:gd name="T21" fmla="*/ 1553 h 111"/>
                    <a:gd name="T22" fmla="*/ 83 w 38"/>
                    <a:gd name="T23" fmla="*/ 126 h 111"/>
                    <a:gd name="T24" fmla="*/ 0 w 38"/>
                    <a:gd name="T25" fmla="*/ 0 h 111"/>
                    <a:gd name="T26" fmla="*/ 0 w 38"/>
                    <a:gd name="T27" fmla="*/ 1553 h 111"/>
                    <a:gd name="T28" fmla="*/ 300 w 38"/>
                    <a:gd name="T29" fmla="*/ 1762 h 111"/>
                    <a:gd name="T30" fmla="*/ 345 w 38"/>
                    <a:gd name="T31" fmla="*/ 1762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0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5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0"/>
                      </a:cubicBezTo>
                      <a:cubicBezTo>
                        <a:pt x="35" y="9"/>
                        <a:pt x="38" y="6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1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9DB7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86" name="Freeform 247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56" name="Group 248"/>
              <p:cNvGrpSpPr>
                <a:grpSpLocks/>
              </p:cNvGrpSpPr>
              <p:nvPr/>
            </p:nvGrpSpPr>
            <p:grpSpPr bwMode="auto">
              <a:xfrm>
                <a:off x="7689850" y="2970213"/>
                <a:ext cx="152400" cy="454025"/>
                <a:chOff x="818" y="866"/>
                <a:chExt cx="96" cy="286"/>
              </a:xfrm>
            </p:grpSpPr>
            <p:sp>
              <p:nvSpPr>
                <p:cNvPr id="79" name="Freeform 2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80" name="Freeform 2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81" name="Freeform 2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82" name="Freeform 2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57" name="Group 253"/>
              <p:cNvGrpSpPr>
                <a:grpSpLocks/>
              </p:cNvGrpSpPr>
              <p:nvPr/>
            </p:nvGrpSpPr>
            <p:grpSpPr bwMode="auto">
              <a:xfrm>
                <a:off x="7689850" y="3271838"/>
                <a:ext cx="150813" cy="444500"/>
                <a:chOff x="1203" y="861"/>
                <a:chExt cx="95" cy="279"/>
              </a:xfrm>
            </p:grpSpPr>
            <p:sp>
              <p:nvSpPr>
                <p:cNvPr id="75" name="Freeform 254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solidFill>
                  <a:srgbClr val="C7D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76" name="Freeform 255"/>
                <p:cNvSpPr>
                  <a:spLocks/>
                </p:cNvSpPr>
                <p:nvPr/>
              </p:nvSpPr>
              <p:spPr bwMode="auto">
                <a:xfrm>
                  <a:off x="1248" y="861"/>
                  <a:ext cx="50" cy="279"/>
                </a:xfrm>
                <a:custGeom>
                  <a:avLst/>
                  <a:gdLst>
                    <a:gd name="T0" fmla="*/ 313 w 20"/>
                    <a:gd name="T1" fmla="*/ 1553 h 111"/>
                    <a:gd name="T2" fmla="*/ 313 w 20"/>
                    <a:gd name="T3" fmla="*/ 0 h 111"/>
                    <a:gd name="T4" fmla="*/ 270 w 20"/>
                    <a:gd name="T5" fmla="*/ 96 h 111"/>
                    <a:gd name="T6" fmla="*/ 270 w 20"/>
                    <a:gd name="T7" fmla="*/ 1553 h 111"/>
                    <a:gd name="T8" fmla="*/ 0 w 20"/>
                    <a:gd name="T9" fmla="*/ 1762 h 111"/>
                    <a:gd name="T10" fmla="*/ 20 w 20"/>
                    <a:gd name="T11" fmla="*/ 1762 h 111"/>
                    <a:gd name="T12" fmla="*/ 313 w 20"/>
                    <a:gd name="T13" fmla="*/ 1553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8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5"/>
                        <a:pt x="20" y="98"/>
                      </a:cubicBezTo>
                      <a:close/>
                    </a:path>
                  </a:pathLst>
                </a:custGeom>
                <a:solidFill>
                  <a:srgbClr val="DFDD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77" name="Freeform 256"/>
                <p:cNvSpPr>
                  <a:spLocks noEditPoints="1"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395 w 38"/>
                    <a:gd name="T1" fmla="*/ 158 h 111"/>
                    <a:gd name="T2" fmla="*/ 500 w 38"/>
                    <a:gd name="T3" fmla="*/ 347 h 111"/>
                    <a:gd name="T4" fmla="*/ 345 w 38"/>
                    <a:gd name="T5" fmla="*/ 555 h 111"/>
                    <a:gd name="T6" fmla="*/ 375 w 38"/>
                    <a:gd name="T7" fmla="*/ 568 h 111"/>
                    <a:gd name="T8" fmla="*/ 550 w 38"/>
                    <a:gd name="T9" fmla="*/ 347 h 111"/>
                    <a:gd name="T10" fmla="*/ 458 w 38"/>
                    <a:gd name="T11" fmla="*/ 158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58 h 111"/>
                    <a:gd name="T18" fmla="*/ 345 w 38"/>
                    <a:gd name="T19" fmla="*/ 1762 h 111"/>
                    <a:gd name="T20" fmla="*/ 83 w 38"/>
                    <a:gd name="T21" fmla="*/ 1553 h 111"/>
                    <a:gd name="T22" fmla="*/ 83 w 38"/>
                    <a:gd name="T23" fmla="*/ 126 h 111"/>
                    <a:gd name="T24" fmla="*/ 0 w 38"/>
                    <a:gd name="T25" fmla="*/ 0 h 111"/>
                    <a:gd name="T26" fmla="*/ 0 w 38"/>
                    <a:gd name="T27" fmla="*/ 1553 h 111"/>
                    <a:gd name="T28" fmla="*/ 300 w 38"/>
                    <a:gd name="T29" fmla="*/ 1762 h 111"/>
                    <a:gd name="T30" fmla="*/ 345 w 38"/>
                    <a:gd name="T31" fmla="*/ 1762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0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5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0"/>
                      </a:cubicBezTo>
                      <a:cubicBezTo>
                        <a:pt x="35" y="9"/>
                        <a:pt x="38" y="6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1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9DB7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78" name="Freeform 257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58" name="Group 258"/>
              <p:cNvGrpSpPr>
                <a:grpSpLocks/>
              </p:cNvGrpSpPr>
              <p:nvPr/>
            </p:nvGrpSpPr>
            <p:grpSpPr bwMode="auto">
              <a:xfrm>
                <a:off x="8604250" y="3179763"/>
                <a:ext cx="152400" cy="454025"/>
                <a:chOff x="818" y="866"/>
                <a:chExt cx="96" cy="286"/>
              </a:xfrm>
            </p:grpSpPr>
            <p:sp>
              <p:nvSpPr>
                <p:cNvPr id="71" name="Freeform 2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solidFill>
                  <a:srgbClr val="EDE3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72" name="Freeform 2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solidFill>
                  <a:srgbClr val="F5F6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73" name="Freeform 2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solidFill>
                  <a:srgbClr val="F0E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74" name="Freeform 2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no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59" name="Group 263"/>
              <p:cNvGrpSpPr>
                <a:grpSpLocks/>
              </p:cNvGrpSpPr>
              <p:nvPr/>
            </p:nvGrpSpPr>
            <p:grpSpPr bwMode="auto">
              <a:xfrm>
                <a:off x="8604250" y="3481388"/>
                <a:ext cx="150813" cy="444500"/>
                <a:chOff x="1203" y="861"/>
                <a:chExt cx="95" cy="279"/>
              </a:xfrm>
            </p:grpSpPr>
            <p:sp>
              <p:nvSpPr>
                <p:cNvPr id="67" name="Freeform 264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solidFill>
                  <a:srgbClr val="C7D22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68" name="Freeform 265"/>
                <p:cNvSpPr>
                  <a:spLocks/>
                </p:cNvSpPr>
                <p:nvPr/>
              </p:nvSpPr>
              <p:spPr bwMode="auto">
                <a:xfrm>
                  <a:off x="1248" y="861"/>
                  <a:ext cx="50" cy="279"/>
                </a:xfrm>
                <a:custGeom>
                  <a:avLst/>
                  <a:gdLst>
                    <a:gd name="T0" fmla="*/ 313 w 20"/>
                    <a:gd name="T1" fmla="*/ 1553 h 111"/>
                    <a:gd name="T2" fmla="*/ 313 w 20"/>
                    <a:gd name="T3" fmla="*/ 0 h 111"/>
                    <a:gd name="T4" fmla="*/ 270 w 20"/>
                    <a:gd name="T5" fmla="*/ 96 h 111"/>
                    <a:gd name="T6" fmla="*/ 270 w 20"/>
                    <a:gd name="T7" fmla="*/ 1553 h 111"/>
                    <a:gd name="T8" fmla="*/ 0 w 20"/>
                    <a:gd name="T9" fmla="*/ 1762 h 111"/>
                    <a:gd name="T10" fmla="*/ 20 w 20"/>
                    <a:gd name="T11" fmla="*/ 1762 h 111"/>
                    <a:gd name="T12" fmla="*/ 313 w 20"/>
                    <a:gd name="T13" fmla="*/ 1553 h 1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111">
                      <a:moveTo>
                        <a:pt x="20" y="98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1"/>
                        <a:pt x="19" y="5"/>
                        <a:pt x="17" y="6"/>
                      </a:cubicBezTo>
                      <a:cubicBezTo>
                        <a:pt x="17" y="98"/>
                        <a:pt x="17" y="98"/>
                        <a:pt x="17" y="98"/>
                      </a:cubicBezTo>
                      <a:cubicBezTo>
                        <a:pt x="17" y="105"/>
                        <a:pt x="14" y="111"/>
                        <a:pt x="0" y="111"/>
                      </a:cubicBezTo>
                      <a:cubicBezTo>
                        <a:pt x="0" y="111"/>
                        <a:pt x="0" y="111"/>
                        <a:pt x="1" y="111"/>
                      </a:cubicBezTo>
                      <a:cubicBezTo>
                        <a:pt x="16" y="111"/>
                        <a:pt x="20" y="105"/>
                        <a:pt x="20" y="98"/>
                      </a:cubicBezTo>
                      <a:close/>
                    </a:path>
                  </a:pathLst>
                </a:custGeom>
                <a:solidFill>
                  <a:srgbClr val="DFDD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69" name="Freeform 266"/>
                <p:cNvSpPr>
                  <a:spLocks noEditPoints="1"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395 w 38"/>
                    <a:gd name="T1" fmla="*/ 158 h 111"/>
                    <a:gd name="T2" fmla="*/ 500 w 38"/>
                    <a:gd name="T3" fmla="*/ 347 h 111"/>
                    <a:gd name="T4" fmla="*/ 345 w 38"/>
                    <a:gd name="T5" fmla="*/ 555 h 111"/>
                    <a:gd name="T6" fmla="*/ 375 w 38"/>
                    <a:gd name="T7" fmla="*/ 568 h 111"/>
                    <a:gd name="T8" fmla="*/ 550 w 38"/>
                    <a:gd name="T9" fmla="*/ 347 h 111"/>
                    <a:gd name="T10" fmla="*/ 458 w 38"/>
                    <a:gd name="T11" fmla="*/ 158 h 111"/>
                    <a:gd name="T12" fmla="*/ 595 w 38"/>
                    <a:gd name="T13" fmla="*/ 20 h 111"/>
                    <a:gd name="T14" fmla="*/ 595 w 38"/>
                    <a:gd name="T15" fmla="*/ 0 h 111"/>
                    <a:gd name="T16" fmla="*/ 395 w 38"/>
                    <a:gd name="T17" fmla="*/ 158 h 111"/>
                    <a:gd name="T18" fmla="*/ 345 w 38"/>
                    <a:gd name="T19" fmla="*/ 1762 h 111"/>
                    <a:gd name="T20" fmla="*/ 83 w 38"/>
                    <a:gd name="T21" fmla="*/ 1553 h 111"/>
                    <a:gd name="T22" fmla="*/ 83 w 38"/>
                    <a:gd name="T23" fmla="*/ 126 h 111"/>
                    <a:gd name="T24" fmla="*/ 0 w 38"/>
                    <a:gd name="T25" fmla="*/ 0 h 111"/>
                    <a:gd name="T26" fmla="*/ 0 w 38"/>
                    <a:gd name="T27" fmla="*/ 1553 h 111"/>
                    <a:gd name="T28" fmla="*/ 300 w 38"/>
                    <a:gd name="T29" fmla="*/ 1762 h 111"/>
                    <a:gd name="T30" fmla="*/ 345 w 38"/>
                    <a:gd name="T31" fmla="*/ 1762 h 11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38" h="111">
                      <a:moveTo>
                        <a:pt x="25" y="10"/>
                      </a:move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29"/>
                        <a:pt x="28" y="34"/>
                        <a:pt x="22" y="35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31" y="35"/>
                        <a:pt x="35" y="30"/>
                        <a:pt x="35" y="22"/>
                      </a:cubicBezTo>
                      <a:cubicBezTo>
                        <a:pt x="35" y="17"/>
                        <a:pt x="33" y="13"/>
                        <a:pt x="29" y="10"/>
                      </a:cubicBezTo>
                      <a:cubicBezTo>
                        <a:pt x="35" y="9"/>
                        <a:pt x="38" y="6"/>
                        <a:pt x="38" y="1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lose/>
                      <a:moveTo>
                        <a:pt x="22" y="111"/>
                      </a:moveTo>
                      <a:cubicBezTo>
                        <a:pt x="8" y="110"/>
                        <a:pt x="5" y="105"/>
                        <a:pt x="5" y="98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1" y="6"/>
                        <a:pt x="0" y="1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20" y="111"/>
                        <a:pt x="21" y="111"/>
                        <a:pt x="22" y="111"/>
                      </a:cubicBezTo>
                      <a:close/>
                    </a:path>
                  </a:pathLst>
                </a:custGeom>
                <a:solidFill>
                  <a:srgbClr val="9DB71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70" name="Freeform 267"/>
                <p:cNvSpPr>
                  <a:spLocks/>
                </p:cNvSpPr>
                <p:nvPr/>
              </p:nvSpPr>
              <p:spPr bwMode="auto">
                <a:xfrm>
                  <a:off x="1203" y="861"/>
                  <a:ext cx="95" cy="279"/>
                </a:xfrm>
                <a:custGeom>
                  <a:avLst/>
                  <a:gdLst>
                    <a:gd name="T0" fmla="*/ 595 w 38"/>
                    <a:gd name="T1" fmla="*/ 1553 h 111"/>
                    <a:gd name="T2" fmla="*/ 595 w 38"/>
                    <a:gd name="T3" fmla="*/ 0 h 111"/>
                    <a:gd name="T4" fmla="*/ 395 w 38"/>
                    <a:gd name="T5" fmla="*/ 158 h 111"/>
                    <a:gd name="T6" fmla="*/ 500 w 38"/>
                    <a:gd name="T7" fmla="*/ 347 h 111"/>
                    <a:gd name="T8" fmla="*/ 300 w 38"/>
                    <a:gd name="T9" fmla="*/ 568 h 111"/>
                    <a:gd name="T10" fmla="*/ 95 w 38"/>
                    <a:gd name="T11" fmla="*/ 347 h 111"/>
                    <a:gd name="T12" fmla="*/ 208 w 38"/>
                    <a:gd name="T13" fmla="*/ 158 h 111"/>
                    <a:gd name="T14" fmla="*/ 0 w 38"/>
                    <a:gd name="T15" fmla="*/ 0 h 111"/>
                    <a:gd name="T16" fmla="*/ 0 w 38"/>
                    <a:gd name="T17" fmla="*/ 1553 h 111"/>
                    <a:gd name="T18" fmla="*/ 300 w 38"/>
                    <a:gd name="T19" fmla="*/ 1762 h 111"/>
                    <a:gd name="T20" fmla="*/ 595 w 38"/>
                    <a:gd name="T21" fmla="*/ 1553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8" h="111">
                      <a:moveTo>
                        <a:pt x="38" y="98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7" y="3"/>
                        <a:pt x="36" y="9"/>
                        <a:pt x="25" y="10"/>
                      </a:cubicBezTo>
                      <a:cubicBezTo>
                        <a:pt x="29" y="13"/>
                        <a:pt x="32" y="17"/>
                        <a:pt x="32" y="22"/>
                      </a:cubicBezTo>
                      <a:cubicBezTo>
                        <a:pt x="32" y="30"/>
                        <a:pt x="26" y="36"/>
                        <a:pt x="19" y="36"/>
                      </a:cubicBezTo>
                      <a:cubicBezTo>
                        <a:pt x="11" y="36"/>
                        <a:pt x="6" y="30"/>
                        <a:pt x="6" y="22"/>
                      </a:cubicBezTo>
                      <a:cubicBezTo>
                        <a:pt x="6" y="17"/>
                        <a:pt x="9" y="13"/>
                        <a:pt x="13" y="10"/>
                      </a:cubicBezTo>
                      <a:cubicBezTo>
                        <a:pt x="1" y="9"/>
                        <a:pt x="0" y="3"/>
                        <a:pt x="0" y="0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5"/>
                        <a:pt x="4" y="111"/>
                        <a:pt x="19" y="111"/>
                      </a:cubicBezTo>
                      <a:cubicBezTo>
                        <a:pt x="34" y="111"/>
                        <a:pt x="38" y="105"/>
                        <a:pt x="38" y="98"/>
                      </a:cubicBezTo>
                      <a:close/>
                    </a:path>
                  </a:pathLst>
                </a:custGeom>
                <a:no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  <p:grpSp>
            <p:nvGrpSpPr>
              <p:cNvPr id="60" name="Group 268"/>
              <p:cNvGrpSpPr>
                <a:grpSpLocks/>
              </p:cNvGrpSpPr>
              <p:nvPr/>
            </p:nvGrpSpPr>
            <p:grpSpPr bwMode="auto">
              <a:xfrm>
                <a:off x="3270250" y="2589213"/>
                <a:ext cx="5651500" cy="993775"/>
                <a:chOff x="1733" y="2270"/>
                <a:chExt cx="3560" cy="626"/>
              </a:xfrm>
            </p:grpSpPr>
            <p:sp>
              <p:nvSpPr>
                <p:cNvPr id="61" name="Freeform 269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626"/>
                </a:xfrm>
                <a:custGeom>
                  <a:avLst/>
                  <a:gdLst>
                    <a:gd name="T0" fmla="*/ 22250 w 1424"/>
                    <a:gd name="T1" fmla="*/ 2214 h 250"/>
                    <a:gd name="T2" fmla="*/ 14875 w 1424"/>
                    <a:gd name="T3" fmla="*/ 2168 h 250"/>
                    <a:gd name="T4" fmla="*/ 14813 w 1424"/>
                    <a:gd name="T5" fmla="*/ 2214 h 250"/>
                    <a:gd name="T6" fmla="*/ 7438 w 1424"/>
                    <a:gd name="T7" fmla="*/ 2168 h 250"/>
                    <a:gd name="T8" fmla="*/ 7375 w 1424"/>
                    <a:gd name="T9" fmla="*/ 2214 h 250"/>
                    <a:gd name="T10" fmla="*/ 0 w 1424"/>
                    <a:gd name="T11" fmla="*/ 2168 h 250"/>
                    <a:gd name="T12" fmla="*/ 0 w 1424"/>
                    <a:gd name="T13" fmla="*/ 1588 h 250"/>
                    <a:gd name="T14" fmla="*/ 7375 w 1424"/>
                    <a:gd name="T15" fmla="*/ 1630 h 250"/>
                    <a:gd name="T16" fmla="*/ 7438 w 1424"/>
                    <a:gd name="T17" fmla="*/ 1588 h 250"/>
                    <a:gd name="T18" fmla="*/ 14813 w 1424"/>
                    <a:gd name="T19" fmla="*/ 1630 h 250"/>
                    <a:gd name="T20" fmla="*/ 14875 w 1424"/>
                    <a:gd name="T21" fmla="*/ 1588 h 250"/>
                    <a:gd name="T22" fmla="*/ 22250 w 1424"/>
                    <a:gd name="T23" fmla="*/ 1630 h 250"/>
                    <a:gd name="T24" fmla="*/ 22250 w 1424"/>
                    <a:gd name="T25" fmla="*/ 2214 h 2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24" h="250">
                      <a:moveTo>
                        <a:pt x="1424" y="141"/>
                      </a:moveTo>
                      <a:cubicBezTo>
                        <a:pt x="1280" y="250"/>
                        <a:pt x="1109" y="37"/>
                        <a:pt x="952" y="138"/>
                      </a:cubicBezTo>
                      <a:cubicBezTo>
                        <a:pt x="948" y="141"/>
                        <a:pt x="948" y="141"/>
                        <a:pt x="948" y="141"/>
                      </a:cubicBezTo>
                      <a:cubicBezTo>
                        <a:pt x="804" y="250"/>
                        <a:pt x="633" y="37"/>
                        <a:pt x="476" y="138"/>
                      </a:cubicBezTo>
                      <a:cubicBezTo>
                        <a:pt x="472" y="141"/>
                        <a:pt x="472" y="141"/>
                        <a:pt x="472" y="141"/>
                      </a:cubicBezTo>
                      <a:cubicBezTo>
                        <a:pt x="328" y="250"/>
                        <a:pt x="157" y="37"/>
                        <a:pt x="0" y="138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  <a:lnTo>
                        <a:pt x="1424" y="141"/>
                      </a:lnTo>
                      <a:close/>
                    </a:path>
                  </a:pathLst>
                </a:custGeom>
                <a:solidFill>
                  <a:srgbClr val="3B59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62" name="Freeform 270"/>
                <p:cNvSpPr>
                  <a:spLocks/>
                </p:cNvSpPr>
                <p:nvPr/>
              </p:nvSpPr>
              <p:spPr bwMode="auto">
                <a:xfrm>
                  <a:off x="1733" y="2363"/>
                  <a:ext cx="3560" cy="533"/>
                </a:xfrm>
                <a:custGeom>
                  <a:avLst/>
                  <a:gdLst>
                    <a:gd name="T0" fmla="*/ 22250 w 1424"/>
                    <a:gd name="T1" fmla="*/ 1629 h 213"/>
                    <a:gd name="T2" fmla="*/ 14875 w 1424"/>
                    <a:gd name="T3" fmla="*/ 1584 h 213"/>
                    <a:gd name="T4" fmla="*/ 14813 w 1424"/>
                    <a:gd name="T5" fmla="*/ 1629 h 213"/>
                    <a:gd name="T6" fmla="*/ 7438 w 1424"/>
                    <a:gd name="T7" fmla="*/ 1584 h 213"/>
                    <a:gd name="T8" fmla="*/ 7375 w 1424"/>
                    <a:gd name="T9" fmla="*/ 1629 h 213"/>
                    <a:gd name="T10" fmla="*/ 0 w 1424"/>
                    <a:gd name="T11" fmla="*/ 1584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1424" y="104"/>
                      </a:moveTo>
                      <a:cubicBezTo>
                        <a:pt x="1280" y="213"/>
                        <a:pt x="1109" y="0"/>
                        <a:pt x="952" y="101"/>
                      </a:cubicBezTo>
                      <a:cubicBezTo>
                        <a:pt x="948" y="104"/>
                        <a:pt x="948" y="104"/>
                        <a:pt x="948" y="104"/>
                      </a:cubicBezTo>
                      <a:cubicBezTo>
                        <a:pt x="804" y="213"/>
                        <a:pt x="633" y="0"/>
                        <a:pt x="476" y="101"/>
                      </a:cubicBezTo>
                      <a:cubicBezTo>
                        <a:pt x="472" y="104"/>
                        <a:pt x="472" y="104"/>
                        <a:pt x="472" y="104"/>
                      </a:cubicBezTo>
                      <a:cubicBezTo>
                        <a:pt x="328" y="213"/>
                        <a:pt x="157" y="0"/>
                        <a:pt x="0" y="101"/>
                      </a:cubicBezTo>
                    </a:path>
                  </a:pathLst>
                </a:custGeom>
                <a:no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63" name="Freeform 271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533"/>
                </a:xfrm>
                <a:custGeom>
                  <a:avLst/>
                  <a:gdLst>
                    <a:gd name="T0" fmla="*/ 0 w 1424"/>
                    <a:gd name="T1" fmla="*/ 1584 h 213"/>
                    <a:gd name="T2" fmla="*/ 7375 w 1424"/>
                    <a:gd name="T3" fmla="*/ 1629 h 213"/>
                    <a:gd name="T4" fmla="*/ 7438 w 1424"/>
                    <a:gd name="T5" fmla="*/ 1584 h 213"/>
                    <a:gd name="T6" fmla="*/ 14813 w 1424"/>
                    <a:gd name="T7" fmla="*/ 1629 h 213"/>
                    <a:gd name="T8" fmla="*/ 14875 w 1424"/>
                    <a:gd name="T9" fmla="*/ 1584 h 213"/>
                    <a:gd name="T10" fmla="*/ 22250 w 1424"/>
                    <a:gd name="T11" fmla="*/ 1629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0" y="101"/>
                      </a:move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</a:path>
                  </a:pathLst>
                </a:custGeom>
                <a:no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64" name="Freeform 272"/>
                <p:cNvSpPr>
                  <a:spLocks/>
                </p:cNvSpPr>
                <p:nvPr/>
              </p:nvSpPr>
              <p:spPr bwMode="auto">
                <a:xfrm>
                  <a:off x="176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solidFill>
                  <a:srgbClr val="5578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65" name="Freeform 273"/>
                <p:cNvSpPr>
                  <a:spLocks/>
                </p:cNvSpPr>
                <p:nvPr/>
              </p:nvSpPr>
              <p:spPr bwMode="auto">
                <a:xfrm>
                  <a:off x="295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solidFill>
                  <a:srgbClr val="5578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  <p:sp>
              <p:nvSpPr>
                <p:cNvPr id="66" name="Freeform 274"/>
                <p:cNvSpPr>
                  <a:spLocks/>
                </p:cNvSpPr>
                <p:nvPr/>
              </p:nvSpPr>
              <p:spPr bwMode="auto">
                <a:xfrm>
                  <a:off x="4143" y="2406"/>
                  <a:ext cx="937" cy="220"/>
                </a:xfrm>
                <a:custGeom>
                  <a:avLst/>
                  <a:gdLst>
                    <a:gd name="T0" fmla="*/ 5849 w 375"/>
                    <a:gd name="T1" fmla="*/ 1375 h 88"/>
                    <a:gd name="T2" fmla="*/ 2729 w 375"/>
                    <a:gd name="T3" fmla="*/ 708 h 88"/>
                    <a:gd name="T4" fmla="*/ 0 w 375"/>
                    <a:gd name="T5" fmla="*/ 783 h 88"/>
                    <a:gd name="T6" fmla="*/ 2716 w 375"/>
                    <a:gd name="T7" fmla="*/ 613 h 88"/>
                    <a:gd name="T8" fmla="*/ 5849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49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4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solidFill>
                  <a:srgbClr val="5578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 sz="1600"/>
                </a:p>
              </p:txBody>
            </p:sp>
          </p:grpSp>
        </p:grpSp>
        <p:sp>
          <p:nvSpPr>
            <p:cNvPr id="231" name="Explosion 2 230"/>
            <p:cNvSpPr>
              <a:spLocks noChangeAspect="1"/>
            </p:cNvSpPr>
            <p:nvPr/>
          </p:nvSpPr>
          <p:spPr>
            <a:xfrm>
              <a:off x="7686956" y="2823336"/>
              <a:ext cx="348387" cy="275070"/>
            </a:xfrm>
            <a:prstGeom prst="irregularSeal2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234" name="Connecteur droit avec flèche 233"/>
          <p:cNvCxnSpPr>
            <a:stCxn id="11" idx="4"/>
            <a:endCxn id="15" idx="1"/>
          </p:cNvCxnSpPr>
          <p:nvPr/>
        </p:nvCxnSpPr>
        <p:spPr>
          <a:xfrm flipV="1">
            <a:off x="2650568" y="1989587"/>
            <a:ext cx="656294" cy="170229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Connecteur droit avec flèche 235"/>
          <p:cNvCxnSpPr>
            <a:stCxn id="11" idx="4"/>
            <a:endCxn id="16" idx="1"/>
          </p:cNvCxnSpPr>
          <p:nvPr/>
        </p:nvCxnSpPr>
        <p:spPr>
          <a:xfrm>
            <a:off x="2650568" y="3691882"/>
            <a:ext cx="1056958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9" name="Connecteur droit avec flèche 238"/>
          <p:cNvCxnSpPr>
            <a:stCxn id="11" idx="4"/>
          </p:cNvCxnSpPr>
          <p:nvPr/>
        </p:nvCxnSpPr>
        <p:spPr>
          <a:xfrm>
            <a:off x="2650568" y="3691881"/>
            <a:ext cx="648000" cy="170280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6" name="Rectangle 245"/>
          <p:cNvSpPr/>
          <p:nvPr/>
        </p:nvSpPr>
        <p:spPr>
          <a:xfrm>
            <a:off x="5193672" y="1666421"/>
            <a:ext cx="4551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Sites physiologiques </a:t>
            </a:r>
            <a:r>
              <a:rPr lang="fr-FR" dirty="0" smtClean="0"/>
              <a:t>accepteurs</a:t>
            </a:r>
          </a:p>
          <a:p>
            <a:r>
              <a:rPr lang="fr-FR" dirty="0" smtClean="0"/>
              <a:t>Sites </a:t>
            </a:r>
            <a:r>
              <a:rPr lang="fr-FR" dirty="0"/>
              <a:t>négatifs tous motifs </a:t>
            </a:r>
            <a:r>
              <a:rPr lang="fr-FR" dirty="0" smtClean="0"/>
              <a:t>AG des </a:t>
            </a:r>
            <a:r>
              <a:rPr lang="fr-FR" dirty="0"/>
              <a:t>23 000 gènes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5189231" y="3230216"/>
            <a:ext cx="33341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Sites </a:t>
            </a:r>
            <a:r>
              <a:rPr lang="fr-FR" dirty="0" smtClean="0"/>
              <a:t>accepteurs alternatifs par RNA-</a:t>
            </a:r>
            <a:r>
              <a:rPr lang="fr-FR" dirty="0" err="1" smtClean="0"/>
              <a:t>seq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 expression </a:t>
            </a:r>
            <a:r>
              <a:rPr lang="fr-FR" i="1" dirty="0" smtClean="0">
                <a:sym typeface="Wingdings" panose="05000000000000000000" pitchFamily="2" charset="2"/>
              </a:rPr>
              <a:t>versus</a:t>
            </a:r>
            <a:r>
              <a:rPr lang="fr-FR" dirty="0" smtClean="0">
                <a:sym typeface="Wingdings" panose="05000000000000000000" pitchFamily="2" charset="2"/>
              </a:rPr>
              <a:t> prédiction</a:t>
            </a:r>
            <a:endParaRPr lang="fr-FR" dirty="0" smtClean="0"/>
          </a:p>
        </p:txBody>
      </p:sp>
      <p:sp>
        <p:nvSpPr>
          <p:cNvPr id="258" name="Rectangle 257"/>
          <p:cNvSpPr/>
          <p:nvPr/>
        </p:nvSpPr>
        <p:spPr>
          <a:xfrm>
            <a:off x="5189231" y="5053862"/>
            <a:ext cx="45512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Collection de </a:t>
            </a:r>
            <a:r>
              <a:rPr lang="fr-FR" dirty="0" err="1" smtClean="0"/>
              <a:t>variants</a:t>
            </a:r>
            <a:r>
              <a:rPr lang="fr-FR" dirty="0" smtClean="0"/>
              <a:t> avec étude ARN </a:t>
            </a:r>
            <a:r>
              <a:rPr lang="fr-FR" i="1" dirty="0" smtClean="0"/>
              <a:t>in vitro </a:t>
            </a:r>
            <a:r>
              <a:rPr lang="fr-FR" dirty="0" smtClean="0"/>
              <a:t>dans la région BP (-44 </a:t>
            </a:r>
            <a:r>
              <a:rPr lang="fr-FR" dirty="0"/>
              <a:t>à</a:t>
            </a:r>
            <a:r>
              <a:rPr lang="fr-FR" dirty="0" smtClean="0"/>
              <a:t> -18)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77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9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38936" y="494655"/>
            <a:ext cx="6714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Jeux de données et performances </a:t>
            </a:r>
            <a:r>
              <a:rPr lang="fr-FR" sz="3200" i="1" dirty="0" smtClean="0">
                <a:solidFill>
                  <a:schemeClr val="bg1">
                    <a:lumMod val="65000"/>
                  </a:schemeClr>
                </a:solidFill>
              </a:rPr>
              <a:t>(3/5)</a:t>
            </a:r>
            <a:endParaRPr lang="fr-FR" sz="32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85664" y="3274606"/>
            <a:ext cx="914400" cy="834551"/>
            <a:chOff x="1352550" y="1804003"/>
            <a:chExt cx="914400" cy="834551"/>
          </a:xfrm>
        </p:grpSpPr>
        <p:sp>
          <p:nvSpPr>
            <p:cNvPr id="13" name="Organigramme : Disque magnétique 12"/>
            <p:cNvSpPr/>
            <p:nvPr/>
          </p:nvSpPr>
          <p:spPr>
            <a:xfrm>
              <a:off x="1352550" y="2314554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ganigramme : Disque magnétique 10"/>
            <p:cNvSpPr/>
            <p:nvPr/>
          </p:nvSpPr>
          <p:spPr>
            <a:xfrm>
              <a:off x="1352550" y="2059279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ganigramme : Disque magnétique 11"/>
            <p:cNvSpPr/>
            <p:nvPr/>
          </p:nvSpPr>
          <p:spPr>
            <a:xfrm>
              <a:off x="1352550" y="1804003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9" y="1715483"/>
            <a:ext cx="1693289" cy="54820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4"/>
          <a:srcRect l="7206" r="6507"/>
          <a:stretch/>
        </p:blipFill>
        <p:spPr>
          <a:xfrm>
            <a:off x="1931613" y="3302308"/>
            <a:ext cx="896400" cy="779148"/>
          </a:xfrm>
          <a:prstGeom prst="rect">
            <a:avLst/>
          </a:prstGeom>
        </p:spPr>
      </p:pic>
      <p:cxnSp>
        <p:nvCxnSpPr>
          <p:cNvPr id="234" name="Connecteur droit avec flèche 233"/>
          <p:cNvCxnSpPr>
            <a:stCxn id="11" idx="4"/>
            <a:endCxn id="15" idx="1"/>
          </p:cNvCxnSpPr>
          <p:nvPr/>
        </p:nvCxnSpPr>
        <p:spPr>
          <a:xfrm flipV="1">
            <a:off x="1100064" y="1989587"/>
            <a:ext cx="433105" cy="170229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Connecteur droit avec flèche 235"/>
          <p:cNvCxnSpPr>
            <a:stCxn id="11" idx="4"/>
            <a:endCxn id="16" idx="1"/>
          </p:cNvCxnSpPr>
          <p:nvPr/>
        </p:nvCxnSpPr>
        <p:spPr>
          <a:xfrm>
            <a:off x="1100064" y="3691882"/>
            <a:ext cx="831549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9" name="Connecteur droit avec flèche 238"/>
          <p:cNvCxnSpPr>
            <a:stCxn id="11" idx="4"/>
            <a:endCxn id="233" idx="1"/>
          </p:cNvCxnSpPr>
          <p:nvPr/>
        </p:nvCxnSpPr>
        <p:spPr>
          <a:xfrm>
            <a:off x="1100064" y="3691882"/>
            <a:ext cx="398801" cy="170229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3" name="Image 2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865" y="5119833"/>
            <a:ext cx="1761897" cy="548688"/>
          </a:xfrm>
          <a:prstGeom prst="rect">
            <a:avLst/>
          </a:prstGeom>
        </p:spPr>
      </p:pic>
      <p:sp>
        <p:nvSpPr>
          <p:cNvPr id="237" name="Rectangle 236"/>
          <p:cNvSpPr/>
          <p:nvPr/>
        </p:nvSpPr>
        <p:spPr>
          <a:xfrm>
            <a:off x="1931613" y="3306435"/>
            <a:ext cx="896400" cy="80272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Rectangle 246"/>
          <p:cNvSpPr/>
          <p:nvPr/>
        </p:nvSpPr>
        <p:spPr>
          <a:xfrm>
            <a:off x="1498864" y="5119833"/>
            <a:ext cx="1761897" cy="54868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ZoneTexte 247"/>
          <p:cNvSpPr txBox="1"/>
          <p:nvPr/>
        </p:nvSpPr>
        <p:spPr>
          <a:xfrm>
            <a:off x="6282903" y="1183007"/>
            <a:ext cx="214411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Outils </a:t>
            </a:r>
            <a:r>
              <a:rPr lang="fr-FR" sz="1600" dirty="0" err="1" smtClean="0"/>
              <a:t>bioinformatiques</a:t>
            </a:r>
            <a:endParaRPr lang="fr-FR" sz="2000" dirty="0"/>
          </a:p>
        </p:txBody>
      </p:sp>
      <p:grpSp>
        <p:nvGrpSpPr>
          <p:cNvPr id="249" name="Groupe 248"/>
          <p:cNvGrpSpPr/>
          <p:nvPr/>
        </p:nvGrpSpPr>
        <p:grpSpPr>
          <a:xfrm>
            <a:off x="4686769" y="2151428"/>
            <a:ext cx="5380512" cy="472365"/>
            <a:chOff x="828996" y="1807697"/>
            <a:chExt cx="5380512" cy="472365"/>
          </a:xfrm>
        </p:grpSpPr>
        <p:sp>
          <p:nvSpPr>
            <p:cNvPr id="250" name="Rectangle 249"/>
            <p:cNvSpPr/>
            <p:nvPr/>
          </p:nvSpPr>
          <p:spPr>
            <a:xfrm>
              <a:off x="2315688" y="2054431"/>
              <a:ext cx="914400" cy="225631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Exon</a:t>
              </a:r>
              <a:endParaRPr lang="fr-FR" sz="1400" dirty="0"/>
            </a:p>
          </p:txBody>
        </p:sp>
        <p:cxnSp>
          <p:nvCxnSpPr>
            <p:cNvPr id="251" name="Connecteur droit 250"/>
            <p:cNvCxnSpPr>
              <a:stCxn id="253" idx="1"/>
            </p:cNvCxnSpPr>
            <p:nvPr/>
          </p:nvCxnSpPr>
          <p:spPr>
            <a:xfrm flipH="1" flipV="1">
              <a:off x="828996" y="2174418"/>
              <a:ext cx="127172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ZoneTexte 252"/>
            <p:cNvSpPr txBox="1"/>
            <p:nvPr/>
          </p:nvSpPr>
          <p:spPr>
            <a:xfrm>
              <a:off x="2100722" y="2097474"/>
              <a:ext cx="236209" cy="161583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dirty="0" smtClean="0"/>
                <a:t>AG</a:t>
              </a:r>
              <a:endParaRPr lang="fr-FR" sz="1400" dirty="0"/>
            </a:p>
          </p:txBody>
        </p:sp>
        <p:grpSp>
          <p:nvGrpSpPr>
            <p:cNvPr id="254" name="Groupe 253"/>
            <p:cNvGrpSpPr/>
            <p:nvPr/>
          </p:nvGrpSpPr>
          <p:grpSpPr>
            <a:xfrm>
              <a:off x="1047728" y="1807697"/>
              <a:ext cx="295768" cy="288000"/>
              <a:chOff x="1073077" y="1819600"/>
              <a:chExt cx="295768" cy="288000"/>
            </a:xfrm>
          </p:grpSpPr>
          <p:sp>
            <p:nvSpPr>
              <p:cNvPr id="260" name="Larme 259"/>
              <p:cNvSpPr>
                <a:spLocks noChangeAspect="1"/>
              </p:cNvSpPr>
              <p:nvPr/>
            </p:nvSpPr>
            <p:spPr>
              <a:xfrm rot="8100000">
                <a:off x="1073077" y="1819600"/>
                <a:ext cx="288000" cy="288000"/>
              </a:xfrm>
              <a:prstGeom prst="teardrop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fr-FR" sz="1400" dirty="0"/>
              </a:p>
            </p:txBody>
          </p:sp>
          <p:sp>
            <p:nvSpPr>
              <p:cNvPr id="261" name="ZoneTexte 260"/>
              <p:cNvSpPr txBox="1"/>
              <p:nvPr/>
            </p:nvSpPr>
            <p:spPr>
              <a:xfrm>
                <a:off x="1098972" y="1869765"/>
                <a:ext cx="269873" cy="215444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fr-FR" sz="1400" b="1" dirty="0" smtClean="0">
                    <a:solidFill>
                      <a:schemeClr val="bg1"/>
                    </a:solidFill>
                  </a:rPr>
                  <a:t>BP</a:t>
                </a:r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5" name="Rectangle 254"/>
            <p:cNvSpPr/>
            <p:nvPr/>
          </p:nvSpPr>
          <p:spPr>
            <a:xfrm>
              <a:off x="5295108" y="2054431"/>
              <a:ext cx="914400" cy="225631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/>
                <a:t>Exon</a:t>
              </a:r>
              <a:endParaRPr lang="fr-FR" sz="1400" dirty="0"/>
            </a:p>
          </p:txBody>
        </p:sp>
        <p:cxnSp>
          <p:nvCxnSpPr>
            <p:cNvPr id="256" name="Connecteur droit 255"/>
            <p:cNvCxnSpPr>
              <a:stCxn id="257" idx="1"/>
            </p:cNvCxnSpPr>
            <p:nvPr/>
          </p:nvCxnSpPr>
          <p:spPr>
            <a:xfrm flipH="1" flipV="1">
              <a:off x="3793346" y="2174418"/>
              <a:ext cx="1271726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7" name="ZoneTexte 256"/>
            <p:cNvSpPr txBox="1"/>
            <p:nvPr/>
          </p:nvSpPr>
          <p:spPr>
            <a:xfrm>
              <a:off x="5065072" y="2097474"/>
              <a:ext cx="236209" cy="161583"/>
            </a:xfrm>
            <a:prstGeom prst="rect">
              <a:avLst/>
            </a:prstGeom>
            <a:noFill/>
          </p:spPr>
          <p:txBody>
            <a:bodyPr wrap="none" lIns="36000" tIns="0" rIns="36000" bIns="0" rtlCol="0">
              <a:spAutoFit/>
            </a:bodyPr>
            <a:lstStyle/>
            <a:p>
              <a:r>
                <a:rPr lang="fr-FR" sz="1050" dirty="0" smtClean="0"/>
                <a:t>AG</a:t>
              </a:r>
              <a:endParaRPr lang="fr-FR" sz="1400" dirty="0"/>
            </a:p>
          </p:txBody>
        </p:sp>
        <p:sp>
          <p:nvSpPr>
            <p:cNvPr id="259" name="Multiplication 258"/>
            <p:cNvSpPr/>
            <p:nvPr/>
          </p:nvSpPr>
          <p:spPr>
            <a:xfrm>
              <a:off x="3485744" y="1913118"/>
              <a:ext cx="1550263" cy="304800"/>
            </a:xfrm>
            <a:prstGeom prst="mathMultiply">
              <a:avLst>
                <a:gd name="adj1" fmla="val 7687"/>
              </a:avLst>
            </a:prstGeom>
            <a:solidFill>
              <a:srgbClr val="FF0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 dirty="0"/>
            </a:p>
          </p:txBody>
        </p:sp>
      </p:grpSp>
      <p:cxnSp>
        <p:nvCxnSpPr>
          <p:cNvPr id="262" name="Connecteur droit avec flèche 261"/>
          <p:cNvCxnSpPr>
            <a:stCxn id="248" idx="2"/>
            <a:endCxn id="264" idx="0"/>
          </p:cNvCxnSpPr>
          <p:nvPr/>
        </p:nvCxnSpPr>
        <p:spPr>
          <a:xfrm flipH="1">
            <a:off x="5832458" y="1521561"/>
            <a:ext cx="1522502" cy="373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3" name="Connecteur droit avec flèche 262"/>
          <p:cNvCxnSpPr>
            <a:stCxn id="248" idx="2"/>
            <a:endCxn id="265" idx="0"/>
          </p:cNvCxnSpPr>
          <p:nvPr/>
        </p:nvCxnSpPr>
        <p:spPr>
          <a:xfrm>
            <a:off x="7354960" y="1521561"/>
            <a:ext cx="1531204" cy="3855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ZoneTexte 263"/>
          <p:cNvSpPr txBox="1"/>
          <p:nvPr/>
        </p:nvSpPr>
        <p:spPr>
          <a:xfrm>
            <a:off x="5413693" y="1894896"/>
            <a:ext cx="837529" cy="215444"/>
          </a:xfrm>
          <a:prstGeom prst="rect">
            <a:avLst/>
          </a:prstGeom>
          <a:noFill/>
        </p:spPr>
        <p:txBody>
          <a:bodyPr wrap="none" lIns="72000" tIns="0" bIns="0" rtlCol="0">
            <a:spAutoFit/>
          </a:bodyPr>
          <a:lstStyle/>
          <a:p>
            <a:pPr algn="ctr"/>
            <a:r>
              <a:rPr lang="fr-FR" sz="1400" dirty="0" smtClean="0"/>
              <a:t>BP prédit</a:t>
            </a:r>
            <a:endParaRPr lang="fr-FR" sz="1400" dirty="0"/>
          </a:p>
        </p:txBody>
      </p:sp>
      <p:sp>
        <p:nvSpPr>
          <p:cNvPr id="265" name="ZoneTexte 264"/>
          <p:cNvSpPr txBox="1"/>
          <p:nvPr/>
        </p:nvSpPr>
        <p:spPr>
          <a:xfrm>
            <a:off x="8305496" y="1907115"/>
            <a:ext cx="1161335" cy="215444"/>
          </a:xfrm>
          <a:prstGeom prst="rect">
            <a:avLst/>
          </a:prstGeom>
          <a:noFill/>
        </p:spPr>
        <p:txBody>
          <a:bodyPr wrap="none" lIns="72000" tIns="0" bIns="0" rtlCol="0">
            <a:spAutoFit/>
          </a:bodyPr>
          <a:lstStyle/>
          <a:p>
            <a:pPr algn="ctr"/>
            <a:r>
              <a:rPr lang="fr-FR" sz="1400" dirty="0" smtClean="0"/>
              <a:t>BP non prédit</a:t>
            </a:r>
            <a:endParaRPr lang="fr-FR" sz="1400" dirty="0"/>
          </a:p>
        </p:txBody>
      </p:sp>
      <p:cxnSp>
        <p:nvCxnSpPr>
          <p:cNvPr id="266" name="Connecteur droit avec flèche 265"/>
          <p:cNvCxnSpPr>
            <a:endCxn id="275" idx="0"/>
          </p:cNvCxnSpPr>
          <p:nvPr/>
        </p:nvCxnSpPr>
        <p:spPr>
          <a:xfrm flipH="1">
            <a:off x="5090034" y="2608887"/>
            <a:ext cx="720000" cy="440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8" name="Connecteur droit avec flèche 267"/>
          <p:cNvCxnSpPr/>
          <p:nvPr/>
        </p:nvCxnSpPr>
        <p:spPr>
          <a:xfrm>
            <a:off x="5810032" y="2606281"/>
            <a:ext cx="720000" cy="43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3" name="ZoneTexte 272"/>
          <p:cNvSpPr txBox="1"/>
          <p:nvPr/>
        </p:nvSpPr>
        <p:spPr>
          <a:xfrm>
            <a:off x="5892815" y="2202355"/>
            <a:ext cx="344765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1400" b="1" dirty="0" smtClean="0"/>
              <a:t>3’ss</a:t>
            </a:r>
            <a:endParaRPr lang="fr-FR" sz="2000" b="1" dirty="0"/>
          </a:p>
        </p:txBody>
      </p:sp>
      <p:sp>
        <p:nvSpPr>
          <p:cNvPr id="274" name="ZoneTexte 273"/>
          <p:cNvSpPr txBox="1"/>
          <p:nvPr/>
        </p:nvSpPr>
        <p:spPr>
          <a:xfrm>
            <a:off x="8870558" y="2202355"/>
            <a:ext cx="344765" cy="215444"/>
          </a:xfrm>
          <a:prstGeom prst="rect">
            <a:avLst/>
          </a:prstGeom>
          <a:noFill/>
        </p:spPr>
        <p:txBody>
          <a:bodyPr wrap="none" lIns="36000" tIns="0" rIns="36000" bIns="0" rtlCol="0">
            <a:spAutoFit/>
          </a:bodyPr>
          <a:lstStyle/>
          <a:p>
            <a:r>
              <a:rPr lang="fr-FR" sz="1400" b="1" dirty="0" smtClean="0"/>
              <a:t>3’ss</a:t>
            </a:r>
            <a:endParaRPr lang="fr-FR" sz="2000" b="1" dirty="0"/>
          </a:p>
        </p:txBody>
      </p:sp>
      <p:sp>
        <p:nvSpPr>
          <p:cNvPr id="275" name="ZoneTexte 274"/>
          <p:cNvSpPr txBox="1"/>
          <p:nvPr/>
        </p:nvSpPr>
        <p:spPr>
          <a:xfrm>
            <a:off x="4525776" y="3049861"/>
            <a:ext cx="112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Vrai site 3’ </a:t>
            </a:r>
            <a:r>
              <a:rPr lang="fr-FR" sz="1400" dirty="0" err="1" smtClean="0"/>
              <a:t>ss</a:t>
            </a:r>
            <a:endParaRPr lang="fr-FR" sz="1400" dirty="0"/>
          </a:p>
        </p:txBody>
      </p:sp>
      <p:sp>
        <p:nvSpPr>
          <p:cNvPr id="276" name="ZoneTexte 275"/>
          <p:cNvSpPr txBox="1"/>
          <p:nvPr/>
        </p:nvSpPr>
        <p:spPr>
          <a:xfrm>
            <a:off x="5920598" y="3050931"/>
            <a:ext cx="1179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/>
              <a:t>Faux site 3’ </a:t>
            </a:r>
            <a:r>
              <a:rPr lang="fr-FR" sz="1400" dirty="0" err="1" smtClean="0"/>
              <a:t>ss</a:t>
            </a:r>
            <a:endParaRPr lang="fr-FR" sz="1400" dirty="0"/>
          </a:p>
        </p:txBody>
      </p:sp>
      <p:cxnSp>
        <p:nvCxnSpPr>
          <p:cNvPr id="277" name="Connecteur droit avec flèche 276"/>
          <p:cNvCxnSpPr>
            <a:stCxn id="275" idx="2"/>
            <a:endCxn id="281" idx="0"/>
          </p:cNvCxnSpPr>
          <p:nvPr/>
        </p:nvCxnSpPr>
        <p:spPr>
          <a:xfrm flipH="1">
            <a:off x="5090032" y="3357638"/>
            <a:ext cx="2" cy="336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Connecteur droit avec flèche 277"/>
          <p:cNvCxnSpPr>
            <a:stCxn id="276" idx="2"/>
            <a:endCxn id="282" idx="0"/>
          </p:cNvCxnSpPr>
          <p:nvPr/>
        </p:nvCxnSpPr>
        <p:spPr>
          <a:xfrm>
            <a:off x="6510503" y="3358708"/>
            <a:ext cx="2" cy="335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Connecteur droit avec flèche 278"/>
          <p:cNvCxnSpPr>
            <a:stCxn id="287" idx="2"/>
            <a:endCxn id="284" idx="0"/>
          </p:cNvCxnSpPr>
          <p:nvPr/>
        </p:nvCxnSpPr>
        <p:spPr>
          <a:xfrm>
            <a:off x="8065561" y="3356568"/>
            <a:ext cx="0" cy="337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Connecteur droit avec flèche 279"/>
          <p:cNvCxnSpPr>
            <a:stCxn id="288" idx="2"/>
            <a:endCxn id="283" idx="0"/>
          </p:cNvCxnSpPr>
          <p:nvPr/>
        </p:nvCxnSpPr>
        <p:spPr>
          <a:xfrm>
            <a:off x="9486032" y="3357638"/>
            <a:ext cx="1" cy="3396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ZoneTexte 280"/>
          <p:cNvSpPr txBox="1"/>
          <p:nvPr/>
        </p:nvSpPr>
        <p:spPr>
          <a:xfrm>
            <a:off x="4454377" y="3694478"/>
            <a:ext cx="1271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Vrai positif, VP</a:t>
            </a:r>
            <a:endParaRPr lang="fr-FR" sz="1400" b="1" dirty="0"/>
          </a:p>
        </p:txBody>
      </p:sp>
      <p:sp>
        <p:nvSpPr>
          <p:cNvPr id="282" name="ZoneTexte 281"/>
          <p:cNvSpPr txBox="1"/>
          <p:nvPr/>
        </p:nvSpPr>
        <p:spPr>
          <a:xfrm>
            <a:off x="5862379" y="3694478"/>
            <a:ext cx="1296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Faux positif, FP</a:t>
            </a:r>
            <a:endParaRPr lang="fr-FR" sz="1400" b="1" dirty="0"/>
          </a:p>
        </p:txBody>
      </p:sp>
      <p:sp>
        <p:nvSpPr>
          <p:cNvPr id="283" name="ZoneTexte 282"/>
          <p:cNvSpPr txBox="1"/>
          <p:nvPr/>
        </p:nvSpPr>
        <p:spPr>
          <a:xfrm>
            <a:off x="8816683" y="3697327"/>
            <a:ext cx="1338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Vrai négatif, VN</a:t>
            </a:r>
            <a:endParaRPr lang="fr-FR" sz="1400" b="1" dirty="0"/>
          </a:p>
        </p:txBody>
      </p:sp>
      <p:sp>
        <p:nvSpPr>
          <p:cNvPr id="284" name="ZoneTexte 283"/>
          <p:cNvSpPr txBox="1"/>
          <p:nvPr/>
        </p:nvSpPr>
        <p:spPr>
          <a:xfrm>
            <a:off x="7383739" y="3694478"/>
            <a:ext cx="1363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 smtClean="0"/>
              <a:t>Faux négatif, FN</a:t>
            </a:r>
            <a:endParaRPr lang="fr-FR" sz="1400" b="1" dirty="0"/>
          </a:p>
        </p:txBody>
      </p:sp>
      <p:cxnSp>
        <p:nvCxnSpPr>
          <p:cNvPr id="285" name="Connecteur droit avec flèche 284"/>
          <p:cNvCxnSpPr>
            <a:endCxn id="287" idx="0"/>
          </p:cNvCxnSpPr>
          <p:nvPr/>
        </p:nvCxnSpPr>
        <p:spPr>
          <a:xfrm flipH="1">
            <a:off x="8065561" y="2607817"/>
            <a:ext cx="720000" cy="4409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Connecteur droit avec flèche 285"/>
          <p:cNvCxnSpPr/>
          <p:nvPr/>
        </p:nvCxnSpPr>
        <p:spPr>
          <a:xfrm>
            <a:off x="8785561" y="2605211"/>
            <a:ext cx="720000" cy="43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7" name="ZoneTexte 286"/>
          <p:cNvSpPr txBox="1"/>
          <p:nvPr/>
        </p:nvSpPr>
        <p:spPr>
          <a:xfrm>
            <a:off x="7501303" y="3048791"/>
            <a:ext cx="112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Vrai site 3</a:t>
            </a:r>
            <a:r>
              <a:rPr lang="fr-FR" sz="1400" dirty="0" smtClean="0"/>
              <a:t>’ </a:t>
            </a:r>
            <a:r>
              <a:rPr lang="fr-FR" sz="1400" dirty="0" err="1" smtClean="0"/>
              <a:t>ss</a:t>
            </a:r>
            <a:endParaRPr lang="fr-FR" sz="1400" dirty="0"/>
          </a:p>
        </p:txBody>
      </p:sp>
      <p:sp>
        <p:nvSpPr>
          <p:cNvPr id="288" name="ZoneTexte 287"/>
          <p:cNvSpPr txBox="1"/>
          <p:nvPr/>
        </p:nvSpPr>
        <p:spPr>
          <a:xfrm>
            <a:off x="8896127" y="3049861"/>
            <a:ext cx="1179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Faux site 3</a:t>
            </a:r>
            <a:r>
              <a:rPr lang="fr-FR" sz="1400" dirty="0" smtClean="0"/>
              <a:t>’ </a:t>
            </a:r>
            <a:r>
              <a:rPr lang="fr-FR" sz="1400" dirty="0" err="1" smtClean="0"/>
              <a:t>ss</a:t>
            </a:r>
            <a:endParaRPr lang="fr-FR" sz="1400" dirty="0"/>
          </a:p>
        </p:txBody>
      </p:sp>
      <p:graphicFrame>
        <p:nvGraphicFramePr>
          <p:cNvPr id="289" name="Tableau 2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879587"/>
              </p:ext>
            </p:extLst>
          </p:nvPr>
        </p:nvGraphicFramePr>
        <p:xfrm>
          <a:off x="3732548" y="4795289"/>
          <a:ext cx="7884000" cy="1565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239411123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83793478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061234782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21485008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978704513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128483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SVM-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BPfinder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BPP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Branchpointer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LaBranchor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RNABPS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384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Exactitude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66.39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75.17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 smtClean="0">
                          <a:solidFill>
                            <a:schemeClr val="tx1"/>
                          </a:solidFill>
                          <a:effectLst/>
                        </a:rPr>
                        <a:t>99.48 </a:t>
                      </a:r>
                      <a:r>
                        <a:rPr lang="en-US" sz="1600" b="1" i="1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64.75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73.06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001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effectLst/>
                        </a:rPr>
                        <a:t>Sensibilité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66.39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75.17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 smtClean="0">
                          <a:solidFill>
                            <a:schemeClr val="tx1"/>
                          </a:solidFill>
                          <a:effectLst/>
                        </a:rPr>
                        <a:t>93.27 </a:t>
                      </a:r>
                      <a:r>
                        <a:rPr lang="en-US" sz="1600" b="1" i="1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64.75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73.05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000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effectLst/>
                        </a:rPr>
                        <a:t>Spécificité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66.39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75.17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 smtClean="0">
                          <a:solidFill>
                            <a:schemeClr val="tx1"/>
                          </a:solidFill>
                          <a:effectLst/>
                        </a:rPr>
                        <a:t>99.49 </a:t>
                      </a:r>
                      <a:r>
                        <a:rPr lang="en-US" sz="1600" b="1" i="1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64.75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73.06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591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VPP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0.45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0.70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 smtClean="0">
                          <a:solidFill>
                            <a:schemeClr val="tx1"/>
                          </a:solidFill>
                          <a:effectLst/>
                        </a:rPr>
                        <a:t>30.06 </a:t>
                      </a:r>
                      <a:r>
                        <a:rPr lang="en-US" sz="1600" b="1" i="1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0.43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0.62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558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VPN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99.88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99.92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 smtClean="0">
                          <a:solidFill>
                            <a:schemeClr val="tx1"/>
                          </a:solidFill>
                          <a:effectLst/>
                        </a:rPr>
                        <a:t>99.98 </a:t>
                      </a:r>
                      <a:r>
                        <a:rPr lang="en-US" sz="1600" b="1" i="1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99.87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99.91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3140257"/>
                  </a:ext>
                </a:extLst>
              </a:tr>
            </a:tbl>
          </a:graphicData>
        </a:graphic>
      </p:graphicFrame>
      <p:sp>
        <p:nvSpPr>
          <p:cNvPr id="241" name="Rectangle 240"/>
          <p:cNvSpPr/>
          <p:nvPr/>
        </p:nvSpPr>
        <p:spPr>
          <a:xfrm>
            <a:off x="7464288" y="4598272"/>
            <a:ext cx="1458558" cy="19516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91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9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38936" y="494655"/>
            <a:ext cx="6714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Jeux de données et performances </a:t>
            </a:r>
            <a:r>
              <a:rPr lang="fr-FR" sz="32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3200" i="1" dirty="0" smtClean="0">
                <a:solidFill>
                  <a:schemeClr val="bg1">
                    <a:lumMod val="65000"/>
                  </a:schemeClr>
                </a:solidFill>
              </a:rPr>
              <a:t>3/5)</a:t>
            </a:r>
            <a:endParaRPr lang="fr-FR" sz="32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85664" y="3274606"/>
            <a:ext cx="914400" cy="834551"/>
            <a:chOff x="1352550" y="1804003"/>
            <a:chExt cx="914400" cy="834551"/>
          </a:xfrm>
        </p:grpSpPr>
        <p:sp>
          <p:nvSpPr>
            <p:cNvPr id="13" name="Organigramme : Disque magnétique 12"/>
            <p:cNvSpPr/>
            <p:nvPr/>
          </p:nvSpPr>
          <p:spPr>
            <a:xfrm>
              <a:off x="1352550" y="2314554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ganigramme : Disque magnétique 10"/>
            <p:cNvSpPr/>
            <p:nvPr/>
          </p:nvSpPr>
          <p:spPr>
            <a:xfrm>
              <a:off x="1352550" y="2059279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ganigramme : Disque magnétique 11"/>
            <p:cNvSpPr/>
            <p:nvPr/>
          </p:nvSpPr>
          <p:spPr>
            <a:xfrm>
              <a:off x="1352550" y="1804003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9" y="1715483"/>
            <a:ext cx="1693289" cy="54820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4"/>
          <a:srcRect l="7206" r="6507"/>
          <a:stretch/>
        </p:blipFill>
        <p:spPr>
          <a:xfrm>
            <a:off x="1931613" y="3302308"/>
            <a:ext cx="896400" cy="779148"/>
          </a:xfrm>
          <a:prstGeom prst="rect">
            <a:avLst/>
          </a:prstGeom>
        </p:spPr>
      </p:pic>
      <p:cxnSp>
        <p:nvCxnSpPr>
          <p:cNvPr id="234" name="Connecteur droit avec flèche 233"/>
          <p:cNvCxnSpPr>
            <a:stCxn id="11" idx="4"/>
            <a:endCxn id="15" idx="1"/>
          </p:cNvCxnSpPr>
          <p:nvPr/>
        </p:nvCxnSpPr>
        <p:spPr>
          <a:xfrm flipV="1">
            <a:off x="1100064" y="1989587"/>
            <a:ext cx="433105" cy="170229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Connecteur droit avec flèche 235"/>
          <p:cNvCxnSpPr>
            <a:stCxn id="11" idx="4"/>
            <a:endCxn id="16" idx="1"/>
          </p:cNvCxnSpPr>
          <p:nvPr/>
        </p:nvCxnSpPr>
        <p:spPr>
          <a:xfrm>
            <a:off x="1100064" y="3691882"/>
            <a:ext cx="831549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9" name="Connecteur droit avec flèche 238"/>
          <p:cNvCxnSpPr>
            <a:stCxn id="11" idx="4"/>
            <a:endCxn id="233" idx="1"/>
          </p:cNvCxnSpPr>
          <p:nvPr/>
        </p:nvCxnSpPr>
        <p:spPr>
          <a:xfrm>
            <a:off x="1100064" y="3691882"/>
            <a:ext cx="398801" cy="170229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3" name="Image 2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865" y="5119833"/>
            <a:ext cx="1761897" cy="54868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3170" y="1715481"/>
            <a:ext cx="1727592" cy="54820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1498864" y="5119833"/>
            <a:ext cx="1761897" cy="54868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6"/>
          <a:srcRect r="60279"/>
          <a:stretch/>
        </p:blipFill>
        <p:spPr>
          <a:xfrm>
            <a:off x="3324704" y="3423356"/>
            <a:ext cx="3309283" cy="2492084"/>
          </a:xfrm>
          <a:prstGeom prst="rect">
            <a:avLst/>
          </a:prstGeom>
        </p:spPr>
      </p:pic>
      <p:grpSp>
        <p:nvGrpSpPr>
          <p:cNvPr id="23" name="Group 56"/>
          <p:cNvGrpSpPr>
            <a:grpSpLocks noChangeAspect="1"/>
          </p:cNvGrpSpPr>
          <p:nvPr/>
        </p:nvGrpSpPr>
        <p:grpSpPr bwMode="auto">
          <a:xfrm>
            <a:off x="4585628" y="1902464"/>
            <a:ext cx="324000" cy="941963"/>
            <a:chOff x="1637" y="1397"/>
            <a:chExt cx="418" cy="1216"/>
          </a:xfrm>
        </p:grpSpPr>
        <p:sp>
          <p:nvSpPr>
            <p:cNvPr id="24" name="Oval 57"/>
            <p:cNvSpPr>
              <a:spLocks noChangeArrowheads="1"/>
            </p:cNvSpPr>
            <p:nvPr/>
          </p:nvSpPr>
          <p:spPr bwMode="auto">
            <a:xfrm>
              <a:off x="1657" y="1512"/>
              <a:ext cx="60" cy="309"/>
            </a:xfrm>
            <a:prstGeom prst="ellipse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600"/>
            </a:p>
          </p:txBody>
        </p:sp>
        <p:sp>
          <p:nvSpPr>
            <p:cNvPr id="25" name="Freeform 58"/>
            <p:cNvSpPr>
              <a:spLocks/>
            </p:cNvSpPr>
            <p:nvPr/>
          </p:nvSpPr>
          <p:spPr bwMode="auto">
            <a:xfrm>
              <a:off x="1637" y="1512"/>
              <a:ext cx="50" cy="309"/>
            </a:xfrm>
            <a:custGeom>
              <a:avLst/>
              <a:gdLst>
                <a:gd name="T0" fmla="*/ 470 w 20"/>
                <a:gd name="T1" fmla="*/ 0 h 116"/>
                <a:gd name="T2" fmla="*/ 0 w 20"/>
                <a:gd name="T3" fmla="*/ 2930 h 116"/>
                <a:gd name="T4" fmla="*/ 470 w 20"/>
                <a:gd name="T5" fmla="*/ 5839 h 116"/>
                <a:gd name="T6" fmla="*/ 783 w 20"/>
                <a:gd name="T7" fmla="*/ 5839 h 116"/>
                <a:gd name="T8" fmla="*/ 313 w 20"/>
                <a:gd name="T9" fmla="*/ 2930 h 116"/>
                <a:gd name="T10" fmla="*/ 783 w 20"/>
                <a:gd name="T11" fmla="*/ 0 h 116"/>
                <a:gd name="T12" fmla="*/ 470 w 20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16">
                  <a:moveTo>
                    <a:pt x="12" y="0"/>
                  </a:moveTo>
                  <a:cubicBezTo>
                    <a:pt x="5" y="0"/>
                    <a:pt x="0" y="26"/>
                    <a:pt x="0" y="58"/>
                  </a:cubicBezTo>
                  <a:cubicBezTo>
                    <a:pt x="0" y="90"/>
                    <a:pt x="5" y="116"/>
                    <a:pt x="12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14" y="116"/>
                    <a:pt x="8" y="90"/>
                    <a:pt x="8" y="58"/>
                  </a:cubicBezTo>
                  <a:cubicBezTo>
                    <a:pt x="8" y="26"/>
                    <a:pt x="14" y="0"/>
                    <a:pt x="20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26" name="Freeform 59"/>
            <p:cNvSpPr>
              <a:spLocks/>
            </p:cNvSpPr>
            <p:nvPr/>
          </p:nvSpPr>
          <p:spPr bwMode="auto">
            <a:xfrm>
              <a:off x="1672" y="1560"/>
              <a:ext cx="133" cy="211"/>
            </a:xfrm>
            <a:custGeom>
              <a:avLst/>
              <a:gdLst>
                <a:gd name="T0" fmla="*/ 2103 w 53"/>
                <a:gd name="T1" fmla="*/ 4022 h 79"/>
                <a:gd name="T2" fmla="*/ 1865 w 53"/>
                <a:gd name="T3" fmla="*/ 2041 h 79"/>
                <a:gd name="T4" fmla="*/ 2103 w 53"/>
                <a:gd name="T5" fmla="*/ 0 h 79"/>
                <a:gd name="T6" fmla="*/ 238 w 53"/>
                <a:gd name="T7" fmla="*/ 0 h 79"/>
                <a:gd name="T8" fmla="*/ 0 w 53"/>
                <a:gd name="T9" fmla="*/ 2041 h 79"/>
                <a:gd name="T10" fmla="*/ 238 w 53"/>
                <a:gd name="T11" fmla="*/ 4022 h 79"/>
                <a:gd name="T12" fmla="*/ 2103 w 53"/>
                <a:gd name="T13" fmla="*/ 4022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79">
                  <a:moveTo>
                    <a:pt x="53" y="79"/>
                  </a:moveTo>
                  <a:cubicBezTo>
                    <a:pt x="50" y="79"/>
                    <a:pt x="47" y="62"/>
                    <a:pt x="47" y="40"/>
                  </a:cubicBezTo>
                  <a:cubicBezTo>
                    <a:pt x="47" y="18"/>
                    <a:pt x="50" y="0"/>
                    <a:pt x="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8"/>
                    <a:pt x="0" y="40"/>
                  </a:cubicBezTo>
                  <a:cubicBezTo>
                    <a:pt x="0" y="62"/>
                    <a:pt x="3" y="79"/>
                    <a:pt x="6" y="79"/>
                  </a:cubicBezTo>
                  <a:lnTo>
                    <a:pt x="53" y="7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27" name="Oval 60"/>
            <p:cNvSpPr>
              <a:spLocks noChangeArrowheads="1"/>
            </p:cNvSpPr>
            <p:nvPr/>
          </p:nvSpPr>
          <p:spPr bwMode="auto">
            <a:xfrm>
              <a:off x="1765" y="1829"/>
              <a:ext cx="290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600"/>
            </a:p>
          </p:txBody>
        </p:sp>
        <p:sp>
          <p:nvSpPr>
            <p:cNvPr id="28" name="Freeform 61"/>
            <p:cNvSpPr>
              <a:spLocks/>
            </p:cNvSpPr>
            <p:nvPr/>
          </p:nvSpPr>
          <p:spPr bwMode="auto">
            <a:xfrm>
              <a:off x="1765" y="1861"/>
              <a:ext cx="290" cy="56"/>
            </a:xfrm>
            <a:custGeom>
              <a:avLst/>
              <a:gdLst>
                <a:gd name="T0" fmla="*/ 0 w 116"/>
                <a:gd name="T1" fmla="*/ 456 h 21"/>
                <a:gd name="T2" fmla="*/ 2270 w 116"/>
                <a:gd name="T3" fmla="*/ 1059 h 21"/>
                <a:gd name="T4" fmla="*/ 4533 w 116"/>
                <a:gd name="T5" fmla="*/ 456 h 21"/>
                <a:gd name="T6" fmla="*/ 4533 w 116"/>
                <a:gd name="T7" fmla="*/ 0 h 21"/>
                <a:gd name="T8" fmla="*/ 2270 w 116"/>
                <a:gd name="T9" fmla="*/ 605 h 21"/>
                <a:gd name="T10" fmla="*/ 0 w 116"/>
                <a:gd name="T11" fmla="*/ 0 h 21"/>
                <a:gd name="T12" fmla="*/ 0 w 116"/>
                <a:gd name="T13" fmla="*/ 45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6" h="21">
                  <a:moveTo>
                    <a:pt x="0" y="9"/>
                  </a:moveTo>
                  <a:cubicBezTo>
                    <a:pt x="0" y="15"/>
                    <a:pt x="26" y="21"/>
                    <a:pt x="58" y="21"/>
                  </a:cubicBezTo>
                  <a:cubicBezTo>
                    <a:pt x="90" y="21"/>
                    <a:pt x="116" y="15"/>
                    <a:pt x="116" y="9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7"/>
                    <a:pt x="90" y="12"/>
                    <a:pt x="58" y="12"/>
                  </a:cubicBezTo>
                  <a:cubicBezTo>
                    <a:pt x="26" y="12"/>
                    <a:pt x="0" y="7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29" name="Oval 62"/>
            <p:cNvSpPr>
              <a:spLocks noChangeArrowheads="1"/>
            </p:cNvSpPr>
            <p:nvPr/>
          </p:nvSpPr>
          <p:spPr bwMode="auto">
            <a:xfrm>
              <a:off x="1800" y="1845"/>
              <a:ext cx="222" cy="35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600"/>
            </a:p>
          </p:txBody>
        </p:sp>
        <p:sp>
          <p:nvSpPr>
            <p:cNvPr id="30" name="Freeform 63"/>
            <p:cNvSpPr>
              <a:spLocks/>
            </p:cNvSpPr>
            <p:nvPr/>
          </p:nvSpPr>
          <p:spPr bwMode="auto">
            <a:xfrm>
              <a:off x="1672" y="1560"/>
              <a:ext cx="45" cy="211"/>
            </a:xfrm>
            <a:custGeom>
              <a:avLst/>
              <a:gdLst>
                <a:gd name="T0" fmla="*/ 238 w 18"/>
                <a:gd name="T1" fmla="*/ 4022 h 79"/>
                <a:gd name="T2" fmla="*/ 595 w 18"/>
                <a:gd name="T3" fmla="*/ 4022 h 79"/>
                <a:gd name="T4" fmla="*/ 708 w 18"/>
                <a:gd name="T5" fmla="*/ 2041 h 79"/>
                <a:gd name="T6" fmla="*/ 595 w 18"/>
                <a:gd name="T7" fmla="*/ 0 h 79"/>
                <a:gd name="T8" fmla="*/ 238 w 18"/>
                <a:gd name="T9" fmla="*/ 0 h 79"/>
                <a:gd name="T10" fmla="*/ 0 w 18"/>
                <a:gd name="T11" fmla="*/ 2041 h 79"/>
                <a:gd name="T12" fmla="*/ 238 w 18"/>
                <a:gd name="T13" fmla="*/ 4022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79">
                  <a:moveTo>
                    <a:pt x="6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7" y="69"/>
                    <a:pt x="18" y="55"/>
                    <a:pt x="18" y="40"/>
                  </a:cubicBezTo>
                  <a:cubicBezTo>
                    <a:pt x="18" y="24"/>
                    <a:pt x="17" y="11"/>
                    <a:pt x="1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8"/>
                    <a:pt x="0" y="40"/>
                  </a:cubicBezTo>
                  <a:cubicBezTo>
                    <a:pt x="0" y="62"/>
                    <a:pt x="3" y="79"/>
                    <a:pt x="6" y="79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31" name="Oval 64"/>
            <p:cNvSpPr>
              <a:spLocks noChangeArrowheads="1"/>
            </p:cNvSpPr>
            <p:nvPr/>
          </p:nvSpPr>
          <p:spPr bwMode="auto">
            <a:xfrm>
              <a:off x="1672" y="1560"/>
              <a:ext cx="30" cy="21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600"/>
            </a:p>
          </p:txBody>
        </p:sp>
        <p:sp>
          <p:nvSpPr>
            <p:cNvPr id="32" name="Oval 65"/>
            <p:cNvSpPr>
              <a:spLocks noChangeArrowheads="1"/>
            </p:cNvSpPr>
            <p:nvPr/>
          </p:nvSpPr>
          <p:spPr bwMode="auto">
            <a:xfrm>
              <a:off x="1790" y="1560"/>
              <a:ext cx="30" cy="211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600"/>
            </a:p>
          </p:txBody>
        </p:sp>
        <p:sp>
          <p:nvSpPr>
            <p:cNvPr id="33" name="Freeform 66"/>
            <p:cNvSpPr>
              <a:spLocks/>
            </p:cNvSpPr>
            <p:nvPr/>
          </p:nvSpPr>
          <p:spPr bwMode="auto">
            <a:xfrm>
              <a:off x="1800" y="1597"/>
              <a:ext cx="10" cy="139"/>
            </a:xfrm>
            <a:custGeom>
              <a:avLst/>
              <a:gdLst>
                <a:gd name="T0" fmla="*/ 83 w 4"/>
                <a:gd name="T1" fmla="*/ 2601 h 52"/>
                <a:gd name="T2" fmla="*/ 0 w 4"/>
                <a:gd name="T3" fmla="*/ 1337 h 52"/>
                <a:gd name="T4" fmla="*/ 50 w 4"/>
                <a:gd name="T5" fmla="*/ 56 h 52"/>
                <a:gd name="T6" fmla="*/ 125 w 4"/>
                <a:gd name="T7" fmla="*/ 56 h 52"/>
                <a:gd name="T8" fmla="*/ 158 w 4"/>
                <a:gd name="T9" fmla="*/ 1337 h 52"/>
                <a:gd name="T10" fmla="*/ 83 w 4"/>
                <a:gd name="T11" fmla="*/ 2601 h 52"/>
                <a:gd name="T12" fmla="*/ 83 w 4"/>
                <a:gd name="T13" fmla="*/ 2601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52">
                  <a:moveTo>
                    <a:pt x="2" y="51"/>
                  </a:moveTo>
                  <a:cubicBezTo>
                    <a:pt x="1" y="45"/>
                    <a:pt x="0" y="37"/>
                    <a:pt x="0" y="26"/>
                  </a:cubicBezTo>
                  <a:cubicBezTo>
                    <a:pt x="0" y="16"/>
                    <a:pt x="1" y="7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7"/>
                    <a:pt x="4" y="15"/>
                    <a:pt x="4" y="26"/>
                  </a:cubicBezTo>
                  <a:cubicBezTo>
                    <a:pt x="4" y="37"/>
                    <a:pt x="3" y="45"/>
                    <a:pt x="2" y="51"/>
                  </a:cubicBezTo>
                  <a:cubicBezTo>
                    <a:pt x="2" y="52"/>
                    <a:pt x="2" y="52"/>
                    <a:pt x="2" y="5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34" name="Freeform 67"/>
            <p:cNvSpPr>
              <a:spLocks/>
            </p:cNvSpPr>
            <p:nvPr/>
          </p:nvSpPr>
          <p:spPr bwMode="auto">
            <a:xfrm>
              <a:off x="1792" y="1904"/>
              <a:ext cx="238" cy="709"/>
            </a:xfrm>
            <a:custGeom>
              <a:avLst/>
              <a:gdLst>
                <a:gd name="T0" fmla="*/ 1859 w 95"/>
                <a:gd name="T1" fmla="*/ 248 h 266"/>
                <a:gd name="T2" fmla="*/ 0 w 95"/>
                <a:gd name="T3" fmla="*/ 0 h 266"/>
                <a:gd name="T4" fmla="*/ 83 w 95"/>
                <a:gd name="T5" fmla="*/ 6458 h 266"/>
                <a:gd name="T6" fmla="*/ 1097 w 95"/>
                <a:gd name="T7" fmla="*/ 12973 h 266"/>
                <a:gd name="T8" fmla="*/ 1859 w 95"/>
                <a:gd name="T9" fmla="*/ 13428 h 266"/>
                <a:gd name="T10" fmla="*/ 2643 w 95"/>
                <a:gd name="T11" fmla="*/ 12973 h 266"/>
                <a:gd name="T12" fmla="*/ 3665 w 95"/>
                <a:gd name="T13" fmla="*/ 6458 h 266"/>
                <a:gd name="T14" fmla="*/ 3740 w 95"/>
                <a:gd name="T15" fmla="*/ 0 h 266"/>
                <a:gd name="T16" fmla="*/ 1859 w 95"/>
                <a:gd name="T17" fmla="*/ 248 h 2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" h="266">
                  <a:moveTo>
                    <a:pt x="47" y="5"/>
                  </a:moveTo>
                  <a:cubicBezTo>
                    <a:pt x="28" y="5"/>
                    <a:pt x="10" y="3"/>
                    <a:pt x="0" y="0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8"/>
                    <a:pt x="26" y="255"/>
                    <a:pt x="28" y="257"/>
                  </a:cubicBezTo>
                  <a:cubicBezTo>
                    <a:pt x="31" y="262"/>
                    <a:pt x="39" y="266"/>
                    <a:pt x="47" y="266"/>
                  </a:cubicBezTo>
                  <a:cubicBezTo>
                    <a:pt x="56" y="266"/>
                    <a:pt x="64" y="262"/>
                    <a:pt x="67" y="257"/>
                  </a:cubicBezTo>
                  <a:cubicBezTo>
                    <a:pt x="69" y="255"/>
                    <a:pt x="93" y="128"/>
                    <a:pt x="93" y="12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5" y="3"/>
                    <a:pt x="67" y="5"/>
                    <a:pt x="4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35" name="Freeform 68"/>
            <p:cNvSpPr>
              <a:spLocks/>
            </p:cNvSpPr>
            <p:nvPr/>
          </p:nvSpPr>
          <p:spPr bwMode="auto">
            <a:xfrm>
              <a:off x="1802" y="2011"/>
              <a:ext cx="50" cy="490"/>
            </a:xfrm>
            <a:custGeom>
              <a:avLst/>
              <a:gdLst>
                <a:gd name="T0" fmla="*/ 50 w 20"/>
                <a:gd name="T1" fmla="*/ 0 h 184"/>
                <a:gd name="T2" fmla="*/ 0 w 20"/>
                <a:gd name="T3" fmla="*/ 4077 h 184"/>
                <a:gd name="T4" fmla="*/ 50 w 20"/>
                <a:gd name="T5" fmla="*/ 4533 h 184"/>
                <a:gd name="T6" fmla="*/ 208 w 20"/>
                <a:gd name="T7" fmla="*/ 5531 h 184"/>
                <a:gd name="T8" fmla="*/ 783 w 20"/>
                <a:gd name="T9" fmla="*/ 9254 h 184"/>
                <a:gd name="T10" fmla="*/ 783 w 20"/>
                <a:gd name="T11" fmla="*/ 9254 h 184"/>
                <a:gd name="T12" fmla="*/ 363 w 20"/>
                <a:gd name="T13" fmla="*/ 5475 h 184"/>
                <a:gd name="T14" fmla="*/ 208 w 20"/>
                <a:gd name="T15" fmla="*/ 4474 h 184"/>
                <a:gd name="T16" fmla="*/ 158 w 20"/>
                <a:gd name="T17" fmla="*/ 4077 h 184"/>
                <a:gd name="T18" fmla="*/ 50 w 20"/>
                <a:gd name="T19" fmla="*/ 0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84">
                  <a:moveTo>
                    <a:pt x="1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90"/>
                    <a:pt x="1" y="9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4" y="81"/>
                    <a:pt x="4" y="8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36" name="Freeform 69"/>
            <p:cNvSpPr>
              <a:spLocks/>
            </p:cNvSpPr>
            <p:nvPr/>
          </p:nvSpPr>
          <p:spPr bwMode="auto">
            <a:xfrm>
              <a:off x="1802" y="1915"/>
              <a:ext cx="118" cy="674"/>
            </a:xfrm>
            <a:custGeom>
              <a:avLst/>
              <a:gdLst>
                <a:gd name="T0" fmla="*/ 1865 w 47"/>
                <a:gd name="T1" fmla="*/ 12747 h 253"/>
                <a:gd name="T2" fmla="*/ 1268 w 47"/>
                <a:gd name="T3" fmla="*/ 12292 h 253"/>
                <a:gd name="T4" fmla="*/ 367 w 47"/>
                <a:gd name="T5" fmla="*/ 6146 h 253"/>
                <a:gd name="T6" fmla="*/ 0 w 47"/>
                <a:gd name="T7" fmla="*/ 0 h 253"/>
                <a:gd name="T8" fmla="*/ 0 w 47"/>
                <a:gd name="T9" fmla="*/ 0 h 253"/>
                <a:gd name="T10" fmla="*/ 83 w 47"/>
                <a:gd name="T11" fmla="*/ 5898 h 253"/>
                <a:gd name="T12" fmla="*/ 126 w 47"/>
                <a:gd name="T13" fmla="*/ 6295 h 253"/>
                <a:gd name="T14" fmla="*/ 997 w 47"/>
                <a:gd name="T15" fmla="*/ 12292 h 253"/>
                <a:gd name="T16" fmla="*/ 1582 w 47"/>
                <a:gd name="T17" fmla="*/ 12747 h 2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253">
                  <a:moveTo>
                    <a:pt x="47" y="253"/>
                  </a:moveTo>
                  <a:cubicBezTo>
                    <a:pt x="40" y="252"/>
                    <a:pt x="35" y="249"/>
                    <a:pt x="32" y="244"/>
                  </a:cubicBezTo>
                  <a:cubicBezTo>
                    <a:pt x="30" y="242"/>
                    <a:pt x="9" y="122"/>
                    <a:pt x="9" y="1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3" y="123"/>
                    <a:pt x="3" y="125"/>
                  </a:cubicBezTo>
                  <a:cubicBezTo>
                    <a:pt x="7" y="147"/>
                    <a:pt x="24" y="243"/>
                    <a:pt x="25" y="244"/>
                  </a:cubicBezTo>
                  <a:cubicBezTo>
                    <a:pt x="27" y="248"/>
                    <a:pt x="31" y="253"/>
                    <a:pt x="40" y="253"/>
                  </a:cubicBezTo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37" name="Freeform 70"/>
            <p:cNvSpPr>
              <a:spLocks/>
            </p:cNvSpPr>
            <p:nvPr/>
          </p:nvSpPr>
          <p:spPr bwMode="auto">
            <a:xfrm>
              <a:off x="1807" y="1968"/>
              <a:ext cx="75" cy="597"/>
            </a:xfrm>
            <a:custGeom>
              <a:avLst/>
              <a:gdLst>
                <a:gd name="T0" fmla="*/ 1175 w 30"/>
                <a:gd name="T1" fmla="*/ 11300 h 224"/>
                <a:gd name="T2" fmla="*/ 283 w 30"/>
                <a:gd name="T3" fmla="*/ 5149 h 224"/>
                <a:gd name="T4" fmla="*/ 0 w 30"/>
                <a:gd name="T5" fmla="*/ 0 h 224"/>
                <a:gd name="T6" fmla="*/ 395 w 30"/>
                <a:gd name="T7" fmla="*/ 5059 h 224"/>
                <a:gd name="T8" fmla="*/ 1175 w 30"/>
                <a:gd name="T9" fmla="*/ 1130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4">
                  <a:moveTo>
                    <a:pt x="30" y="224"/>
                  </a:moveTo>
                  <a:cubicBezTo>
                    <a:pt x="28" y="222"/>
                    <a:pt x="7" y="102"/>
                    <a:pt x="7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4"/>
                    <a:pt x="8" y="88"/>
                    <a:pt x="10" y="100"/>
                  </a:cubicBezTo>
                  <a:cubicBezTo>
                    <a:pt x="11" y="112"/>
                    <a:pt x="30" y="224"/>
                    <a:pt x="30" y="224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38" name="Freeform 71"/>
            <p:cNvSpPr>
              <a:spLocks/>
            </p:cNvSpPr>
            <p:nvPr/>
          </p:nvSpPr>
          <p:spPr bwMode="auto">
            <a:xfrm>
              <a:off x="1677" y="1811"/>
              <a:ext cx="90" cy="66"/>
            </a:xfrm>
            <a:custGeom>
              <a:avLst/>
              <a:gdLst>
                <a:gd name="T0" fmla="*/ 1375 w 36"/>
                <a:gd name="T1" fmla="*/ 1156 h 25"/>
                <a:gd name="T2" fmla="*/ 1408 w 36"/>
                <a:gd name="T3" fmla="*/ 1067 h 25"/>
                <a:gd name="T4" fmla="*/ 363 w 36"/>
                <a:gd name="T5" fmla="*/ 1067 h 25"/>
                <a:gd name="T6" fmla="*/ 158 w 36"/>
                <a:gd name="T7" fmla="*/ 628 h 25"/>
                <a:gd name="T8" fmla="*/ 158 w 36"/>
                <a:gd name="T9" fmla="*/ 203 h 25"/>
                <a:gd name="T10" fmla="*/ 0 w 36"/>
                <a:gd name="T11" fmla="*/ 0 h 25"/>
                <a:gd name="T12" fmla="*/ 0 w 36"/>
                <a:gd name="T13" fmla="*/ 55 h 25"/>
                <a:gd name="T14" fmla="*/ 313 w 36"/>
                <a:gd name="T15" fmla="*/ 1212 h 25"/>
                <a:gd name="T16" fmla="*/ 1408 w 36"/>
                <a:gd name="T17" fmla="*/ 1212 h 25"/>
                <a:gd name="T18" fmla="*/ 1375 w 36"/>
                <a:gd name="T19" fmla="*/ 1156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5">
                  <a:moveTo>
                    <a:pt x="35" y="24"/>
                  </a:moveTo>
                  <a:cubicBezTo>
                    <a:pt x="35" y="23"/>
                    <a:pt x="36" y="22"/>
                    <a:pt x="36" y="22"/>
                  </a:cubicBezTo>
                  <a:cubicBezTo>
                    <a:pt x="29" y="22"/>
                    <a:pt x="12" y="22"/>
                    <a:pt x="9" y="22"/>
                  </a:cubicBezTo>
                  <a:cubicBezTo>
                    <a:pt x="7" y="22"/>
                    <a:pt x="4" y="20"/>
                    <a:pt x="4" y="13"/>
                  </a:cubicBezTo>
                  <a:cubicBezTo>
                    <a:pt x="4" y="10"/>
                    <a:pt x="4" y="8"/>
                    <a:pt x="4" y="4"/>
                  </a:cubicBezTo>
                  <a:cubicBezTo>
                    <a:pt x="3" y="4"/>
                    <a:pt x="2" y="3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4"/>
                    <a:pt x="0" y="25"/>
                    <a:pt x="8" y="25"/>
                  </a:cubicBezTo>
                  <a:cubicBezTo>
                    <a:pt x="15" y="25"/>
                    <a:pt x="25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39" name="Freeform 72"/>
            <p:cNvSpPr>
              <a:spLocks/>
            </p:cNvSpPr>
            <p:nvPr/>
          </p:nvSpPr>
          <p:spPr bwMode="auto">
            <a:xfrm>
              <a:off x="1664" y="1397"/>
              <a:ext cx="28" cy="123"/>
            </a:xfrm>
            <a:custGeom>
              <a:avLst/>
              <a:gdLst>
                <a:gd name="T0" fmla="*/ 461 w 11"/>
                <a:gd name="T1" fmla="*/ 308 h 46"/>
                <a:gd name="T2" fmla="*/ 247 w 11"/>
                <a:gd name="T3" fmla="*/ 0 h 46"/>
                <a:gd name="T4" fmla="*/ 0 w 11"/>
                <a:gd name="T5" fmla="*/ 209 h 46"/>
                <a:gd name="T6" fmla="*/ 247 w 11"/>
                <a:gd name="T7" fmla="*/ 457 h 46"/>
                <a:gd name="T8" fmla="*/ 247 w 11"/>
                <a:gd name="T9" fmla="*/ 2353 h 46"/>
                <a:gd name="T10" fmla="*/ 382 w 11"/>
                <a:gd name="T11" fmla="*/ 2203 h 46"/>
                <a:gd name="T12" fmla="*/ 461 w 11"/>
                <a:gd name="T13" fmla="*/ 2203 h 46"/>
                <a:gd name="T14" fmla="*/ 461 w 11"/>
                <a:gd name="T15" fmla="*/ 308 h 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46">
                  <a:moveTo>
                    <a:pt x="11" y="6"/>
                  </a:moveTo>
                  <a:cubicBezTo>
                    <a:pt x="11" y="2"/>
                    <a:pt x="8" y="0"/>
                    <a:pt x="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6" y="4"/>
                    <a:pt x="6" y="9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4"/>
                    <a:pt x="8" y="43"/>
                    <a:pt x="9" y="43"/>
                  </a:cubicBezTo>
                  <a:cubicBezTo>
                    <a:pt x="10" y="43"/>
                    <a:pt x="10" y="43"/>
                    <a:pt x="11" y="43"/>
                  </a:cubicBezTo>
                  <a:cubicBezTo>
                    <a:pt x="11" y="6"/>
                    <a:pt x="11" y="6"/>
                    <a:pt x="11" y="6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40" name="Freeform 73"/>
            <p:cNvSpPr>
              <a:spLocks noEditPoints="1"/>
            </p:cNvSpPr>
            <p:nvPr/>
          </p:nvSpPr>
          <p:spPr bwMode="auto">
            <a:xfrm>
              <a:off x="1917" y="1931"/>
              <a:ext cx="100" cy="669"/>
            </a:xfrm>
            <a:custGeom>
              <a:avLst/>
              <a:gdLst>
                <a:gd name="T0" fmla="*/ 1563 w 40"/>
                <a:gd name="T1" fmla="*/ 0 h 251"/>
                <a:gd name="T2" fmla="*/ 1408 w 40"/>
                <a:gd name="T3" fmla="*/ 5605 h 251"/>
                <a:gd name="T4" fmla="*/ 1375 w 40"/>
                <a:gd name="T5" fmla="*/ 6002 h 251"/>
                <a:gd name="T6" fmla="*/ 470 w 40"/>
                <a:gd name="T7" fmla="*/ 12213 h 251"/>
                <a:gd name="T8" fmla="*/ 0 w 40"/>
                <a:gd name="T9" fmla="*/ 12666 h 251"/>
                <a:gd name="T10" fmla="*/ 0 w 40"/>
                <a:gd name="T11" fmla="*/ 12666 h 251"/>
                <a:gd name="T12" fmla="*/ 625 w 40"/>
                <a:gd name="T13" fmla="*/ 12269 h 251"/>
                <a:gd name="T14" fmla="*/ 1533 w 40"/>
                <a:gd name="T15" fmla="*/ 6061 h 251"/>
                <a:gd name="T16" fmla="*/ 1563 w 40"/>
                <a:gd name="T17" fmla="*/ 5605 h 251"/>
                <a:gd name="T18" fmla="*/ 1563 w 40"/>
                <a:gd name="T19" fmla="*/ 0 h 251"/>
                <a:gd name="T20" fmla="*/ 625 w 40"/>
                <a:gd name="T21" fmla="*/ 12269 h 251"/>
                <a:gd name="T22" fmla="*/ 625 w 40"/>
                <a:gd name="T23" fmla="*/ 12269 h 251"/>
                <a:gd name="T24" fmla="*/ 625 w 40"/>
                <a:gd name="T25" fmla="*/ 12269 h 251"/>
                <a:gd name="T26" fmla="*/ 625 w 40"/>
                <a:gd name="T27" fmla="*/ 12269 h 251"/>
                <a:gd name="T28" fmla="*/ 625 w 40"/>
                <a:gd name="T29" fmla="*/ 12303 h 251"/>
                <a:gd name="T30" fmla="*/ 625 w 40"/>
                <a:gd name="T31" fmla="*/ 12269 h 251"/>
                <a:gd name="T32" fmla="*/ 625 w 40"/>
                <a:gd name="T33" fmla="*/ 12303 h 25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0" h="251">
                  <a:moveTo>
                    <a:pt x="40" y="0"/>
                  </a:moveTo>
                  <a:cubicBezTo>
                    <a:pt x="40" y="4"/>
                    <a:pt x="36" y="110"/>
                    <a:pt x="36" y="111"/>
                  </a:cubicBezTo>
                  <a:cubicBezTo>
                    <a:pt x="36" y="111"/>
                    <a:pt x="35" y="119"/>
                    <a:pt x="35" y="119"/>
                  </a:cubicBezTo>
                  <a:cubicBezTo>
                    <a:pt x="25" y="178"/>
                    <a:pt x="13" y="238"/>
                    <a:pt x="12" y="242"/>
                  </a:cubicBezTo>
                  <a:cubicBezTo>
                    <a:pt x="11" y="245"/>
                    <a:pt x="7" y="251"/>
                    <a:pt x="0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9" y="251"/>
                    <a:pt x="14" y="248"/>
                    <a:pt x="16" y="243"/>
                  </a:cubicBezTo>
                  <a:cubicBezTo>
                    <a:pt x="16" y="242"/>
                    <a:pt x="19" y="231"/>
                    <a:pt x="39" y="120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40" y="107"/>
                    <a:pt x="40" y="4"/>
                    <a:pt x="40" y="0"/>
                  </a:cubicBezTo>
                  <a:close/>
                  <a:moveTo>
                    <a:pt x="16" y="243"/>
                  </a:moveTo>
                  <a:cubicBezTo>
                    <a:pt x="16" y="243"/>
                    <a:pt x="16" y="243"/>
                    <a:pt x="16" y="243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6" y="243"/>
                    <a:pt x="16" y="243"/>
                    <a:pt x="16" y="243"/>
                  </a:cubicBezTo>
                  <a:close/>
                  <a:moveTo>
                    <a:pt x="16" y="244"/>
                  </a:moveTo>
                  <a:cubicBezTo>
                    <a:pt x="16" y="244"/>
                    <a:pt x="16" y="243"/>
                    <a:pt x="16" y="243"/>
                  </a:cubicBezTo>
                  <a:cubicBezTo>
                    <a:pt x="16" y="243"/>
                    <a:pt x="16" y="244"/>
                    <a:pt x="16" y="2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41" name="Freeform 74"/>
            <p:cNvSpPr>
              <a:spLocks/>
            </p:cNvSpPr>
            <p:nvPr/>
          </p:nvSpPr>
          <p:spPr bwMode="auto">
            <a:xfrm>
              <a:off x="1855" y="1917"/>
              <a:ext cx="162" cy="683"/>
            </a:xfrm>
            <a:custGeom>
              <a:avLst/>
              <a:gdLst>
                <a:gd name="T0" fmla="*/ 2428 w 65"/>
                <a:gd name="T1" fmla="*/ 56 h 256"/>
                <a:gd name="T2" fmla="*/ 850 w 65"/>
                <a:gd name="T3" fmla="*/ 205 h 256"/>
                <a:gd name="T4" fmla="*/ 0 w 65"/>
                <a:gd name="T5" fmla="*/ 149 h 256"/>
                <a:gd name="T6" fmla="*/ 1236 w 65"/>
                <a:gd name="T7" fmla="*/ 398 h 256"/>
                <a:gd name="T8" fmla="*/ 2044 w 65"/>
                <a:gd name="T9" fmla="*/ 1425 h 256"/>
                <a:gd name="T10" fmla="*/ 2044 w 65"/>
                <a:gd name="T11" fmla="*/ 5624 h 256"/>
                <a:gd name="T12" fmla="*/ 2014 w 65"/>
                <a:gd name="T13" fmla="*/ 6136 h 256"/>
                <a:gd name="T14" fmla="*/ 1236 w 65"/>
                <a:gd name="T15" fmla="*/ 12513 h 256"/>
                <a:gd name="T16" fmla="*/ 653 w 65"/>
                <a:gd name="T17" fmla="*/ 12969 h 256"/>
                <a:gd name="T18" fmla="*/ 962 w 65"/>
                <a:gd name="T19" fmla="*/ 12969 h 256"/>
                <a:gd name="T20" fmla="*/ 1503 w 65"/>
                <a:gd name="T21" fmla="*/ 12513 h 256"/>
                <a:gd name="T22" fmla="*/ 2398 w 65"/>
                <a:gd name="T23" fmla="*/ 6286 h 256"/>
                <a:gd name="T24" fmla="*/ 2428 w 65"/>
                <a:gd name="T25" fmla="*/ 5864 h 256"/>
                <a:gd name="T26" fmla="*/ 2510 w 65"/>
                <a:gd name="T27" fmla="*/ 248 h 256"/>
                <a:gd name="T28" fmla="*/ 2428 w 65"/>
                <a:gd name="T29" fmla="*/ 5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5" h="256">
                  <a:moveTo>
                    <a:pt x="63" y="1"/>
                  </a:moveTo>
                  <a:cubicBezTo>
                    <a:pt x="52" y="3"/>
                    <a:pt x="38" y="4"/>
                    <a:pt x="22" y="4"/>
                  </a:cubicBezTo>
                  <a:cubicBezTo>
                    <a:pt x="14" y="4"/>
                    <a:pt x="7" y="4"/>
                    <a:pt x="0" y="3"/>
                  </a:cubicBezTo>
                  <a:cubicBezTo>
                    <a:pt x="9" y="6"/>
                    <a:pt x="24" y="8"/>
                    <a:pt x="32" y="8"/>
                  </a:cubicBezTo>
                  <a:cubicBezTo>
                    <a:pt x="40" y="9"/>
                    <a:pt x="52" y="10"/>
                    <a:pt x="53" y="28"/>
                  </a:cubicBezTo>
                  <a:cubicBezTo>
                    <a:pt x="54" y="42"/>
                    <a:pt x="54" y="89"/>
                    <a:pt x="53" y="111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34" y="245"/>
                    <a:pt x="32" y="247"/>
                  </a:cubicBezTo>
                  <a:cubicBezTo>
                    <a:pt x="29" y="252"/>
                    <a:pt x="24" y="255"/>
                    <a:pt x="17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33" y="256"/>
                    <a:pt x="38" y="251"/>
                    <a:pt x="39" y="247"/>
                  </a:cubicBezTo>
                  <a:cubicBezTo>
                    <a:pt x="40" y="246"/>
                    <a:pt x="59" y="146"/>
                    <a:pt x="62" y="124"/>
                  </a:cubicBezTo>
                  <a:cubicBezTo>
                    <a:pt x="63" y="122"/>
                    <a:pt x="63" y="116"/>
                    <a:pt x="63" y="116"/>
                  </a:cubicBezTo>
                  <a:cubicBezTo>
                    <a:pt x="63" y="116"/>
                    <a:pt x="65" y="9"/>
                    <a:pt x="65" y="5"/>
                  </a:cubicBezTo>
                  <a:cubicBezTo>
                    <a:pt x="65" y="2"/>
                    <a:pt x="65" y="0"/>
                    <a:pt x="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42" name="Freeform 75"/>
            <p:cNvSpPr>
              <a:spLocks/>
            </p:cNvSpPr>
            <p:nvPr/>
          </p:nvSpPr>
          <p:spPr bwMode="auto">
            <a:xfrm>
              <a:off x="1935" y="1992"/>
              <a:ext cx="55" cy="584"/>
            </a:xfrm>
            <a:custGeom>
              <a:avLst/>
              <a:gdLst>
                <a:gd name="T0" fmla="*/ 675 w 22"/>
                <a:gd name="T1" fmla="*/ 4757 h 219"/>
                <a:gd name="T2" fmla="*/ 833 w 22"/>
                <a:gd name="T3" fmla="*/ 0 h 219"/>
                <a:gd name="T4" fmla="*/ 833 w 22"/>
                <a:gd name="T5" fmla="*/ 4189 h 219"/>
                <a:gd name="T6" fmla="*/ 783 w 22"/>
                <a:gd name="T7" fmla="*/ 4701 h 219"/>
                <a:gd name="T8" fmla="*/ 0 w 22"/>
                <a:gd name="T9" fmla="*/ 11072 h 219"/>
                <a:gd name="T10" fmla="*/ 675 w 22"/>
                <a:gd name="T11" fmla="*/ 4757 h 2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219">
                  <a:moveTo>
                    <a:pt x="17" y="94"/>
                  </a:moveTo>
                  <a:cubicBezTo>
                    <a:pt x="19" y="79"/>
                    <a:pt x="20" y="17"/>
                    <a:pt x="21" y="0"/>
                  </a:cubicBezTo>
                  <a:cubicBezTo>
                    <a:pt x="22" y="14"/>
                    <a:pt x="22" y="61"/>
                    <a:pt x="21" y="83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0" y="93"/>
                    <a:pt x="2" y="217"/>
                    <a:pt x="0" y="219"/>
                  </a:cubicBezTo>
                  <a:cubicBezTo>
                    <a:pt x="0" y="219"/>
                    <a:pt x="15" y="109"/>
                    <a:pt x="17" y="94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43" name="Oval 76"/>
            <p:cNvSpPr>
              <a:spLocks noChangeArrowheads="1"/>
            </p:cNvSpPr>
            <p:nvPr/>
          </p:nvSpPr>
          <p:spPr bwMode="auto">
            <a:xfrm>
              <a:off x="1840" y="1960"/>
              <a:ext cx="12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600"/>
            </a:p>
          </p:txBody>
        </p:sp>
        <p:sp>
          <p:nvSpPr>
            <p:cNvPr id="44" name="Oval 77"/>
            <p:cNvSpPr>
              <a:spLocks noChangeArrowheads="1"/>
            </p:cNvSpPr>
            <p:nvPr/>
          </p:nvSpPr>
          <p:spPr bwMode="auto">
            <a:xfrm>
              <a:off x="1880" y="1963"/>
              <a:ext cx="12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600"/>
            </a:p>
          </p:txBody>
        </p:sp>
        <p:sp>
          <p:nvSpPr>
            <p:cNvPr id="45" name="Oval 78"/>
            <p:cNvSpPr>
              <a:spLocks noChangeArrowheads="1"/>
            </p:cNvSpPr>
            <p:nvPr/>
          </p:nvSpPr>
          <p:spPr bwMode="auto">
            <a:xfrm>
              <a:off x="1860" y="1960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600"/>
            </a:p>
          </p:txBody>
        </p:sp>
        <p:sp>
          <p:nvSpPr>
            <p:cNvPr id="46" name="Freeform 79"/>
            <p:cNvSpPr>
              <a:spLocks/>
            </p:cNvSpPr>
            <p:nvPr/>
          </p:nvSpPr>
          <p:spPr bwMode="auto">
            <a:xfrm>
              <a:off x="1950" y="1861"/>
              <a:ext cx="105" cy="54"/>
            </a:xfrm>
            <a:custGeom>
              <a:avLst/>
              <a:gdLst>
                <a:gd name="T0" fmla="*/ 0 w 42"/>
                <a:gd name="T1" fmla="*/ 1064 h 20"/>
                <a:gd name="T2" fmla="*/ 1645 w 42"/>
                <a:gd name="T3" fmla="*/ 475 h 20"/>
                <a:gd name="T4" fmla="*/ 1645 w 42"/>
                <a:gd name="T5" fmla="*/ 0 h 20"/>
                <a:gd name="T6" fmla="*/ 0 w 42"/>
                <a:gd name="T7" fmla="*/ 626 h 20"/>
                <a:gd name="T8" fmla="*/ 0 w 42"/>
                <a:gd name="T9" fmla="*/ 1064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0">
                  <a:moveTo>
                    <a:pt x="0" y="20"/>
                  </a:moveTo>
                  <a:cubicBezTo>
                    <a:pt x="25" y="19"/>
                    <a:pt x="42" y="14"/>
                    <a:pt x="42" y="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6"/>
                    <a:pt x="25" y="10"/>
                    <a:pt x="0" y="12"/>
                  </a:cubicBezTo>
                  <a:cubicBezTo>
                    <a:pt x="1" y="15"/>
                    <a:pt x="1" y="18"/>
                    <a:pt x="0" y="2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47" name="Freeform 80"/>
            <p:cNvSpPr>
              <a:spLocks/>
            </p:cNvSpPr>
            <p:nvPr/>
          </p:nvSpPr>
          <p:spPr bwMode="auto">
            <a:xfrm>
              <a:off x="1787" y="1880"/>
              <a:ext cx="58" cy="32"/>
            </a:xfrm>
            <a:custGeom>
              <a:avLst/>
              <a:gdLst>
                <a:gd name="T0" fmla="*/ 0 w 23"/>
                <a:gd name="T1" fmla="*/ 397 h 12"/>
                <a:gd name="T2" fmla="*/ 928 w 23"/>
                <a:gd name="T3" fmla="*/ 605 h 12"/>
                <a:gd name="T4" fmla="*/ 928 w 23"/>
                <a:gd name="T5" fmla="*/ 205 h 12"/>
                <a:gd name="T6" fmla="*/ 0 w 23"/>
                <a:gd name="T7" fmla="*/ 0 h 12"/>
                <a:gd name="T8" fmla="*/ 0 w 23"/>
                <a:gd name="T9" fmla="*/ 397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2">
                  <a:moveTo>
                    <a:pt x="0" y="8"/>
                  </a:moveTo>
                  <a:cubicBezTo>
                    <a:pt x="6" y="10"/>
                    <a:pt x="14" y="11"/>
                    <a:pt x="23" y="1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4" y="3"/>
                    <a:pt x="6" y="1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48" name="Freeform 81"/>
            <p:cNvSpPr>
              <a:spLocks/>
            </p:cNvSpPr>
            <p:nvPr/>
          </p:nvSpPr>
          <p:spPr bwMode="auto">
            <a:xfrm>
              <a:off x="1822" y="1888"/>
              <a:ext cx="15" cy="24"/>
            </a:xfrm>
            <a:custGeom>
              <a:avLst/>
              <a:gdLst>
                <a:gd name="T0" fmla="*/ 0 w 6"/>
                <a:gd name="T1" fmla="*/ 397 h 9"/>
                <a:gd name="T2" fmla="*/ 238 w 6"/>
                <a:gd name="T3" fmla="*/ 456 h 9"/>
                <a:gd name="T4" fmla="*/ 238 w 6"/>
                <a:gd name="T5" fmla="*/ 56 h 9"/>
                <a:gd name="T6" fmla="*/ 0 w 6"/>
                <a:gd name="T7" fmla="*/ 0 h 9"/>
                <a:gd name="T8" fmla="*/ 0 w 6"/>
                <a:gd name="T9" fmla="*/ 39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cubicBezTo>
                    <a:pt x="2" y="9"/>
                    <a:pt x="4" y="9"/>
                    <a:pt x="6" y="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49" name="Freeform 82"/>
            <p:cNvSpPr>
              <a:spLocks/>
            </p:cNvSpPr>
            <p:nvPr/>
          </p:nvSpPr>
          <p:spPr bwMode="auto">
            <a:xfrm>
              <a:off x="2027" y="1872"/>
              <a:ext cx="20" cy="32"/>
            </a:xfrm>
            <a:custGeom>
              <a:avLst/>
              <a:gdLst>
                <a:gd name="T0" fmla="*/ 313 w 8"/>
                <a:gd name="T1" fmla="*/ 0 h 12"/>
                <a:gd name="T2" fmla="*/ 0 w 8"/>
                <a:gd name="T3" fmla="*/ 205 h 12"/>
                <a:gd name="T4" fmla="*/ 0 w 8"/>
                <a:gd name="T5" fmla="*/ 605 h 12"/>
                <a:gd name="T6" fmla="*/ 313 w 8"/>
                <a:gd name="T7" fmla="*/ 456 h 12"/>
                <a:gd name="T8" fmla="*/ 313 w 8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2">
                  <a:moveTo>
                    <a:pt x="8" y="0"/>
                  </a:moveTo>
                  <a:cubicBezTo>
                    <a:pt x="6" y="2"/>
                    <a:pt x="3" y="3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1"/>
                    <a:pt x="6" y="10"/>
                    <a:pt x="8" y="9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50" name="Freeform 83"/>
            <p:cNvSpPr>
              <a:spLocks/>
            </p:cNvSpPr>
            <p:nvPr/>
          </p:nvSpPr>
          <p:spPr bwMode="auto">
            <a:xfrm>
              <a:off x="1642" y="1536"/>
              <a:ext cx="30" cy="43"/>
            </a:xfrm>
            <a:custGeom>
              <a:avLst/>
              <a:gdLst>
                <a:gd name="T0" fmla="*/ 125 w 12"/>
                <a:gd name="T1" fmla="*/ 0 h 16"/>
                <a:gd name="T2" fmla="*/ 0 w 12"/>
                <a:gd name="T3" fmla="*/ 839 h 16"/>
                <a:gd name="T4" fmla="*/ 363 w 12"/>
                <a:gd name="T5" fmla="*/ 839 h 16"/>
                <a:gd name="T6" fmla="*/ 470 w 12"/>
                <a:gd name="T7" fmla="*/ 0 h 16"/>
                <a:gd name="T8" fmla="*/ 125 w 12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6">
                  <a:moveTo>
                    <a:pt x="3" y="0"/>
                  </a:moveTo>
                  <a:cubicBezTo>
                    <a:pt x="2" y="4"/>
                    <a:pt x="1" y="10"/>
                    <a:pt x="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0"/>
                    <a:pt x="11" y="4"/>
                    <a:pt x="1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51" name="Freeform 84"/>
            <p:cNvSpPr>
              <a:spLocks/>
            </p:cNvSpPr>
            <p:nvPr/>
          </p:nvSpPr>
          <p:spPr bwMode="auto">
            <a:xfrm>
              <a:off x="1644" y="1544"/>
              <a:ext cx="25" cy="16"/>
            </a:xfrm>
            <a:custGeom>
              <a:avLst/>
              <a:gdLst>
                <a:gd name="T0" fmla="*/ 0 w 10"/>
                <a:gd name="T1" fmla="*/ 307 h 6"/>
                <a:gd name="T2" fmla="*/ 363 w 10"/>
                <a:gd name="T3" fmla="*/ 307 h 6"/>
                <a:gd name="T4" fmla="*/ 395 w 10"/>
                <a:gd name="T5" fmla="*/ 0 h 6"/>
                <a:gd name="T6" fmla="*/ 83 w 10"/>
                <a:gd name="T7" fmla="*/ 0 h 6"/>
                <a:gd name="T8" fmla="*/ 0 w 10"/>
                <a:gd name="T9" fmla="*/ 30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6">
                  <a:moveTo>
                    <a:pt x="0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2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52" name="Freeform 85"/>
            <p:cNvSpPr>
              <a:spLocks/>
            </p:cNvSpPr>
            <p:nvPr/>
          </p:nvSpPr>
          <p:spPr bwMode="auto">
            <a:xfrm>
              <a:off x="1639" y="1736"/>
              <a:ext cx="33" cy="59"/>
            </a:xfrm>
            <a:custGeom>
              <a:avLst/>
              <a:gdLst>
                <a:gd name="T0" fmla="*/ 160 w 13"/>
                <a:gd name="T1" fmla="*/ 1137 h 22"/>
                <a:gd name="T2" fmla="*/ 541 w 13"/>
                <a:gd name="T3" fmla="*/ 1137 h 22"/>
                <a:gd name="T4" fmla="*/ 373 w 13"/>
                <a:gd name="T5" fmla="*/ 0 h 22"/>
                <a:gd name="T6" fmla="*/ 0 w 13"/>
                <a:gd name="T7" fmla="*/ 0 h 22"/>
                <a:gd name="T8" fmla="*/ 160 w 13"/>
                <a:gd name="T9" fmla="*/ 113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22">
                  <a:moveTo>
                    <a:pt x="4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1" y="16"/>
                    <a:pt x="10" y="9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3" y="16"/>
                    <a:pt x="4" y="22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53" name="Freeform 86"/>
            <p:cNvSpPr>
              <a:spLocks/>
            </p:cNvSpPr>
            <p:nvPr/>
          </p:nvSpPr>
          <p:spPr bwMode="auto">
            <a:xfrm>
              <a:off x="1642" y="1760"/>
              <a:ext cx="27" cy="21"/>
            </a:xfrm>
            <a:custGeom>
              <a:avLst/>
              <a:gdLst>
                <a:gd name="T0" fmla="*/ 71 w 11"/>
                <a:gd name="T1" fmla="*/ 378 h 8"/>
                <a:gd name="T2" fmla="*/ 398 w 11"/>
                <a:gd name="T3" fmla="*/ 378 h 8"/>
                <a:gd name="T4" fmla="*/ 326 w 11"/>
                <a:gd name="T5" fmla="*/ 0 h 8"/>
                <a:gd name="T6" fmla="*/ 0 w 11"/>
                <a:gd name="T7" fmla="*/ 0 h 8"/>
                <a:gd name="T8" fmla="*/ 71 w 11"/>
                <a:gd name="T9" fmla="*/ 378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8">
                  <a:moveTo>
                    <a:pt x="2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6"/>
                    <a:pt x="9" y="3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6"/>
                    <a:pt x="2" y="8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54" name="Freeform 87"/>
            <p:cNvSpPr>
              <a:spLocks/>
            </p:cNvSpPr>
            <p:nvPr/>
          </p:nvSpPr>
          <p:spPr bwMode="auto">
            <a:xfrm>
              <a:off x="1810" y="1859"/>
              <a:ext cx="202" cy="21"/>
            </a:xfrm>
            <a:custGeom>
              <a:avLst/>
              <a:gdLst>
                <a:gd name="T0" fmla="*/ 0 w 81"/>
                <a:gd name="T1" fmla="*/ 200 h 8"/>
                <a:gd name="T2" fmla="*/ 1549 w 81"/>
                <a:gd name="T3" fmla="*/ 378 h 8"/>
                <a:gd name="T4" fmla="*/ 3135 w 81"/>
                <a:gd name="T5" fmla="*/ 200 h 8"/>
                <a:gd name="T6" fmla="*/ 1549 w 81"/>
                <a:gd name="T7" fmla="*/ 0 h 8"/>
                <a:gd name="T8" fmla="*/ 0 w 81"/>
                <a:gd name="T9" fmla="*/ 20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8">
                  <a:moveTo>
                    <a:pt x="0" y="4"/>
                  </a:moveTo>
                  <a:cubicBezTo>
                    <a:pt x="7" y="6"/>
                    <a:pt x="22" y="8"/>
                    <a:pt x="40" y="8"/>
                  </a:cubicBezTo>
                  <a:cubicBezTo>
                    <a:pt x="58" y="8"/>
                    <a:pt x="74" y="6"/>
                    <a:pt x="81" y="4"/>
                  </a:cubicBezTo>
                  <a:cubicBezTo>
                    <a:pt x="74" y="2"/>
                    <a:pt x="58" y="0"/>
                    <a:pt x="40" y="0"/>
                  </a:cubicBezTo>
                  <a:cubicBezTo>
                    <a:pt x="22" y="0"/>
                    <a:pt x="7" y="2"/>
                    <a:pt x="0" y="4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55" name="Freeform 88"/>
            <p:cNvSpPr>
              <a:spLocks/>
            </p:cNvSpPr>
            <p:nvPr/>
          </p:nvSpPr>
          <p:spPr bwMode="auto">
            <a:xfrm>
              <a:off x="1992" y="1845"/>
              <a:ext cx="45" cy="35"/>
            </a:xfrm>
            <a:custGeom>
              <a:avLst/>
              <a:gdLst>
                <a:gd name="T0" fmla="*/ 158 w 18"/>
                <a:gd name="T1" fmla="*/ 0 h 13"/>
                <a:gd name="T2" fmla="*/ 550 w 18"/>
                <a:gd name="T3" fmla="*/ 369 h 13"/>
                <a:gd name="T4" fmla="*/ 0 w 18"/>
                <a:gd name="T5" fmla="*/ 681 h 13"/>
                <a:gd name="T6" fmla="*/ 708 w 18"/>
                <a:gd name="T7" fmla="*/ 312 h 13"/>
                <a:gd name="T8" fmla="*/ 158 w 18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3">
                  <a:moveTo>
                    <a:pt x="4" y="0"/>
                  </a:moveTo>
                  <a:cubicBezTo>
                    <a:pt x="11" y="2"/>
                    <a:pt x="14" y="4"/>
                    <a:pt x="14" y="7"/>
                  </a:cubicBezTo>
                  <a:cubicBezTo>
                    <a:pt x="14" y="10"/>
                    <a:pt x="4" y="12"/>
                    <a:pt x="0" y="13"/>
                  </a:cubicBezTo>
                  <a:cubicBezTo>
                    <a:pt x="11" y="12"/>
                    <a:pt x="18" y="10"/>
                    <a:pt x="18" y="6"/>
                  </a:cubicBezTo>
                  <a:cubicBezTo>
                    <a:pt x="17" y="2"/>
                    <a:pt x="10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56" name="Freeform 89"/>
            <p:cNvSpPr>
              <a:spLocks/>
            </p:cNvSpPr>
            <p:nvPr/>
          </p:nvSpPr>
          <p:spPr bwMode="auto">
            <a:xfrm>
              <a:off x="1712" y="1597"/>
              <a:ext cx="5" cy="158"/>
            </a:xfrm>
            <a:custGeom>
              <a:avLst/>
              <a:gdLst>
                <a:gd name="T0" fmla="*/ 50 w 2"/>
                <a:gd name="T1" fmla="*/ 0 h 59"/>
                <a:gd name="T2" fmla="*/ 83 w 2"/>
                <a:gd name="T3" fmla="*/ 1342 h 59"/>
                <a:gd name="T4" fmla="*/ 0 w 2"/>
                <a:gd name="T5" fmla="*/ 3034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59">
                  <a:moveTo>
                    <a:pt x="1" y="0"/>
                  </a:moveTo>
                  <a:cubicBezTo>
                    <a:pt x="2" y="8"/>
                    <a:pt x="2" y="17"/>
                    <a:pt x="2" y="26"/>
                  </a:cubicBezTo>
                  <a:cubicBezTo>
                    <a:pt x="2" y="38"/>
                    <a:pt x="1" y="50"/>
                    <a:pt x="0" y="59"/>
                  </a:cubicBezTo>
                </a:path>
              </a:pathLst>
            </a:custGeom>
            <a:noFill/>
            <a:ln w="4763" cap="rnd">
              <a:solidFill>
                <a:srgbClr val="85858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57" name="Oval 90"/>
            <p:cNvSpPr>
              <a:spLocks noChangeArrowheads="1"/>
            </p:cNvSpPr>
            <p:nvPr/>
          </p:nvSpPr>
          <p:spPr bwMode="auto">
            <a:xfrm>
              <a:off x="1765" y="1829"/>
              <a:ext cx="290" cy="64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600"/>
            </a:p>
          </p:txBody>
        </p:sp>
        <p:sp>
          <p:nvSpPr>
            <p:cNvPr id="58" name="Freeform 91"/>
            <p:cNvSpPr>
              <a:spLocks/>
            </p:cNvSpPr>
            <p:nvPr/>
          </p:nvSpPr>
          <p:spPr bwMode="auto">
            <a:xfrm>
              <a:off x="1765" y="1861"/>
              <a:ext cx="290" cy="56"/>
            </a:xfrm>
            <a:custGeom>
              <a:avLst/>
              <a:gdLst>
                <a:gd name="T0" fmla="*/ 0 w 116"/>
                <a:gd name="T1" fmla="*/ 456 h 21"/>
                <a:gd name="T2" fmla="*/ 2270 w 116"/>
                <a:gd name="T3" fmla="*/ 1059 h 21"/>
                <a:gd name="T4" fmla="*/ 4533 w 116"/>
                <a:gd name="T5" fmla="*/ 456 h 21"/>
                <a:gd name="T6" fmla="*/ 4533 w 116"/>
                <a:gd name="T7" fmla="*/ 0 h 21"/>
                <a:gd name="T8" fmla="*/ 2270 w 116"/>
                <a:gd name="T9" fmla="*/ 605 h 21"/>
                <a:gd name="T10" fmla="*/ 0 w 116"/>
                <a:gd name="T11" fmla="*/ 0 h 21"/>
                <a:gd name="T12" fmla="*/ 0 w 116"/>
                <a:gd name="T13" fmla="*/ 45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6" h="21">
                  <a:moveTo>
                    <a:pt x="0" y="9"/>
                  </a:moveTo>
                  <a:cubicBezTo>
                    <a:pt x="0" y="15"/>
                    <a:pt x="26" y="21"/>
                    <a:pt x="58" y="21"/>
                  </a:cubicBezTo>
                  <a:cubicBezTo>
                    <a:pt x="90" y="21"/>
                    <a:pt x="116" y="15"/>
                    <a:pt x="116" y="9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7"/>
                    <a:pt x="90" y="12"/>
                    <a:pt x="58" y="12"/>
                  </a:cubicBezTo>
                  <a:cubicBezTo>
                    <a:pt x="26" y="12"/>
                    <a:pt x="0" y="7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59" name="Oval 92"/>
            <p:cNvSpPr>
              <a:spLocks noChangeArrowheads="1"/>
            </p:cNvSpPr>
            <p:nvPr/>
          </p:nvSpPr>
          <p:spPr bwMode="auto">
            <a:xfrm>
              <a:off x="1800" y="1845"/>
              <a:ext cx="222" cy="35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600"/>
            </a:p>
          </p:txBody>
        </p:sp>
        <p:sp>
          <p:nvSpPr>
            <p:cNvPr id="60" name="Freeform 93"/>
            <p:cNvSpPr>
              <a:spLocks/>
            </p:cNvSpPr>
            <p:nvPr/>
          </p:nvSpPr>
          <p:spPr bwMode="auto">
            <a:xfrm>
              <a:off x="1657" y="1512"/>
              <a:ext cx="53" cy="309"/>
            </a:xfrm>
            <a:custGeom>
              <a:avLst/>
              <a:gdLst>
                <a:gd name="T0" fmla="*/ 853 w 21"/>
                <a:gd name="T1" fmla="*/ 4875 h 116"/>
                <a:gd name="T2" fmla="*/ 485 w 21"/>
                <a:gd name="T3" fmla="*/ 5839 h 116"/>
                <a:gd name="T4" fmla="*/ 0 w 21"/>
                <a:gd name="T5" fmla="*/ 2930 h 116"/>
                <a:gd name="T6" fmla="*/ 485 w 21"/>
                <a:gd name="T7" fmla="*/ 0 h 116"/>
                <a:gd name="T8" fmla="*/ 853 w 21"/>
                <a:gd name="T9" fmla="*/ 908 h 1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116">
                  <a:moveTo>
                    <a:pt x="21" y="97"/>
                  </a:moveTo>
                  <a:cubicBezTo>
                    <a:pt x="19" y="109"/>
                    <a:pt x="16" y="116"/>
                    <a:pt x="12" y="116"/>
                  </a:cubicBezTo>
                  <a:cubicBezTo>
                    <a:pt x="6" y="116"/>
                    <a:pt x="0" y="90"/>
                    <a:pt x="0" y="58"/>
                  </a:cubicBezTo>
                  <a:cubicBezTo>
                    <a:pt x="0" y="26"/>
                    <a:pt x="6" y="0"/>
                    <a:pt x="12" y="0"/>
                  </a:cubicBezTo>
                  <a:cubicBezTo>
                    <a:pt x="16" y="0"/>
                    <a:pt x="19" y="7"/>
                    <a:pt x="21" y="1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61" name="Freeform 94"/>
            <p:cNvSpPr>
              <a:spLocks/>
            </p:cNvSpPr>
            <p:nvPr/>
          </p:nvSpPr>
          <p:spPr bwMode="auto">
            <a:xfrm>
              <a:off x="1637" y="1512"/>
              <a:ext cx="50" cy="309"/>
            </a:xfrm>
            <a:custGeom>
              <a:avLst/>
              <a:gdLst>
                <a:gd name="T0" fmla="*/ 470 w 20"/>
                <a:gd name="T1" fmla="*/ 0 h 116"/>
                <a:gd name="T2" fmla="*/ 0 w 20"/>
                <a:gd name="T3" fmla="*/ 2930 h 116"/>
                <a:gd name="T4" fmla="*/ 470 w 20"/>
                <a:gd name="T5" fmla="*/ 5839 h 116"/>
                <a:gd name="T6" fmla="*/ 783 w 20"/>
                <a:gd name="T7" fmla="*/ 5839 h 116"/>
                <a:gd name="T8" fmla="*/ 313 w 20"/>
                <a:gd name="T9" fmla="*/ 2930 h 116"/>
                <a:gd name="T10" fmla="*/ 783 w 20"/>
                <a:gd name="T11" fmla="*/ 0 h 116"/>
                <a:gd name="T12" fmla="*/ 470 w 20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16">
                  <a:moveTo>
                    <a:pt x="12" y="0"/>
                  </a:moveTo>
                  <a:cubicBezTo>
                    <a:pt x="5" y="0"/>
                    <a:pt x="0" y="26"/>
                    <a:pt x="0" y="58"/>
                  </a:cubicBezTo>
                  <a:cubicBezTo>
                    <a:pt x="0" y="90"/>
                    <a:pt x="5" y="116"/>
                    <a:pt x="12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14" y="116"/>
                    <a:pt x="8" y="90"/>
                    <a:pt x="8" y="58"/>
                  </a:cubicBezTo>
                  <a:cubicBezTo>
                    <a:pt x="8" y="26"/>
                    <a:pt x="14" y="0"/>
                    <a:pt x="20" y="0"/>
                  </a:cubicBezTo>
                  <a:lnTo>
                    <a:pt x="12" y="0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62" name="Freeform 95"/>
            <p:cNvSpPr>
              <a:spLocks/>
            </p:cNvSpPr>
            <p:nvPr/>
          </p:nvSpPr>
          <p:spPr bwMode="auto">
            <a:xfrm>
              <a:off x="1695" y="1624"/>
              <a:ext cx="7" cy="136"/>
            </a:xfrm>
            <a:custGeom>
              <a:avLst/>
              <a:gdLst>
                <a:gd name="T0" fmla="*/ 86 w 3"/>
                <a:gd name="T1" fmla="*/ 0 h 51"/>
                <a:gd name="T2" fmla="*/ 86 w 3"/>
                <a:gd name="T3" fmla="*/ 819 h 51"/>
                <a:gd name="T4" fmla="*/ 0 w 3"/>
                <a:gd name="T5" fmla="*/ 2581 h 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51">
                  <a:moveTo>
                    <a:pt x="3" y="0"/>
                  </a:moveTo>
                  <a:cubicBezTo>
                    <a:pt x="3" y="5"/>
                    <a:pt x="3" y="10"/>
                    <a:pt x="3" y="16"/>
                  </a:cubicBezTo>
                  <a:cubicBezTo>
                    <a:pt x="3" y="31"/>
                    <a:pt x="2" y="44"/>
                    <a:pt x="0" y="51"/>
                  </a:cubicBezTo>
                </a:path>
              </a:pathLst>
            </a:custGeom>
            <a:noFill/>
            <a:ln w="4763" cap="rnd">
              <a:solidFill>
                <a:srgbClr val="85858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63" name="Oval 96"/>
            <p:cNvSpPr>
              <a:spLocks noChangeArrowheads="1"/>
            </p:cNvSpPr>
            <p:nvPr/>
          </p:nvSpPr>
          <p:spPr bwMode="auto">
            <a:xfrm>
              <a:off x="1790" y="1560"/>
              <a:ext cx="30" cy="211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 sz="1600"/>
            </a:p>
          </p:txBody>
        </p:sp>
        <p:sp>
          <p:nvSpPr>
            <p:cNvPr id="64" name="Freeform 97"/>
            <p:cNvSpPr>
              <a:spLocks/>
            </p:cNvSpPr>
            <p:nvPr/>
          </p:nvSpPr>
          <p:spPr bwMode="auto">
            <a:xfrm>
              <a:off x="1800" y="1597"/>
              <a:ext cx="10" cy="139"/>
            </a:xfrm>
            <a:custGeom>
              <a:avLst/>
              <a:gdLst>
                <a:gd name="T0" fmla="*/ 83 w 4"/>
                <a:gd name="T1" fmla="*/ 2601 h 52"/>
                <a:gd name="T2" fmla="*/ 0 w 4"/>
                <a:gd name="T3" fmla="*/ 1337 h 52"/>
                <a:gd name="T4" fmla="*/ 50 w 4"/>
                <a:gd name="T5" fmla="*/ 56 h 52"/>
                <a:gd name="T6" fmla="*/ 125 w 4"/>
                <a:gd name="T7" fmla="*/ 56 h 52"/>
                <a:gd name="T8" fmla="*/ 158 w 4"/>
                <a:gd name="T9" fmla="*/ 1337 h 52"/>
                <a:gd name="T10" fmla="*/ 83 w 4"/>
                <a:gd name="T11" fmla="*/ 2601 h 52"/>
                <a:gd name="T12" fmla="*/ 83 w 4"/>
                <a:gd name="T13" fmla="*/ 2601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52">
                  <a:moveTo>
                    <a:pt x="2" y="51"/>
                  </a:moveTo>
                  <a:cubicBezTo>
                    <a:pt x="1" y="45"/>
                    <a:pt x="0" y="37"/>
                    <a:pt x="0" y="26"/>
                  </a:cubicBezTo>
                  <a:cubicBezTo>
                    <a:pt x="0" y="16"/>
                    <a:pt x="1" y="7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7"/>
                    <a:pt x="4" y="15"/>
                    <a:pt x="4" y="26"/>
                  </a:cubicBezTo>
                  <a:cubicBezTo>
                    <a:pt x="4" y="37"/>
                    <a:pt x="3" y="45"/>
                    <a:pt x="2" y="51"/>
                  </a:cubicBezTo>
                  <a:cubicBezTo>
                    <a:pt x="2" y="52"/>
                    <a:pt x="2" y="52"/>
                    <a:pt x="2" y="51"/>
                  </a:cubicBezTo>
                  <a:close/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65" name="Freeform 98"/>
            <p:cNvSpPr>
              <a:spLocks/>
            </p:cNvSpPr>
            <p:nvPr/>
          </p:nvSpPr>
          <p:spPr bwMode="auto">
            <a:xfrm>
              <a:off x="1672" y="1560"/>
              <a:ext cx="133" cy="211"/>
            </a:xfrm>
            <a:custGeom>
              <a:avLst/>
              <a:gdLst>
                <a:gd name="T0" fmla="*/ 2103 w 53"/>
                <a:gd name="T1" fmla="*/ 4022 h 79"/>
                <a:gd name="T2" fmla="*/ 1865 w 53"/>
                <a:gd name="T3" fmla="*/ 2041 h 79"/>
                <a:gd name="T4" fmla="*/ 2103 w 53"/>
                <a:gd name="T5" fmla="*/ 0 h 79"/>
                <a:gd name="T6" fmla="*/ 238 w 53"/>
                <a:gd name="T7" fmla="*/ 0 h 79"/>
                <a:gd name="T8" fmla="*/ 0 w 53"/>
                <a:gd name="T9" fmla="*/ 2041 h 79"/>
                <a:gd name="T10" fmla="*/ 238 w 53"/>
                <a:gd name="T11" fmla="*/ 4022 h 79"/>
                <a:gd name="T12" fmla="*/ 2103 w 53"/>
                <a:gd name="T13" fmla="*/ 4022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79">
                  <a:moveTo>
                    <a:pt x="53" y="79"/>
                  </a:moveTo>
                  <a:cubicBezTo>
                    <a:pt x="50" y="79"/>
                    <a:pt x="47" y="62"/>
                    <a:pt x="47" y="40"/>
                  </a:cubicBezTo>
                  <a:cubicBezTo>
                    <a:pt x="47" y="18"/>
                    <a:pt x="50" y="0"/>
                    <a:pt x="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8"/>
                    <a:pt x="0" y="40"/>
                  </a:cubicBezTo>
                  <a:cubicBezTo>
                    <a:pt x="0" y="62"/>
                    <a:pt x="3" y="79"/>
                    <a:pt x="6" y="79"/>
                  </a:cubicBezTo>
                  <a:lnTo>
                    <a:pt x="53" y="79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66" name="Freeform 99"/>
            <p:cNvSpPr>
              <a:spLocks/>
            </p:cNvSpPr>
            <p:nvPr/>
          </p:nvSpPr>
          <p:spPr bwMode="auto">
            <a:xfrm>
              <a:off x="1792" y="1904"/>
              <a:ext cx="238" cy="709"/>
            </a:xfrm>
            <a:custGeom>
              <a:avLst/>
              <a:gdLst>
                <a:gd name="T0" fmla="*/ 1859 w 95"/>
                <a:gd name="T1" fmla="*/ 248 h 266"/>
                <a:gd name="T2" fmla="*/ 0 w 95"/>
                <a:gd name="T3" fmla="*/ 0 h 266"/>
                <a:gd name="T4" fmla="*/ 83 w 95"/>
                <a:gd name="T5" fmla="*/ 6458 h 266"/>
                <a:gd name="T6" fmla="*/ 1097 w 95"/>
                <a:gd name="T7" fmla="*/ 12973 h 266"/>
                <a:gd name="T8" fmla="*/ 1859 w 95"/>
                <a:gd name="T9" fmla="*/ 13428 h 266"/>
                <a:gd name="T10" fmla="*/ 2643 w 95"/>
                <a:gd name="T11" fmla="*/ 12973 h 266"/>
                <a:gd name="T12" fmla="*/ 3665 w 95"/>
                <a:gd name="T13" fmla="*/ 6458 h 266"/>
                <a:gd name="T14" fmla="*/ 3740 w 95"/>
                <a:gd name="T15" fmla="*/ 0 h 266"/>
                <a:gd name="T16" fmla="*/ 1859 w 95"/>
                <a:gd name="T17" fmla="*/ 248 h 2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" h="266">
                  <a:moveTo>
                    <a:pt x="47" y="5"/>
                  </a:moveTo>
                  <a:cubicBezTo>
                    <a:pt x="28" y="5"/>
                    <a:pt x="10" y="3"/>
                    <a:pt x="0" y="0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8"/>
                    <a:pt x="26" y="255"/>
                    <a:pt x="28" y="257"/>
                  </a:cubicBezTo>
                  <a:cubicBezTo>
                    <a:pt x="31" y="262"/>
                    <a:pt x="39" y="266"/>
                    <a:pt x="47" y="266"/>
                  </a:cubicBezTo>
                  <a:cubicBezTo>
                    <a:pt x="56" y="266"/>
                    <a:pt x="64" y="262"/>
                    <a:pt x="67" y="257"/>
                  </a:cubicBezTo>
                  <a:cubicBezTo>
                    <a:pt x="69" y="255"/>
                    <a:pt x="93" y="128"/>
                    <a:pt x="93" y="12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5" y="3"/>
                    <a:pt x="67" y="5"/>
                    <a:pt x="47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67" name="Freeform 100"/>
            <p:cNvSpPr>
              <a:spLocks/>
            </p:cNvSpPr>
            <p:nvPr/>
          </p:nvSpPr>
          <p:spPr bwMode="auto">
            <a:xfrm>
              <a:off x="1677" y="1811"/>
              <a:ext cx="90" cy="66"/>
            </a:xfrm>
            <a:custGeom>
              <a:avLst/>
              <a:gdLst>
                <a:gd name="T0" fmla="*/ 1375 w 36"/>
                <a:gd name="T1" fmla="*/ 1156 h 25"/>
                <a:gd name="T2" fmla="*/ 1408 w 36"/>
                <a:gd name="T3" fmla="*/ 1067 h 25"/>
                <a:gd name="T4" fmla="*/ 363 w 36"/>
                <a:gd name="T5" fmla="*/ 1067 h 25"/>
                <a:gd name="T6" fmla="*/ 158 w 36"/>
                <a:gd name="T7" fmla="*/ 628 h 25"/>
                <a:gd name="T8" fmla="*/ 158 w 36"/>
                <a:gd name="T9" fmla="*/ 203 h 25"/>
                <a:gd name="T10" fmla="*/ 0 w 36"/>
                <a:gd name="T11" fmla="*/ 0 h 25"/>
                <a:gd name="T12" fmla="*/ 0 w 36"/>
                <a:gd name="T13" fmla="*/ 55 h 25"/>
                <a:gd name="T14" fmla="*/ 313 w 36"/>
                <a:gd name="T15" fmla="*/ 1212 h 25"/>
                <a:gd name="T16" fmla="*/ 1408 w 36"/>
                <a:gd name="T17" fmla="*/ 1212 h 25"/>
                <a:gd name="T18" fmla="*/ 1375 w 36"/>
                <a:gd name="T19" fmla="*/ 1156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5">
                  <a:moveTo>
                    <a:pt x="35" y="24"/>
                  </a:moveTo>
                  <a:cubicBezTo>
                    <a:pt x="35" y="23"/>
                    <a:pt x="36" y="22"/>
                    <a:pt x="36" y="22"/>
                  </a:cubicBezTo>
                  <a:cubicBezTo>
                    <a:pt x="29" y="22"/>
                    <a:pt x="12" y="22"/>
                    <a:pt x="9" y="22"/>
                  </a:cubicBezTo>
                  <a:cubicBezTo>
                    <a:pt x="7" y="22"/>
                    <a:pt x="4" y="20"/>
                    <a:pt x="4" y="13"/>
                  </a:cubicBezTo>
                  <a:cubicBezTo>
                    <a:pt x="4" y="10"/>
                    <a:pt x="4" y="8"/>
                    <a:pt x="4" y="4"/>
                  </a:cubicBezTo>
                  <a:cubicBezTo>
                    <a:pt x="3" y="4"/>
                    <a:pt x="2" y="3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4"/>
                    <a:pt x="0" y="25"/>
                    <a:pt x="8" y="25"/>
                  </a:cubicBezTo>
                  <a:cubicBezTo>
                    <a:pt x="15" y="25"/>
                    <a:pt x="25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68" name="Freeform 101"/>
            <p:cNvSpPr>
              <a:spLocks/>
            </p:cNvSpPr>
            <p:nvPr/>
          </p:nvSpPr>
          <p:spPr bwMode="auto">
            <a:xfrm>
              <a:off x="1657" y="1400"/>
              <a:ext cx="22" cy="120"/>
            </a:xfrm>
            <a:custGeom>
              <a:avLst/>
              <a:gdLst>
                <a:gd name="T0" fmla="*/ 323 w 9"/>
                <a:gd name="T1" fmla="*/ 397 h 45"/>
                <a:gd name="T2" fmla="*/ 323 w 9"/>
                <a:gd name="T3" fmla="*/ 2275 h 45"/>
                <a:gd name="T4" fmla="*/ 0 w 9"/>
                <a:gd name="T5" fmla="*/ 2275 h 45"/>
                <a:gd name="T6" fmla="*/ 0 w 9"/>
                <a:gd name="T7" fmla="*/ 397 h 45"/>
                <a:gd name="T8" fmla="*/ 323 w 9"/>
                <a:gd name="T9" fmla="*/ 397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45">
                  <a:moveTo>
                    <a:pt x="9" y="8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9" y="0"/>
                    <a:pt x="9" y="8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69" name="Freeform 102"/>
            <p:cNvSpPr>
              <a:spLocks/>
            </p:cNvSpPr>
            <p:nvPr/>
          </p:nvSpPr>
          <p:spPr bwMode="auto">
            <a:xfrm>
              <a:off x="1662" y="1427"/>
              <a:ext cx="12" cy="88"/>
            </a:xfrm>
            <a:custGeom>
              <a:avLst/>
              <a:gdLst>
                <a:gd name="T0" fmla="*/ 0 w 5"/>
                <a:gd name="T1" fmla="*/ 1672 h 33"/>
                <a:gd name="T2" fmla="*/ 168 w 5"/>
                <a:gd name="T3" fmla="*/ 1672 h 33"/>
                <a:gd name="T4" fmla="*/ 168 w 5"/>
                <a:gd name="T5" fmla="*/ 0 h 33"/>
                <a:gd name="T6" fmla="*/ 0 w 5"/>
                <a:gd name="T7" fmla="*/ 1672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33">
                  <a:moveTo>
                    <a:pt x="0" y="33"/>
                  </a:moveTo>
                  <a:cubicBezTo>
                    <a:pt x="5" y="33"/>
                    <a:pt x="5" y="33"/>
                    <a:pt x="5" y="3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7"/>
                    <a:pt x="1" y="32"/>
                    <a:pt x="0" y="33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70" name="Freeform 103"/>
            <p:cNvSpPr>
              <a:spLocks/>
            </p:cNvSpPr>
            <p:nvPr/>
          </p:nvSpPr>
          <p:spPr bwMode="auto">
            <a:xfrm>
              <a:off x="1657" y="1400"/>
              <a:ext cx="22" cy="120"/>
            </a:xfrm>
            <a:custGeom>
              <a:avLst/>
              <a:gdLst>
                <a:gd name="T0" fmla="*/ 323 w 9"/>
                <a:gd name="T1" fmla="*/ 397 h 45"/>
                <a:gd name="T2" fmla="*/ 323 w 9"/>
                <a:gd name="T3" fmla="*/ 2275 h 45"/>
                <a:gd name="T4" fmla="*/ 0 w 9"/>
                <a:gd name="T5" fmla="*/ 2275 h 45"/>
                <a:gd name="T6" fmla="*/ 0 w 9"/>
                <a:gd name="T7" fmla="*/ 397 h 45"/>
                <a:gd name="T8" fmla="*/ 323 w 9"/>
                <a:gd name="T9" fmla="*/ 397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45">
                  <a:moveTo>
                    <a:pt x="9" y="8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9" y="0"/>
                    <a:pt x="9" y="8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71" name="Freeform 104"/>
            <p:cNvSpPr>
              <a:spLocks/>
            </p:cNvSpPr>
            <p:nvPr/>
          </p:nvSpPr>
          <p:spPr bwMode="auto">
            <a:xfrm>
              <a:off x="1664" y="1397"/>
              <a:ext cx="28" cy="123"/>
            </a:xfrm>
            <a:custGeom>
              <a:avLst/>
              <a:gdLst>
                <a:gd name="T0" fmla="*/ 461 w 11"/>
                <a:gd name="T1" fmla="*/ 308 h 46"/>
                <a:gd name="T2" fmla="*/ 247 w 11"/>
                <a:gd name="T3" fmla="*/ 0 h 46"/>
                <a:gd name="T4" fmla="*/ 0 w 11"/>
                <a:gd name="T5" fmla="*/ 209 h 46"/>
                <a:gd name="T6" fmla="*/ 247 w 11"/>
                <a:gd name="T7" fmla="*/ 457 h 46"/>
                <a:gd name="T8" fmla="*/ 247 w 11"/>
                <a:gd name="T9" fmla="*/ 2353 h 46"/>
                <a:gd name="T10" fmla="*/ 382 w 11"/>
                <a:gd name="T11" fmla="*/ 2203 h 46"/>
                <a:gd name="T12" fmla="*/ 461 w 11"/>
                <a:gd name="T13" fmla="*/ 2203 h 46"/>
                <a:gd name="T14" fmla="*/ 461 w 11"/>
                <a:gd name="T15" fmla="*/ 308 h 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46">
                  <a:moveTo>
                    <a:pt x="11" y="6"/>
                  </a:moveTo>
                  <a:cubicBezTo>
                    <a:pt x="11" y="2"/>
                    <a:pt x="8" y="0"/>
                    <a:pt x="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6" y="4"/>
                    <a:pt x="6" y="9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4"/>
                    <a:pt x="8" y="43"/>
                    <a:pt x="9" y="43"/>
                  </a:cubicBezTo>
                  <a:cubicBezTo>
                    <a:pt x="10" y="43"/>
                    <a:pt x="10" y="43"/>
                    <a:pt x="11" y="43"/>
                  </a:cubicBezTo>
                  <a:cubicBezTo>
                    <a:pt x="11" y="6"/>
                    <a:pt x="11" y="6"/>
                    <a:pt x="11" y="6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72" name="Freeform 105"/>
            <p:cNvSpPr>
              <a:spLocks/>
            </p:cNvSpPr>
            <p:nvPr/>
          </p:nvSpPr>
          <p:spPr bwMode="auto">
            <a:xfrm>
              <a:off x="1662" y="1816"/>
              <a:ext cx="105" cy="75"/>
            </a:xfrm>
            <a:custGeom>
              <a:avLst/>
              <a:gdLst>
                <a:gd name="T0" fmla="*/ 1645 w 42"/>
                <a:gd name="T1" fmla="*/ 1192 h 28"/>
                <a:gd name="T2" fmla="*/ 550 w 42"/>
                <a:gd name="T3" fmla="*/ 1192 h 28"/>
                <a:gd name="T4" fmla="*/ 238 w 42"/>
                <a:gd name="T5" fmla="*/ 0 h 28"/>
                <a:gd name="T6" fmla="*/ 83 w 42"/>
                <a:gd name="T7" fmla="*/ 0 h 28"/>
                <a:gd name="T8" fmla="*/ 550 w 42"/>
                <a:gd name="T9" fmla="*/ 1441 h 28"/>
                <a:gd name="T10" fmla="*/ 1645 w 42"/>
                <a:gd name="T11" fmla="*/ 1441 h 28"/>
                <a:gd name="T12" fmla="*/ 1645 w 42"/>
                <a:gd name="T13" fmla="*/ 1227 h 28"/>
                <a:gd name="T14" fmla="*/ 1645 w 42"/>
                <a:gd name="T15" fmla="*/ 1192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" h="28">
                  <a:moveTo>
                    <a:pt x="42" y="23"/>
                  </a:moveTo>
                  <a:cubicBezTo>
                    <a:pt x="31" y="23"/>
                    <a:pt x="21" y="23"/>
                    <a:pt x="14" y="23"/>
                  </a:cubicBezTo>
                  <a:cubicBezTo>
                    <a:pt x="6" y="23"/>
                    <a:pt x="6" y="13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0"/>
                    <a:pt x="0" y="28"/>
                    <a:pt x="14" y="28"/>
                  </a:cubicBezTo>
                  <a:cubicBezTo>
                    <a:pt x="28" y="28"/>
                    <a:pt x="30" y="28"/>
                    <a:pt x="42" y="2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3"/>
                    <a:pt x="42" y="23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73" name="Freeform 106"/>
            <p:cNvSpPr>
              <a:spLocks/>
            </p:cNvSpPr>
            <p:nvPr/>
          </p:nvSpPr>
          <p:spPr bwMode="auto">
            <a:xfrm>
              <a:off x="1662" y="1816"/>
              <a:ext cx="105" cy="75"/>
            </a:xfrm>
            <a:custGeom>
              <a:avLst/>
              <a:gdLst>
                <a:gd name="T0" fmla="*/ 1645 w 42"/>
                <a:gd name="T1" fmla="*/ 1192 h 28"/>
                <a:gd name="T2" fmla="*/ 550 w 42"/>
                <a:gd name="T3" fmla="*/ 1192 h 28"/>
                <a:gd name="T4" fmla="*/ 238 w 42"/>
                <a:gd name="T5" fmla="*/ 0 h 28"/>
                <a:gd name="T6" fmla="*/ 83 w 42"/>
                <a:gd name="T7" fmla="*/ 0 h 28"/>
                <a:gd name="T8" fmla="*/ 550 w 42"/>
                <a:gd name="T9" fmla="*/ 1441 h 28"/>
                <a:gd name="T10" fmla="*/ 1645 w 42"/>
                <a:gd name="T11" fmla="*/ 1441 h 28"/>
                <a:gd name="T12" fmla="*/ 1645 w 42"/>
                <a:gd name="T13" fmla="*/ 1227 h 28"/>
                <a:gd name="T14" fmla="*/ 1645 w 42"/>
                <a:gd name="T15" fmla="*/ 1192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" h="28">
                  <a:moveTo>
                    <a:pt x="42" y="23"/>
                  </a:moveTo>
                  <a:cubicBezTo>
                    <a:pt x="31" y="23"/>
                    <a:pt x="21" y="23"/>
                    <a:pt x="14" y="23"/>
                  </a:cubicBezTo>
                  <a:cubicBezTo>
                    <a:pt x="6" y="23"/>
                    <a:pt x="6" y="13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0"/>
                    <a:pt x="0" y="28"/>
                    <a:pt x="14" y="28"/>
                  </a:cubicBezTo>
                  <a:cubicBezTo>
                    <a:pt x="28" y="28"/>
                    <a:pt x="30" y="28"/>
                    <a:pt x="42" y="2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3"/>
                    <a:pt x="42" y="23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74" name="Freeform 107"/>
            <p:cNvSpPr>
              <a:spLocks/>
            </p:cNvSpPr>
            <p:nvPr/>
          </p:nvSpPr>
          <p:spPr bwMode="auto">
            <a:xfrm>
              <a:off x="1679" y="1568"/>
              <a:ext cx="101" cy="139"/>
            </a:xfrm>
            <a:custGeom>
              <a:avLst/>
              <a:gdLst>
                <a:gd name="T0" fmla="*/ 0 w 40"/>
                <a:gd name="T1" fmla="*/ 2657 h 52"/>
                <a:gd name="T2" fmla="*/ 0 w 40"/>
                <a:gd name="T3" fmla="*/ 2045 h 52"/>
                <a:gd name="T4" fmla="*/ 242 w 40"/>
                <a:gd name="T5" fmla="*/ 0 h 52"/>
                <a:gd name="T6" fmla="*/ 1626 w 40"/>
                <a:gd name="T7" fmla="*/ 0 h 52"/>
                <a:gd name="T8" fmla="*/ 401 w 40"/>
                <a:gd name="T9" fmla="*/ 615 h 52"/>
                <a:gd name="T10" fmla="*/ 0 w 40"/>
                <a:gd name="T11" fmla="*/ 2657 h 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52">
                  <a:moveTo>
                    <a:pt x="0" y="52"/>
                  </a:moveTo>
                  <a:cubicBezTo>
                    <a:pt x="0" y="48"/>
                    <a:pt x="0" y="44"/>
                    <a:pt x="0" y="40"/>
                  </a:cubicBezTo>
                  <a:cubicBezTo>
                    <a:pt x="0" y="18"/>
                    <a:pt x="3" y="0"/>
                    <a:pt x="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3" y="1"/>
                    <a:pt x="13" y="5"/>
                    <a:pt x="10" y="12"/>
                  </a:cubicBezTo>
                  <a:cubicBezTo>
                    <a:pt x="6" y="19"/>
                    <a:pt x="2" y="38"/>
                    <a:pt x="0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  <p:sp>
          <p:nvSpPr>
            <p:cNvPr id="75" name="Freeform 108"/>
            <p:cNvSpPr>
              <a:spLocks/>
            </p:cNvSpPr>
            <p:nvPr/>
          </p:nvSpPr>
          <p:spPr bwMode="auto">
            <a:xfrm>
              <a:off x="1710" y="1656"/>
              <a:ext cx="82" cy="107"/>
            </a:xfrm>
            <a:custGeom>
              <a:avLst/>
              <a:gdLst>
                <a:gd name="T0" fmla="*/ 0 w 33"/>
                <a:gd name="T1" fmla="*/ 2046 h 40"/>
                <a:gd name="T2" fmla="*/ 1260 w 33"/>
                <a:gd name="T3" fmla="*/ 2046 h 40"/>
                <a:gd name="T4" fmla="*/ 1106 w 33"/>
                <a:gd name="T5" fmla="*/ 0 h 40"/>
                <a:gd name="T6" fmla="*/ 845 w 33"/>
                <a:gd name="T7" fmla="*/ 1530 h 40"/>
                <a:gd name="T8" fmla="*/ 0 w 33"/>
                <a:gd name="T9" fmla="*/ 2046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0">
                  <a:moveTo>
                    <a:pt x="0" y="40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38"/>
                    <a:pt x="29" y="18"/>
                    <a:pt x="29" y="0"/>
                  </a:cubicBezTo>
                  <a:cubicBezTo>
                    <a:pt x="25" y="7"/>
                    <a:pt x="25" y="26"/>
                    <a:pt x="22" y="30"/>
                  </a:cubicBezTo>
                  <a:cubicBezTo>
                    <a:pt x="20" y="34"/>
                    <a:pt x="10" y="40"/>
                    <a:pt x="0" y="4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 sz="1600"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3597419" y="1601149"/>
            <a:ext cx="2399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N = 72 échantillons ARN (</a:t>
            </a:r>
            <a:r>
              <a:rPr lang="fr-FR" sz="1400" dirty="0" err="1" smtClean="0"/>
              <a:t>LCLs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pic>
        <p:nvPicPr>
          <p:cNvPr id="77" name="Image 76"/>
          <p:cNvPicPr>
            <a:picLocks noChangeAspect="1"/>
          </p:cNvPicPr>
          <p:nvPr/>
        </p:nvPicPr>
        <p:blipFill rotWithShape="1">
          <a:blip r:embed="rId4"/>
          <a:srcRect l="7206" r="6507"/>
          <a:stretch/>
        </p:blipFill>
        <p:spPr>
          <a:xfrm>
            <a:off x="6855449" y="1988519"/>
            <a:ext cx="896400" cy="77914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780653" y="1601148"/>
            <a:ext cx="1045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NexSeq</a:t>
            </a:r>
            <a:r>
              <a:rPr lang="fr-FR" sz="1400" dirty="0" smtClean="0"/>
              <a:t> 500</a:t>
            </a:r>
            <a:endParaRPr lang="fr-F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ZoneTexte 115"/>
              <p:cNvSpPr txBox="1"/>
              <p:nvPr/>
            </p:nvSpPr>
            <p:spPr>
              <a:xfrm>
                <a:off x="8551780" y="1521317"/>
                <a:ext cx="3320653" cy="454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1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  <m:sub>
                          <m:r>
                            <a:rPr lang="fr-FR" sz="1400" b="1" i="1" smtClean="0">
                              <a:latin typeface="Cambria Math" panose="02040503050406030204" pitchFamily="18" charset="0"/>
                            </a:rPr>
                            <m:t>𝒆𝒙𝒑𝒓𝒆𝒔𝒔𝒊𝒐𝒏</m:t>
                          </m:r>
                        </m:sub>
                      </m:sSub>
                      <m:r>
                        <a:rPr lang="fr-FR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𝒏𝒃</m:t>
                          </m:r>
                          <m:r>
                            <a:rPr lang="fr-F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𝒓𝒆𝒂𝒅</m:t>
                          </m:r>
                          <m:r>
                            <a:rPr lang="fr-F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fr-FR" sz="1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𝒂𝒍𝒕𝒆𝒓𝒏𝒂𝒕𝒊𝒇</m:t>
                          </m:r>
                        </m:num>
                        <m:den>
                          <m:r>
                            <a:rPr lang="fr-F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𝒏𝒃</m:t>
                          </m:r>
                          <m:r>
                            <a:rPr lang="fr-F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𝒓𝒆𝒂𝒅</m:t>
                          </m:r>
                          <m:r>
                            <a:rPr lang="fr-F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p>
                              <m:r>
                                <a:rPr lang="fr-FR" sz="1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𝒑𝒉𝒚𝒔𝒊𝒐𝒍𝒐𝒈𝒊𝒒𝒖𝒆</m:t>
                          </m:r>
                        </m:den>
                      </m:f>
                    </m:oMath>
                  </m:oMathPara>
                </a14:m>
                <a:endParaRPr lang="fr-FR" sz="1400" b="1" dirty="0"/>
              </a:p>
            </p:txBody>
          </p:sp>
        </mc:Choice>
        <mc:Fallback xmlns="">
          <p:sp>
            <p:nvSpPr>
              <p:cNvPr id="116" name="ZoneTexte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780" y="1521317"/>
                <a:ext cx="3320653" cy="454996"/>
              </a:xfrm>
              <a:prstGeom prst="rect">
                <a:avLst/>
              </a:prstGeom>
              <a:blipFill>
                <a:blip r:embed="rId7"/>
                <a:stretch>
                  <a:fillRect l="-917" t="-1351" r="-1284" b="-162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e 17"/>
          <p:cNvGrpSpPr>
            <a:grpSpLocks noChangeAspect="1"/>
          </p:cNvGrpSpPr>
          <p:nvPr/>
        </p:nvGrpSpPr>
        <p:grpSpPr>
          <a:xfrm>
            <a:off x="9469610" y="2046639"/>
            <a:ext cx="1484991" cy="792000"/>
            <a:chOff x="6990349" y="3579848"/>
            <a:chExt cx="3336766" cy="1779604"/>
          </a:xfrm>
        </p:grpSpPr>
        <p:sp>
          <p:nvSpPr>
            <p:cNvPr id="79" name="Rectangle 78"/>
            <p:cNvSpPr/>
            <p:nvPr/>
          </p:nvSpPr>
          <p:spPr>
            <a:xfrm>
              <a:off x="6990349" y="4584043"/>
              <a:ext cx="938463" cy="2286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9380627" y="4584043"/>
              <a:ext cx="938463" cy="2286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cxnSp>
          <p:nvCxnSpPr>
            <p:cNvPr id="81" name="Connecteur droit 80"/>
            <p:cNvCxnSpPr>
              <a:stCxn id="79" idx="3"/>
              <a:endCxn id="80" idx="1"/>
            </p:cNvCxnSpPr>
            <p:nvPr/>
          </p:nvCxnSpPr>
          <p:spPr>
            <a:xfrm>
              <a:off x="7928812" y="4698343"/>
              <a:ext cx="145181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2" name="Groupe 81"/>
            <p:cNvGrpSpPr/>
            <p:nvPr/>
          </p:nvGrpSpPr>
          <p:grpSpPr>
            <a:xfrm rot="10800000">
              <a:off x="7555826" y="4877730"/>
              <a:ext cx="2346156" cy="223669"/>
              <a:chOff x="846225" y="-864519"/>
              <a:chExt cx="1451807" cy="383256"/>
            </a:xfrm>
          </p:grpSpPr>
          <p:cxnSp>
            <p:nvCxnSpPr>
              <p:cNvPr id="83" name="Connecteur droit 82"/>
              <p:cNvCxnSpPr/>
              <p:nvPr/>
            </p:nvCxnSpPr>
            <p:spPr>
              <a:xfrm>
                <a:off x="846225" y="-481263"/>
                <a:ext cx="320838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4" name="Connecteur droit 83"/>
              <p:cNvCxnSpPr/>
              <p:nvPr/>
            </p:nvCxnSpPr>
            <p:spPr>
              <a:xfrm>
                <a:off x="2069435" y="-481263"/>
                <a:ext cx="228597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84"/>
              <p:cNvCxnSpPr/>
              <p:nvPr/>
            </p:nvCxnSpPr>
            <p:spPr>
              <a:xfrm flipV="1">
                <a:off x="1167063" y="-864519"/>
                <a:ext cx="469232" cy="383256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/>
              <p:cNvCxnSpPr/>
              <p:nvPr/>
            </p:nvCxnSpPr>
            <p:spPr>
              <a:xfrm flipH="1" flipV="1">
                <a:off x="1636295" y="-864519"/>
                <a:ext cx="433140" cy="383256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oupe 86"/>
            <p:cNvGrpSpPr/>
            <p:nvPr/>
          </p:nvGrpSpPr>
          <p:grpSpPr>
            <a:xfrm rot="10800000">
              <a:off x="7550401" y="4989565"/>
              <a:ext cx="2346156" cy="223669"/>
              <a:chOff x="846225" y="-864519"/>
              <a:chExt cx="1451807" cy="383256"/>
            </a:xfrm>
          </p:grpSpPr>
          <p:cxnSp>
            <p:nvCxnSpPr>
              <p:cNvPr id="88" name="Connecteur droit 87"/>
              <p:cNvCxnSpPr/>
              <p:nvPr/>
            </p:nvCxnSpPr>
            <p:spPr>
              <a:xfrm>
                <a:off x="846225" y="-481263"/>
                <a:ext cx="320838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/>
              <p:cNvCxnSpPr/>
              <p:nvPr/>
            </p:nvCxnSpPr>
            <p:spPr>
              <a:xfrm>
                <a:off x="2069435" y="-481263"/>
                <a:ext cx="228597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/>
              <p:cNvCxnSpPr/>
              <p:nvPr/>
            </p:nvCxnSpPr>
            <p:spPr>
              <a:xfrm flipV="1">
                <a:off x="1167063" y="-864519"/>
                <a:ext cx="469232" cy="383256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90"/>
              <p:cNvCxnSpPr/>
              <p:nvPr/>
            </p:nvCxnSpPr>
            <p:spPr>
              <a:xfrm flipH="1" flipV="1">
                <a:off x="1636295" y="-864519"/>
                <a:ext cx="433140" cy="383256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oupe 91"/>
            <p:cNvGrpSpPr/>
            <p:nvPr/>
          </p:nvGrpSpPr>
          <p:grpSpPr>
            <a:xfrm rot="10800000">
              <a:off x="7555826" y="5135783"/>
              <a:ext cx="2346156" cy="223669"/>
              <a:chOff x="846225" y="-864519"/>
              <a:chExt cx="1451807" cy="383256"/>
            </a:xfrm>
          </p:grpSpPr>
          <p:cxnSp>
            <p:nvCxnSpPr>
              <p:cNvPr id="93" name="Connecteur droit 92"/>
              <p:cNvCxnSpPr/>
              <p:nvPr/>
            </p:nvCxnSpPr>
            <p:spPr>
              <a:xfrm>
                <a:off x="846225" y="-481263"/>
                <a:ext cx="320838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93"/>
              <p:cNvCxnSpPr/>
              <p:nvPr/>
            </p:nvCxnSpPr>
            <p:spPr>
              <a:xfrm>
                <a:off x="2069435" y="-481263"/>
                <a:ext cx="228597" cy="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94"/>
              <p:cNvCxnSpPr/>
              <p:nvPr/>
            </p:nvCxnSpPr>
            <p:spPr>
              <a:xfrm flipV="1">
                <a:off x="1167063" y="-864519"/>
                <a:ext cx="469232" cy="383256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95"/>
              <p:cNvCxnSpPr/>
              <p:nvPr/>
            </p:nvCxnSpPr>
            <p:spPr>
              <a:xfrm flipH="1" flipV="1">
                <a:off x="1636295" y="-864519"/>
                <a:ext cx="433140" cy="383256"/>
              </a:xfrm>
              <a:prstGeom prst="line">
                <a:avLst/>
              </a:prstGeom>
              <a:ln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7" name="Rectangle 96"/>
            <p:cNvSpPr/>
            <p:nvPr/>
          </p:nvSpPr>
          <p:spPr>
            <a:xfrm>
              <a:off x="6998374" y="3600486"/>
              <a:ext cx="938463" cy="2286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388652" y="3600486"/>
              <a:ext cx="938463" cy="2286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cxnSp>
          <p:nvCxnSpPr>
            <p:cNvPr id="99" name="Connecteur droit 98"/>
            <p:cNvCxnSpPr>
              <a:stCxn id="97" idx="3"/>
              <a:endCxn id="98" idx="1"/>
            </p:cNvCxnSpPr>
            <p:nvPr/>
          </p:nvCxnSpPr>
          <p:spPr>
            <a:xfrm>
              <a:off x="7936837" y="3714786"/>
              <a:ext cx="145181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e 99"/>
            <p:cNvGrpSpPr/>
            <p:nvPr/>
          </p:nvGrpSpPr>
          <p:grpSpPr>
            <a:xfrm rot="10800000">
              <a:off x="7563851" y="3894170"/>
              <a:ext cx="2763264" cy="223670"/>
              <a:chOff x="846225" y="-864519"/>
              <a:chExt cx="1451807" cy="383256"/>
            </a:xfrm>
          </p:grpSpPr>
          <p:cxnSp>
            <p:nvCxnSpPr>
              <p:cNvPr id="101" name="Connecteur droit 100"/>
              <p:cNvCxnSpPr/>
              <p:nvPr/>
            </p:nvCxnSpPr>
            <p:spPr>
              <a:xfrm>
                <a:off x="846225" y="-481263"/>
                <a:ext cx="32083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Connecteur droit 101"/>
              <p:cNvCxnSpPr/>
              <p:nvPr/>
            </p:nvCxnSpPr>
            <p:spPr>
              <a:xfrm>
                <a:off x="2069435" y="-481263"/>
                <a:ext cx="22859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102"/>
              <p:cNvCxnSpPr/>
              <p:nvPr/>
            </p:nvCxnSpPr>
            <p:spPr>
              <a:xfrm flipV="1">
                <a:off x="1167063" y="-864519"/>
                <a:ext cx="469232" cy="3832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/>
              <p:cNvCxnSpPr/>
              <p:nvPr/>
            </p:nvCxnSpPr>
            <p:spPr>
              <a:xfrm flipH="1" flipV="1">
                <a:off x="1636295" y="-864519"/>
                <a:ext cx="433140" cy="3832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05" name="Groupe 104"/>
            <p:cNvGrpSpPr/>
            <p:nvPr/>
          </p:nvGrpSpPr>
          <p:grpSpPr>
            <a:xfrm rot="10800000">
              <a:off x="7558426" y="4006005"/>
              <a:ext cx="2763264" cy="223670"/>
              <a:chOff x="846225" y="-864519"/>
              <a:chExt cx="1451807" cy="383256"/>
            </a:xfrm>
          </p:grpSpPr>
          <p:cxnSp>
            <p:nvCxnSpPr>
              <p:cNvPr id="106" name="Connecteur droit 105"/>
              <p:cNvCxnSpPr/>
              <p:nvPr/>
            </p:nvCxnSpPr>
            <p:spPr>
              <a:xfrm>
                <a:off x="846225" y="-481263"/>
                <a:ext cx="32083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7" name="Connecteur droit 106"/>
              <p:cNvCxnSpPr/>
              <p:nvPr/>
            </p:nvCxnSpPr>
            <p:spPr>
              <a:xfrm>
                <a:off x="2069435" y="-481263"/>
                <a:ext cx="22859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107"/>
              <p:cNvCxnSpPr/>
              <p:nvPr/>
            </p:nvCxnSpPr>
            <p:spPr>
              <a:xfrm flipV="1">
                <a:off x="1167063" y="-864519"/>
                <a:ext cx="469232" cy="3832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108"/>
              <p:cNvCxnSpPr/>
              <p:nvPr/>
            </p:nvCxnSpPr>
            <p:spPr>
              <a:xfrm flipH="1" flipV="1">
                <a:off x="1636295" y="-864519"/>
                <a:ext cx="433140" cy="3832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e 109"/>
            <p:cNvGrpSpPr/>
            <p:nvPr/>
          </p:nvGrpSpPr>
          <p:grpSpPr>
            <a:xfrm rot="10800000">
              <a:off x="7563851" y="4152223"/>
              <a:ext cx="2763264" cy="223670"/>
              <a:chOff x="846225" y="-864519"/>
              <a:chExt cx="1451807" cy="383256"/>
            </a:xfrm>
          </p:grpSpPr>
          <p:cxnSp>
            <p:nvCxnSpPr>
              <p:cNvPr id="111" name="Connecteur droit 110"/>
              <p:cNvCxnSpPr/>
              <p:nvPr/>
            </p:nvCxnSpPr>
            <p:spPr>
              <a:xfrm>
                <a:off x="846225" y="-481263"/>
                <a:ext cx="32083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111"/>
              <p:cNvCxnSpPr/>
              <p:nvPr/>
            </p:nvCxnSpPr>
            <p:spPr>
              <a:xfrm>
                <a:off x="2069435" y="-481263"/>
                <a:ext cx="22859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112"/>
              <p:cNvCxnSpPr/>
              <p:nvPr/>
            </p:nvCxnSpPr>
            <p:spPr>
              <a:xfrm flipV="1">
                <a:off x="1167063" y="-864519"/>
                <a:ext cx="469232" cy="3832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113"/>
              <p:cNvCxnSpPr/>
              <p:nvPr/>
            </p:nvCxnSpPr>
            <p:spPr>
              <a:xfrm flipH="1" flipV="1">
                <a:off x="1636295" y="-864519"/>
                <a:ext cx="433140" cy="3832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Connecteur droit 114"/>
            <p:cNvCxnSpPr/>
            <p:nvPr/>
          </p:nvCxnSpPr>
          <p:spPr>
            <a:xfrm>
              <a:off x="9720011" y="3579848"/>
              <a:ext cx="0" cy="314322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Flèche droite 75"/>
          <p:cNvSpPr/>
          <p:nvPr/>
        </p:nvSpPr>
        <p:spPr>
          <a:xfrm>
            <a:off x="5768315" y="2251057"/>
            <a:ext cx="540000" cy="252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Flèche droite 122"/>
          <p:cNvSpPr/>
          <p:nvPr/>
        </p:nvSpPr>
        <p:spPr>
          <a:xfrm>
            <a:off x="8298983" y="2254351"/>
            <a:ext cx="540000" cy="252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3800529" y="3057104"/>
            <a:ext cx="149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SVM-</a:t>
            </a:r>
            <a:r>
              <a:rPr lang="fr-FR" dirty="0" err="1" smtClean="0"/>
              <a:t>BPfinder</a:t>
            </a:r>
            <a:endParaRPr lang="fr-FR" dirty="0"/>
          </a:p>
        </p:txBody>
      </p:sp>
      <p:sp>
        <p:nvSpPr>
          <p:cNvPr id="121" name="ZoneTexte 120"/>
          <p:cNvSpPr txBox="1"/>
          <p:nvPr/>
        </p:nvSpPr>
        <p:spPr>
          <a:xfrm>
            <a:off x="5719592" y="305710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BPP</a:t>
            </a:r>
            <a:endParaRPr lang="fr-FR" dirty="0"/>
          </a:p>
        </p:txBody>
      </p:sp>
      <p:sp>
        <p:nvSpPr>
          <p:cNvPr id="122" name="ZoneTexte 121"/>
          <p:cNvSpPr txBox="1"/>
          <p:nvPr/>
        </p:nvSpPr>
        <p:spPr>
          <a:xfrm>
            <a:off x="6910625" y="3057104"/>
            <a:ext cx="152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Branchpointer</a:t>
            </a:r>
            <a:endParaRPr lang="fr-FR" dirty="0"/>
          </a:p>
        </p:txBody>
      </p:sp>
      <p:sp>
        <p:nvSpPr>
          <p:cNvPr id="125" name="ZoneTexte 124"/>
          <p:cNvSpPr txBox="1"/>
          <p:nvPr/>
        </p:nvSpPr>
        <p:spPr>
          <a:xfrm>
            <a:off x="8674358" y="3057104"/>
            <a:ext cx="12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LaBranchoR</a:t>
            </a:r>
            <a:endParaRPr lang="fr-FR" dirty="0"/>
          </a:p>
        </p:txBody>
      </p:sp>
      <p:sp>
        <p:nvSpPr>
          <p:cNvPr id="126" name="ZoneTexte 125"/>
          <p:cNvSpPr txBox="1"/>
          <p:nvPr/>
        </p:nvSpPr>
        <p:spPr>
          <a:xfrm>
            <a:off x="10520038" y="305710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RNABPS</a:t>
            </a:r>
            <a:endParaRPr lang="fr-FR" dirty="0"/>
          </a:p>
        </p:txBody>
      </p:sp>
      <p:pic>
        <p:nvPicPr>
          <p:cNvPr id="128" name="Image 127"/>
          <p:cNvPicPr>
            <a:picLocks noChangeAspect="1"/>
          </p:cNvPicPr>
          <p:nvPr/>
        </p:nvPicPr>
        <p:blipFill rotWithShape="1">
          <a:blip r:embed="rId6"/>
          <a:srcRect l="61115"/>
          <a:stretch/>
        </p:blipFill>
        <p:spPr>
          <a:xfrm>
            <a:off x="8632729" y="3423356"/>
            <a:ext cx="3239704" cy="2492084"/>
          </a:xfrm>
          <a:prstGeom prst="rect">
            <a:avLst/>
          </a:prstGeom>
        </p:spPr>
      </p:pic>
      <p:pic>
        <p:nvPicPr>
          <p:cNvPr id="127" name="Image 126"/>
          <p:cNvPicPr>
            <a:picLocks noChangeAspect="1"/>
          </p:cNvPicPr>
          <p:nvPr/>
        </p:nvPicPr>
        <p:blipFill rotWithShape="1">
          <a:blip r:embed="rId6"/>
          <a:srcRect l="41112" r="41351"/>
          <a:stretch/>
        </p:blipFill>
        <p:spPr>
          <a:xfrm>
            <a:off x="6641376" y="3426436"/>
            <a:ext cx="1983964" cy="3384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1745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9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38936" y="494655"/>
            <a:ext cx="6714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Jeux de données et performances </a:t>
            </a:r>
            <a:r>
              <a:rPr lang="fr-FR" sz="32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3200" i="1" dirty="0" smtClean="0">
                <a:solidFill>
                  <a:schemeClr val="bg1">
                    <a:lumMod val="65000"/>
                  </a:schemeClr>
                </a:solidFill>
              </a:rPr>
              <a:t>3/5)</a:t>
            </a:r>
            <a:endParaRPr lang="fr-FR" sz="32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85664" y="3274606"/>
            <a:ext cx="914400" cy="834551"/>
            <a:chOff x="1352550" y="1804003"/>
            <a:chExt cx="914400" cy="834551"/>
          </a:xfrm>
        </p:grpSpPr>
        <p:sp>
          <p:nvSpPr>
            <p:cNvPr id="13" name="Organigramme : Disque magnétique 12"/>
            <p:cNvSpPr/>
            <p:nvPr/>
          </p:nvSpPr>
          <p:spPr>
            <a:xfrm>
              <a:off x="1352550" y="2314554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ganigramme : Disque magnétique 10"/>
            <p:cNvSpPr/>
            <p:nvPr/>
          </p:nvSpPr>
          <p:spPr>
            <a:xfrm>
              <a:off x="1352550" y="2059279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ganigramme : Disque magnétique 11"/>
            <p:cNvSpPr/>
            <p:nvPr/>
          </p:nvSpPr>
          <p:spPr>
            <a:xfrm>
              <a:off x="1352550" y="1804003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9" y="1715483"/>
            <a:ext cx="1693289" cy="54820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4"/>
          <a:srcRect l="7206" r="6507"/>
          <a:stretch/>
        </p:blipFill>
        <p:spPr>
          <a:xfrm>
            <a:off x="1931613" y="3302308"/>
            <a:ext cx="896400" cy="779148"/>
          </a:xfrm>
          <a:prstGeom prst="rect">
            <a:avLst/>
          </a:prstGeom>
        </p:spPr>
      </p:pic>
      <p:cxnSp>
        <p:nvCxnSpPr>
          <p:cNvPr id="234" name="Connecteur droit avec flèche 233"/>
          <p:cNvCxnSpPr>
            <a:stCxn id="11" idx="4"/>
            <a:endCxn id="15" idx="1"/>
          </p:cNvCxnSpPr>
          <p:nvPr/>
        </p:nvCxnSpPr>
        <p:spPr>
          <a:xfrm flipV="1">
            <a:off x="1100064" y="1989587"/>
            <a:ext cx="433105" cy="170229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Connecteur droit avec flèche 235"/>
          <p:cNvCxnSpPr>
            <a:stCxn id="11" idx="4"/>
            <a:endCxn id="16" idx="1"/>
          </p:cNvCxnSpPr>
          <p:nvPr/>
        </p:nvCxnSpPr>
        <p:spPr>
          <a:xfrm>
            <a:off x="1100064" y="3691882"/>
            <a:ext cx="831549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9" name="Connecteur droit avec flèche 238"/>
          <p:cNvCxnSpPr>
            <a:stCxn id="11" idx="4"/>
            <a:endCxn id="233" idx="1"/>
          </p:cNvCxnSpPr>
          <p:nvPr/>
        </p:nvCxnSpPr>
        <p:spPr>
          <a:xfrm>
            <a:off x="1100064" y="3691882"/>
            <a:ext cx="398801" cy="170229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3" name="Image 2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865" y="5119833"/>
            <a:ext cx="1761897" cy="54868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931613" y="3306435"/>
            <a:ext cx="896400" cy="80272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1533170" y="1715481"/>
            <a:ext cx="1727592" cy="54820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3964744" y="1944499"/>
            <a:ext cx="6646138" cy="4214989"/>
            <a:chOff x="3732548" y="1340062"/>
            <a:chExt cx="6646138" cy="4214989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6"/>
            <a:srcRect l="7562" r="4413" b="8728"/>
            <a:stretch/>
          </p:blipFill>
          <p:spPr>
            <a:xfrm>
              <a:off x="3732548" y="1696232"/>
              <a:ext cx="6646138" cy="3858819"/>
            </a:xfrm>
            <a:prstGeom prst="rect">
              <a:avLst/>
            </a:prstGeom>
          </p:spPr>
        </p:pic>
        <p:sp>
          <p:nvSpPr>
            <p:cNvPr id="2" name="ZoneTexte 1"/>
            <p:cNvSpPr txBox="1"/>
            <p:nvPr/>
          </p:nvSpPr>
          <p:spPr>
            <a:xfrm>
              <a:off x="5515119" y="1340062"/>
              <a:ext cx="1700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 = 120 </a:t>
              </a:r>
              <a:r>
                <a:rPr lang="fr-FR" dirty="0" err="1" smtClean="0"/>
                <a:t>variants</a:t>
              </a:r>
              <a:endParaRPr lang="fr-FR" dirty="0"/>
            </a:p>
          </p:txBody>
        </p:sp>
      </p:grpSp>
      <p:sp>
        <p:nvSpPr>
          <p:cNvPr id="23" name="Rectangle 22"/>
          <p:cNvSpPr>
            <a:spLocks noChangeAspect="1"/>
          </p:cNvSpPr>
          <p:nvPr/>
        </p:nvSpPr>
        <p:spPr>
          <a:xfrm>
            <a:off x="10888630" y="4986714"/>
            <a:ext cx="180000" cy="18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10888630" y="4395449"/>
            <a:ext cx="180000" cy="18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11068630" y="4363917"/>
            <a:ext cx="1123370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fr-FR" sz="1600" dirty="0" smtClean="0"/>
              <a:t>Modifie l’épissage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11068630" y="4913340"/>
            <a:ext cx="1123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Sans effet</a:t>
            </a:r>
            <a:endParaRPr lang="fr-FR" sz="1600" dirty="0"/>
          </a:p>
        </p:txBody>
      </p:sp>
      <p:pic>
        <p:nvPicPr>
          <p:cNvPr id="28" name="Image 184" descr="untitled.bmp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323" y="6268358"/>
            <a:ext cx="1104476" cy="56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t="27930" r="17990" b="41432"/>
          <a:stretch>
            <a:fillRect/>
          </a:stretch>
        </p:blipFill>
        <p:spPr bwMode="auto">
          <a:xfrm>
            <a:off x="7628256" y="6268360"/>
            <a:ext cx="1511193" cy="56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98" y="6268359"/>
            <a:ext cx="575869" cy="56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e 16"/>
          <p:cNvGrpSpPr/>
          <p:nvPr/>
        </p:nvGrpSpPr>
        <p:grpSpPr>
          <a:xfrm>
            <a:off x="5232280" y="1470508"/>
            <a:ext cx="4111066" cy="395604"/>
            <a:chOff x="6425352" y="1454612"/>
            <a:chExt cx="4111066" cy="395604"/>
          </a:xfrm>
        </p:grpSpPr>
        <p:cxnSp>
          <p:nvCxnSpPr>
            <p:cNvPr id="32" name="Connecteur droit 31"/>
            <p:cNvCxnSpPr/>
            <p:nvPr/>
          </p:nvCxnSpPr>
          <p:spPr>
            <a:xfrm flipV="1">
              <a:off x="6425352" y="1634278"/>
              <a:ext cx="2160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Corde 36"/>
            <p:cNvSpPr/>
            <p:nvPr/>
          </p:nvSpPr>
          <p:spPr>
            <a:xfrm rot="10800000">
              <a:off x="8256644" y="1535316"/>
              <a:ext cx="720000" cy="216000"/>
            </a:xfrm>
            <a:prstGeom prst="chord">
              <a:avLst>
                <a:gd name="adj1" fmla="val 16204199"/>
                <a:gd name="adj2" fmla="val 5386651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300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8321436" y="1495778"/>
              <a:ext cx="3016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3’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616644" y="1454612"/>
              <a:ext cx="1919774" cy="39560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400" dirty="0" smtClean="0"/>
                <a:t>Exon</a:t>
              </a:r>
              <a:endParaRPr lang="fr-FR" sz="1400" dirty="0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7522718" y="1539665"/>
              <a:ext cx="162471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sz="1200" dirty="0" smtClean="0"/>
                <a:t>A</a:t>
              </a:r>
              <a:endParaRPr lang="en-US" sz="1200" dirty="0"/>
            </a:p>
          </p:txBody>
        </p:sp>
      </p:grpSp>
      <p:cxnSp>
        <p:nvCxnSpPr>
          <p:cNvPr id="22" name="Connecteur droit 21"/>
          <p:cNvCxnSpPr/>
          <p:nvPr/>
        </p:nvCxnSpPr>
        <p:spPr>
          <a:xfrm flipH="1">
            <a:off x="4053840" y="1728000"/>
            <a:ext cx="2084225" cy="97200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6690360" y="1728000"/>
            <a:ext cx="3789717" cy="97200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5779162" y="2333437"/>
            <a:ext cx="30173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Région point de branchement</a:t>
            </a:r>
            <a:endParaRPr lang="fr-FR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3964743" y="2700000"/>
            <a:ext cx="332988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Nombre de </a:t>
            </a:r>
            <a:r>
              <a:rPr lang="fr-FR" sz="1400" b="1" dirty="0" err="1" smtClean="0"/>
              <a:t>variants</a:t>
            </a:r>
            <a:r>
              <a:rPr lang="fr-FR" sz="1400" b="1" dirty="0" smtClean="0"/>
              <a:t> pour chaque position: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16673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255272" y="485617"/>
            <a:ext cx="3681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Les motifs d’épissage</a:t>
            </a:r>
            <a:endParaRPr lang="fr-FR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3" name="Rectangle 442"/>
          <p:cNvSpPr/>
          <p:nvPr/>
        </p:nvSpPr>
        <p:spPr>
          <a:xfrm>
            <a:off x="838362" y="3942623"/>
            <a:ext cx="527444" cy="197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71808" rIns="36000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b="1" dirty="0" smtClean="0"/>
              <a:t>5’ UTR</a:t>
            </a:r>
            <a:endParaRPr lang="fr-FR" sz="1200" b="1" dirty="0"/>
          </a:p>
        </p:txBody>
      </p:sp>
      <p:sp>
        <p:nvSpPr>
          <p:cNvPr id="444" name="Rectangle 443"/>
          <p:cNvSpPr/>
          <p:nvPr/>
        </p:nvSpPr>
        <p:spPr>
          <a:xfrm>
            <a:off x="10536418" y="3942623"/>
            <a:ext cx="527444" cy="197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71808" rIns="36000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b="1" dirty="0" smtClean="0"/>
              <a:t>3’ UTR</a:t>
            </a:r>
            <a:endParaRPr lang="fr-FR" sz="1200" b="1" dirty="0"/>
          </a:p>
        </p:txBody>
      </p:sp>
      <p:sp>
        <p:nvSpPr>
          <p:cNvPr id="445" name="Rectangle 444"/>
          <p:cNvSpPr/>
          <p:nvPr/>
        </p:nvSpPr>
        <p:spPr>
          <a:xfrm>
            <a:off x="1365807" y="3842212"/>
            <a:ext cx="1725446" cy="39560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 smtClean="0"/>
              <a:t>Exon 1</a:t>
            </a:r>
            <a:endParaRPr lang="fr-FR" sz="1600" b="1" dirty="0"/>
          </a:p>
        </p:txBody>
      </p:sp>
      <p:cxnSp>
        <p:nvCxnSpPr>
          <p:cNvPr id="446" name="Connecteur droit 445"/>
          <p:cNvCxnSpPr>
            <a:stCxn id="449" idx="2"/>
            <a:endCxn id="452" idx="3"/>
          </p:cNvCxnSpPr>
          <p:nvPr/>
        </p:nvCxnSpPr>
        <p:spPr>
          <a:xfrm flipV="1">
            <a:off x="3095412" y="4037267"/>
            <a:ext cx="5548548" cy="274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7" name="Virage 446"/>
          <p:cNvSpPr>
            <a:spLocks/>
          </p:cNvSpPr>
          <p:nvPr/>
        </p:nvSpPr>
        <p:spPr>
          <a:xfrm>
            <a:off x="1507251" y="3525760"/>
            <a:ext cx="210978" cy="316452"/>
          </a:xfrm>
          <a:prstGeom prst="bentArrow">
            <a:avLst>
              <a:gd name="adj1" fmla="val 1950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4800" b="1">
              <a:solidFill>
                <a:schemeClr val="tx1"/>
              </a:solidFill>
            </a:endParaRPr>
          </a:p>
        </p:txBody>
      </p:sp>
      <p:grpSp>
        <p:nvGrpSpPr>
          <p:cNvPr id="448" name="Groupe 447"/>
          <p:cNvGrpSpPr/>
          <p:nvPr/>
        </p:nvGrpSpPr>
        <p:grpSpPr>
          <a:xfrm>
            <a:off x="10118551" y="3525760"/>
            <a:ext cx="158233" cy="316452"/>
            <a:chOff x="2626519" y="4905375"/>
            <a:chExt cx="108000" cy="216000"/>
          </a:xfrm>
        </p:grpSpPr>
        <p:sp>
          <p:nvSpPr>
            <p:cNvPr id="459" name="Organigramme : Connecteur 458"/>
            <p:cNvSpPr>
              <a:spLocks noChangeAspect="1"/>
            </p:cNvSpPr>
            <p:nvPr/>
          </p:nvSpPr>
          <p:spPr>
            <a:xfrm>
              <a:off x="2626519" y="4905375"/>
              <a:ext cx="108000" cy="108000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4800" b="1"/>
            </a:p>
          </p:txBody>
        </p:sp>
        <p:cxnSp>
          <p:nvCxnSpPr>
            <p:cNvPr id="460" name="Connecteur droit 459"/>
            <p:cNvCxnSpPr>
              <a:stCxn id="459" idx="4"/>
            </p:cNvCxnSpPr>
            <p:nvPr/>
          </p:nvCxnSpPr>
          <p:spPr>
            <a:xfrm>
              <a:off x="2680519" y="5013375"/>
              <a:ext cx="0" cy="10800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9" name="Corde 448"/>
          <p:cNvSpPr/>
          <p:nvPr/>
        </p:nvSpPr>
        <p:spPr>
          <a:xfrm>
            <a:off x="2819314" y="3932013"/>
            <a:ext cx="551644" cy="216000"/>
          </a:xfrm>
          <a:prstGeom prst="chord">
            <a:avLst>
              <a:gd name="adj1" fmla="val 16204199"/>
              <a:gd name="adj2" fmla="val 538665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00" b="1" dirty="0"/>
          </a:p>
        </p:txBody>
      </p:sp>
      <p:sp>
        <p:nvSpPr>
          <p:cNvPr id="450" name="ZoneTexte 449"/>
          <p:cNvSpPr txBox="1"/>
          <p:nvPr/>
        </p:nvSpPr>
        <p:spPr>
          <a:xfrm>
            <a:off x="3045133" y="3898767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5’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51" name="Corde 450"/>
          <p:cNvSpPr/>
          <p:nvPr/>
        </p:nvSpPr>
        <p:spPr>
          <a:xfrm rot="10800000">
            <a:off x="8256644" y="3922916"/>
            <a:ext cx="720000" cy="216000"/>
          </a:xfrm>
          <a:prstGeom prst="chord">
            <a:avLst>
              <a:gd name="adj1" fmla="val 16204199"/>
              <a:gd name="adj2" fmla="val 538665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00" b="1" dirty="0"/>
          </a:p>
        </p:txBody>
      </p:sp>
      <p:sp>
        <p:nvSpPr>
          <p:cNvPr id="452" name="ZoneTexte 451"/>
          <p:cNvSpPr txBox="1"/>
          <p:nvPr/>
        </p:nvSpPr>
        <p:spPr>
          <a:xfrm>
            <a:off x="8321436" y="3883378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3’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453" name="Rectangle 452"/>
          <p:cNvSpPr/>
          <p:nvPr/>
        </p:nvSpPr>
        <p:spPr>
          <a:xfrm>
            <a:off x="8616644" y="3842212"/>
            <a:ext cx="1919774" cy="39560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 b="1" dirty="0" smtClean="0"/>
              <a:t>Exon 2</a:t>
            </a:r>
            <a:endParaRPr lang="fr-FR" sz="1600" b="1" dirty="0"/>
          </a:p>
        </p:txBody>
      </p:sp>
      <p:sp>
        <p:nvSpPr>
          <p:cNvPr id="454" name="ZoneTexte 453"/>
          <p:cNvSpPr txBox="1"/>
          <p:nvPr/>
        </p:nvSpPr>
        <p:spPr>
          <a:xfrm>
            <a:off x="7522718" y="3927265"/>
            <a:ext cx="165677" cy="184666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200" b="1" dirty="0" smtClean="0"/>
              <a:t>A</a:t>
            </a:r>
            <a:endParaRPr lang="en-US" sz="1200" b="1" dirty="0"/>
          </a:p>
        </p:txBody>
      </p:sp>
      <p:pic>
        <p:nvPicPr>
          <p:cNvPr id="461" name="Image 460"/>
          <p:cNvPicPr>
            <a:picLocks noChangeAspect="1"/>
          </p:cNvPicPr>
          <p:nvPr/>
        </p:nvPicPr>
        <p:blipFill rotWithShape="1">
          <a:blip r:embed="rId2"/>
          <a:srcRect r="8602"/>
          <a:stretch/>
        </p:blipFill>
        <p:spPr>
          <a:xfrm>
            <a:off x="2047077" y="4738722"/>
            <a:ext cx="2088351" cy="720000"/>
          </a:xfrm>
          <a:prstGeom prst="rect">
            <a:avLst/>
          </a:prstGeom>
        </p:spPr>
      </p:pic>
      <p:pic>
        <p:nvPicPr>
          <p:cNvPr id="462" name="Image 461"/>
          <p:cNvPicPr>
            <a:picLocks noChangeAspect="1"/>
          </p:cNvPicPr>
          <p:nvPr/>
        </p:nvPicPr>
        <p:blipFill rotWithShape="1">
          <a:blip r:embed="rId3"/>
          <a:srcRect l="41045" r="26251"/>
          <a:stretch/>
        </p:blipFill>
        <p:spPr>
          <a:xfrm>
            <a:off x="6745478" y="4738722"/>
            <a:ext cx="777240" cy="720000"/>
          </a:xfrm>
          <a:prstGeom prst="rect">
            <a:avLst/>
          </a:prstGeom>
        </p:spPr>
      </p:pic>
      <p:pic>
        <p:nvPicPr>
          <p:cNvPr id="463" name="Image 462"/>
          <p:cNvPicPr>
            <a:picLocks noChangeAspect="1"/>
          </p:cNvPicPr>
          <p:nvPr/>
        </p:nvPicPr>
        <p:blipFill rotWithShape="1">
          <a:blip r:embed="rId4"/>
          <a:srcRect r="9818"/>
          <a:stretch/>
        </p:blipFill>
        <p:spPr>
          <a:xfrm>
            <a:off x="8380010" y="4739990"/>
            <a:ext cx="2081291" cy="720000"/>
          </a:xfrm>
          <a:prstGeom prst="rect">
            <a:avLst/>
          </a:prstGeom>
        </p:spPr>
      </p:pic>
      <p:cxnSp>
        <p:nvCxnSpPr>
          <p:cNvPr id="12" name="Connecteur droit 11"/>
          <p:cNvCxnSpPr/>
          <p:nvPr/>
        </p:nvCxnSpPr>
        <p:spPr>
          <a:xfrm flipH="1">
            <a:off x="2047077" y="4251692"/>
            <a:ext cx="962791" cy="44090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4" name="Connecteur droit 463"/>
          <p:cNvCxnSpPr/>
          <p:nvPr/>
        </p:nvCxnSpPr>
        <p:spPr>
          <a:xfrm>
            <a:off x="3426069" y="4274728"/>
            <a:ext cx="649393" cy="433104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5" name="Connecteur droit 464"/>
          <p:cNvCxnSpPr/>
          <p:nvPr/>
        </p:nvCxnSpPr>
        <p:spPr>
          <a:xfrm flipH="1">
            <a:off x="6745478" y="4160377"/>
            <a:ext cx="721547" cy="54265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6" name="Connecteur droit 465"/>
          <p:cNvCxnSpPr/>
          <p:nvPr/>
        </p:nvCxnSpPr>
        <p:spPr>
          <a:xfrm flipH="1">
            <a:off x="7550944" y="4160377"/>
            <a:ext cx="134246" cy="53222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7" name="Connecteur droit 466"/>
          <p:cNvCxnSpPr/>
          <p:nvPr/>
        </p:nvCxnSpPr>
        <p:spPr>
          <a:xfrm>
            <a:off x="8255554" y="4274728"/>
            <a:ext cx="65882" cy="435405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8" name="Connecteur droit 467"/>
          <p:cNvCxnSpPr/>
          <p:nvPr/>
        </p:nvCxnSpPr>
        <p:spPr>
          <a:xfrm>
            <a:off x="8719235" y="4237816"/>
            <a:ext cx="1742066" cy="45075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572791" y="5468180"/>
            <a:ext cx="3036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u="sng" dirty="0" smtClean="0"/>
              <a:t>Séquence consensus donneur, 5’</a:t>
            </a:r>
          </a:p>
          <a:p>
            <a:pPr algn="ctr"/>
            <a:r>
              <a:rPr lang="fr-FR" sz="1600" dirty="0" smtClean="0"/>
              <a:t>Motif hautement conservé (-3/+6)</a:t>
            </a:r>
            <a:endParaRPr lang="fr-FR" sz="1600" dirty="0"/>
          </a:p>
        </p:txBody>
      </p:sp>
      <p:sp>
        <p:nvSpPr>
          <p:cNvPr id="469" name="ZoneTexte 468"/>
          <p:cNvSpPr txBox="1"/>
          <p:nvPr/>
        </p:nvSpPr>
        <p:spPr>
          <a:xfrm>
            <a:off x="8380010" y="5464241"/>
            <a:ext cx="31411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u="sng" dirty="0" smtClean="0"/>
              <a:t>Séquence consensus accepteur, 3’</a:t>
            </a:r>
          </a:p>
          <a:p>
            <a:pPr algn="ctr"/>
            <a:r>
              <a:rPr lang="fr-FR" sz="1600" dirty="0" smtClean="0"/>
              <a:t>Motif hautement conservé (-12/+2)</a:t>
            </a:r>
            <a:endParaRPr lang="fr-FR" sz="1600" dirty="0"/>
          </a:p>
        </p:txBody>
      </p:sp>
      <p:sp>
        <p:nvSpPr>
          <p:cNvPr id="470" name="ZoneTexte 469"/>
          <p:cNvSpPr txBox="1"/>
          <p:nvPr/>
        </p:nvSpPr>
        <p:spPr>
          <a:xfrm>
            <a:off x="5773251" y="5456695"/>
            <a:ext cx="2495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u="sng" dirty="0" smtClean="0"/>
              <a:t>Point de branchement</a:t>
            </a:r>
          </a:p>
          <a:p>
            <a:pPr algn="ctr"/>
            <a:r>
              <a:rPr lang="fr-FR" sz="1600" dirty="0" smtClean="0"/>
              <a:t>Court motif entre -44 et -18</a:t>
            </a:r>
            <a:endParaRPr lang="fr-FR" sz="1600" dirty="0"/>
          </a:p>
        </p:txBody>
      </p:sp>
      <p:sp>
        <p:nvSpPr>
          <p:cNvPr id="471" name="Triangle isocèle 470"/>
          <p:cNvSpPr/>
          <p:nvPr/>
        </p:nvSpPr>
        <p:spPr>
          <a:xfrm flipH="1">
            <a:off x="2732088" y="3738925"/>
            <a:ext cx="288000" cy="288000"/>
          </a:xfrm>
          <a:prstGeom prst="triangl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50000">
                <a:srgbClr val="FF0000"/>
              </a:gs>
              <a:gs pos="100000">
                <a:schemeClr val="accent2">
                  <a:lumMod val="20000"/>
                  <a:lumOff val="8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72" name="Triangle isocèle 471"/>
          <p:cNvSpPr/>
          <p:nvPr/>
        </p:nvSpPr>
        <p:spPr>
          <a:xfrm flipH="1">
            <a:off x="2499421" y="3746978"/>
            <a:ext cx="288000" cy="288000"/>
          </a:xfrm>
          <a:prstGeom prst="triangle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50000">
                <a:srgbClr val="00B050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73" name="Triangle isocèle 472"/>
          <p:cNvSpPr/>
          <p:nvPr/>
        </p:nvSpPr>
        <p:spPr>
          <a:xfrm flipH="1">
            <a:off x="8940336" y="3747988"/>
            <a:ext cx="288000" cy="288000"/>
          </a:xfrm>
          <a:prstGeom prst="triangl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50000">
                <a:srgbClr val="FF0000"/>
              </a:gs>
              <a:gs pos="100000">
                <a:schemeClr val="accent2">
                  <a:lumMod val="20000"/>
                  <a:lumOff val="8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474" name="Triangle isocèle 473"/>
          <p:cNvSpPr/>
          <p:nvPr/>
        </p:nvSpPr>
        <p:spPr>
          <a:xfrm flipH="1">
            <a:off x="8707669" y="3756041"/>
            <a:ext cx="288000" cy="288000"/>
          </a:xfrm>
          <a:prstGeom prst="triangle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50000">
                <a:srgbClr val="00B050"/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5" name="Groupe 4"/>
          <p:cNvGrpSpPr>
            <a:grpSpLocks noChangeAspect="1"/>
          </p:cNvGrpSpPr>
          <p:nvPr/>
        </p:nvGrpSpPr>
        <p:grpSpPr>
          <a:xfrm>
            <a:off x="84900" y="6318524"/>
            <a:ext cx="316565" cy="180000"/>
            <a:chOff x="1466437" y="5413552"/>
            <a:chExt cx="520667" cy="296053"/>
          </a:xfrm>
        </p:grpSpPr>
        <p:sp>
          <p:nvSpPr>
            <p:cNvPr id="475" name="Triangle isocèle 474"/>
            <p:cNvSpPr/>
            <p:nvPr/>
          </p:nvSpPr>
          <p:spPr>
            <a:xfrm flipH="1">
              <a:off x="1699104" y="5413552"/>
              <a:ext cx="288000" cy="288000"/>
            </a:xfrm>
            <a:prstGeom prst="triangle">
              <a:avLst/>
            </a:pr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rgbClr val="FF0000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476" name="Triangle isocèle 475"/>
            <p:cNvSpPr/>
            <p:nvPr/>
          </p:nvSpPr>
          <p:spPr>
            <a:xfrm flipH="1">
              <a:off x="1466437" y="5421605"/>
              <a:ext cx="288000" cy="288000"/>
            </a:xfrm>
            <a:prstGeom prst="triangl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50000">
                  <a:srgbClr val="00B050"/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</a:gradFill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</a:rPr>
                <a:t>+</a:t>
              </a:r>
            </a:p>
          </p:txBody>
        </p:sp>
      </p:grpSp>
      <p:sp>
        <p:nvSpPr>
          <p:cNvPr id="39" name="ZoneTexte 38"/>
          <p:cNvSpPr txBox="1"/>
          <p:nvPr/>
        </p:nvSpPr>
        <p:spPr>
          <a:xfrm>
            <a:off x="380859" y="6252003"/>
            <a:ext cx="410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Exonic</a:t>
            </a:r>
            <a:r>
              <a:rPr lang="en-US" sz="1400" dirty="0" smtClean="0"/>
              <a:t> Splicing Regulators (ESRs): Enhancers/Silencers</a:t>
            </a:r>
            <a:endParaRPr lang="en-US" sz="1400" dirty="0"/>
          </a:p>
        </p:txBody>
      </p:sp>
      <p:grpSp>
        <p:nvGrpSpPr>
          <p:cNvPr id="40" name="Groupe 39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41" name="Forme libre 40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42" name="Forme libre 41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43" name="Forme libre 42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3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-582" y="6590670"/>
            <a:ext cx="60981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Burge </a:t>
            </a:r>
            <a:r>
              <a:rPr lang="en-US" sz="1100" i="1" dirty="0" smtClean="0"/>
              <a:t>et al., The RNA World II,</a:t>
            </a:r>
            <a:r>
              <a:rPr lang="en-US" sz="1100" dirty="0" smtClean="0"/>
              <a:t> 1999; Mercer </a:t>
            </a:r>
            <a:r>
              <a:rPr lang="en-US" sz="1100" i="1" dirty="0" smtClean="0"/>
              <a:t>et al., Genome Res.,</a:t>
            </a:r>
            <a:r>
              <a:rPr lang="en-US" sz="1100" dirty="0" smtClean="0"/>
              <a:t> 2015; </a:t>
            </a:r>
            <a:r>
              <a:rPr lang="en-US" sz="1100" dirty="0" err="1" smtClean="0"/>
              <a:t>Fairbrother</a:t>
            </a:r>
            <a:r>
              <a:rPr lang="en-US" sz="1100" dirty="0" smtClean="0"/>
              <a:t> </a:t>
            </a:r>
            <a:r>
              <a:rPr lang="en-US" sz="1100" i="1" dirty="0" smtClean="0"/>
              <a:t>et al., Science,</a:t>
            </a:r>
            <a:r>
              <a:rPr lang="en-US" sz="1100" dirty="0" smtClean="0"/>
              <a:t> 2002</a:t>
            </a:r>
            <a:endParaRPr lang="en-US" sz="11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/>
          <a:srcRect r="1286" b="2776"/>
          <a:stretch/>
        </p:blipFill>
        <p:spPr>
          <a:xfrm>
            <a:off x="2199741" y="1083446"/>
            <a:ext cx="7792517" cy="22750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425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9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38936" y="494655"/>
            <a:ext cx="6714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Jeux de données et performances </a:t>
            </a:r>
            <a:r>
              <a:rPr lang="fr-FR" sz="32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3200" i="1" dirty="0" smtClean="0">
                <a:solidFill>
                  <a:schemeClr val="bg1">
                    <a:lumMod val="65000"/>
                  </a:schemeClr>
                </a:solidFill>
              </a:rPr>
              <a:t>3/5)</a:t>
            </a:r>
            <a:endParaRPr lang="fr-FR" sz="32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85664" y="3274606"/>
            <a:ext cx="914400" cy="834551"/>
            <a:chOff x="1352550" y="1804003"/>
            <a:chExt cx="914400" cy="834551"/>
          </a:xfrm>
        </p:grpSpPr>
        <p:sp>
          <p:nvSpPr>
            <p:cNvPr id="13" name="Organigramme : Disque magnétique 12"/>
            <p:cNvSpPr/>
            <p:nvPr/>
          </p:nvSpPr>
          <p:spPr>
            <a:xfrm>
              <a:off x="1352550" y="2314554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ganigramme : Disque magnétique 10"/>
            <p:cNvSpPr/>
            <p:nvPr/>
          </p:nvSpPr>
          <p:spPr>
            <a:xfrm>
              <a:off x="1352550" y="2059279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ganigramme : Disque magnétique 11"/>
            <p:cNvSpPr/>
            <p:nvPr/>
          </p:nvSpPr>
          <p:spPr>
            <a:xfrm>
              <a:off x="1352550" y="1804003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9" y="1715483"/>
            <a:ext cx="1693289" cy="54820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4"/>
          <a:srcRect l="7206" r="6507"/>
          <a:stretch/>
        </p:blipFill>
        <p:spPr>
          <a:xfrm>
            <a:off x="1931613" y="3302308"/>
            <a:ext cx="896400" cy="779148"/>
          </a:xfrm>
          <a:prstGeom prst="rect">
            <a:avLst/>
          </a:prstGeom>
        </p:spPr>
      </p:pic>
      <p:cxnSp>
        <p:nvCxnSpPr>
          <p:cNvPr id="234" name="Connecteur droit avec flèche 233"/>
          <p:cNvCxnSpPr>
            <a:stCxn id="11" idx="4"/>
            <a:endCxn id="15" idx="1"/>
          </p:cNvCxnSpPr>
          <p:nvPr/>
        </p:nvCxnSpPr>
        <p:spPr>
          <a:xfrm flipV="1">
            <a:off x="1100064" y="1989587"/>
            <a:ext cx="433105" cy="170229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Connecteur droit avec flèche 235"/>
          <p:cNvCxnSpPr>
            <a:stCxn id="11" idx="4"/>
            <a:endCxn id="16" idx="1"/>
          </p:cNvCxnSpPr>
          <p:nvPr/>
        </p:nvCxnSpPr>
        <p:spPr>
          <a:xfrm>
            <a:off x="1100064" y="3691882"/>
            <a:ext cx="831549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9" name="Connecteur droit avec flèche 238"/>
          <p:cNvCxnSpPr>
            <a:stCxn id="11" idx="4"/>
            <a:endCxn id="233" idx="1"/>
          </p:cNvCxnSpPr>
          <p:nvPr/>
        </p:nvCxnSpPr>
        <p:spPr>
          <a:xfrm>
            <a:off x="1100064" y="3691882"/>
            <a:ext cx="398801" cy="170229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3" name="Image 2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865" y="5119833"/>
            <a:ext cx="1761897" cy="54868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931613" y="3306435"/>
            <a:ext cx="896400" cy="80272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1533170" y="1715481"/>
            <a:ext cx="1727592" cy="54820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contenu 2"/>
          <p:cNvSpPr>
            <a:spLocks noGrp="1"/>
          </p:cNvSpPr>
          <p:nvPr>
            <p:ph idx="1"/>
          </p:nvPr>
        </p:nvSpPr>
        <p:spPr>
          <a:xfrm>
            <a:off x="3768892" y="1825625"/>
            <a:ext cx="7884000" cy="2582606"/>
          </a:xfrm>
        </p:spPr>
        <p:txBody>
          <a:bodyPr>
            <a:noAutofit/>
          </a:bodyPr>
          <a:lstStyle/>
          <a:p>
            <a:r>
              <a:rPr lang="fr-FR" sz="2000" dirty="0" smtClean="0"/>
              <a:t>Est-ce que le variant est situé dans un point de branchement ?</a:t>
            </a:r>
          </a:p>
          <a:p>
            <a:endParaRPr lang="fr-FR" sz="2000" dirty="0"/>
          </a:p>
          <a:p>
            <a:endParaRPr lang="fr-FR" sz="2000" dirty="0" smtClean="0"/>
          </a:p>
          <a:p>
            <a:r>
              <a:rPr lang="fr-FR" sz="2000" dirty="0"/>
              <a:t>Est-ce que le variant diminue le score du point de branchement ?</a:t>
            </a:r>
            <a:endParaRPr lang="fr-FR" sz="2000" dirty="0"/>
          </a:p>
        </p:txBody>
      </p:sp>
      <p:sp>
        <p:nvSpPr>
          <p:cNvPr id="26" name="ZoneTexte 25"/>
          <p:cNvSpPr txBox="1"/>
          <p:nvPr/>
        </p:nvSpPr>
        <p:spPr>
          <a:xfrm>
            <a:off x="6801755" y="2164206"/>
            <a:ext cx="87395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</a:rPr>
              <a:t>T</a:t>
            </a:r>
            <a:r>
              <a:rPr lang="fr-FR" dirty="0" smtClean="0"/>
              <a:t>R</a:t>
            </a:r>
            <a:r>
              <a:rPr lang="fr-FR" sz="3200" b="1" dirty="0" smtClean="0">
                <a:solidFill>
                  <a:srgbClr val="FF0000"/>
                </a:solidFill>
              </a:rPr>
              <a:t>A</a:t>
            </a:r>
            <a:r>
              <a:rPr lang="fr-FR" dirty="0"/>
              <a:t>Y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684870" y="21642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5" y="6538912"/>
            <a:ext cx="688329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/>
              <a:t>*taille du motif (4-mers) déterminée pour avoir le meilleur compromis sensibilité/spécificité</a:t>
            </a:r>
            <a:endParaRPr lang="fr-FR" sz="1400" dirty="0"/>
          </a:p>
        </p:txBody>
      </p:sp>
      <p:grpSp>
        <p:nvGrpSpPr>
          <p:cNvPr id="29" name="Groupe 28"/>
          <p:cNvGrpSpPr/>
          <p:nvPr/>
        </p:nvGrpSpPr>
        <p:grpSpPr>
          <a:xfrm>
            <a:off x="6598901" y="3354431"/>
            <a:ext cx="1437807" cy="499451"/>
            <a:chOff x="5143175" y="5624041"/>
            <a:chExt cx="1437807" cy="499451"/>
          </a:xfrm>
        </p:grpSpPr>
        <p:sp>
          <p:nvSpPr>
            <p:cNvPr id="30" name="Ellipse 29"/>
            <p:cNvSpPr>
              <a:spLocks noChangeAspect="1"/>
            </p:cNvSpPr>
            <p:nvPr/>
          </p:nvSpPr>
          <p:spPr>
            <a:xfrm>
              <a:off x="5338629" y="5624041"/>
              <a:ext cx="252000" cy="25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30"/>
            <p:cNvCxnSpPr/>
            <p:nvPr/>
          </p:nvCxnSpPr>
          <p:spPr>
            <a:xfrm flipV="1">
              <a:off x="5143175" y="6115526"/>
              <a:ext cx="642908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flipV="1">
              <a:off x="5464629" y="5876041"/>
              <a:ext cx="0" cy="23948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lèche droite 32"/>
            <p:cNvSpPr/>
            <p:nvPr/>
          </p:nvSpPr>
          <p:spPr>
            <a:xfrm>
              <a:off x="5915960" y="5756377"/>
              <a:ext cx="189016" cy="11889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6174554" y="6121017"/>
              <a:ext cx="406428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 flipV="1">
              <a:off x="6374156" y="5884007"/>
              <a:ext cx="0" cy="23948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lipse 35"/>
            <p:cNvSpPr>
              <a:spLocks noChangeAspect="1"/>
            </p:cNvSpPr>
            <p:nvPr/>
          </p:nvSpPr>
          <p:spPr>
            <a:xfrm>
              <a:off x="6324355" y="5762639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3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9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738936" y="494655"/>
            <a:ext cx="6714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Jeux de données et performances </a:t>
            </a:r>
            <a:r>
              <a:rPr lang="fr-FR" sz="32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fr-FR" sz="3200" i="1" dirty="0" smtClean="0">
                <a:solidFill>
                  <a:schemeClr val="bg1">
                    <a:lumMod val="65000"/>
                  </a:schemeClr>
                </a:solidFill>
              </a:rPr>
              <a:t>3/5)</a:t>
            </a:r>
            <a:endParaRPr lang="fr-FR" sz="3200" dirty="0"/>
          </a:p>
        </p:txBody>
      </p:sp>
      <p:grpSp>
        <p:nvGrpSpPr>
          <p:cNvPr id="14" name="Groupe 13"/>
          <p:cNvGrpSpPr/>
          <p:nvPr/>
        </p:nvGrpSpPr>
        <p:grpSpPr>
          <a:xfrm>
            <a:off x="185664" y="3274606"/>
            <a:ext cx="914400" cy="834551"/>
            <a:chOff x="1352550" y="1804003"/>
            <a:chExt cx="914400" cy="834551"/>
          </a:xfrm>
        </p:grpSpPr>
        <p:sp>
          <p:nvSpPr>
            <p:cNvPr id="13" name="Organigramme : Disque magnétique 12"/>
            <p:cNvSpPr/>
            <p:nvPr/>
          </p:nvSpPr>
          <p:spPr>
            <a:xfrm>
              <a:off x="1352550" y="2314554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ganigramme : Disque magnétique 10"/>
            <p:cNvSpPr/>
            <p:nvPr/>
          </p:nvSpPr>
          <p:spPr>
            <a:xfrm>
              <a:off x="1352550" y="2059279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ganigramme : Disque magnétique 11"/>
            <p:cNvSpPr/>
            <p:nvPr/>
          </p:nvSpPr>
          <p:spPr>
            <a:xfrm>
              <a:off x="1352550" y="1804003"/>
              <a:ext cx="914400" cy="324000"/>
            </a:xfrm>
            <a:prstGeom prst="flowChartMagneticDisk">
              <a:avLst/>
            </a:prstGeom>
            <a:gradFill flip="none" rotWithShape="1">
              <a:gsLst>
                <a:gs pos="25000">
                  <a:srgbClr val="C0C0C0"/>
                </a:gs>
                <a:gs pos="0">
                  <a:srgbClr val="333333"/>
                </a:gs>
                <a:gs pos="50000">
                  <a:schemeClr val="bg1"/>
                </a:gs>
                <a:gs pos="75000">
                  <a:srgbClr val="C0C0C0"/>
                </a:gs>
                <a:gs pos="100000">
                  <a:srgbClr val="333333"/>
                </a:gs>
              </a:gsLst>
              <a:lin ang="0" scaled="1"/>
              <a:tileRect/>
            </a:gradFill>
            <a:ln>
              <a:solidFill>
                <a:srgbClr val="C0C0C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9" y="1715483"/>
            <a:ext cx="1693289" cy="54820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4"/>
          <a:srcRect l="7206" r="6507"/>
          <a:stretch/>
        </p:blipFill>
        <p:spPr>
          <a:xfrm>
            <a:off x="1931613" y="3302308"/>
            <a:ext cx="896400" cy="779148"/>
          </a:xfrm>
          <a:prstGeom prst="rect">
            <a:avLst/>
          </a:prstGeom>
        </p:spPr>
      </p:pic>
      <p:cxnSp>
        <p:nvCxnSpPr>
          <p:cNvPr id="234" name="Connecteur droit avec flèche 233"/>
          <p:cNvCxnSpPr>
            <a:stCxn id="11" idx="4"/>
            <a:endCxn id="15" idx="1"/>
          </p:cNvCxnSpPr>
          <p:nvPr/>
        </p:nvCxnSpPr>
        <p:spPr>
          <a:xfrm flipV="1">
            <a:off x="1100064" y="1989587"/>
            <a:ext cx="433105" cy="170229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6" name="Connecteur droit avec flèche 235"/>
          <p:cNvCxnSpPr>
            <a:stCxn id="11" idx="4"/>
            <a:endCxn id="16" idx="1"/>
          </p:cNvCxnSpPr>
          <p:nvPr/>
        </p:nvCxnSpPr>
        <p:spPr>
          <a:xfrm>
            <a:off x="1100064" y="3691882"/>
            <a:ext cx="831549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9" name="Connecteur droit avec flèche 238"/>
          <p:cNvCxnSpPr>
            <a:stCxn id="11" idx="4"/>
            <a:endCxn id="233" idx="1"/>
          </p:cNvCxnSpPr>
          <p:nvPr/>
        </p:nvCxnSpPr>
        <p:spPr>
          <a:xfrm>
            <a:off x="1100064" y="3691882"/>
            <a:ext cx="398801" cy="170229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3" name="Image 2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865" y="5119833"/>
            <a:ext cx="1761897" cy="54868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931613" y="3306435"/>
            <a:ext cx="896400" cy="802722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1533170" y="1715481"/>
            <a:ext cx="1727592" cy="548209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837424"/>
              </p:ext>
            </p:extLst>
          </p:nvPr>
        </p:nvGraphicFramePr>
        <p:xfrm>
          <a:off x="3768892" y="4716876"/>
          <a:ext cx="7884000" cy="15655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3613308269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77670244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53677407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90171116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288479428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3535699451"/>
                    </a:ext>
                  </a:extLst>
                </a:gridCol>
              </a:tblGrid>
              <a:tr h="14788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SVM-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BPfinder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BPP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Branchpointer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LaBranchoR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RNABPS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619969"/>
                  </a:ext>
                </a:extLst>
              </a:tr>
              <a:tr h="1478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FP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781247"/>
                  </a:ext>
                </a:extLst>
              </a:tr>
              <a:tr h="1478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FN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790072"/>
                  </a:ext>
                </a:extLst>
              </a:tr>
              <a:tr h="1478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</a:rPr>
                        <a:t>Exactitude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83.33 %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effectLst/>
                        </a:rPr>
                        <a:t>89.17 %</a:t>
                      </a:r>
                      <a:endParaRPr lang="fr-FR" sz="16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84.87 %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78.33 %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83.33 %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583442"/>
                  </a:ext>
                </a:extLst>
              </a:tr>
              <a:tr h="1478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noProof="0" dirty="0" smtClean="0">
                          <a:solidFill>
                            <a:schemeClr val="tx1"/>
                          </a:solidFill>
                          <a:effectLst/>
                        </a:rPr>
                        <a:t>Sensibilité</a:t>
                      </a:r>
                      <a:endParaRPr lang="fr-FR" sz="16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63.16 %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effectLst/>
                        </a:rPr>
                        <a:t>84.21 %</a:t>
                      </a:r>
                      <a:endParaRPr lang="fr-FR" sz="16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84.21 %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71.05 %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78.95 %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377104"/>
                  </a:ext>
                </a:extLst>
              </a:tr>
              <a:tr h="1478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noProof="0" dirty="0" smtClean="0">
                          <a:solidFill>
                            <a:schemeClr val="tx1"/>
                          </a:solidFill>
                          <a:effectLst/>
                        </a:rPr>
                        <a:t>Spécificité</a:t>
                      </a:r>
                      <a:endParaRPr lang="fr-FR" sz="16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1" dirty="0">
                          <a:solidFill>
                            <a:schemeClr val="tx1"/>
                          </a:solidFill>
                          <a:effectLst/>
                        </a:rPr>
                        <a:t>92.68 %</a:t>
                      </a:r>
                      <a:endParaRPr lang="fr-FR" sz="1600" b="1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91.46 %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85.19 %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81.71 %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85.37 %</a:t>
                      </a:r>
                      <a:endParaRPr lang="fr-FR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351830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6202018" y="4543029"/>
            <a:ext cx="1272208" cy="19074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contenu 2"/>
          <p:cNvSpPr>
            <a:spLocks noGrp="1"/>
          </p:cNvSpPr>
          <p:nvPr>
            <p:ph idx="1"/>
          </p:nvPr>
        </p:nvSpPr>
        <p:spPr>
          <a:xfrm>
            <a:off x="3768892" y="1825625"/>
            <a:ext cx="7884000" cy="2582606"/>
          </a:xfrm>
        </p:spPr>
        <p:txBody>
          <a:bodyPr>
            <a:noAutofit/>
          </a:bodyPr>
          <a:lstStyle/>
          <a:p>
            <a:r>
              <a:rPr lang="fr-FR" sz="2000" dirty="0" smtClean="0"/>
              <a:t>Est-ce que le variant est situé dans un point de branchement ?</a:t>
            </a:r>
          </a:p>
          <a:p>
            <a:endParaRPr lang="fr-FR" sz="2000" dirty="0"/>
          </a:p>
          <a:p>
            <a:endParaRPr lang="fr-FR" sz="2000" dirty="0" smtClean="0"/>
          </a:p>
          <a:p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</a:rPr>
              <a:t>Est-ce que le variant diminue le score du point de branchement ?</a:t>
            </a:r>
            <a:endParaRPr lang="fr-F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6801755" y="2164206"/>
            <a:ext cx="87395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</a:rPr>
              <a:t>T</a:t>
            </a:r>
            <a:r>
              <a:rPr lang="fr-FR" dirty="0" smtClean="0"/>
              <a:t>R</a:t>
            </a:r>
            <a:r>
              <a:rPr lang="fr-FR" sz="3200" b="1" dirty="0" smtClean="0">
                <a:solidFill>
                  <a:srgbClr val="FF0000"/>
                </a:solidFill>
              </a:rPr>
              <a:t>A</a:t>
            </a:r>
            <a:r>
              <a:rPr lang="fr-FR" dirty="0"/>
              <a:t>Y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7684870" y="21642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5" y="6538912"/>
            <a:ext cx="688329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400" dirty="0" smtClean="0"/>
              <a:t>*taille du motif (4-mers) déterminée pour avoir le meilleur compromis sensibilité/spécificité</a:t>
            </a:r>
            <a:endParaRPr lang="fr-FR" sz="1400" dirty="0"/>
          </a:p>
        </p:txBody>
      </p:sp>
      <p:grpSp>
        <p:nvGrpSpPr>
          <p:cNvPr id="29" name="Groupe 28"/>
          <p:cNvGrpSpPr/>
          <p:nvPr/>
        </p:nvGrpSpPr>
        <p:grpSpPr>
          <a:xfrm>
            <a:off x="6598901" y="3354431"/>
            <a:ext cx="1437807" cy="499451"/>
            <a:chOff x="5143175" y="5624041"/>
            <a:chExt cx="1437807" cy="499451"/>
          </a:xfrm>
        </p:grpSpPr>
        <p:sp>
          <p:nvSpPr>
            <p:cNvPr id="30" name="Ellipse 29"/>
            <p:cNvSpPr>
              <a:spLocks noChangeAspect="1"/>
            </p:cNvSpPr>
            <p:nvPr/>
          </p:nvSpPr>
          <p:spPr>
            <a:xfrm>
              <a:off x="5338629" y="5624041"/>
              <a:ext cx="252000" cy="252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1" name="Connecteur droit 30"/>
            <p:cNvCxnSpPr/>
            <p:nvPr/>
          </p:nvCxnSpPr>
          <p:spPr>
            <a:xfrm flipV="1">
              <a:off x="5143175" y="6115526"/>
              <a:ext cx="642908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flipV="1">
              <a:off x="5464629" y="5876041"/>
              <a:ext cx="0" cy="23948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lèche droite 32"/>
            <p:cNvSpPr/>
            <p:nvPr/>
          </p:nvSpPr>
          <p:spPr>
            <a:xfrm>
              <a:off x="5915960" y="5756377"/>
              <a:ext cx="189016" cy="118893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4" name="Connecteur droit 33"/>
            <p:cNvCxnSpPr/>
            <p:nvPr/>
          </p:nvCxnSpPr>
          <p:spPr>
            <a:xfrm>
              <a:off x="6174554" y="6121017"/>
              <a:ext cx="406428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 flipV="1">
              <a:off x="6374156" y="5884007"/>
              <a:ext cx="0" cy="23948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lipse 35"/>
            <p:cNvSpPr>
              <a:spLocks noChangeAspect="1"/>
            </p:cNvSpPr>
            <p:nvPr/>
          </p:nvSpPr>
          <p:spPr>
            <a:xfrm>
              <a:off x="6324355" y="5762639"/>
              <a:ext cx="108000" cy="108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/>
          <p:cNvSpPr/>
          <p:nvPr/>
        </p:nvSpPr>
        <p:spPr>
          <a:xfrm>
            <a:off x="3647661" y="1715481"/>
            <a:ext cx="7345017" cy="11966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88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32</a:t>
            </a:fld>
            <a:endParaRPr lang="en-US"/>
          </a:p>
        </p:txBody>
      </p:sp>
      <p:grpSp>
        <p:nvGrpSpPr>
          <p:cNvPr id="9" name="Groupe 8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10" name="Forme libre 9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11" name="Forme libre 10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12" name="Forme libre 11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13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3028194" y="494655"/>
            <a:ext cx="6135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Importance de l’apprentissage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(4/5)</a:t>
            </a:r>
            <a:endParaRPr lang="en-US" sz="3200" dirty="0"/>
          </a:p>
        </p:txBody>
      </p:sp>
      <p:sp>
        <p:nvSpPr>
          <p:cNvPr id="2" name="ZoneTexte 1"/>
          <p:cNvSpPr txBox="1"/>
          <p:nvPr/>
        </p:nvSpPr>
        <p:spPr>
          <a:xfrm>
            <a:off x="2711916" y="2168841"/>
            <a:ext cx="15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/>
              <a:t>Branchpointer</a:t>
            </a:r>
            <a:endParaRPr lang="fr-FR" b="1" dirty="0"/>
          </a:p>
        </p:txBody>
      </p:sp>
      <p:grpSp>
        <p:nvGrpSpPr>
          <p:cNvPr id="8" name="Groupe 7"/>
          <p:cNvGrpSpPr/>
          <p:nvPr/>
        </p:nvGrpSpPr>
        <p:grpSpPr>
          <a:xfrm>
            <a:off x="2466915" y="2694248"/>
            <a:ext cx="2036836" cy="477771"/>
            <a:chOff x="642864" y="2546715"/>
            <a:chExt cx="2036836" cy="477771"/>
          </a:xfrm>
        </p:grpSpPr>
        <p:sp>
          <p:nvSpPr>
            <p:cNvPr id="5" name="Parenthèse fermante 4"/>
            <p:cNvSpPr/>
            <p:nvPr/>
          </p:nvSpPr>
          <p:spPr>
            <a:xfrm rot="5400000">
              <a:off x="1539811" y="1884598"/>
              <a:ext cx="242941" cy="2036836"/>
            </a:xfrm>
            <a:prstGeom prst="rightBracket">
              <a:avLst>
                <a:gd name="adj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vert="vert" rtlCol="0" anchor="b" anchorCtr="0"/>
            <a:lstStyle/>
            <a:p>
              <a:pPr algn="ctr"/>
              <a:r>
                <a:rPr lang="fr-FR" sz="1400" dirty="0" smtClean="0"/>
                <a:t>NNNNNNNNNNNNNNNNN</a:t>
              </a:r>
              <a:endParaRPr lang="fr-FR" sz="1400" dirty="0"/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1474892" y="2546715"/>
              <a:ext cx="288000" cy="288000"/>
              <a:chOff x="2147992" y="2546715"/>
              <a:chExt cx="288000" cy="288000"/>
            </a:xfrm>
          </p:grpSpPr>
          <p:sp>
            <p:nvSpPr>
              <p:cNvPr id="15" name="Larme 14"/>
              <p:cNvSpPr>
                <a:spLocks noChangeAspect="1"/>
              </p:cNvSpPr>
              <p:nvPr/>
            </p:nvSpPr>
            <p:spPr>
              <a:xfrm rot="8100000">
                <a:off x="2147992" y="2546715"/>
                <a:ext cx="288000" cy="288000"/>
              </a:xfrm>
              <a:prstGeom prst="teardrop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6" name="ZoneTexte 15"/>
              <p:cNvSpPr txBox="1"/>
              <p:nvPr/>
            </p:nvSpPr>
            <p:spPr>
              <a:xfrm>
                <a:off x="2173887" y="2596880"/>
                <a:ext cx="241019" cy="184666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BP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" name="Groupe 18"/>
          <p:cNvGrpSpPr/>
          <p:nvPr/>
        </p:nvGrpSpPr>
        <p:grpSpPr>
          <a:xfrm>
            <a:off x="2466915" y="3712981"/>
            <a:ext cx="2036836" cy="388976"/>
            <a:chOff x="804121" y="3560988"/>
            <a:chExt cx="2036836" cy="388976"/>
          </a:xfrm>
        </p:grpSpPr>
        <p:sp>
          <p:nvSpPr>
            <p:cNvPr id="17" name="Parenthèse fermante 16"/>
            <p:cNvSpPr/>
            <p:nvPr/>
          </p:nvSpPr>
          <p:spPr>
            <a:xfrm rot="5400000">
              <a:off x="1701068" y="2810076"/>
              <a:ext cx="242941" cy="2036836"/>
            </a:xfrm>
            <a:prstGeom prst="rightBracket">
              <a:avLst>
                <a:gd name="adj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vert="vert" rtlCol="0" anchor="b" anchorCtr="0"/>
            <a:lstStyle/>
            <a:p>
              <a:pPr algn="ctr"/>
              <a:r>
                <a:rPr lang="fr-FR" sz="1400" dirty="0" smtClean="0"/>
                <a:t>NNNNNNNNNNNNNNNNN</a:t>
              </a:r>
              <a:endParaRPr lang="fr-FR" sz="1400" dirty="0"/>
            </a:p>
          </p:txBody>
        </p:sp>
        <p:sp>
          <p:nvSpPr>
            <p:cNvPr id="18" name="Multiplication 17"/>
            <p:cNvSpPr/>
            <p:nvPr/>
          </p:nvSpPr>
          <p:spPr>
            <a:xfrm>
              <a:off x="1047406" y="3560988"/>
              <a:ext cx="1550263" cy="304800"/>
            </a:xfrm>
            <a:prstGeom prst="mathMultiply">
              <a:avLst>
                <a:gd name="adj1" fmla="val 7687"/>
              </a:avLst>
            </a:prstGeom>
            <a:solidFill>
              <a:srgbClr val="FF000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Plus 19"/>
          <p:cNvSpPr>
            <a:spLocks noChangeAspect="1"/>
          </p:cNvSpPr>
          <p:nvPr/>
        </p:nvSpPr>
        <p:spPr>
          <a:xfrm>
            <a:off x="3305333" y="3262500"/>
            <a:ext cx="360000" cy="360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21"/>
          <p:cNvCxnSpPr>
            <a:stCxn id="14" idx="2"/>
          </p:cNvCxnSpPr>
          <p:nvPr/>
        </p:nvCxnSpPr>
        <p:spPr>
          <a:xfrm flipH="1">
            <a:off x="6096021" y="1079430"/>
            <a:ext cx="1" cy="56420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874644" y="1208637"/>
            <a:ext cx="522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Détection d’un point de branchement parmi le bruit de fond</a:t>
            </a:r>
            <a:endParaRPr lang="fr-FR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1858617" y="2168841"/>
            <a:ext cx="3250096" cy="2065230"/>
          </a:xfrm>
          <a:prstGeom prst="rect">
            <a:avLst/>
          </a:prstGeom>
          <a:noFill/>
          <a:ln>
            <a:solidFill>
              <a:srgbClr val="141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2723618" y="4985748"/>
            <a:ext cx="136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Autres outils</a:t>
            </a:r>
            <a:endParaRPr lang="fr-FR" dirty="0"/>
          </a:p>
        </p:txBody>
      </p:sp>
      <p:grpSp>
        <p:nvGrpSpPr>
          <p:cNvPr id="26" name="Groupe 25"/>
          <p:cNvGrpSpPr/>
          <p:nvPr/>
        </p:nvGrpSpPr>
        <p:grpSpPr>
          <a:xfrm>
            <a:off x="2466915" y="5511155"/>
            <a:ext cx="2036836" cy="477771"/>
            <a:chOff x="642864" y="2546715"/>
            <a:chExt cx="2036836" cy="477771"/>
          </a:xfrm>
        </p:grpSpPr>
        <p:sp>
          <p:nvSpPr>
            <p:cNvPr id="27" name="Parenthèse fermante 26"/>
            <p:cNvSpPr/>
            <p:nvPr/>
          </p:nvSpPr>
          <p:spPr>
            <a:xfrm rot="5400000">
              <a:off x="1539811" y="1884598"/>
              <a:ext cx="242941" cy="2036836"/>
            </a:xfrm>
            <a:prstGeom prst="rightBracket">
              <a:avLst>
                <a:gd name="adj" fmla="val 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vert="vert" rtlCol="0" anchor="b" anchorCtr="0"/>
            <a:lstStyle/>
            <a:p>
              <a:pPr algn="ctr"/>
              <a:r>
                <a:rPr lang="fr-FR" sz="1400" dirty="0" smtClean="0"/>
                <a:t>NNNNNNNNNNNNNNNNN</a:t>
              </a:r>
              <a:endParaRPr lang="fr-FR" sz="1400" dirty="0"/>
            </a:p>
          </p:txBody>
        </p:sp>
        <p:grpSp>
          <p:nvGrpSpPr>
            <p:cNvPr id="28" name="Groupe 27"/>
            <p:cNvGrpSpPr/>
            <p:nvPr/>
          </p:nvGrpSpPr>
          <p:grpSpPr>
            <a:xfrm>
              <a:off x="1474892" y="2546715"/>
              <a:ext cx="288000" cy="288000"/>
              <a:chOff x="2147992" y="2546715"/>
              <a:chExt cx="288000" cy="288000"/>
            </a:xfrm>
          </p:grpSpPr>
          <p:sp>
            <p:nvSpPr>
              <p:cNvPr id="29" name="Larme 28"/>
              <p:cNvSpPr>
                <a:spLocks noChangeAspect="1"/>
              </p:cNvSpPr>
              <p:nvPr/>
            </p:nvSpPr>
            <p:spPr>
              <a:xfrm rot="8100000">
                <a:off x="2147992" y="2546715"/>
                <a:ext cx="288000" cy="288000"/>
              </a:xfrm>
              <a:prstGeom prst="teardrop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2173887" y="2596880"/>
                <a:ext cx="241019" cy="184666"/>
              </a:xfrm>
              <a:prstGeom prst="rect">
                <a:avLst/>
              </a:prstGeom>
              <a:noFill/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 sz="1200" b="1" dirty="0" smtClean="0">
                    <a:solidFill>
                      <a:schemeClr val="bg1"/>
                    </a:solidFill>
                  </a:rPr>
                  <a:t>BP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Rectangle 34"/>
          <p:cNvSpPr/>
          <p:nvPr/>
        </p:nvSpPr>
        <p:spPr>
          <a:xfrm>
            <a:off x="1858617" y="4985748"/>
            <a:ext cx="3250096" cy="1186452"/>
          </a:xfrm>
          <a:prstGeom prst="rect">
            <a:avLst/>
          </a:prstGeom>
          <a:noFill/>
          <a:ln>
            <a:solidFill>
              <a:srgbClr val="141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 rotWithShape="1">
          <a:blip r:embed="rId3"/>
          <a:srcRect l="15625" t="21250" r="15833" b="21875"/>
          <a:stretch/>
        </p:blipFill>
        <p:spPr>
          <a:xfrm>
            <a:off x="3242279" y="4507520"/>
            <a:ext cx="339164" cy="281434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6096021" y="1209368"/>
            <a:ext cx="522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Altération d’un motif du point de branchement</a:t>
            </a:r>
            <a:endParaRPr lang="fr-FR" sz="2400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8444206" y="216259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BPP</a:t>
            </a:r>
            <a:endParaRPr lang="fr-FR" b="1" dirty="0"/>
          </a:p>
        </p:txBody>
      </p:sp>
      <p:sp>
        <p:nvSpPr>
          <p:cNvPr id="39" name="Rectangle 38"/>
          <p:cNvSpPr/>
          <p:nvPr/>
        </p:nvSpPr>
        <p:spPr>
          <a:xfrm>
            <a:off x="7099844" y="2172156"/>
            <a:ext cx="3250096" cy="1283103"/>
          </a:xfrm>
          <a:prstGeom prst="rect">
            <a:avLst/>
          </a:prstGeom>
          <a:noFill/>
          <a:ln>
            <a:solidFill>
              <a:srgbClr val="141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7960101" y="4055047"/>
            <a:ext cx="136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Autres outils</a:t>
            </a:r>
            <a:endParaRPr lang="fr-FR" dirty="0"/>
          </a:p>
        </p:txBody>
      </p:sp>
      <p:sp>
        <p:nvSpPr>
          <p:cNvPr id="41" name="Rectangle 40"/>
          <p:cNvSpPr/>
          <p:nvPr/>
        </p:nvSpPr>
        <p:spPr>
          <a:xfrm>
            <a:off x="7095100" y="4055047"/>
            <a:ext cx="3250096" cy="1186452"/>
          </a:xfrm>
          <a:prstGeom prst="rect">
            <a:avLst/>
          </a:prstGeom>
          <a:noFill/>
          <a:ln>
            <a:solidFill>
              <a:srgbClr val="141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7095100" y="2531929"/>
            <a:ext cx="3250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Apprentissage sur les motifs les plus conservés sur plus de </a:t>
            </a:r>
            <a:r>
              <a:rPr lang="fr-FR" b="1" dirty="0" smtClean="0"/>
              <a:t>200000 </a:t>
            </a:r>
            <a:r>
              <a:rPr lang="fr-FR" b="1" dirty="0" smtClean="0"/>
              <a:t>introns  </a:t>
            </a:r>
            <a:endParaRPr lang="fr-FR" b="1" dirty="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/>
          <a:srcRect l="15625" t="21250" r="15833" b="21875"/>
          <a:stretch/>
        </p:blipFill>
        <p:spPr>
          <a:xfrm>
            <a:off x="8550566" y="3614436"/>
            <a:ext cx="339164" cy="281434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7095100" y="4418113"/>
            <a:ext cx="325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Apprentissage sur des </a:t>
            </a:r>
            <a:r>
              <a:rPr lang="fr-FR" dirty="0" err="1" smtClean="0"/>
              <a:t>BPs</a:t>
            </a:r>
            <a:r>
              <a:rPr lang="fr-FR" dirty="0" smtClean="0"/>
              <a:t> putatifs ou expérimentaux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664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33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r="31170" b="49546"/>
          <a:stretch/>
        </p:blipFill>
        <p:spPr>
          <a:xfrm>
            <a:off x="7970847" y="4189090"/>
            <a:ext cx="4221153" cy="972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l="2019" t="51010" r="33215"/>
          <a:stretch/>
        </p:blipFill>
        <p:spPr>
          <a:xfrm>
            <a:off x="8036198" y="5167149"/>
            <a:ext cx="4090453" cy="972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71011" r="10545" b="78157"/>
          <a:stretch/>
        </p:blipFill>
        <p:spPr>
          <a:xfrm>
            <a:off x="9115317" y="6139149"/>
            <a:ext cx="1932212" cy="718851"/>
          </a:xfrm>
          <a:prstGeom prst="rect">
            <a:avLst/>
          </a:prstGeom>
        </p:spPr>
      </p:pic>
      <p:grpSp>
        <p:nvGrpSpPr>
          <p:cNvPr id="9" name="Groupe 8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10" name="Forme libre 9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11" name="Forme libre 10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12" name="Forme libre 11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13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4632311" y="494655"/>
            <a:ext cx="2927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Conclusion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(5/5)</a:t>
            </a:r>
            <a:endParaRPr lang="en-US" sz="3200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838200" y="1817312"/>
            <a:ext cx="10515600" cy="278793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i="1" noProof="0" dirty="0" smtClean="0"/>
              <a:t>Pouvoir utiliser les prédictions des points de branchement pour expliquer l’utilisation ou non d’un site accepteur</a:t>
            </a:r>
          </a:p>
          <a:p>
            <a:pPr lvl="1"/>
            <a:r>
              <a:rPr lang="fr-FR" noProof="0" dirty="0"/>
              <a:t>Meilleur score : </a:t>
            </a:r>
            <a:r>
              <a:rPr lang="fr-FR" b="1" noProof="0" dirty="0" err="1" smtClean="0"/>
              <a:t>Branchpointer</a:t>
            </a:r>
            <a:endParaRPr lang="fr-FR" b="1" noProof="0" dirty="0"/>
          </a:p>
          <a:p>
            <a:pPr lvl="1"/>
            <a:endParaRPr lang="fr-FR" noProof="0" dirty="0"/>
          </a:p>
          <a:p>
            <a:pPr marL="571500" indent="-571500">
              <a:buFont typeface="+mj-lt"/>
              <a:buAutoNum type="romanUcPeriod"/>
            </a:pPr>
            <a:r>
              <a:rPr lang="fr-FR" i="1" noProof="0" dirty="0" smtClean="0"/>
              <a:t>Prédire </a:t>
            </a:r>
            <a:r>
              <a:rPr lang="fr-FR" i="1" noProof="0" dirty="0"/>
              <a:t>l’effet d’un variant </a:t>
            </a:r>
            <a:r>
              <a:rPr lang="fr-FR" i="1" noProof="0" dirty="0" err="1"/>
              <a:t>intronique</a:t>
            </a:r>
            <a:r>
              <a:rPr lang="fr-FR" i="1" noProof="0" dirty="0"/>
              <a:t> sur un point de </a:t>
            </a:r>
            <a:r>
              <a:rPr lang="fr-FR" i="1" noProof="0" dirty="0" smtClean="0"/>
              <a:t>branchement</a:t>
            </a:r>
          </a:p>
          <a:p>
            <a:pPr lvl="1"/>
            <a:r>
              <a:rPr lang="fr-FR" noProof="0" dirty="0" smtClean="0"/>
              <a:t>Meilleur score : </a:t>
            </a:r>
            <a:r>
              <a:rPr lang="fr-FR" b="1" noProof="0" dirty="0" smtClean="0"/>
              <a:t>BPP</a:t>
            </a:r>
          </a:p>
        </p:txBody>
      </p:sp>
    </p:spTree>
    <p:extLst>
      <p:ext uri="{BB962C8B-B14F-4D97-AF65-F5344CB8AC3E}">
        <p14:creationId xmlns:p14="http://schemas.microsoft.com/office/powerpoint/2010/main" val="408061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34800" y="494655"/>
            <a:ext cx="656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/>
              <a:t>SPiP</a:t>
            </a:r>
            <a:r>
              <a:rPr lang="en-US" sz="3200" dirty="0" smtClean="0"/>
              <a:t>, </a:t>
            </a:r>
            <a:r>
              <a:rPr lang="en-US" sz="3200" b="1" u="sng" dirty="0" smtClean="0"/>
              <a:t>S</a:t>
            </a:r>
            <a:r>
              <a:rPr lang="en-US" sz="3200" dirty="0" smtClean="0"/>
              <a:t>plicing </a:t>
            </a:r>
            <a:r>
              <a:rPr lang="en-US" sz="3200" b="1" u="sng" dirty="0" smtClean="0"/>
              <a:t>P</a:t>
            </a:r>
            <a:r>
              <a:rPr lang="en-US" sz="3200" dirty="0" smtClean="0"/>
              <a:t>red</a:t>
            </a:r>
            <a:r>
              <a:rPr lang="en-US" sz="3200" b="1" u="sng" dirty="0" smtClean="0"/>
              <a:t>i</a:t>
            </a:r>
            <a:r>
              <a:rPr lang="en-US" sz="3200" dirty="0" smtClean="0"/>
              <a:t>ction </a:t>
            </a:r>
            <a:r>
              <a:rPr lang="en-US" sz="3200" b="1" u="sng" dirty="0" smtClean="0"/>
              <a:t>P</a:t>
            </a:r>
            <a:r>
              <a:rPr lang="en-US" sz="3200" dirty="0" smtClean="0"/>
              <a:t>ipeline </a:t>
            </a:r>
            <a:r>
              <a:rPr lang="en-US" sz="32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1/4)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905375" y="1647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107" y="494655"/>
            <a:ext cx="891313" cy="900000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44205" y="3949685"/>
            <a:ext cx="4078809" cy="1354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fr-FR" u="sng" dirty="0" smtClean="0"/>
              <a:t>Comparaison des outils dans la littérature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err="1" smtClean="0"/>
              <a:t>SPiCE</a:t>
            </a:r>
            <a:r>
              <a:rPr lang="en-US" sz="1600" dirty="0" smtClean="0"/>
              <a:t> </a:t>
            </a:r>
            <a:r>
              <a:rPr lang="en-US" sz="1600" dirty="0" smtClean="0">
                <a:sym typeface="Wingdings" panose="05000000000000000000" pitchFamily="2" charset="2"/>
              </a:rPr>
              <a:t> consensus sites</a:t>
            </a:r>
            <a:r>
              <a:rPr lang="en-US" sz="1600" baseline="30000" dirty="0" smtClean="0">
                <a:sym typeface="Wingdings" panose="05000000000000000000" pitchFamily="2" charset="2"/>
              </a:rPr>
              <a:t>1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ym typeface="Wingdings" panose="05000000000000000000" pitchFamily="2" charset="2"/>
              </a:rPr>
              <a:t>BPP</a:t>
            </a:r>
            <a:r>
              <a:rPr lang="en-US" sz="1600" dirty="0" smtClean="0">
                <a:sym typeface="Wingdings" panose="05000000000000000000" pitchFamily="2" charset="2"/>
              </a:rPr>
              <a:t>  branch points</a:t>
            </a:r>
            <a:r>
              <a:rPr lang="en-US" sz="1600" baseline="30000" dirty="0" smtClean="0">
                <a:sym typeface="Wingdings" panose="05000000000000000000" pitchFamily="2" charset="2"/>
              </a:rPr>
              <a:t>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1" dirty="0" smtClean="0"/>
              <a:t>Δ</a:t>
            </a:r>
            <a:r>
              <a:rPr lang="fr-FR" sz="1600" b="1" dirty="0" err="1" smtClean="0"/>
              <a:t>tESRseq</a:t>
            </a:r>
            <a:r>
              <a:rPr lang="fr-FR" sz="1600" dirty="0" smtClean="0"/>
              <a:t> </a:t>
            </a:r>
            <a:r>
              <a:rPr lang="fr-FR" sz="1600" dirty="0" smtClean="0">
                <a:sym typeface="Wingdings" panose="05000000000000000000" pitchFamily="2" charset="2"/>
              </a:rPr>
              <a:t>ESRs</a:t>
            </a:r>
            <a:r>
              <a:rPr lang="fr-FR" sz="1600" baseline="30000" dirty="0" smtClean="0">
                <a:sym typeface="Wingdings" panose="05000000000000000000" pitchFamily="2" charset="2"/>
              </a:rPr>
              <a:t>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smtClean="0">
                <a:sym typeface="Wingdings" panose="05000000000000000000" pitchFamily="2" charset="2"/>
              </a:rPr>
              <a:t>MES</a:t>
            </a:r>
            <a:r>
              <a:rPr lang="fr-FR" sz="1600" dirty="0" smtClean="0">
                <a:sym typeface="Wingdings" panose="05000000000000000000" pitchFamily="2" charset="2"/>
              </a:rPr>
              <a:t>  tract polypyrimidic</a:t>
            </a:r>
            <a:r>
              <a:rPr lang="fr-FR" sz="1600" baseline="30000" dirty="0" smtClean="0">
                <a:sym typeface="Wingdings" panose="05000000000000000000" pitchFamily="2" charset="2"/>
              </a:rPr>
              <a:t>4</a:t>
            </a:r>
            <a:endParaRPr lang="en-US" sz="1600" baseline="30000" dirty="0"/>
          </a:p>
        </p:txBody>
      </p:sp>
      <p:grpSp>
        <p:nvGrpSpPr>
          <p:cNvPr id="14" name="Groupe 13"/>
          <p:cNvGrpSpPr>
            <a:grpSpLocks noChangeAspect="1"/>
          </p:cNvGrpSpPr>
          <p:nvPr/>
        </p:nvGrpSpPr>
        <p:grpSpPr>
          <a:xfrm>
            <a:off x="4858764" y="2653051"/>
            <a:ext cx="7374896" cy="3947484"/>
            <a:chOff x="5629275" y="2071738"/>
            <a:chExt cx="5281275" cy="2826866"/>
          </a:xfrm>
        </p:grpSpPr>
        <p:sp>
          <p:nvSpPr>
            <p:cNvPr id="12" name="Rectangle 11"/>
            <p:cNvSpPr>
              <a:spLocks noChangeAspect="1"/>
            </p:cNvSpPr>
            <p:nvPr/>
          </p:nvSpPr>
          <p:spPr>
            <a:xfrm>
              <a:off x="5629276" y="2071741"/>
              <a:ext cx="5191843" cy="28268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grpSp>
          <p:nvGrpSpPr>
            <p:cNvPr id="9" name="Groupe 8"/>
            <p:cNvGrpSpPr>
              <a:grpSpLocks noChangeAspect="1"/>
            </p:cNvGrpSpPr>
            <p:nvPr/>
          </p:nvGrpSpPr>
          <p:grpSpPr>
            <a:xfrm>
              <a:off x="5734622" y="2437841"/>
              <a:ext cx="5098168" cy="2422335"/>
              <a:chOff x="1600204" y="1883143"/>
              <a:chExt cx="7826394" cy="3718659"/>
            </a:xfrm>
          </p:grpSpPr>
          <p:cxnSp>
            <p:nvCxnSpPr>
              <p:cNvPr id="17" name="Connecteur droit 16"/>
              <p:cNvCxnSpPr>
                <a:endCxn id="20" idx="1"/>
              </p:cNvCxnSpPr>
              <p:nvPr/>
            </p:nvCxnSpPr>
            <p:spPr>
              <a:xfrm>
                <a:off x="1610710" y="2671142"/>
                <a:ext cx="466396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Rectangle 19"/>
              <p:cNvSpPr/>
              <p:nvPr/>
            </p:nvSpPr>
            <p:spPr>
              <a:xfrm>
                <a:off x="6274676" y="2474072"/>
                <a:ext cx="2221604" cy="39413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i="1" dirty="0" smtClean="0"/>
                  <a:t>EXON</a:t>
                </a:r>
                <a:endParaRPr lang="fr-FR" sz="1400" b="1" i="1" dirty="0"/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1610711" y="2868210"/>
                <a:ext cx="6996719" cy="270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AT</a:t>
                </a:r>
                <a:r>
                  <a:rPr lang="fr-FR" sz="1000" dirty="0" smtClean="0">
                    <a:solidFill>
                      <a:srgbClr val="0070C0"/>
                    </a:solidFill>
                  </a:rPr>
                  <a:t>GT</a:t>
                </a:r>
                <a:r>
                  <a:rPr lang="fr-FR" sz="1000" dirty="0" smtClean="0"/>
                  <a:t>AATATTTACCACATTCT</a:t>
                </a:r>
                <a:r>
                  <a:rPr lang="fr-FR" sz="1000" b="1" dirty="0" smtClean="0">
                    <a:solidFill>
                      <a:srgbClr val="00B050"/>
                    </a:solidFill>
                  </a:rPr>
                  <a:t>AG</a:t>
                </a:r>
                <a:r>
                  <a:rPr lang="fr-FR" sz="1000" dirty="0" smtClean="0"/>
                  <a:t>ATAAACT</a:t>
                </a:r>
                <a:r>
                  <a:rPr lang="fr-FR" sz="1000" b="1" dirty="0" smtClean="0">
                    <a:solidFill>
                      <a:srgbClr val="0070C0"/>
                    </a:solidFill>
                  </a:rPr>
                  <a:t>GT</a:t>
                </a:r>
                <a:r>
                  <a:rPr lang="fr-FR" sz="1000" dirty="0" smtClean="0"/>
                  <a:t>TTCTA</a:t>
                </a:r>
                <a:r>
                  <a:rPr lang="fr-FR" sz="1000" b="1" dirty="0" smtClean="0">
                    <a:solidFill>
                      <a:srgbClr val="FF0000"/>
                    </a:solidFill>
                  </a:rPr>
                  <a:t>T</a:t>
                </a:r>
                <a:r>
                  <a:rPr lang="fr-FR" sz="1000" dirty="0" smtClean="0"/>
                  <a:t>GACAAAA</a:t>
                </a:r>
                <a:r>
                  <a:rPr lang="fr-FR" sz="1000" b="1" dirty="0" smtClean="0">
                    <a:solidFill>
                      <a:srgbClr val="0070C0"/>
                    </a:solidFill>
                  </a:rPr>
                  <a:t>GT</a:t>
                </a:r>
                <a:r>
                  <a:rPr lang="fr-FR" sz="1000" dirty="0" smtClean="0"/>
                  <a:t>T</a:t>
                </a:r>
                <a:r>
                  <a:rPr lang="fr-FR" sz="1000" b="1" dirty="0" smtClean="0">
                    <a:solidFill>
                      <a:srgbClr val="0070C0"/>
                    </a:solidFill>
                  </a:rPr>
                  <a:t>GT</a:t>
                </a:r>
                <a:r>
                  <a:rPr lang="fr-FR" sz="1000" dirty="0" smtClean="0"/>
                  <a:t>G</a:t>
                </a:r>
                <a:r>
                  <a:rPr lang="fr-FR" sz="1000" b="1" dirty="0" smtClean="0">
                    <a:solidFill>
                      <a:srgbClr val="00B050"/>
                    </a:solidFill>
                  </a:rPr>
                  <a:t>AG</a:t>
                </a:r>
                <a:r>
                  <a:rPr lang="fr-FR" sz="1000" dirty="0" smtClean="0"/>
                  <a:t>AATA</a:t>
                </a:r>
                <a:r>
                  <a:rPr lang="fr-FR" sz="1000" b="1" dirty="0" smtClean="0">
                    <a:solidFill>
                      <a:srgbClr val="00B050"/>
                    </a:solidFill>
                  </a:rPr>
                  <a:t>AG</a:t>
                </a:r>
                <a:r>
                  <a:rPr lang="fr-FR" sz="1000" dirty="0" smtClean="0"/>
                  <a:t>ATAAATTATATGGCTTATAAAATATTAAT</a:t>
                </a:r>
                <a:endParaRPr lang="fr-FR" sz="1000" dirty="0"/>
              </a:p>
            </p:txBody>
          </p:sp>
          <p:cxnSp>
            <p:nvCxnSpPr>
              <p:cNvPr id="22" name="Connecteur droit 21"/>
              <p:cNvCxnSpPr>
                <a:endCxn id="23" idx="1"/>
              </p:cNvCxnSpPr>
              <p:nvPr/>
            </p:nvCxnSpPr>
            <p:spPr>
              <a:xfrm>
                <a:off x="1610710" y="3766239"/>
                <a:ext cx="4663966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6274676" y="3569170"/>
                <a:ext cx="2221604" cy="39413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i="1"/>
                  <a:t>EXON</a:t>
                </a:r>
                <a:endParaRPr lang="fr-FR" sz="1400"/>
              </a:p>
            </p:txBody>
          </p:sp>
          <p:sp>
            <p:nvSpPr>
              <p:cNvPr id="24" name="ZoneTexte 23"/>
              <p:cNvSpPr txBox="1"/>
              <p:nvPr/>
            </p:nvSpPr>
            <p:spPr>
              <a:xfrm>
                <a:off x="1600204" y="3963308"/>
                <a:ext cx="7007225" cy="270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000" dirty="0" smtClean="0"/>
                  <a:t>AT</a:t>
                </a:r>
                <a:r>
                  <a:rPr lang="fr-FR" sz="1000" dirty="0" smtClean="0">
                    <a:solidFill>
                      <a:srgbClr val="0070C0"/>
                    </a:solidFill>
                  </a:rPr>
                  <a:t>GT</a:t>
                </a:r>
                <a:r>
                  <a:rPr lang="fr-FR" sz="1000" dirty="0" smtClean="0"/>
                  <a:t>AATATTTACCACATTCT</a:t>
                </a:r>
                <a:r>
                  <a:rPr lang="fr-FR" sz="1000" b="1" dirty="0" smtClean="0">
                    <a:solidFill>
                      <a:srgbClr val="00B050"/>
                    </a:solidFill>
                  </a:rPr>
                  <a:t>AG</a:t>
                </a:r>
                <a:r>
                  <a:rPr lang="fr-FR" sz="1000" dirty="0" smtClean="0"/>
                  <a:t>ATAAACT</a:t>
                </a:r>
                <a:r>
                  <a:rPr lang="fr-FR" sz="1000" b="1" dirty="0" smtClean="0">
                    <a:solidFill>
                      <a:srgbClr val="0070C0"/>
                    </a:solidFill>
                  </a:rPr>
                  <a:t>GT</a:t>
                </a:r>
                <a:r>
                  <a:rPr lang="fr-FR" sz="1000" dirty="0" smtClean="0"/>
                  <a:t>TTCTA</a:t>
                </a:r>
                <a:r>
                  <a:rPr lang="fr-FR" sz="1000" b="1" dirty="0" smtClean="0">
                    <a:solidFill>
                      <a:srgbClr val="FF0000"/>
                    </a:solidFill>
                  </a:rPr>
                  <a:t>G</a:t>
                </a:r>
                <a:r>
                  <a:rPr lang="fr-FR" sz="1000" dirty="0" smtClean="0"/>
                  <a:t>GACAAAA</a:t>
                </a:r>
                <a:r>
                  <a:rPr lang="fr-FR" sz="1000" b="1" dirty="0" smtClean="0">
                    <a:solidFill>
                      <a:srgbClr val="0070C0"/>
                    </a:solidFill>
                  </a:rPr>
                  <a:t>GT</a:t>
                </a:r>
                <a:r>
                  <a:rPr lang="fr-FR" sz="1000" dirty="0" smtClean="0"/>
                  <a:t>T</a:t>
                </a:r>
                <a:r>
                  <a:rPr lang="fr-FR" sz="1000" b="1" dirty="0" smtClean="0">
                    <a:solidFill>
                      <a:srgbClr val="0070C0"/>
                    </a:solidFill>
                  </a:rPr>
                  <a:t>GT</a:t>
                </a:r>
                <a:r>
                  <a:rPr lang="fr-FR" sz="1000" dirty="0" smtClean="0"/>
                  <a:t>G</a:t>
                </a:r>
                <a:r>
                  <a:rPr lang="fr-FR" sz="1000" b="1" dirty="0" smtClean="0">
                    <a:solidFill>
                      <a:srgbClr val="00B050"/>
                    </a:solidFill>
                  </a:rPr>
                  <a:t>AG</a:t>
                </a:r>
                <a:r>
                  <a:rPr lang="fr-FR" sz="1000" dirty="0" smtClean="0"/>
                  <a:t>AATA</a:t>
                </a:r>
                <a:r>
                  <a:rPr lang="fr-FR" sz="1000" b="1" dirty="0" smtClean="0">
                    <a:solidFill>
                      <a:srgbClr val="00B050"/>
                    </a:solidFill>
                  </a:rPr>
                  <a:t>AG</a:t>
                </a:r>
                <a:r>
                  <a:rPr lang="fr-FR" sz="1000" dirty="0" smtClean="0"/>
                  <a:t>ATAAATTATATGGCTTATAAAATATTAAT</a:t>
                </a:r>
                <a:endParaRPr lang="fr-FR" sz="1000" dirty="0"/>
              </a:p>
            </p:txBody>
          </p:sp>
          <p:cxnSp>
            <p:nvCxnSpPr>
              <p:cNvPr id="25" name="Connecteur droit avec flèche 24"/>
              <p:cNvCxnSpPr/>
              <p:nvPr/>
            </p:nvCxnSpPr>
            <p:spPr>
              <a:xfrm>
                <a:off x="4531883" y="3166839"/>
                <a:ext cx="0" cy="88204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avec flèche 25"/>
              <p:cNvCxnSpPr/>
              <p:nvPr/>
            </p:nvCxnSpPr>
            <p:spPr>
              <a:xfrm>
                <a:off x="2282472" y="2427748"/>
                <a:ext cx="476471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ZoneTexte 26"/>
              <p:cNvSpPr txBox="1"/>
              <p:nvPr/>
            </p:nvSpPr>
            <p:spPr>
              <a:xfrm>
                <a:off x="4136617" y="2148424"/>
                <a:ext cx="749304" cy="28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/>
                  <a:t>+/- 35 nt</a:t>
                </a:r>
                <a:endParaRPr lang="fr-FR" sz="1100" dirty="0"/>
              </a:p>
            </p:txBody>
          </p:sp>
          <p:grpSp>
            <p:nvGrpSpPr>
              <p:cNvPr id="28" name="Groupe 27"/>
              <p:cNvGrpSpPr>
                <a:grpSpLocks noChangeAspect="1"/>
              </p:cNvGrpSpPr>
              <p:nvPr/>
            </p:nvGrpSpPr>
            <p:grpSpPr>
              <a:xfrm>
                <a:off x="1624080" y="1883143"/>
                <a:ext cx="595744" cy="546965"/>
                <a:chOff x="4637218" y="4773492"/>
                <a:chExt cx="4243742" cy="3896263"/>
              </a:xfrm>
            </p:grpSpPr>
            <p:sp>
              <p:nvSpPr>
                <p:cNvPr id="29" name="Secteurs 28"/>
                <p:cNvSpPr/>
                <p:nvPr/>
              </p:nvSpPr>
              <p:spPr>
                <a:xfrm rot="13355261">
                  <a:off x="6589889" y="7735308"/>
                  <a:ext cx="2044793" cy="278643"/>
                </a:xfrm>
                <a:prstGeom prst="pie">
                  <a:avLst>
                    <a:gd name="adj1" fmla="val 10799997"/>
                    <a:gd name="adj2" fmla="val 107816"/>
                  </a:avLst>
                </a:prstGeom>
                <a:blipFill>
                  <a:blip r:embed="rId4"/>
                  <a:tile tx="31750" ty="0" sx="100000" sy="100000" flip="none" algn="ctr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0" name="Groupe 29"/>
                <p:cNvGrpSpPr/>
                <p:nvPr/>
              </p:nvGrpSpPr>
              <p:grpSpPr>
                <a:xfrm>
                  <a:off x="4637218" y="4773492"/>
                  <a:ext cx="4243742" cy="3896263"/>
                  <a:chOff x="4637218" y="4773492"/>
                  <a:chExt cx="4243742" cy="3896263"/>
                </a:xfrm>
              </p:grpSpPr>
              <p:sp>
                <p:nvSpPr>
                  <p:cNvPr id="31" name="Rectangle 30"/>
                  <p:cNvSpPr/>
                  <p:nvPr/>
                </p:nvSpPr>
                <p:spPr>
                  <a:xfrm rot="2592066">
                    <a:off x="6300514" y="6479095"/>
                    <a:ext cx="541115" cy="313159"/>
                  </a:xfrm>
                  <a:prstGeom prst="rect">
                    <a:avLst/>
                  </a:prstGeom>
                  <a:gradFill>
                    <a:gsLst>
                      <a:gs pos="75000">
                        <a:srgbClr val="808080"/>
                      </a:gs>
                      <a:gs pos="50000">
                        <a:srgbClr val="5F5F5F"/>
                      </a:gs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5400000" scaled="1"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400"/>
                  </a:p>
                </p:txBody>
              </p:sp>
              <p:sp>
                <p:nvSpPr>
                  <p:cNvPr id="32" name="Ellipse 31"/>
                  <p:cNvSpPr/>
                  <p:nvPr/>
                </p:nvSpPr>
                <p:spPr>
                  <a:xfrm>
                    <a:off x="4700888" y="4829748"/>
                    <a:ext cx="1926590" cy="1868048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400"/>
                  </a:p>
                </p:txBody>
              </p:sp>
              <p:sp>
                <p:nvSpPr>
                  <p:cNvPr id="34" name="Bouée 33"/>
                  <p:cNvSpPr/>
                  <p:nvPr/>
                </p:nvSpPr>
                <p:spPr>
                  <a:xfrm>
                    <a:off x="4637218" y="4773492"/>
                    <a:ext cx="2016224" cy="1983427"/>
                  </a:xfrm>
                  <a:prstGeom prst="donut">
                    <a:avLst>
                      <a:gd name="adj" fmla="val 3240"/>
                    </a:avLst>
                  </a:prstGeom>
                  <a:gradFill flip="none" rotWithShape="1">
                    <a:gsLst>
                      <a:gs pos="50800">
                        <a:srgbClr val="DDDDDD"/>
                      </a:gs>
                      <a:gs pos="0">
                        <a:srgbClr val="5F5F5F"/>
                      </a:gs>
                      <a:gs pos="100000">
                        <a:srgbClr val="5F5F5F"/>
                      </a:gs>
                    </a:gsLst>
                    <a:lin ang="5400000" scaled="1"/>
                    <a:tileRect/>
                  </a:gra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Trapèze 34"/>
                  <p:cNvSpPr/>
                  <p:nvPr/>
                </p:nvSpPr>
                <p:spPr>
                  <a:xfrm rot="18815227">
                    <a:off x="6614767" y="6797236"/>
                    <a:ext cx="388353" cy="135058"/>
                  </a:xfrm>
                  <a:prstGeom prst="trapezoid">
                    <a:avLst/>
                  </a:prstGeom>
                  <a:gradFill>
                    <a:gsLst>
                      <a:gs pos="50000">
                        <a:srgbClr val="333333"/>
                      </a:gs>
                      <a:gs pos="25000">
                        <a:srgbClr val="DDDDDD"/>
                      </a:gs>
                      <a:gs pos="0">
                        <a:srgbClr val="333333"/>
                      </a:gs>
                      <a:gs pos="99000">
                        <a:srgbClr val="333333"/>
                      </a:gs>
                      <a:gs pos="75000">
                        <a:srgbClr val="5F5F5F"/>
                      </a:gs>
                    </a:gsLst>
                    <a:lin ang="0" scaled="0"/>
                  </a:gradFill>
                  <a:ln w="12700">
                    <a:solidFill>
                      <a:srgbClr val="3333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400"/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>
                  <a:xfrm rot="2601768">
                    <a:off x="6704605" y="7529282"/>
                    <a:ext cx="2062679" cy="393799"/>
                  </a:xfrm>
                  <a:prstGeom prst="rect">
                    <a:avLst/>
                  </a:prstGeom>
                  <a:blipFill>
                    <a:blip r:embed="rId4"/>
                    <a:tile tx="0" ty="0" sx="100000" sy="100000" flip="none" algn="tl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4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 rot="18787399">
                    <a:off x="6730066" y="6876568"/>
                    <a:ext cx="387956" cy="179597"/>
                  </a:xfrm>
                  <a:prstGeom prst="rect">
                    <a:avLst/>
                  </a:prstGeom>
                  <a:gradFill>
                    <a:gsLst>
                      <a:gs pos="50000">
                        <a:srgbClr val="333333"/>
                      </a:gs>
                      <a:gs pos="25000">
                        <a:srgbClr val="5F5F5F"/>
                      </a:gs>
                      <a:gs pos="0">
                        <a:srgbClr val="333333"/>
                      </a:gs>
                      <a:gs pos="99000">
                        <a:srgbClr val="333333"/>
                      </a:gs>
                      <a:gs pos="75000">
                        <a:srgbClr val="DDDDDD"/>
                      </a:gs>
                    </a:gsLst>
                    <a:lin ang="0" scaled="0"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400"/>
                  </a:p>
                </p:txBody>
              </p:sp>
              <p:sp>
                <p:nvSpPr>
                  <p:cNvPr id="38" name="Secteurs 37"/>
                  <p:cNvSpPr/>
                  <p:nvPr/>
                </p:nvSpPr>
                <p:spPr>
                  <a:xfrm rot="2553096">
                    <a:off x="6836167" y="7457245"/>
                    <a:ext cx="2044793" cy="278643"/>
                  </a:xfrm>
                  <a:prstGeom prst="pie">
                    <a:avLst>
                      <a:gd name="adj1" fmla="val 10799997"/>
                      <a:gd name="adj2" fmla="val 107816"/>
                    </a:avLst>
                  </a:prstGeom>
                  <a:blipFill>
                    <a:blip r:embed="rId4"/>
                    <a:tile tx="31750" ty="0" sx="100000" sy="100000" flip="none" algn="ctr"/>
                  </a:blip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" name="Trapèze 38"/>
                  <p:cNvSpPr/>
                  <p:nvPr/>
                </p:nvSpPr>
                <p:spPr>
                  <a:xfrm rot="7998758">
                    <a:off x="8289732" y="8384730"/>
                    <a:ext cx="434993" cy="135058"/>
                  </a:xfrm>
                  <a:prstGeom prst="trapezoid">
                    <a:avLst/>
                  </a:prstGeom>
                  <a:gradFill>
                    <a:gsLst>
                      <a:gs pos="50000">
                        <a:srgbClr val="333333"/>
                      </a:gs>
                      <a:gs pos="25000">
                        <a:srgbClr val="DDDDDD"/>
                      </a:gs>
                      <a:gs pos="0">
                        <a:srgbClr val="333333"/>
                      </a:gs>
                      <a:gs pos="99000">
                        <a:srgbClr val="333333"/>
                      </a:gs>
                      <a:gs pos="75000">
                        <a:srgbClr val="5F5F5F"/>
                      </a:gs>
                    </a:gsLst>
                    <a:lin ang="0" scaled="0"/>
                  </a:gradFill>
                  <a:ln w="12700">
                    <a:solidFill>
                      <a:srgbClr val="33333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400"/>
                  </a:p>
                </p:txBody>
              </p:sp>
            </p:grpSp>
          </p:grpSp>
          <p:sp>
            <p:nvSpPr>
              <p:cNvPr id="40" name="Flèche droite 39"/>
              <p:cNvSpPr/>
              <p:nvPr/>
            </p:nvSpPr>
            <p:spPr>
              <a:xfrm>
                <a:off x="2353122" y="1986170"/>
                <a:ext cx="618383" cy="238987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3881919" y="4931331"/>
                <a:ext cx="539598" cy="65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>
                    <a:solidFill>
                      <a:srgbClr val="00B050"/>
                    </a:solidFill>
                  </a:rPr>
                  <a:t>Acc1</a:t>
                </a:r>
              </a:p>
              <a:p>
                <a:r>
                  <a:rPr lang="fr-FR" sz="1100" b="1" dirty="0" smtClean="0">
                    <a:solidFill>
                      <a:srgbClr val="FF0000"/>
                    </a:solidFill>
                  </a:rPr>
                  <a:t>Acc3</a:t>
                </a:r>
              </a:p>
              <a:p>
                <a:r>
                  <a:rPr lang="fr-FR" sz="1100" dirty="0" smtClean="0">
                    <a:solidFill>
                      <a:srgbClr val="0070C0"/>
                    </a:solidFill>
                  </a:rPr>
                  <a:t>Don2</a:t>
                </a:r>
                <a:endParaRPr lang="fr-FR" sz="11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4462587" y="4931331"/>
                <a:ext cx="479682" cy="659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>
                    <a:solidFill>
                      <a:srgbClr val="00B050"/>
                    </a:solidFill>
                  </a:rPr>
                  <a:t>0.05</a:t>
                </a:r>
              </a:p>
              <a:p>
                <a:r>
                  <a:rPr lang="fr-FR" sz="1100" b="1" dirty="0" smtClean="0">
                    <a:solidFill>
                      <a:srgbClr val="FF0000"/>
                    </a:solidFill>
                  </a:rPr>
                  <a:t>0.2 </a:t>
                </a:r>
              </a:p>
              <a:p>
                <a:r>
                  <a:rPr lang="fr-FR" sz="1100" dirty="0" smtClean="0">
                    <a:solidFill>
                      <a:srgbClr val="0070C0"/>
                    </a:solidFill>
                  </a:rPr>
                  <a:t>0.03</a:t>
                </a:r>
                <a:endParaRPr lang="fr-FR" sz="11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881918" y="4908696"/>
                <a:ext cx="1084334" cy="6931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44" name="Flèche droite 43"/>
              <p:cNvSpPr/>
              <p:nvPr/>
            </p:nvSpPr>
            <p:spPr>
              <a:xfrm>
                <a:off x="5192710" y="5119354"/>
                <a:ext cx="433136" cy="324853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45" name="ZoneTexte 44"/>
              <p:cNvSpPr txBox="1"/>
              <p:nvPr/>
            </p:nvSpPr>
            <p:spPr>
              <a:xfrm>
                <a:off x="4978507" y="4834414"/>
                <a:ext cx="877948" cy="338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smtClean="0"/>
                  <a:t>? &gt; Seuil</a:t>
                </a:r>
                <a:endParaRPr lang="fr-FR" sz="1400" b="1" dirty="0"/>
              </a:p>
            </p:txBody>
          </p:sp>
          <p:sp>
            <p:nvSpPr>
              <p:cNvPr id="46" name="ZoneTexte 45"/>
              <p:cNvSpPr txBox="1"/>
              <p:nvPr/>
            </p:nvSpPr>
            <p:spPr>
              <a:xfrm>
                <a:off x="5781107" y="5129235"/>
                <a:ext cx="506115" cy="28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fr-FR" sz="1100" b="1" dirty="0" smtClean="0">
                    <a:solidFill>
                      <a:srgbClr val="FF0000"/>
                    </a:solidFill>
                  </a:rPr>
                  <a:t>Acc3</a:t>
                </a:r>
                <a:endParaRPr lang="fr-FR" sz="11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7" name="ZoneTexte 46"/>
              <p:cNvSpPr txBox="1"/>
              <p:nvPr/>
            </p:nvSpPr>
            <p:spPr>
              <a:xfrm>
                <a:off x="6292092" y="5129235"/>
                <a:ext cx="403905" cy="2876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b="1" dirty="0" smtClean="0">
                    <a:solidFill>
                      <a:srgbClr val="FF0000"/>
                    </a:solidFill>
                  </a:rPr>
                  <a:t>0.2</a:t>
                </a:r>
                <a:endParaRPr lang="fr-FR" sz="11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711424" y="5121110"/>
                <a:ext cx="1084335" cy="3159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49" name="ZoneTexte 48"/>
              <p:cNvSpPr txBox="1"/>
              <p:nvPr/>
            </p:nvSpPr>
            <p:spPr>
              <a:xfrm>
                <a:off x="7528023" y="4948842"/>
                <a:ext cx="1833863" cy="5752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u="sng" dirty="0" smtClean="0">
                    <a:solidFill>
                      <a:srgbClr val="FF0000"/>
                    </a:solidFill>
                  </a:rPr>
                  <a:t>Acc3: </a:t>
                </a:r>
                <a:r>
                  <a:rPr lang="fr-FR" sz="1400" b="1" dirty="0" smtClean="0">
                    <a:solidFill>
                      <a:srgbClr val="FF0000"/>
                    </a:solidFill>
                  </a:rPr>
                  <a:t>Site cryptique détecté par </a:t>
                </a:r>
                <a:r>
                  <a:rPr lang="fr-FR" sz="1400" b="1" dirty="0" err="1" smtClean="0">
                    <a:solidFill>
                      <a:srgbClr val="FF0000"/>
                    </a:solidFill>
                  </a:rPr>
                  <a:t>SPiP</a:t>
                </a:r>
                <a:endParaRPr lang="fr-FR" sz="1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0" name="ZoneTexte 49"/>
              <p:cNvSpPr txBox="1"/>
              <p:nvPr/>
            </p:nvSpPr>
            <p:spPr>
              <a:xfrm>
                <a:off x="3317053" y="3060000"/>
                <a:ext cx="72253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B050"/>
                    </a:solidFill>
                  </a:rPr>
                  <a:t>1</a:t>
                </a:r>
                <a:endParaRPr lang="fr-FR" sz="10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1" name="ZoneTexte 50"/>
              <p:cNvSpPr txBox="1"/>
              <p:nvPr/>
            </p:nvSpPr>
            <p:spPr>
              <a:xfrm>
                <a:off x="5658022" y="3060000"/>
                <a:ext cx="72253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B050"/>
                    </a:solidFill>
                  </a:rPr>
                  <a:t>2</a:t>
                </a:r>
                <a:endParaRPr lang="fr-FR" sz="10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2" name="ZoneTexte 51"/>
              <p:cNvSpPr txBox="1"/>
              <p:nvPr/>
            </p:nvSpPr>
            <p:spPr>
              <a:xfrm>
                <a:off x="5971459" y="3060000"/>
                <a:ext cx="440560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B050"/>
                    </a:solidFill>
                  </a:rPr>
                  <a:t>Natural</a:t>
                </a:r>
                <a:endParaRPr lang="fr-FR" sz="10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3" name="ZoneTexte 52"/>
              <p:cNvSpPr txBox="1"/>
              <p:nvPr/>
            </p:nvSpPr>
            <p:spPr>
              <a:xfrm>
                <a:off x="3978725" y="3060000"/>
                <a:ext cx="72253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1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54" name="ZoneTexte 53"/>
              <p:cNvSpPr txBox="1"/>
              <p:nvPr/>
            </p:nvSpPr>
            <p:spPr>
              <a:xfrm>
                <a:off x="5165185" y="3060000"/>
                <a:ext cx="72253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2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55" name="ZoneTexte 54"/>
              <p:cNvSpPr txBox="1"/>
              <p:nvPr/>
            </p:nvSpPr>
            <p:spPr>
              <a:xfrm>
                <a:off x="5411258" y="3060000"/>
                <a:ext cx="72253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3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56" name="ZoneTexte 55"/>
              <p:cNvSpPr txBox="1"/>
              <p:nvPr/>
            </p:nvSpPr>
            <p:spPr>
              <a:xfrm>
                <a:off x="3333010" y="4139999"/>
                <a:ext cx="72253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B050"/>
                    </a:solidFill>
                  </a:rPr>
                  <a:t>1</a:t>
                </a:r>
                <a:endParaRPr lang="fr-FR" sz="10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7" name="ZoneTexte 56"/>
              <p:cNvSpPr txBox="1"/>
              <p:nvPr/>
            </p:nvSpPr>
            <p:spPr>
              <a:xfrm>
                <a:off x="5680333" y="4139999"/>
                <a:ext cx="72253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B050"/>
                    </a:solidFill>
                  </a:rPr>
                  <a:t>2</a:t>
                </a:r>
                <a:endParaRPr lang="fr-FR" sz="10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8" name="ZoneTexte 57"/>
              <p:cNvSpPr txBox="1"/>
              <p:nvPr/>
            </p:nvSpPr>
            <p:spPr>
              <a:xfrm>
                <a:off x="5962019" y="4139999"/>
                <a:ext cx="440560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B050"/>
                    </a:solidFill>
                  </a:rPr>
                  <a:t>Natural</a:t>
                </a:r>
                <a:endParaRPr lang="fr-FR" sz="10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59" name="ZoneTexte 58"/>
              <p:cNvSpPr txBox="1"/>
              <p:nvPr/>
            </p:nvSpPr>
            <p:spPr>
              <a:xfrm>
                <a:off x="3969285" y="4139999"/>
                <a:ext cx="72253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1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0" name="ZoneTexte 59"/>
              <p:cNvSpPr txBox="1"/>
              <p:nvPr/>
            </p:nvSpPr>
            <p:spPr>
              <a:xfrm>
                <a:off x="5187496" y="4139999"/>
                <a:ext cx="72253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2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1" name="ZoneTexte 60"/>
              <p:cNvSpPr txBox="1"/>
              <p:nvPr/>
            </p:nvSpPr>
            <p:spPr>
              <a:xfrm>
                <a:off x="5433566" y="4139999"/>
                <a:ext cx="72253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3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2" name="ZoneTexte 61"/>
              <p:cNvSpPr txBox="1"/>
              <p:nvPr/>
            </p:nvSpPr>
            <p:spPr>
              <a:xfrm>
                <a:off x="4414156" y="4139999"/>
                <a:ext cx="201357" cy="169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b="1" dirty="0" smtClean="0">
                    <a:solidFill>
                      <a:srgbClr val="FF0000"/>
                    </a:solidFill>
                  </a:rPr>
                  <a:t>3</a:t>
                </a:r>
                <a:endParaRPr lang="fr-FR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ZoneTexte 62"/>
              <p:cNvSpPr txBox="1"/>
              <p:nvPr/>
            </p:nvSpPr>
            <p:spPr>
              <a:xfrm>
                <a:off x="8471253" y="2773943"/>
                <a:ext cx="955345" cy="338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/>
                  <a:t>WildType</a:t>
                </a:r>
                <a:endParaRPr lang="en-US" sz="1400" dirty="0"/>
              </a:p>
            </p:txBody>
          </p:sp>
          <p:sp>
            <p:nvSpPr>
              <p:cNvPr id="64" name="ZoneTexte 63"/>
              <p:cNvSpPr txBox="1"/>
              <p:nvPr/>
            </p:nvSpPr>
            <p:spPr>
              <a:xfrm>
                <a:off x="8471158" y="3867617"/>
                <a:ext cx="901561" cy="338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Mutated</a:t>
                </a:r>
                <a:endParaRPr lang="en-US" sz="1400" dirty="0"/>
              </a:p>
            </p:txBody>
          </p:sp>
          <p:sp>
            <p:nvSpPr>
              <p:cNvPr id="65" name="ZoneTexte 64"/>
              <p:cNvSpPr txBox="1"/>
              <p:nvPr/>
            </p:nvSpPr>
            <p:spPr>
              <a:xfrm>
                <a:off x="1760684" y="4514974"/>
                <a:ext cx="1561344" cy="710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smtClean="0"/>
                  <a:t>Score renforcement</a:t>
                </a:r>
              </a:p>
              <a:p>
                <a:pPr algn="ctr"/>
                <a:r>
                  <a:rPr lang="fr-FR" sz="1200" dirty="0" smtClean="0"/>
                  <a:t> </a:t>
                </a:r>
                <a:r>
                  <a:rPr lang="fr-FR" sz="1200" dirty="0" smtClean="0"/>
                  <a:t>OU</a:t>
                </a:r>
                <a:endParaRPr lang="fr-FR" sz="1200" dirty="0" smtClean="0"/>
              </a:p>
              <a:p>
                <a:pPr algn="ctr"/>
                <a:r>
                  <a:rPr lang="fr-FR" sz="1200" i="1" dirty="0" smtClean="0"/>
                  <a:t>De novo </a:t>
                </a:r>
                <a:r>
                  <a:rPr lang="fr-FR" sz="1200" dirty="0" smtClean="0"/>
                  <a:t>création</a:t>
                </a:r>
                <a:endParaRPr lang="fr-FR" sz="1200" dirty="0"/>
              </a:p>
            </p:txBody>
          </p:sp>
          <p:sp>
            <p:nvSpPr>
              <p:cNvPr id="66" name="ZoneTexte 65"/>
              <p:cNvSpPr txBox="1"/>
              <p:nvPr/>
            </p:nvSpPr>
            <p:spPr>
              <a:xfrm>
                <a:off x="1696890" y="3060000"/>
                <a:ext cx="449371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err="1" smtClean="0"/>
                  <a:t>Num</a:t>
                </a:r>
                <a:r>
                  <a:rPr lang="fr-FR" sz="1000" b="1" dirty="0" smtClean="0"/>
                  <a:t> SS</a:t>
                </a:r>
                <a:endParaRPr lang="fr-FR" sz="1000" b="1" dirty="0"/>
              </a:p>
            </p:txBody>
          </p:sp>
          <p:sp>
            <p:nvSpPr>
              <p:cNvPr id="67" name="ZoneTexte 66"/>
              <p:cNvSpPr txBox="1"/>
              <p:nvPr/>
            </p:nvSpPr>
            <p:spPr>
              <a:xfrm>
                <a:off x="3217992" y="3199699"/>
                <a:ext cx="253762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B050"/>
                    </a:solidFill>
                  </a:rPr>
                  <a:t>0.02</a:t>
                </a:r>
                <a:endParaRPr lang="fr-FR" sz="10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ZoneTexte 67"/>
              <p:cNvSpPr txBox="1"/>
              <p:nvPr/>
            </p:nvSpPr>
            <p:spPr>
              <a:xfrm>
                <a:off x="5604681" y="3199699"/>
                <a:ext cx="253762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B050"/>
                    </a:solidFill>
                  </a:rPr>
                  <a:t>0.06</a:t>
                </a:r>
                <a:endParaRPr lang="fr-FR" sz="10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ZoneTexte 68"/>
              <p:cNvSpPr txBox="1"/>
              <p:nvPr/>
            </p:nvSpPr>
            <p:spPr>
              <a:xfrm>
                <a:off x="3887288" y="3199699"/>
                <a:ext cx="253762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0.01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0" name="ZoneTexte 69"/>
              <p:cNvSpPr txBox="1"/>
              <p:nvPr/>
            </p:nvSpPr>
            <p:spPr>
              <a:xfrm>
                <a:off x="5073743" y="3199699"/>
                <a:ext cx="253762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0.02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1" name="ZoneTexte 70"/>
              <p:cNvSpPr txBox="1"/>
              <p:nvPr/>
            </p:nvSpPr>
            <p:spPr>
              <a:xfrm>
                <a:off x="5342677" y="3199699"/>
                <a:ext cx="253762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0.05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2" name="ZoneTexte 71"/>
              <p:cNvSpPr txBox="1"/>
              <p:nvPr/>
            </p:nvSpPr>
            <p:spPr>
              <a:xfrm>
                <a:off x="1696890" y="3199699"/>
                <a:ext cx="486378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/>
                  <a:t>Score SS</a:t>
                </a:r>
                <a:endParaRPr lang="fr-FR" sz="1000" b="1" dirty="0"/>
              </a:p>
            </p:txBody>
          </p:sp>
          <p:sp>
            <p:nvSpPr>
              <p:cNvPr id="73" name="ZoneTexte 72"/>
              <p:cNvSpPr txBox="1"/>
              <p:nvPr/>
            </p:nvSpPr>
            <p:spPr>
              <a:xfrm>
                <a:off x="1692071" y="4139999"/>
                <a:ext cx="449371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err="1" smtClean="0"/>
                  <a:t>Num</a:t>
                </a:r>
                <a:r>
                  <a:rPr lang="fr-FR" sz="1000" b="1" dirty="0" smtClean="0"/>
                  <a:t> SS</a:t>
                </a:r>
                <a:endParaRPr lang="fr-FR" sz="1000" b="1" dirty="0"/>
              </a:p>
            </p:txBody>
          </p:sp>
          <p:sp>
            <p:nvSpPr>
              <p:cNvPr id="74" name="ZoneTexte 73"/>
              <p:cNvSpPr txBox="1"/>
              <p:nvPr/>
            </p:nvSpPr>
            <p:spPr>
              <a:xfrm>
                <a:off x="3241571" y="4284780"/>
                <a:ext cx="253762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B050"/>
                    </a:solidFill>
                  </a:rPr>
                  <a:t>0.05</a:t>
                </a:r>
                <a:endParaRPr lang="fr-FR" sz="10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6" name="ZoneTexte 75"/>
              <p:cNvSpPr txBox="1"/>
              <p:nvPr/>
            </p:nvSpPr>
            <p:spPr>
              <a:xfrm>
                <a:off x="5642232" y="4284780"/>
                <a:ext cx="253762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B050"/>
                    </a:solidFill>
                  </a:rPr>
                  <a:t>0.03</a:t>
                </a:r>
                <a:endParaRPr lang="fr-FR" sz="1000" b="1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77" name="ZoneTexte 76"/>
              <p:cNvSpPr txBox="1"/>
              <p:nvPr/>
            </p:nvSpPr>
            <p:spPr>
              <a:xfrm>
                <a:off x="3839744" y="4284780"/>
                <a:ext cx="326015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0.001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8" name="ZoneTexte 77"/>
              <p:cNvSpPr txBox="1"/>
              <p:nvPr/>
            </p:nvSpPr>
            <p:spPr>
              <a:xfrm>
                <a:off x="5088436" y="4284780"/>
                <a:ext cx="253762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0.03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9" name="ZoneTexte 78"/>
              <p:cNvSpPr txBox="1"/>
              <p:nvPr/>
            </p:nvSpPr>
            <p:spPr>
              <a:xfrm>
                <a:off x="5372606" y="4284780"/>
                <a:ext cx="253762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>
                    <a:solidFill>
                      <a:srgbClr val="0070C0"/>
                    </a:solidFill>
                  </a:rPr>
                  <a:t>0.04</a:t>
                </a:r>
                <a:endParaRPr lang="fr-FR" sz="10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0" name="ZoneTexte 79"/>
              <p:cNvSpPr txBox="1"/>
              <p:nvPr/>
            </p:nvSpPr>
            <p:spPr>
              <a:xfrm>
                <a:off x="4414156" y="4284780"/>
                <a:ext cx="201357" cy="169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sz="1000" b="1" dirty="0" smtClean="0">
                    <a:solidFill>
                      <a:srgbClr val="FF0000"/>
                    </a:solidFill>
                  </a:rPr>
                  <a:t>0.2</a:t>
                </a:r>
                <a:endParaRPr lang="fr-FR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1" name="ZoneTexte 80"/>
              <p:cNvSpPr txBox="1"/>
              <p:nvPr/>
            </p:nvSpPr>
            <p:spPr>
              <a:xfrm>
                <a:off x="1692071" y="4284780"/>
                <a:ext cx="486378" cy="16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1000" b="1" dirty="0" smtClean="0"/>
                  <a:t>Score SS</a:t>
                </a:r>
                <a:endParaRPr lang="fr-FR" sz="1000" b="1" dirty="0"/>
              </a:p>
            </p:txBody>
          </p:sp>
          <p:sp>
            <p:nvSpPr>
              <p:cNvPr id="82" name="Flèche droite 81"/>
              <p:cNvSpPr/>
              <p:nvPr/>
            </p:nvSpPr>
            <p:spPr>
              <a:xfrm>
                <a:off x="6961874" y="5110804"/>
                <a:ext cx="433136" cy="324853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83" name="Légende à une bordure 1 82"/>
              <p:cNvSpPr/>
              <p:nvPr/>
            </p:nvSpPr>
            <p:spPr>
              <a:xfrm rot="16200000">
                <a:off x="3304424" y="4251008"/>
                <a:ext cx="87960" cy="307854"/>
              </a:xfrm>
              <a:prstGeom prst="accentCallout1">
                <a:avLst>
                  <a:gd name="adj1" fmla="val 34841"/>
                  <a:gd name="adj2" fmla="val -8333"/>
                  <a:gd name="adj3" fmla="val 325421"/>
                  <a:gd name="adj4" fmla="val -449107"/>
                </a:avLst>
              </a:prstGeom>
              <a:no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4" name="Légende à une bordure 1 83"/>
              <p:cNvSpPr/>
              <p:nvPr/>
            </p:nvSpPr>
            <p:spPr>
              <a:xfrm rot="16200000">
                <a:off x="4439737" y="4251007"/>
                <a:ext cx="87960" cy="307854"/>
              </a:xfrm>
              <a:prstGeom prst="accentCallout1">
                <a:avLst>
                  <a:gd name="adj1" fmla="val 34841"/>
                  <a:gd name="adj2" fmla="val -8333"/>
                  <a:gd name="adj3" fmla="val 37578"/>
                  <a:gd name="adj4" fmla="val -452911"/>
                </a:avLst>
              </a:prstGeom>
              <a:no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5" name="Légende à une bordure 1 84"/>
              <p:cNvSpPr/>
              <p:nvPr/>
            </p:nvSpPr>
            <p:spPr>
              <a:xfrm rot="16200000">
                <a:off x="5123430" y="4251007"/>
                <a:ext cx="87960" cy="307854"/>
              </a:xfrm>
              <a:prstGeom prst="accentCallout1">
                <a:avLst>
                  <a:gd name="adj1" fmla="val 34841"/>
                  <a:gd name="adj2" fmla="val -8333"/>
                  <a:gd name="adj3" fmla="val -125117"/>
                  <a:gd name="adj4" fmla="val -456714"/>
                </a:avLst>
              </a:prstGeom>
              <a:noFill/>
              <a:ln w="285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86" name="ZoneTexte 85"/>
            <p:cNvSpPr txBox="1"/>
            <p:nvPr/>
          </p:nvSpPr>
          <p:spPr>
            <a:xfrm>
              <a:off x="5629275" y="2071738"/>
              <a:ext cx="5281275" cy="286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u="sng" dirty="0" smtClean="0"/>
                <a:t>Nouvel outil pour la création d’un site d’épissage</a:t>
              </a:r>
              <a:endParaRPr lang="fr-FR" sz="2000" u="sng" dirty="0"/>
            </a:p>
          </p:txBody>
        </p:sp>
      </p:grp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88" name="Groupe 87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89" name="Forme libre 88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90" name="Forme libre 89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91" name="Forme libre 90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5" y="6596390"/>
            <a:ext cx="91694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aseline="30000" dirty="0" smtClean="0"/>
              <a:t>1</a:t>
            </a:r>
            <a:r>
              <a:rPr lang="fr-FR" sz="1100" dirty="0" smtClean="0"/>
              <a:t>Leman </a:t>
            </a:r>
            <a:r>
              <a:rPr lang="fr-FR" sz="1100" i="1" dirty="0" smtClean="0"/>
              <a:t>et al., </a:t>
            </a:r>
            <a:r>
              <a:rPr lang="fr-FR" sz="1100" i="1" dirty="0" err="1" smtClean="0"/>
              <a:t>Nucleic</a:t>
            </a:r>
            <a:r>
              <a:rPr lang="fr-FR" sz="1100" i="1" dirty="0" smtClean="0"/>
              <a:t> </a:t>
            </a:r>
            <a:r>
              <a:rPr lang="fr-FR" sz="1100" i="1" dirty="0" err="1" smtClean="0"/>
              <a:t>Acids</a:t>
            </a:r>
            <a:r>
              <a:rPr lang="fr-FR" sz="1100" i="1" dirty="0" smtClean="0"/>
              <a:t> </a:t>
            </a:r>
            <a:r>
              <a:rPr lang="fr-FR" sz="1100" i="1" dirty="0" err="1" smtClean="0"/>
              <a:t>Res</a:t>
            </a:r>
            <a:r>
              <a:rPr lang="fr-FR" sz="1100" i="1" dirty="0" smtClean="0"/>
              <a:t>.</a:t>
            </a:r>
            <a:r>
              <a:rPr lang="fr-FR" sz="1100" dirty="0" smtClean="0"/>
              <a:t>, 2018; </a:t>
            </a:r>
            <a:r>
              <a:rPr lang="fr-FR" sz="1100" baseline="30000" dirty="0" smtClean="0"/>
              <a:t>2</a:t>
            </a:r>
            <a:r>
              <a:rPr lang="fr-FR" sz="1100" dirty="0" smtClean="0"/>
              <a:t>Leman </a:t>
            </a:r>
            <a:r>
              <a:rPr lang="fr-FR" sz="1100" i="1" dirty="0" smtClean="0"/>
              <a:t>et al., BMC </a:t>
            </a:r>
            <a:r>
              <a:rPr lang="fr-FR" sz="1100" i="1" dirty="0" err="1" smtClean="0"/>
              <a:t>Genomics</a:t>
            </a:r>
            <a:r>
              <a:rPr lang="fr-FR" sz="1100" dirty="0" smtClean="0"/>
              <a:t>, In </a:t>
            </a:r>
            <a:r>
              <a:rPr lang="fr-FR" sz="1100" dirty="0" err="1" smtClean="0"/>
              <a:t>revision</a:t>
            </a:r>
            <a:r>
              <a:rPr lang="fr-FR" sz="1100" dirty="0" smtClean="0"/>
              <a:t>; </a:t>
            </a:r>
            <a:r>
              <a:rPr lang="fr-FR" sz="1100" baseline="30000" dirty="0" smtClean="0"/>
              <a:t>3</a:t>
            </a:r>
            <a:r>
              <a:rPr lang="fr-FR" sz="1100" dirty="0" smtClean="0"/>
              <a:t>Soukarieh </a:t>
            </a:r>
            <a:r>
              <a:rPr lang="fr-FR" sz="1100" i="1" dirty="0" smtClean="0"/>
              <a:t>et al., PLOS Genet.</a:t>
            </a:r>
            <a:r>
              <a:rPr lang="fr-FR" sz="1100" dirty="0" smtClean="0"/>
              <a:t>, 2016; </a:t>
            </a:r>
            <a:r>
              <a:rPr lang="fr-FR" sz="1100" baseline="30000" dirty="0" smtClean="0"/>
              <a:t>4</a:t>
            </a:r>
            <a:r>
              <a:rPr lang="fr-FR" sz="1100" dirty="0" smtClean="0"/>
              <a:t>Houdayer </a:t>
            </a:r>
            <a:r>
              <a:rPr lang="fr-FR" sz="1100" i="1" dirty="0" smtClean="0"/>
              <a:t>et al., Hum. </a:t>
            </a:r>
            <a:r>
              <a:rPr lang="fr-FR" sz="1100" i="1" dirty="0" err="1" smtClean="0"/>
              <a:t>Mutat</a:t>
            </a:r>
            <a:r>
              <a:rPr lang="fr-FR" sz="1100" i="1" dirty="0" smtClean="0"/>
              <a:t>.</a:t>
            </a:r>
            <a:r>
              <a:rPr lang="fr-FR" sz="1100" dirty="0" smtClean="0"/>
              <a:t>, 2012</a:t>
            </a:r>
            <a:endParaRPr lang="fr-FR" sz="1100" dirty="0"/>
          </a:p>
        </p:txBody>
      </p:sp>
      <p:sp>
        <p:nvSpPr>
          <p:cNvPr id="6" name="Plus 5"/>
          <p:cNvSpPr>
            <a:spLocks noChangeAspect="1"/>
          </p:cNvSpPr>
          <p:nvPr/>
        </p:nvSpPr>
        <p:spPr>
          <a:xfrm>
            <a:off x="4270055" y="4356793"/>
            <a:ext cx="540000" cy="540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6605482" y="2085052"/>
            <a:ext cx="3881460" cy="548208"/>
            <a:chOff x="6532015" y="1917094"/>
            <a:chExt cx="3881460" cy="548208"/>
          </a:xfrm>
        </p:grpSpPr>
        <p:pic>
          <p:nvPicPr>
            <p:cNvPr id="87" name="Image 8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015" y="1917094"/>
              <a:ext cx="1693289" cy="548208"/>
            </a:xfrm>
            <a:prstGeom prst="rect">
              <a:avLst/>
            </a:prstGeom>
          </p:spPr>
        </p:pic>
        <p:sp>
          <p:nvSpPr>
            <p:cNvPr id="92" name="Plus 91"/>
            <p:cNvSpPr>
              <a:spLocks noChangeAspect="1"/>
            </p:cNvSpPr>
            <p:nvPr/>
          </p:nvSpPr>
          <p:spPr>
            <a:xfrm>
              <a:off x="8362093" y="2010346"/>
              <a:ext cx="360000" cy="360000"/>
            </a:xfrm>
            <a:prstGeom prst="mathPlu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/>
            <p:cNvSpPr txBox="1"/>
            <p:nvPr/>
          </p:nvSpPr>
          <p:spPr>
            <a:xfrm>
              <a:off x="8858882" y="2042614"/>
              <a:ext cx="1554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Control AG/GT</a:t>
              </a:r>
              <a:endParaRPr lang="fr-FR" dirty="0"/>
            </a:p>
          </p:txBody>
        </p:sp>
      </p:grpSp>
      <p:sp>
        <p:nvSpPr>
          <p:cNvPr id="93" name="Espace réservé du contenu 2"/>
          <p:cNvSpPr>
            <a:spLocks noGrp="1"/>
          </p:cNvSpPr>
          <p:nvPr>
            <p:ph idx="1"/>
          </p:nvPr>
        </p:nvSpPr>
        <p:spPr>
          <a:xfrm>
            <a:off x="1383069" y="1208783"/>
            <a:ext cx="9425862" cy="807880"/>
          </a:xfr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2400" b="1" noProof="0" dirty="0" smtClean="0"/>
              <a:t>Objectif:</a:t>
            </a:r>
          </a:p>
          <a:p>
            <a:pPr marL="457200" lvl="1" indent="0">
              <a:buNone/>
            </a:pPr>
            <a:r>
              <a:rPr lang="fr-FR" sz="2000" dirty="0" smtClean="0"/>
              <a:t>Développer </a:t>
            </a:r>
            <a:r>
              <a:rPr lang="fr-FR" sz="2000" dirty="0"/>
              <a:t>un outil de prédiction combinant les scores optimaux pour chaque motif</a:t>
            </a:r>
            <a:endParaRPr lang="fr-FR" sz="2400" noProof="0" dirty="0"/>
          </a:p>
        </p:txBody>
      </p:sp>
    </p:spTree>
    <p:extLst>
      <p:ext uri="{BB962C8B-B14F-4D97-AF65-F5344CB8AC3E}">
        <p14:creationId xmlns:p14="http://schemas.microsoft.com/office/powerpoint/2010/main" val="411942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35</a:t>
            </a:fld>
            <a:endParaRPr lang="en-US" dirty="0"/>
          </a:p>
        </p:txBody>
      </p:sp>
      <p:pic>
        <p:nvPicPr>
          <p:cNvPr id="33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34800" y="494655"/>
            <a:ext cx="656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/>
              <a:t>SPiP</a:t>
            </a:r>
            <a:r>
              <a:rPr lang="en-US" sz="3200" dirty="0" smtClean="0"/>
              <a:t>, </a:t>
            </a:r>
            <a:r>
              <a:rPr lang="en-US" sz="3200" b="1" u="sng" dirty="0" smtClean="0"/>
              <a:t>S</a:t>
            </a:r>
            <a:r>
              <a:rPr lang="en-US" sz="3200" dirty="0" smtClean="0"/>
              <a:t>plicing </a:t>
            </a:r>
            <a:r>
              <a:rPr lang="en-US" sz="3200" b="1" u="sng" dirty="0" smtClean="0"/>
              <a:t>P</a:t>
            </a:r>
            <a:r>
              <a:rPr lang="en-US" sz="3200" dirty="0" smtClean="0"/>
              <a:t>red</a:t>
            </a:r>
            <a:r>
              <a:rPr lang="en-US" sz="3200" b="1" u="sng" dirty="0" smtClean="0"/>
              <a:t>i</a:t>
            </a:r>
            <a:r>
              <a:rPr lang="en-US" sz="3200" dirty="0" smtClean="0"/>
              <a:t>ction </a:t>
            </a:r>
            <a:r>
              <a:rPr lang="en-US" sz="3200" b="1" u="sng" dirty="0" smtClean="0"/>
              <a:t>P</a:t>
            </a:r>
            <a:r>
              <a:rPr lang="en-US" sz="3200" dirty="0" smtClean="0"/>
              <a:t>ipeline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(2/4)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107" y="494655"/>
            <a:ext cx="891313" cy="900000"/>
          </a:xfrm>
          <a:prstGeom prst="rect">
            <a:avLst/>
          </a:prstGeom>
        </p:spPr>
      </p:pic>
      <p:grpSp>
        <p:nvGrpSpPr>
          <p:cNvPr id="88" name="Groupe 87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89" name="Forme libre 88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90" name="Forme libre 89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91" name="Forme libre 90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5" y="556258"/>
            <a:ext cx="12148219" cy="5868000"/>
            <a:chOff x="6" y="556259"/>
            <a:chExt cx="11959986" cy="5777077"/>
          </a:xfrm>
        </p:grpSpPr>
        <p:grpSp>
          <p:nvGrpSpPr>
            <p:cNvPr id="5" name="Groupe 4"/>
            <p:cNvGrpSpPr>
              <a:grpSpLocks noChangeAspect="1"/>
            </p:cNvGrpSpPr>
            <p:nvPr/>
          </p:nvGrpSpPr>
          <p:grpSpPr>
            <a:xfrm>
              <a:off x="5090106" y="1609626"/>
              <a:ext cx="6869886" cy="4723710"/>
              <a:chOff x="4897274" y="2299240"/>
              <a:chExt cx="6619749" cy="4551717"/>
            </a:xfrm>
            <a:solidFill>
              <a:schemeClr val="bg1"/>
            </a:solidFill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 rotWithShape="1">
              <a:blip r:embed="rId4"/>
              <a:srcRect l="16764" t="43612" r="2768" b="16542"/>
              <a:stretch/>
            </p:blipFill>
            <p:spPr>
              <a:xfrm>
                <a:off x="5018418" y="2299240"/>
                <a:ext cx="6498605" cy="4551717"/>
              </a:xfrm>
              <a:prstGeom prst="rect">
                <a:avLst/>
              </a:prstGeom>
              <a:grpFill/>
            </p:spPr>
          </p:pic>
          <p:sp>
            <p:nvSpPr>
              <p:cNvPr id="15" name="Forme en L 14"/>
              <p:cNvSpPr/>
              <p:nvPr/>
            </p:nvSpPr>
            <p:spPr>
              <a:xfrm rot="5400000">
                <a:off x="4886419" y="2439199"/>
                <a:ext cx="307801" cy="286091"/>
              </a:xfrm>
              <a:prstGeom prst="corner">
                <a:avLst>
                  <a:gd name="adj1" fmla="val 100000"/>
                  <a:gd name="adj2" fmla="val 43512"/>
                </a:avLst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" name="Groupe 3"/>
            <p:cNvGrpSpPr>
              <a:grpSpLocks noChangeAspect="1"/>
            </p:cNvGrpSpPr>
            <p:nvPr/>
          </p:nvGrpSpPr>
          <p:grpSpPr>
            <a:xfrm>
              <a:off x="6" y="556259"/>
              <a:ext cx="4944682" cy="4716000"/>
              <a:chOff x="5" y="1078773"/>
              <a:chExt cx="3475025" cy="3314326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 rotWithShape="1">
              <a:blip r:embed="rId4"/>
              <a:srcRect t="15990" r="50048" b="50406"/>
              <a:stretch/>
            </p:blipFill>
            <p:spPr>
              <a:xfrm>
                <a:off x="5" y="1078773"/>
                <a:ext cx="3399793" cy="3235168"/>
              </a:xfrm>
              <a:prstGeom prst="rect">
                <a:avLst/>
              </a:prstGeom>
            </p:spPr>
          </p:pic>
          <p:sp>
            <p:nvSpPr>
              <p:cNvPr id="3" name="Forme en L 2"/>
              <p:cNvSpPr/>
              <p:nvPr/>
            </p:nvSpPr>
            <p:spPr>
              <a:xfrm rot="16200000">
                <a:off x="2004672" y="2922740"/>
                <a:ext cx="1076442" cy="1864275"/>
              </a:xfrm>
              <a:prstGeom prst="corner">
                <a:avLst>
                  <a:gd name="adj1" fmla="val 5435"/>
                  <a:gd name="adj2" fmla="val 583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Ellipse 13"/>
          <p:cNvSpPr/>
          <p:nvPr/>
        </p:nvSpPr>
        <p:spPr>
          <a:xfrm>
            <a:off x="4374617" y="4434018"/>
            <a:ext cx="72000" cy="7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7653797" y="1546957"/>
            <a:ext cx="72000" cy="7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202277" y="2527714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40" name="Connecteur en angle 39"/>
          <p:cNvCxnSpPr>
            <a:stCxn id="14" idx="6"/>
            <a:endCxn id="24" idx="2"/>
          </p:cNvCxnSpPr>
          <p:nvPr/>
        </p:nvCxnSpPr>
        <p:spPr>
          <a:xfrm flipV="1">
            <a:off x="4446617" y="1582957"/>
            <a:ext cx="3207180" cy="2887061"/>
          </a:xfrm>
          <a:prstGeom prst="bentConnector3">
            <a:avLst>
              <a:gd name="adj1" fmla="val 207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2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34800" y="494655"/>
            <a:ext cx="656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/>
              <a:t>SPiP</a:t>
            </a:r>
            <a:r>
              <a:rPr lang="en-US" sz="3200" dirty="0" smtClean="0"/>
              <a:t>, </a:t>
            </a:r>
            <a:r>
              <a:rPr lang="en-US" sz="3200" b="1" u="sng" dirty="0" smtClean="0"/>
              <a:t>S</a:t>
            </a:r>
            <a:r>
              <a:rPr lang="en-US" sz="3200" dirty="0" smtClean="0"/>
              <a:t>plicing </a:t>
            </a:r>
            <a:r>
              <a:rPr lang="en-US" sz="3200" b="1" u="sng" dirty="0" smtClean="0"/>
              <a:t>P</a:t>
            </a:r>
            <a:r>
              <a:rPr lang="en-US" sz="3200" dirty="0" smtClean="0"/>
              <a:t>red</a:t>
            </a:r>
            <a:r>
              <a:rPr lang="en-US" sz="3200" b="1" u="sng" dirty="0" smtClean="0"/>
              <a:t>i</a:t>
            </a:r>
            <a:r>
              <a:rPr lang="en-US" sz="3200" dirty="0" smtClean="0"/>
              <a:t>ction </a:t>
            </a:r>
            <a:r>
              <a:rPr lang="en-US" sz="3200" b="1" u="sng" dirty="0" smtClean="0"/>
              <a:t>P</a:t>
            </a:r>
            <a:r>
              <a:rPr lang="en-US" sz="3200" dirty="0" smtClean="0"/>
              <a:t>ipeline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(2/4)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905375" y="1647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107" y="494655"/>
            <a:ext cx="891313" cy="900000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33"/>
          <a:stretch/>
        </p:blipFill>
        <p:spPr bwMode="auto">
          <a:xfrm>
            <a:off x="4091626" y="2331716"/>
            <a:ext cx="7999794" cy="30189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36</a:t>
            </a:fld>
            <a:endParaRPr lang="en-US"/>
          </a:p>
        </p:txBody>
      </p:sp>
      <p:grpSp>
        <p:nvGrpSpPr>
          <p:cNvPr id="88" name="Groupe 87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89" name="Forme libre 88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90" name="Forme libre 89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91" name="Forme libre 90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/>
          <a:srcRect t="15990" b="16543"/>
          <a:stretch/>
        </p:blipFill>
        <p:spPr>
          <a:xfrm>
            <a:off x="5" y="2366794"/>
            <a:ext cx="2880000" cy="2748440"/>
          </a:xfrm>
          <a:prstGeom prst="rect">
            <a:avLst/>
          </a:prstGeom>
        </p:spPr>
      </p:pic>
      <p:sp>
        <p:nvSpPr>
          <p:cNvPr id="7" name="Double flèche horizontale 6"/>
          <p:cNvSpPr>
            <a:spLocks/>
          </p:cNvSpPr>
          <p:nvPr/>
        </p:nvSpPr>
        <p:spPr>
          <a:xfrm>
            <a:off x="3234800" y="3597556"/>
            <a:ext cx="504000" cy="286916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94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34800" y="494655"/>
            <a:ext cx="656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 smtClean="0"/>
              <a:t>SPiP</a:t>
            </a:r>
            <a:r>
              <a:rPr lang="en-US" sz="3200" dirty="0" smtClean="0"/>
              <a:t>, </a:t>
            </a:r>
            <a:r>
              <a:rPr lang="en-US" sz="3200" b="1" u="sng" dirty="0" smtClean="0"/>
              <a:t>S</a:t>
            </a:r>
            <a:r>
              <a:rPr lang="en-US" sz="3200" dirty="0" smtClean="0"/>
              <a:t>plicing </a:t>
            </a:r>
            <a:r>
              <a:rPr lang="en-US" sz="3200" b="1" u="sng" dirty="0" smtClean="0"/>
              <a:t>P</a:t>
            </a:r>
            <a:r>
              <a:rPr lang="en-US" sz="3200" dirty="0" smtClean="0"/>
              <a:t>red</a:t>
            </a:r>
            <a:r>
              <a:rPr lang="en-US" sz="3200" b="1" u="sng" dirty="0" smtClean="0"/>
              <a:t>i</a:t>
            </a:r>
            <a:r>
              <a:rPr lang="en-US" sz="3200" dirty="0" smtClean="0"/>
              <a:t>ction </a:t>
            </a:r>
            <a:r>
              <a:rPr lang="en-US" sz="3200" b="1" u="sng" dirty="0" smtClean="0"/>
              <a:t>P</a:t>
            </a:r>
            <a:r>
              <a:rPr lang="en-US" sz="3200" dirty="0" smtClean="0"/>
              <a:t>ipeline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(3/4)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905375" y="10382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057086" y="1296352"/>
            <a:ext cx="380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Jeux de 2 784 </a:t>
            </a:r>
            <a:r>
              <a:rPr lang="fr-FR" dirty="0" err="1" smtClean="0"/>
              <a:t>variants</a:t>
            </a:r>
            <a:r>
              <a:rPr lang="fr-FR" dirty="0" smtClean="0"/>
              <a:t> pour tester </a:t>
            </a:r>
            <a:r>
              <a:rPr lang="fr-FR" dirty="0" err="1" smtClean="0"/>
              <a:t>SPiP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107" y="494655"/>
            <a:ext cx="891313" cy="900000"/>
          </a:xfrm>
          <a:prstGeom prst="rect">
            <a:avLst/>
          </a:prstGeom>
        </p:spPr>
      </p:pic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0" y="1731586"/>
            <a:ext cx="7740000" cy="2870573"/>
            <a:chOff x="289022" y="1934214"/>
            <a:chExt cx="11451702" cy="4247122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4"/>
            <a:srcRect l="979" t="2907" r="645" b="9380"/>
            <a:stretch/>
          </p:blipFill>
          <p:spPr>
            <a:xfrm>
              <a:off x="1796979" y="2309770"/>
              <a:ext cx="7066700" cy="3764565"/>
            </a:xfrm>
            <a:prstGeom prst="rect">
              <a:avLst/>
            </a:prstGeom>
          </p:spPr>
        </p:pic>
        <p:grpSp>
          <p:nvGrpSpPr>
            <p:cNvPr id="18" name="Groupe 22"/>
            <p:cNvGrpSpPr>
              <a:grpSpLocks noChangeAspect="1"/>
            </p:cNvGrpSpPr>
            <p:nvPr/>
          </p:nvGrpSpPr>
          <p:grpSpPr bwMode="auto">
            <a:xfrm>
              <a:off x="7167658" y="2218773"/>
              <a:ext cx="2879725" cy="265112"/>
              <a:chOff x="21031694" y="15748378"/>
              <a:chExt cx="5062261" cy="465511"/>
            </a:xfrm>
          </p:grpSpPr>
          <p:grpSp>
            <p:nvGrpSpPr>
              <p:cNvPr id="19" name="Groupe 87"/>
              <p:cNvGrpSpPr>
                <a:grpSpLocks/>
              </p:cNvGrpSpPr>
              <p:nvPr/>
            </p:nvGrpSpPr>
            <p:grpSpPr bwMode="auto">
              <a:xfrm>
                <a:off x="21760913" y="15748378"/>
                <a:ext cx="3622675" cy="327025"/>
                <a:chOff x="11290477" y="11318730"/>
                <a:chExt cx="1060704" cy="914400"/>
              </a:xfrm>
            </p:grpSpPr>
            <p:sp>
              <p:nvSpPr>
                <p:cNvPr id="25" name="Triangle isocèle 24"/>
                <p:cNvSpPr/>
                <p:nvPr/>
              </p:nvSpPr>
              <p:spPr>
                <a:xfrm>
                  <a:off x="11290226" y="11318730"/>
                  <a:ext cx="1060588" cy="911916"/>
                </a:xfrm>
                <a:prstGeom prst="triangle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200"/>
                </a:p>
              </p:txBody>
            </p:sp>
            <p:cxnSp>
              <p:nvCxnSpPr>
                <p:cNvPr id="26" name="Connecteur droit 25"/>
                <p:cNvCxnSpPr>
                  <a:stCxn id="25" idx="2"/>
                  <a:endCxn id="25" idx="4"/>
                </p:cNvCxnSpPr>
                <p:nvPr/>
              </p:nvCxnSpPr>
              <p:spPr>
                <a:xfrm>
                  <a:off x="11290226" y="12230646"/>
                  <a:ext cx="1060588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Rectangle à coins arrondis 19"/>
              <p:cNvSpPr/>
              <p:nvPr/>
            </p:nvSpPr>
            <p:spPr>
              <a:xfrm>
                <a:off x="23191666" y="15923989"/>
                <a:ext cx="719991" cy="289900"/>
              </a:xfrm>
              <a:prstGeom prst="roundRect">
                <a:avLst/>
              </a:prstGeom>
              <a:pattFill prst="ltDnDiag">
                <a:fgClr>
                  <a:srgbClr val="C00000"/>
                </a:fgClr>
                <a:bgClr>
                  <a:schemeClr val="bg1"/>
                </a:bgClr>
              </a:patt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cxnSp>
            <p:nvCxnSpPr>
              <p:cNvPr id="21" name="Connecteur droit 20"/>
              <p:cNvCxnSpPr>
                <a:endCxn id="20" idx="1"/>
              </p:cNvCxnSpPr>
              <p:nvPr/>
            </p:nvCxnSpPr>
            <p:spPr>
              <a:xfrm flipV="1">
                <a:off x="21751685" y="16068939"/>
                <a:ext cx="1439982" cy="27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necteur droit 21"/>
              <p:cNvCxnSpPr>
                <a:stCxn id="20" idx="3"/>
              </p:cNvCxnSpPr>
              <p:nvPr/>
            </p:nvCxnSpPr>
            <p:spPr>
              <a:xfrm>
                <a:off x="23911657" y="16068939"/>
                <a:ext cx="146230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Rectangle à coins arrondis 22"/>
              <p:cNvSpPr/>
              <p:nvPr/>
            </p:nvSpPr>
            <p:spPr>
              <a:xfrm>
                <a:off x="21031694" y="15925889"/>
                <a:ext cx="720000" cy="28800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sp>
            <p:nvSpPr>
              <p:cNvPr id="24" name="Rectangle à coins arrondis 23"/>
              <p:cNvSpPr/>
              <p:nvPr/>
            </p:nvSpPr>
            <p:spPr>
              <a:xfrm>
                <a:off x="25373955" y="15925332"/>
                <a:ext cx="720000" cy="288000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</p:grpSp>
        <p:grpSp>
          <p:nvGrpSpPr>
            <p:cNvPr id="27" name="Groupe 23"/>
            <p:cNvGrpSpPr>
              <a:grpSpLocks noChangeAspect="1"/>
            </p:cNvGrpSpPr>
            <p:nvPr/>
          </p:nvGrpSpPr>
          <p:grpSpPr bwMode="auto">
            <a:xfrm>
              <a:off x="8783749" y="3339599"/>
              <a:ext cx="2879725" cy="350838"/>
              <a:chOff x="9971873" y="11374656"/>
              <a:chExt cx="5056967" cy="614909"/>
            </a:xfrm>
          </p:grpSpPr>
          <p:grpSp>
            <p:nvGrpSpPr>
              <p:cNvPr id="28" name="Groupe 386"/>
              <p:cNvGrpSpPr>
                <a:grpSpLocks/>
              </p:cNvGrpSpPr>
              <p:nvPr/>
            </p:nvGrpSpPr>
            <p:grpSpPr bwMode="auto">
              <a:xfrm>
                <a:off x="10666166" y="11374656"/>
                <a:ext cx="1693862" cy="327025"/>
                <a:chOff x="11290477" y="11318730"/>
                <a:chExt cx="1060704" cy="914400"/>
              </a:xfrm>
            </p:grpSpPr>
            <p:sp>
              <p:nvSpPr>
                <p:cNvPr id="37" name="Triangle isocèle 36"/>
                <p:cNvSpPr/>
                <p:nvPr/>
              </p:nvSpPr>
              <p:spPr>
                <a:xfrm>
                  <a:off x="11290387" y="11318730"/>
                  <a:ext cx="1061385" cy="918027"/>
                </a:xfrm>
                <a:prstGeom prst="triangle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200"/>
                </a:p>
              </p:txBody>
            </p:sp>
            <p:cxnSp>
              <p:nvCxnSpPr>
                <p:cNvPr id="38" name="Connecteur droit 37"/>
                <p:cNvCxnSpPr>
                  <a:stCxn id="37" idx="2"/>
                  <a:endCxn id="37" idx="4"/>
                </p:cNvCxnSpPr>
                <p:nvPr/>
              </p:nvCxnSpPr>
              <p:spPr>
                <a:xfrm>
                  <a:off x="11290387" y="12236757"/>
                  <a:ext cx="1061385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Connecteur droit 28"/>
              <p:cNvCxnSpPr/>
              <p:nvPr/>
            </p:nvCxnSpPr>
            <p:spPr>
              <a:xfrm flipV="1">
                <a:off x="10685535" y="11844881"/>
                <a:ext cx="167543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>
              <a:xfrm>
                <a:off x="12846038" y="11844881"/>
                <a:ext cx="146914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Rectangle à coins arrondis 30"/>
              <p:cNvSpPr/>
              <p:nvPr/>
            </p:nvSpPr>
            <p:spPr>
              <a:xfrm>
                <a:off x="9971873" y="11701565"/>
                <a:ext cx="714706" cy="28800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14314134" y="11701008"/>
                <a:ext cx="714706" cy="288000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2121224" y="11702978"/>
                <a:ext cx="253684" cy="286587"/>
              </a:xfrm>
              <a:prstGeom prst="roundRect">
                <a:avLst/>
              </a:prstGeom>
              <a:pattFill prst="ltDnDiag">
                <a:fgClr>
                  <a:srgbClr val="C00000"/>
                </a:fgClr>
                <a:bgClr>
                  <a:schemeClr val="bg1"/>
                </a:bgClr>
              </a:patt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sp>
            <p:nvSpPr>
              <p:cNvPr id="35" name="Rectangle à coins arrondis 34"/>
              <p:cNvSpPr/>
              <p:nvPr/>
            </p:nvSpPr>
            <p:spPr>
              <a:xfrm>
                <a:off x="12360689" y="11701008"/>
                <a:ext cx="485907" cy="288000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cxnSp>
            <p:nvCxnSpPr>
              <p:cNvPr id="36" name="Connecteur droit 35"/>
              <p:cNvCxnSpPr>
                <a:stCxn id="37" idx="4"/>
              </p:cNvCxnSpPr>
              <p:nvPr/>
            </p:nvCxnSpPr>
            <p:spPr>
              <a:xfrm>
                <a:off x="12360970" y="11702978"/>
                <a:ext cx="0" cy="28658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e 24"/>
            <p:cNvGrpSpPr>
              <a:grpSpLocks noChangeAspect="1"/>
            </p:cNvGrpSpPr>
            <p:nvPr/>
          </p:nvGrpSpPr>
          <p:grpSpPr bwMode="auto">
            <a:xfrm>
              <a:off x="8860999" y="5203729"/>
              <a:ext cx="2879725" cy="349250"/>
              <a:chOff x="9971872" y="12473206"/>
              <a:chExt cx="5062484" cy="614628"/>
            </a:xfrm>
          </p:grpSpPr>
          <p:grpSp>
            <p:nvGrpSpPr>
              <p:cNvPr id="40" name="Groupe 399"/>
              <p:cNvGrpSpPr>
                <a:grpSpLocks/>
              </p:cNvGrpSpPr>
              <p:nvPr/>
            </p:nvGrpSpPr>
            <p:grpSpPr bwMode="auto">
              <a:xfrm>
                <a:off x="10670928" y="12473206"/>
                <a:ext cx="568325" cy="327025"/>
                <a:chOff x="11290477" y="11318730"/>
                <a:chExt cx="1060704" cy="914400"/>
              </a:xfrm>
            </p:grpSpPr>
            <p:sp>
              <p:nvSpPr>
                <p:cNvPr id="50" name="Triangle isocèle 49"/>
                <p:cNvSpPr/>
                <p:nvPr/>
              </p:nvSpPr>
              <p:spPr>
                <a:xfrm>
                  <a:off x="11287941" y="11318730"/>
                  <a:ext cx="1062561" cy="913967"/>
                </a:xfrm>
                <a:prstGeom prst="triangle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200"/>
                </a:p>
              </p:txBody>
            </p:sp>
            <p:cxnSp>
              <p:nvCxnSpPr>
                <p:cNvPr id="51" name="Connecteur droit 50"/>
                <p:cNvCxnSpPr>
                  <a:stCxn id="50" idx="2"/>
                  <a:endCxn id="50" idx="4"/>
                </p:cNvCxnSpPr>
                <p:nvPr/>
              </p:nvCxnSpPr>
              <p:spPr>
                <a:xfrm>
                  <a:off x="11287941" y="12232697"/>
                  <a:ext cx="1062561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Connecteur droit 40"/>
              <p:cNvCxnSpPr/>
              <p:nvPr/>
            </p:nvCxnSpPr>
            <p:spPr>
              <a:xfrm flipV="1">
                <a:off x="10691895" y="12942558"/>
                <a:ext cx="144004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/>
              <p:cNvCxnSpPr/>
              <p:nvPr/>
            </p:nvCxnSpPr>
            <p:spPr>
              <a:xfrm>
                <a:off x="12851962" y="12942558"/>
                <a:ext cx="147074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Rectangle à coins arrondis 42"/>
              <p:cNvSpPr/>
              <p:nvPr/>
            </p:nvSpPr>
            <p:spPr>
              <a:xfrm>
                <a:off x="9971872" y="12799834"/>
                <a:ext cx="720223" cy="28800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sp>
            <p:nvSpPr>
              <p:cNvPr id="44" name="Rectangle à coins arrondis 43"/>
              <p:cNvSpPr/>
              <p:nvPr/>
            </p:nvSpPr>
            <p:spPr>
              <a:xfrm>
                <a:off x="14323211" y="12799277"/>
                <a:ext cx="711145" cy="288000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sp>
            <p:nvSpPr>
              <p:cNvPr id="45" name="Rectangle à coins arrondis 44"/>
              <p:cNvSpPr/>
              <p:nvPr/>
            </p:nvSpPr>
            <p:spPr>
              <a:xfrm>
                <a:off x="12131890" y="12799277"/>
                <a:ext cx="720223" cy="288000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sp>
            <p:nvSpPr>
              <p:cNvPr id="46" name="Rectangle à coins arrondis 45"/>
              <p:cNvSpPr/>
              <p:nvPr/>
            </p:nvSpPr>
            <p:spPr>
              <a:xfrm>
                <a:off x="11241873" y="12799277"/>
                <a:ext cx="360000" cy="2880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grpSp>
            <p:nvGrpSpPr>
              <p:cNvPr id="47" name="Groupe 416"/>
              <p:cNvGrpSpPr>
                <a:grpSpLocks/>
              </p:cNvGrpSpPr>
              <p:nvPr/>
            </p:nvGrpSpPr>
            <p:grpSpPr bwMode="auto">
              <a:xfrm>
                <a:off x="11583741" y="12473206"/>
                <a:ext cx="546100" cy="325437"/>
                <a:chOff x="11290477" y="11318730"/>
                <a:chExt cx="1060704" cy="914400"/>
              </a:xfrm>
            </p:grpSpPr>
            <p:sp>
              <p:nvSpPr>
                <p:cNvPr id="48" name="Triangle isocèle 47"/>
                <p:cNvSpPr/>
                <p:nvPr/>
              </p:nvSpPr>
              <p:spPr>
                <a:xfrm>
                  <a:off x="11292816" y="11318730"/>
                  <a:ext cx="1057020" cy="910578"/>
                </a:xfrm>
                <a:prstGeom prst="triangle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200"/>
                </a:p>
              </p:txBody>
            </p:sp>
            <p:cxnSp>
              <p:nvCxnSpPr>
                <p:cNvPr id="49" name="Connecteur droit 48"/>
                <p:cNvCxnSpPr>
                  <a:stCxn id="48" idx="2"/>
                  <a:endCxn id="48" idx="4"/>
                </p:cNvCxnSpPr>
                <p:nvPr/>
              </p:nvCxnSpPr>
              <p:spPr>
                <a:xfrm>
                  <a:off x="11292816" y="12229308"/>
                  <a:ext cx="1057020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2" name="Groupe 25"/>
            <p:cNvGrpSpPr>
              <a:grpSpLocks noChangeAspect="1"/>
            </p:cNvGrpSpPr>
            <p:nvPr/>
          </p:nvGrpSpPr>
          <p:grpSpPr bwMode="auto">
            <a:xfrm>
              <a:off x="8006871" y="6017823"/>
              <a:ext cx="2881313" cy="163513"/>
              <a:chOff x="9971872" y="13808985"/>
              <a:chExt cx="5062484" cy="288557"/>
            </a:xfrm>
          </p:grpSpPr>
          <p:cxnSp>
            <p:nvCxnSpPr>
              <p:cNvPr id="53" name="Connecteur droit 52"/>
              <p:cNvCxnSpPr/>
              <p:nvPr/>
            </p:nvCxnSpPr>
            <p:spPr>
              <a:xfrm flipV="1">
                <a:off x="10691498" y="13951863"/>
                <a:ext cx="1439251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/>
              <p:cNvCxnSpPr/>
              <p:nvPr/>
            </p:nvCxnSpPr>
            <p:spPr>
              <a:xfrm>
                <a:off x="12853165" y="13951863"/>
                <a:ext cx="146993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Rectangle à coins arrondis 54"/>
              <p:cNvSpPr/>
              <p:nvPr/>
            </p:nvSpPr>
            <p:spPr>
              <a:xfrm>
                <a:off x="9971872" y="13809542"/>
                <a:ext cx="720223" cy="288000"/>
              </a:xfrm>
              <a:prstGeom prst="round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sp>
            <p:nvSpPr>
              <p:cNvPr id="56" name="Rectangle à coins arrondis 55"/>
              <p:cNvSpPr/>
              <p:nvPr/>
            </p:nvSpPr>
            <p:spPr>
              <a:xfrm>
                <a:off x="14323211" y="13808985"/>
                <a:ext cx="711145" cy="288000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sp>
            <p:nvSpPr>
              <p:cNvPr id="57" name="Rectangle à coins arrondis 56"/>
              <p:cNvSpPr/>
              <p:nvPr/>
            </p:nvSpPr>
            <p:spPr>
              <a:xfrm>
                <a:off x="12131890" y="13808985"/>
                <a:ext cx="720223" cy="288000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  <p:sp>
            <p:nvSpPr>
              <p:cNvPr id="58" name="Rectangle à coins arrondis 57"/>
              <p:cNvSpPr/>
              <p:nvPr/>
            </p:nvSpPr>
            <p:spPr>
              <a:xfrm>
                <a:off x="10689758" y="13853372"/>
                <a:ext cx="1442974" cy="197951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 sz="1200"/>
              </a:p>
            </p:txBody>
          </p:sp>
        </p:grpSp>
        <p:sp>
          <p:nvSpPr>
            <p:cNvPr id="59" name="ZoneTexte 76"/>
            <p:cNvSpPr txBox="1">
              <a:spLocks noChangeArrowheads="1"/>
            </p:cNvSpPr>
            <p:nvPr/>
          </p:nvSpPr>
          <p:spPr bwMode="auto">
            <a:xfrm>
              <a:off x="7167658" y="1934214"/>
              <a:ext cx="2879724" cy="27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>
              <a:spAutoFit/>
            </a:bodyPr>
            <a:lstStyle/>
            <a:p>
              <a:pPr algn="ctr" eaLnBrk="1" hangingPunct="1"/>
              <a:r>
                <a:rPr lang="en-US" altLang="fr-FR" sz="1200" b="1" dirty="0"/>
                <a:t>Exon</a:t>
              </a:r>
              <a:r>
                <a:rPr lang="en-US" altLang="fr-FR" sz="1200" dirty="0"/>
                <a:t> </a:t>
              </a:r>
              <a:r>
                <a:rPr lang="en-US" altLang="fr-FR" sz="1200" b="1" dirty="0"/>
                <a:t>skipping</a:t>
              </a:r>
            </a:p>
          </p:txBody>
        </p:sp>
        <p:sp>
          <p:nvSpPr>
            <p:cNvPr id="60" name="ZoneTexte 76"/>
            <p:cNvSpPr txBox="1">
              <a:spLocks noChangeArrowheads="1"/>
            </p:cNvSpPr>
            <p:nvPr/>
          </p:nvSpPr>
          <p:spPr bwMode="auto">
            <a:xfrm>
              <a:off x="8777652" y="3068039"/>
              <a:ext cx="2883553" cy="27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>
              <a:spAutoFit/>
            </a:bodyPr>
            <a:lstStyle/>
            <a:p>
              <a:pPr algn="ctr" eaLnBrk="1" hangingPunct="1"/>
              <a:r>
                <a:rPr lang="en-US" altLang="fr-FR" sz="1200" b="1" dirty="0"/>
                <a:t>Splice Site Shift</a:t>
              </a:r>
              <a:endParaRPr lang="en-US" altLang="fr-FR" sz="1100" b="1" dirty="0"/>
            </a:p>
          </p:txBody>
        </p:sp>
        <p:sp>
          <p:nvSpPr>
            <p:cNvPr id="61" name="ZoneTexte 76"/>
            <p:cNvSpPr txBox="1">
              <a:spLocks noChangeArrowheads="1"/>
            </p:cNvSpPr>
            <p:nvPr/>
          </p:nvSpPr>
          <p:spPr bwMode="auto">
            <a:xfrm>
              <a:off x="8861000" y="4918738"/>
              <a:ext cx="2879724" cy="27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>
              <a:spAutoFit/>
            </a:bodyPr>
            <a:lstStyle/>
            <a:p>
              <a:pPr algn="ctr" eaLnBrk="1" hangingPunct="1"/>
              <a:r>
                <a:rPr lang="en-US" altLang="fr-FR" sz="1200" b="1" dirty="0"/>
                <a:t>Pseudo-Exon</a:t>
              </a:r>
              <a:endParaRPr lang="en-US" altLang="fr-FR" sz="1100" b="1" dirty="0"/>
            </a:p>
          </p:txBody>
        </p:sp>
        <p:sp>
          <p:nvSpPr>
            <p:cNvPr id="62" name="ZoneTexte 76"/>
            <p:cNvSpPr txBox="1">
              <a:spLocks noChangeArrowheads="1"/>
            </p:cNvSpPr>
            <p:nvPr/>
          </p:nvSpPr>
          <p:spPr bwMode="auto">
            <a:xfrm>
              <a:off x="8006871" y="5733032"/>
              <a:ext cx="2881313" cy="27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>
              <a:spAutoFit/>
            </a:bodyPr>
            <a:lstStyle/>
            <a:p>
              <a:pPr algn="ctr" eaLnBrk="1" hangingPunct="1"/>
              <a:r>
                <a:rPr lang="en-US" altLang="fr-FR" sz="1200" b="1" dirty="0"/>
                <a:t>Intron retention</a:t>
              </a:r>
              <a:endParaRPr lang="en-US" altLang="fr-FR" sz="1100" b="1" dirty="0"/>
            </a:p>
          </p:txBody>
        </p:sp>
        <p:cxnSp>
          <p:nvCxnSpPr>
            <p:cNvPr id="63" name="Connecteur droit avec flèche 62"/>
            <p:cNvCxnSpPr>
              <a:stCxn id="20" idx="2"/>
            </p:cNvCxnSpPr>
            <p:nvPr/>
          </p:nvCxnSpPr>
          <p:spPr>
            <a:xfrm flipH="1">
              <a:off x="7494113" y="2483885"/>
              <a:ext cx="1107058" cy="6859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necteur droit avec flèche 63"/>
            <p:cNvCxnSpPr>
              <a:stCxn id="34" idx="2"/>
            </p:cNvCxnSpPr>
            <p:nvPr/>
          </p:nvCxnSpPr>
          <p:spPr>
            <a:xfrm flipH="1">
              <a:off x="8688069" y="3690437"/>
              <a:ext cx="1391874" cy="7975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/>
            <p:cNvCxnSpPr>
              <a:stCxn id="43" idx="1"/>
            </p:cNvCxnSpPr>
            <p:nvPr/>
          </p:nvCxnSpPr>
          <p:spPr>
            <a:xfrm flipH="1">
              <a:off x="8036875" y="5471154"/>
              <a:ext cx="824124" cy="2293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necteur droit avec flèche 65"/>
            <p:cNvCxnSpPr>
              <a:stCxn id="55" idx="1"/>
            </p:cNvCxnSpPr>
            <p:nvPr/>
          </p:nvCxnSpPr>
          <p:spPr>
            <a:xfrm flipH="1" flipV="1">
              <a:off x="7695713" y="6042522"/>
              <a:ext cx="311158" cy="572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ZoneTexte 76"/>
            <p:cNvSpPr txBox="1">
              <a:spLocks noChangeArrowheads="1"/>
            </p:cNvSpPr>
            <p:nvPr/>
          </p:nvSpPr>
          <p:spPr bwMode="auto">
            <a:xfrm>
              <a:off x="289022" y="2929539"/>
              <a:ext cx="2286433" cy="27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/>
            <a:p>
              <a:pPr eaLnBrk="1" hangingPunct="1"/>
              <a:r>
                <a:rPr lang="en-US" altLang="fr-FR" sz="1200" b="1" dirty="0" smtClean="0">
                  <a:solidFill>
                    <a:srgbClr val="00B050"/>
                  </a:solidFill>
                </a:rPr>
                <a:t>No splicing alteration</a:t>
              </a:r>
              <a:endParaRPr lang="en-US" altLang="fr-FR" sz="1200" b="1" dirty="0">
                <a:solidFill>
                  <a:srgbClr val="00B050"/>
                </a:solidFill>
              </a:endParaRPr>
            </a:p>
          </p:txBody>
        </p:sp>
        <p:cxnSp>
          <p:nvCxnSpPr>
            <p:cNvPr id="68" name="Connecteur droit avec flèche 67"/>
            <p:cNvCxnSpPr>
              <a:stCxn id="67" idx="2"/>
            </p:cNvCxnSpPr>
            <p:nvPr/>
          </p:nvCxnSpPr>
          <p:spPr>
            <a:xfrm>
              <a:off x="1432239" y="3202760"/>
              <a:ext cx="717146" cy="6786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69" name="Tableau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127676"/>
              </p:ext>
            </p:extLst>
          </p:nvPr>
        </p:nvGraphicFramePr>
        <p:xfrm>
          <a:off x="7944168" y="5358346"/>
          <a:ext cx="33480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76071267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940141359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680867299"/>
                    </a:ext>
                  </a:extLst>
                </a:gridCol>
              </a:tblGrid>
              <a:tr h="20763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EXACTITUDE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SENSIBILITÉ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SPÉCIFICITÉ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407072"/>
                  </a:ext>
                </a:extLst>
              </a:tr>
              <a:tr h="207632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80.21 %</a:t>
                      </a:r>
                      <a:endParaRPr lang="en-US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90.96 %</a:t>
                      </a:r>
                      <a:endParaRPr lang="en-US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70.87 %</a:t>
                      </a:r>
                      <a:endParaRPr lang="en-US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216309"/>
                  </a:ext>
                </a:extLst>
              </a:tr>
              <a:tr h="2076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75.45 %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78.37 %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72.32 %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99784"/>
                  </a:ext>
                </a:extLst>
              </a:tr>
              <a:tr h="20763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85.45 %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70.71 %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98.26 %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966983"/>
                  </a:ext>
                </a:extLst>
              </a:tr>
            </a:tbl>
          </a:graphicData>
        </a:graphic>
      </p:graphicFrame>
      <p:cxnSp>
        <p:nvCxnSpPr>
          <p:cNvPr id="71" name="Connecteur droit avec flèche 70"/>
          <p:cNvCxnSpPr/>
          <p:nvPr/>
        </p:nvCxnSpPr>
        <p:spPr>
          <a:xfrm>
            <a:off x="8772609" y="5748528"/>
            <a:ext cx="0" cy="50400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>
            <a:off x="9872747" y="5748528"/>
            <a:ext cx="0" cy="75600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>
            <a:off x="10934784" y="5748528"/>
            <a:ext cx="0" cy="25200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e 85"/>
          <p:cNvGrpSpPr>
            <a:grpSpLocks noChangeAspect="1"/>
          </p:cNvGrpSpPr>
          <p:nvPr/>
        </p:nvGrpSpPr>
        <p:grpSpPr>
          <a:xfrm>
            <a:off x="8299050" y="4251675"/>
            <a:ext cx="2520000" cy="989224"/>
            <a:chOff x="8831210" y="1965019"/>
            <a:chExt cx="3209777" cy="1260000"/>
          </a:xfrm>
        </p:grpSpPr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1210" y="1965019"/>
              <a:ext cx="1247839" cy="1260000"/>
            </a:xfrm>
            <a:prstGeom prst="rect">
              <a:avLst/>
            </a:prstGeom>
          </p:spPr>
        </p:pic>
        <p:pic>
          <p:nvPicPr>
            <p:cNvPr id="79" name="Image 78"/>
            <p:cNvPicPr>
              <a:picLocks noChangeAspect="1"/>
            </p:cNvPicPr>
            <p:nvPr/>
          </p:nvPicPr>
          <p:blipFill rotWithShape="1">
            <a:blip r:embed="rId5"/>
            <a:srcRect l="15625" t="21250" r="15833" b="21875"/>
            <a:stretch/>
          </p:blipFill>
          <p:spPr>
            <a:xfrm>
              <a:off x="10219681" y="2415784"/>
              <a:ext cx="432000" cy="358470"/>
            </a:xfrm>
            <a:prstGeom prst="rect">
              <a:avLst/>
            </a:prstGeom>
          </p:spPr>
        </p:pic>
        <p:pic>
          <p:nvPicPr>
            <p:cNvPr id="80" name="Image 79"/>
            <p:cNvPicPr>
              <a:picLocks noChangeAspect="1"/>
            </p:cNvPicPr>
            <p:nvPr/>
          </p:nvPicPr>
          <p:blipFill rotWithShape="1">
            <a:blip r:embed="rId6"/>
            <a:srcRect l="26375" r="18500"/>
            <a:stretch/>
          </p:blipFill>
          <p:spPr>
            <a:xfrm>
              <a:off x="10792314" y="1965019"/>
              <a:ext cx="1248673" cy="1260000"/>
            </a:xfrm>
            <a:prstGeom prst="rect">
              <a:avLst/>
            </a:prstGeom>
          </p:spPr>
        </p:pic>
      </p:grpSp>
      <p:sp>
        <p:nvSpPr>
          <p:cNvPr id="81" name="Rectangle 80"/>
          <p:cNvSpPr/>
          <p:nvPr/>
        </p:nvSpPr>
        <p:spPr>
          <a:xfrm>
            <a:off x="8498586" y="3882343"/>
            <a:ext cx="58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SPiP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9580119" y="3882343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7437298" y="5644360"/>
            <a:ext cx="506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/>
              <a:t>SPiP</a:t>
            </a:r>
            <a:endParaRPr lang="en-US" sz="1600" b="1" dirty="0"/>
          </a:p>
        </p:txBody>
      </p:sp>
      <p:sp>
        <p:nvSpPr>
          <p:cNvPr id="84" name="Rectangle 83"/>
          <p:cNvSpPr/>
          <p:nvPr/>
        </p:nvSpPr>
        <p:spPr>
          <a:xfrm>
            <a:off x="7280588" y="5962728"/>
            <a:ext cx="7244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SPANR</a:t>
            </a:r>
            <a:r>
              <a:rPr lang="en-US" sz="1400" baseline="30000" dirty="0" smtClean="0"/>
              <a:t>1</a:t>
            </a:r>
            <a:endParaRPr lang="en-US" sz="1600" baseline="30000" dirty="0"/>
          </a:p>
        </p:txBody>
      </p:sp>
      <p:sp>
        <p:nvSpPr>
          <p:cNvPr id="85" name="Rectangle 84"/>
          <p:cNvSpPr/>
          <p:nvPr/>
        </p:nvSpPr>
        <p:spPr>
          <a:xfrm>
            <a:off x="7185627" y="6265908"/>
            <a:ext cx="8499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SpliceAI</a:t>
            </a:r>
            <a:r>
              <a:rPr lang="en-US" sz="1400" baseline="30000" dirty="0" smtClean="0"/>
              <a:t>2</a:t>
            </a:r>
            <a:endParaRPr lang="en-US" sz="1400" baseline="30000" dirty="0"/>
          </a:p>
        </p:txBody>
      </p:sp>
      <p:sp>
        <p:nvSpPr>
          <p:cNvPr id="88" name="Virage 87"/>
          <p:cNvSpPr>
            <a:spLocks noChangeAspect="1"/>
          </p:cNvSpPr>
          <p:nvPr/>
        </p:nvSpPr>
        <p:spPr>
          <a:xfrm rot="5400000">
            <a:off x="8510700" y="2911895"/>
            <a:ext cx="900000" cy="900000"/>
          </a:xfrm>
          <a:prstGeom prst="bentArrow">
            <a:avLst>
              <a:gd name="adj1" fmla="val 14711"/>
              <a:gd name="adj2" fmla="val 25000"/>
              <a:gd name="adj3" fmla="val 27205"/>
              <a:gd name="adj4" fmla="val 5863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ccolade fermante 88"/>
          <p:cNvSpPr/>
          <p:nvPr/>
        </p:nvSpPr>
        <p:spPr>
          <a:xfrm>
            <a:off x="7832841" y="1731586"/>
            <a:ext cx="445021" cy="2936262"/>
          </a:xfrm>
          <a:prstGeom prst="rightBrace">
            <a:avLst>
              <a:gd name="adj1" fmla="val 63982"/>
              <a:gd name="adj2" fmla="val 4221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37</a:t>
            </a:fld>
            <a:endParaRPr lang="en-US"/>
          </a:p>
        </p:txBody>
      </p:sp>
      <p:grpSp>
        <p:nvGrpSpPr>
          <p:cNvPr id="87" name="Groupe 86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90" name="Forme libre 89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91" name="Forme libre 90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92" name="Forme libre 91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0" y="6593563"/>
            <a:ext cx="35060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 smtClean="0"/>
              <a:t>1</a:t>
            </a:r>
            <a:r>
              <a:rPr lang="en-US" sz="1100" dirty="0" smtClean="0"/>
              <a:t>Xiong </a:t>
            </a:r>
            <a:r>
              <a:rPr lang="en-US" sz="1100" i="1" dirty="0" smtClean="0"/>
              <a:t>et al., Science,</a:t>
            </a:r>
            <a:r>
              <a:rPr lang="en-US" sz="1100" dirty="0" smtClean="0"/>
              <a:t> 2015 ; </a:t>
            </a:r>
            <a:r>
              <a:rPr lang="en-US" sz="1100" baseline="30000" dirty="0" smtClean="0"/>
              <a:t>2</a:t>
            </a:r>
            <a:r>
              <a:rPr lang="en-US" sz="1100" dirty="0" smtClean="0"/>
              <a:t>Jaganathan </a:t>
            </a:r>
            <a:r>
              <a:rPr lang="en-US" sz="1100" i="1" dirty="0" smtClean="0"/>
              <a:t>et al., Cell,</a:t>
            </a:r>
            <a:r>
              <a:rPr lang="en-US" sz="1100" dirty="0" smtClean="0"/>
              <a:t> 2019</a:t>
            </a:r>
            <a:endParaRPr lang="en-US" sz="1100" dirty="0"/>
          </a:p>
        </p:txBody>
      </p:sp>
      <p:pic>
        <p:nvPicPr>
          <p:cNvPr id="93" name="Image 184" descr="untitled.bmp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96" y="5203043"/>
            <a:ext cx="1104476" cy="56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6" descr="Afficher l'image d'origin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6" t="19148" r="10757" b="19711"/>
          <a:stretch>
            <a:fillRect/>
          </a:stretch>
        </p:blipFill>
        <p:spPr bwMode="auto">
          <a:xfrm>
            <a:off x="2581278" y="5203043"/>
            <a:ext cx="1098257" cy="56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t="27930" r="17990" b="41432"/>
          <a:stretch>
            <a:fillRect/>
          </a:stretch>
        </p:blipFill>
        <p:spPr bwMode="auto">
          <a:xfrm>
            <a:off x="1176292" y="5939081"/>
            <a:ext cx="1511193" cy="56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29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1" y="5203043"/>
            <a:ext cx="575869" cy="56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29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85" y="5939081"/>
            <a:ext cx="669154" cy="56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299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24" b="22185"/>
          <a:stretch/>
        </p:blipFill>
        <p:spPr bwMode="auto">
          <a:xfrm>
            <a:off x="4009639" y="5939081"/>
            <a:ext cx="998009" cy="5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Image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142" y="5203043"/>
            <a:ext cx="934078" cy="56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Imag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2"/>
          <a:stretch>
            <a:fillRect/>
          </a:stretch>
        </p:blipFill>
        <p:spPr bwMode="auto">
          <a:xfrm>
            <a:off x="115962" y="5939081"/>
            <a:ext cx="733830" cy="56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16202" y="1913098"/>
            <a:ext cx="2226525" cy="283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83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433090"/>
            <a:ext cx="642859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234800" y="494655"/>
            <a:ext cx="656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 smtClean="0"/>
              <a:t>SPiP</a:t>
            </a:r>
            <a:r>
              <a:rPr lang="en-US" sz="3200" dirty="0" smtClean="0"/>
              <a:t>, </a:t>
            </a:r>
            <a:r>
              <a:rPr lang="en-US" sz="3200" b="1" u="sng" dirty="0" smtClean="0"/>
              <a:t>S</a:t>
            </a:r>
            <a:r>
              <a:rPr lang="en-US" sz="3200" dirty="0" smtClean="0"/>
              <a:t>plicing </a:t>
            </a:r>
            <a:r>
              <a:rPr lang="en-US" sz="3200" b="1" u="sng" dirty="0" smtClean="0"/>
              <a:t>P</a:t>
            </a:r>
            <a:r>
              <a:rPr lang="en-US" sz="3200" dirty="0" smtClean="0"/>
              <a:t>red</a:t>
            </a:r>
            <a:r>
              <a:rPr lang="en-US" sz="3200" b="1" u="sng" dirty="0" smtClean="0"/>
              <a:t>i</a:t>
            </a:r>
            <a:r>
              <a:rPr lang="en-US" sz="3200" dirty="0" smtClean="0"/>
              <a:t>ction </a:t>
            </a:r>
            <a:r>
              <a:rPr lang="en-US" sz="3200" b="1" u="sng" dirty="0" smtClean="0"/>
              <a:t>P</a:t>
            </a:r>
            <a:r>
              <a:rPr lang="en-US" sz="3200" dirty="0" smtClean="0"/>
              <a:t>ipeline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(4/4)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905375" y="1562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2831645" y="1337541"/>
            <a:ext cx="65239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u="sng" dirty="0" smtClean="0"/>
              <a:t>Estimation des probabilités d’altération de l’épissage selon :</a:t>
            </a:r>
          </a:p>
          <a:p>
            <a:pPr algn="ctr"/>
            <a:r>
              <a:rPr lang="fr-FR" dirty="0" smtClean="0"/>
              <a:t>1) Position du variant</a:t>
            </a:r>
          </a:p>
          <a:p>
            <a:pPr algn="ctr"/>
            <a:r>
              <a:rPr lang="fr-FR" dirty="0" smtClean="0"/>
              <a:t>2) </a:t>
            </a:r>
            <a:r>
              <a:rPr lang="fr-FR" dirty="0" err="1" smtClean="0"/>
              <a:t>SPiP</a:t>
            </a:r>
            <a:r>
              <a:rPr lang="fr-FR" dirty="0" smtClean="0"/>
              <a:t> prédiction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107" y="494655"/>
            <a:ext cx="891313" cy="90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/>
          <a:srcRect l="6937" t="19640" r="4615" b="26966"/>
          <a:stretch/>
        </p:blipFill>
        <p:spPr>
          <a:xfrm>
            <a:off x="3201714" y="3980351"/>
            <a:ext cx="1662067" cy="64321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59" y="4978918"/>
            <a:ext cx="1466943" cy="978804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25020" y="4256916"/>
            <a:ext cx="24874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Polymorphisme comme données contrôles (MAF &gt; 5 %)</a:t>
            </a:r>
          </a:p>
          <a:p>
            <a:pPr algn="ctr"/>
            <a:r>
              <a:rPr lang="fr-FR" sz="1400" dirty="0" smtClean="0"/>
              <a:t>N = 55 487 </a:t>
            </a:r>
            <a:r>
              <a:rPr lang="fr-FR" sz="1400" dirty="0" err="1" smtClean="0"/>
              <a:t>SNPs</a:t>
            </a:r>
            <a:endParaRPr lang="fr-FR" sz="1400" dirty="0"/>
          </a:p>
        </p:txBody>
      </p:sp>
      <p:sp>
        <p:nvSpPr>
          <p:cNvPr id="16" name="Plus 15"/>
          <p:cNvSpPr>
            <a:spLocks noChangeAspect="1"/>
          </p:cNvSpPr>
          <p:nvPr/>
        </p:nvSpPr>
        <p:spPr>
          <a:xfrm>
            <a:off x="1131021" y="3795520"/>
            <a:ext cx="475419" cy="47542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71" name="Image 70"/>
          <p:cNvPicPr>
            <a:picLocks noChangeAspect="1"/>
          </p:cNvPicPr>
          <p:nvPr/>
        </p:nvPicPr>
        <p:blipFill rotWithShape="1">
          <a:blip r:embed="rId6"/>
          <a:srcRect l="979" t="14839" r="645" b="9380"/>
          <a:stretch/>
        </p:blipFill>
        <p:spPr>
          <a:xfrm>
            <a:off x="321419" y="2827444"/>
            <a:ext cx="2097438" cy="965350"/>
          </a:xfrm>
          <a:prstGeom prst="rect">
            <a:avLst/>
          </a:prstGeom>
        </p:spPr>
      </p:pic>
      <p:sp>
        <p:nvSpPr>
          <p:cNvPr id="72" name="ZoneTexte 71"/>
          <p:cNvSpPr txBox="1"/>
          <p:nvPr/>
        </p:nvSpPr>
        <p:spPr>
          <a:xfrm>
            <a:off x="403032" y="2540175"/>
            <a:ext cx="1908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Le jeu de 2 784 </a:t>
            </a:r>
            <a:r>
              <a:rPr lang="fr-FR" sz="1400" dirty="0" err="1" smtClean="0"/>
              <a:t>variants</a:t>
            </a:r>
            <a:endParaRPr lang="fr-FR" sz="1400" dirty="0"/>
          </a:p>
        </p:txBody>
      </p:sp>
      <p:sp>
        <p:nvSpPr>
          <p:cNvPr id="17" name="Accolade fermante 16"/>
          <p:cNvSpPr/>
          <p:nvPr/>
        </p:nvSpPr>
        <p:spPr>
          <a:xfrm>
            <a:off x="2584607" y="2540174"/>
            <a:ext cx="451357" cy="3417547"/>
          </a:xfrm>
          <a:prstGeom prst="rightBrace">
            <a:avLst>
              <a:gd name="adj1" fmla="val 50956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4" name="ZoneTexte 73"/>
          <p:cNvSpPr txBox="1"/>
          <p:nvPr/>
        </p:nvSpPr>
        <p:spPr>
          <a:xfrm>
            <a:off x="3245837" y="3693443"/>
            <a:ext cx="1619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Théorème de Bayes</a:t>
            </a:r>
            <a:endParaRPr lang="fr-FR" sz="1400" dirty="0"/>
          </a:p>
        </p:txBody>
      </p:sp>
      <p:sp>
        <p:nvSpPr>
          <p:cNvPr id="73" name="Flèche droite 72"/>
          <p:cNvSpPr/>
          <p:nvPr/>
        </p:nvSpPr>
        <p:spPr>
          <a:xfrm>
            <a:off x="4947398" y="4181104"/>
            <a:ext cx="409213" cy="2644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e 78"/>
          <p:cNvGrpSpPr/>
          <p:nvPr/>
        </p:nvGrpSpPr>
        <p:grpSpPr>
          <a:xfrm>
            <a:off x="81030" y="6213632"/>
            <a:ext cx="612000" cy="612000"/>
            <a:chOff x="4535630" y="6147187"/>
            <a:chExt cx="612000" cy="612000"/>
          </a:xfrm>
        </p:grpSpPr>
        <p:pic>
          <p:nvPicPr>
            <p:cNvPr id="77" name="Image 76"/>
            <p:cNvPicPr>
              <a:picLocks noChangeAspect="1"/>
            </p:cNvPicPr>
            <p:nvPr/>
          </p:nvPicPr>
          <p:blipFill rotWithShape="1">
            <a:blip r:embed="rId7"/>
            <a:srcRect l="8774" t="8853" r="9014" b="8936"/>
            <a:stretch/>
          </p:blipFill>
          <p:spPr>
            <a:xfrm>
              <a:off x="4535630" y="6147187"/>
              <a:ext cx="612000" cy="612000"/>
            </a:xfrm>
            <a:prstGeom prst="rect">
              <a:avLst/>
            </a:prstGeom>
          </p:spPr>
        </p:pic>
        <p:sp>
          <p:nvSpPr>
            <p:cNvPr id="78" name="Rectangle 77"/>
            <p:cNvSpPr/>
            <p:nvPr/>
          </p:nvSpPr>
          <p:spPr>
            <a:xfrm>
              <a:off x="4543311" y="6268521"/>
              <a:ext cx="5966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SPiP</a:t>
              </a:r>
              <a:endParaRPr lang="en-US" dirty="0"/>
            </a:p>
          </p:txBody>
        </p:sp>
      </p:grpSp>
      <p:sp>
        <p:nvSpPr>
          <p:cNvPr id="80" name="ZoneTexte 79"/>
          <p:cNvSpPr txBox="1"/>
          <p:nvPr/>
        </p:nvSpPr>
        <p:spPr>
          <a:xfrm>
            <a:off x="700712" y="6210390"/>
            <a:ext cx="61860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Article en cours de rédaction</a:t>
            </a:r>
            <a:r>
              <a:rPr lang="en-US" dirty="0" smtClean="0"/>
              <a:t>, </a:t>
            </a:r>
            <a:r>
              <a:rPr lang="en-AU" sz="1200" i="1" dirty="0" err="1" smtClean="0"/>
              <a:t>SPiP</a:t>
            </a:r>
            <a:r>
              <a:rPr lang="en-AU" sz="1200" i="1" dirty="0" smtClean="0"/>
              <a:t>: a Splicing Prediction Pipeline addressing the diversity of splice alterations, validated on a curated diagnostic set of 2,784 </a:t>
            </a:r>
            <a:r>
              <a:rPr lang="en-AU" sz="1200" i="1" dirty="0" err="1" smtClean="0"/>
              <a:t>exonic</a:t>
            </a:r>
            <a:r>
              <a:rPr lang="en-AU" sz="1200" i="1" dirty="0" smtClean="0"/>
              <a:t> and </a:t>
            </a:r>
            <a:r>
              <a:rPr lang="en-AU" sz="1200" i="1" dirty="0" err="1" smtClean="0"/>
              <a:t>intronic</a:t>
            </a:r>
            <a:endParaRPr lang="en-AU" sz="1200" i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26" name="Groupe 25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27" name="Forme libre 26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28" name="Forme libre 27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29" name="Forme libre 28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3160" y="2291648"/>
            <a:ext cx="6346308" cy="40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39</a:t>
            </a:fld>
            <a:endParaRPr lang="en-US"/>
          </a:p>
        </p:txBody>
      </p:sp>
      <p:grpSp>
        <p:nvGrpSpPr>
          <p:cNvPr id="34" name="Groupe 33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35" name="Forme libre 3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36" name="Forme libre 35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2547010" y="1058611"/>
            <a:ext cx="7969854" cy="5400000"/>
            <a:chOff x="3389567" y="1766767"/>
            <a:chExt cx="7969854" cy="5400000"/>
          </a:xfrm>
        </p:grpSpPr>
        <p:sp>
          <p:nvSpPr>
            <p:cNvPr id="45" name="Secteurs 44"/>
            <p:cNvSpPr>
              <a:spLocks noChangeAspect="1"/>
            </p:cNvSpPr>
            <p:nvPr/>
          </p:nvSpPr>
          <p:spPr>
            <a:xfrm>
              <a:off x="3953100" y="2181450"/>
              <a:ext cx="4500000" cy="4500000"/>
            </a:xfrm>
            <a:prstGeom prst="pie">
              <a:avLst>
                <a:gd name="adj1" fmla="val 2833325"/>
                <a:gd name="adj2" fmla="val 885083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Secteurs 42"/>
            <p:cNvSpPr>
              <a:spLocks noChangeAspect="1"/>
            </p:cNvSpPr>
            <p:nvPr/>
          </p:nvSpPr>
          <p:spPr>
            <a:xfrm>
              <a:off x="3953100" y="2181450"/>
              <a:ext cx="4500000" cy="4500000"/>
            </a:xfrm>
            <a:prstGeom prst="pie">
              <a:avLst>
                <a:gd name="adj1" fmla="val 8846596"/>
                <a:gd name="adj2" fmla="val 1710381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Secteurs 43"/>
            <p:cNvSpPr>
              <a:spLocks noChangeAspect="1"/>
            </p:cNvSpPr>
            <p:nvPr/>
          </p:nvSpPr>
          <p:spPr>
            <a:xfrm>
              <a:off x="3389567" y="1766767"/>
              <a:ext cx="5400000" cy="5400000"/>
            </a:xfrm>
            <a:prstGeom prst="pie">
              <a:avLst>
                <a:gd name="adj1" fmla="val 17092612"/>
                <a:gd name="adj2" fmla="val 283276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9" name="Picture 4" descr="C:\Documents and Settings\LEMRAP\Local Settings\Temporary Internet Files\Content.IE5\2F6RZO5N\0511-0709-2511-5453_Excited_Fortune_Teller_clipart_image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628" y="3313778"/>
              <a:ext cx="1071429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 descr="C:\Documents and Settings\LEMRAP\Local Settings\Temporary Internet Files\Content.IE5\A1BW38LD\6052E-observation[1]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20" y="3855055"/>
              <a:ext cx="949215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Imag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7149" y="5489716"/>
              <a:ext cx="703813" cy="900000"/>
            </a:xfrm>
            <a:prstGeom prst="rect">
              <a:avLst/>
            </a:prstGeom>
          </p:spPr>
        </p:pic>
        <p:sp>
          <p:nvSpPr>
            <p:cNvPr id="40" name="ZoneTexte 39"/>
            <p:cNvSpPr txBox="1"/>
            <p:nvPr/>
          </p:nvSpPr>
          <p:spPr>
            <a:xfrm>
              <a:off x="4727628" y="2963345"/>
              <a:ext cx="10506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PREDIRE</a:t>
              </a:r>
              <a:endParaRPr lang="en-US" sz="1200" b="1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6975465" y="3345186"/>
              <a:ext cx="117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ANALYSER</a:t>
              </a:r>
              <a:endParaRPr lang="en-US" b="1" dirty="0"/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5053260" y="5202968"/>
              <a:ext cx="15192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/>
                <a:t>INTERPRETER</a:t>
              </a:r>
              <a:endParaRPr lang="en-US" sz="1200" b="1" dirty="0"/>
            </a:p>
          </p:txBody>
        </p:sp>
        <p:sp>
          <p:nvSpPr>
            <p:cNvPr id="657" name="Accolade fermante 656"/>
            <p:cNvSpPr/>
            <p:nvPr/>
          </p:nvSpPr>
          <p:spPr>
            <a:xfrm rot="10800000">
              <a:off x="8528516" y="3201384"/>
              <a:ext cx="330990" cy="646331"/>
            </a:xfrm>
            <a:prstGeom prst="rightBrace">
              <a:avLst>
                <a:gd name="adj1" fmla="val 32163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ZoneTexte 657"/>
            <p:cNvSpPr txBox="1"/>
            <p:nvPr/>
          </p:nvSpPr>
          <p:spPr>
            <a:xfrm>
              <a:off x="8859506" y="3201385"/>
              <a:ext cx="24999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u="sng" dirty="0" smtClean="0"/>
                <a:t>Études </a:t>
              </a:r>
              <a:r>
                <a:rPr lang="fr-FR" i="1" u="sng" dirty="0" smtClean="0"/>
                <a:t>in vitro </a:t>
              </a:r>
              <a:r>
                <a:rPr lang="fr-FR" u="sng" dirty="0" smtClean="0"/>
                <a:t>: RNA-</a:t>
              </a:r>
              <a:r>
                <a:rPr lang="fr-FR" u="sng" dirty="0" err="1" smtClean="0"/>
                <a:t>seq</a:t>
              </a:r>
              <a:endParaRPr lang="fr-FR" u="sng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 err="1" smtClean="0"/>
                <a:t>SpliceLauncher</a:t>
              </a:r>
              <a:endParaRPr lang="fr-FR" dirty="0" smtClean="0"/>
            </a:p>
          </p:txBody>
        </p:sp>
        <p:cxnSp>
          <p:nvCxnSpPr>
            <p:cNvPr id="51" name="Connecteur droit avec flèche 50"/>
            <p:cNvCxnSpPr>
              <a:stCxn id="657" idx="1"/>
              <a:endCxn id="41" idx="3"/>
            </p:cNvCxnSpPr>
            <p:nvPr/>
          </p:nvCxnSpPr>
          <p:spPr>
            <a:xfrm flipH="1">
              <a:off x="8149988" y="3524549"/>
              <a:ext cx="378528" cy="53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87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Espace réservé du numéro de diapositive 3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5" name="Forme libre 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6" name="Forme libre 5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2858864" y="485617"/>
            <a:ext cx="6474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Mécanismes d’altération de l’épissage</a:t>
            </a:r>
            <a:endParaRPr lang="fr-FR" sz="3200" dirty="0"/>
          </a:p>
        </p:txBody>
      </p:sp>
      <p:grpSp>
        <p:nvGrpSpPr>
          <p:cNvPr id="186" name="Groupe 185"/>
          <p:cNvGrpSpPr/>
          <p:nvPr/>
        </p:nvGrpSpPr>
        <p:grpSpPr>
          <a:xfrm>
            <a:off x="676177" y="4079746"/>
            <a:ext cx="1488451" cy="537065"/>
            <a:chOff x="11442106" y="1444319"/>
            <a:chExt cx="2121494" cy="765481"/>
          </a:xfrm>
        </p:grpSpPr>
        <p:grpSp>
          <p:nvGrpSpPr>
            <p:cNvPr id="245" name="Groupe 244"/>
            <p:cNvGrpSpPr/>
            <p:nvPr/>
          </p:nvGrpSpPr>
          <p:grpSpPr>
            <a:xfrm>
              <a:off x="11588399" y="1813650"/>
              <a:ext cx="1828800" cy="252000"/>
              <a:chOff x="7389779" y="1926946"/>
              <a:chExt cx="1828800" cy="252000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7389779" y="1926946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1</a:t>
                </a:r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8304179" y="1926946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3</a:t>
                </a:r>
              </a:p>
            </p:txBody>
          </p:sp>
        </p:grpSp>
        <p:sp>
          <p:nvSpPr>
            <p:cNvPr id="246" name="ZoneTexte 245"/>
            <p:cNvSpPr txBox="1"/>
            <p:nvPr/>
          </p:nvSpPr>
          <p:spPr>
            <a:xfrm>
              <a:off x="11918270" y="1457450"/>
              <a:ext cx="1287237" cy="394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Saut d’exon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11442106" y="1444319"/>
              <a:ext cx="2121494" cy="7654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</p:grpSp>
      <p:sp>
        <p:nvSpPr>
          <p:cNvPr id="191" name="Éclair 190"/>
          <p:cNvSpPr>
            <a:spLocks noChangeAspect="1"/>
          </p:cNvSpPr>
          <p:nvPr/>
        </p:nvSpPr>
        <p:spPr>
          <a:xfrm>
            <a:off x="2849669" y="1869226"/>
            <a:ext cx="360001" cy="360000"/>
          </a:xfrm>
          <a:prstGeom prst="lightningBol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4400"/>
          </a:p>
        </p:txBody>
      </p:sp>
      <p:grpSp>
        <p:nvGrpSpPr>
          <p:cNvPr id="284" name="Groupe 283"/>
          <p:cNvGrpSpPr/>
          <p:nvPr/>
        </p:nvGrpSpPr>
        <p:grpSpPr>
          <a:xfrm>
            <a:off x="1276427" y="5038725"/>
            <a:ext cx="1814502" cy="755741"/>
            <a:chOff x="5722326" y="5407646"/>
            <a:chExt cx="1814502" cy="755741"/>
          </a:xfrm>
        </p:grpSpPr>
        <p:grpSp>
          <p:nvGrpSpPr>
            <p:cNvPr id="138" name="Groupe 137"/>
            <p:cNvGrpSpPr/>
            <p:nvPr/>
          </p:nvGrpSpPr>
          <p:grpSpPr>
            <a:xfrm>
              <a:off x="5722326" y="5407646"/>
              <a:ext cx="1814502" cy="755741"/>
              <a:chOff x="8790346" y="3848706"/>
              <a:chExt cx="2586215" cy="1077159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8936639" y="4537819"/>
                <a:ext cx="914400" cy="25199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1</a:t>
                </a: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0319039" y="4537819"/>
                <a:ext cx="914400" cy="25199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3</a:t>
                </a:r>
              </a:p>
            </p:txBody>
          </p:sp>
          <p:sp>
            <p:nvSpPr>
              <p:cNvPr id="183" name="ZoneTexte 182"/>
              <p:cNvSpPr txBox="1"/>
              <p:nvPr/>
            </p:nvSpPr>
            <p:spPr>
              <a:xfrm>
                <a:off x="9429582" y="3881250"/>
                <a:ext cx="1428527" cy="658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/>
                  <a:t>Nouveau </a:t>
                </a:r>
                <a:r>
                  <a:rPr lang="fr-FR" sz="1200" dirty="0" smtClean="0"/>
                  <a:t>site</a:t>
                </a:r>
              </a:p>
              <a:p>
                <a:pPr algn="ctr"/>
                <a:r>
                  <a:rPr lang="fr-FR" sz="1100" i="1" dirty="0" smtClean="0"/>
                  <a:t>Cryptique</a:t>
                </a:r>
                <a:endParaRPr lang="fr-FR" sz="1200" i="1" dirty="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8790346" y="3848706"/>
                <a:ext cx="2586215" cy="10771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360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9851039" y="4537819"/>
                <a:ext cx="468000" cy="251999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2</a:t>
                </a:r>
              </a:p>
            </p:txBody>
          </p:sp>
        </p:grpSp>
        <p:sp>
          <p:nvSpPr>
            <p:cNvPr id="140" name="Explosion 1 139"/>
            <p:cNvSpPr>
              <a:spLocks noChangeAspect="1"/>
            </p:cNvSpPr>
            <p:nvPr/>
          </p:nvSpPr>
          <p:spPr>
            <a:xfrm>
              <a:off x="7090236" y="5512671"/>
              <a:ext cx="126289" cy="126289"/>
            </a:xfrm>
            <a:prstGeom prst="irregularSeal1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</p:grpSp>
      <p:grpSp>
        <p:nvGrpSpPr>
          <p:cNvPr id="88" name="Groupe 87"/>
          <p:cNvGrpSpPr/>
          <p:nvPr/>
        </p:nvGrpSpPr>
        <p:grpSpPr>
          <a:xfrm>
            <a:off x="9723093" y="3697023"/>
            <a:ext cx="2352250" cy="537065"/>
            <a:chOff x="8142646" y="5738316"/>
            <a:chExt cx="3352668" cy="765481"/>
          </a:xfrm>
        </p:grpSpPr>
        <p:sp>
          <p:nvSpPr>
            <p:cNvPr id="130" name="Rectangle 129"/>
            <p:cNvSpPr/>
            <p:nvPr/>
          </p:nvSpPr>
          <p:spPr>
            <a:xfrm>
              <a:off x="8288939" y="6101609"/>
              <a:ext cx="914400" cy="252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1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10471903" y="6101609"/>
              <a:ext cx="914400" cy="25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3</a:t>
              </a:r>
            </a:p>
          </p:txBody>
        </p:sp>
        <p:sp>
          <p:nvSpPr>
            <p:cNvPr id="132" name="ZoneTexte 131"/>
            <p:cNvSpPr txBox="1"/>
            <p:nvPr/>
          </p:nvSpPr>
          <p:spPr>
            <a:xfrm>
              <a:off x="9171126" y="5759919"/>
              <a:ext cx="1408969" cy="394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Pseudo-exon</a:t>
              </a:r>
              <a:endParaRPr lang="fr-FR" sz="3600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142646" y="5738316"/>
              <a:ext cx="3352668" cy="7654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9201394" y="6101609"/>
              <a:ext cx="914400" cy="252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2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0113849" y="6101609"/>
              <a:ext cx="360000" cy="2520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</p:grpSp>
      <p:grpSp>
        <p:nvGrpSpPr>
          <p:cNvPr id="253" name="Groupe 252"/>
          <p:cNvGrpSpPr/>
          <p:nvPr/>
        </p:nvGrpSpPr>
        <p:grpSpPr>
          <a:xfrm>
            <a:off x="943758" y="6045320"/>
            <a:ext cx="3433589" cy="537065"/>
            <a:chOff x="5198694" y="6142977"/>
            <a:chExt cx="3433589" cy="537065"/>
          </a:xfrm>
        </p:grpSpPr>
        <p:sp>
          <p:nvSpPr>
            <p:cNvPr id="19" name="ZoneTexte 18"/>
            <p:cNvSpPr txBox="1"/>
            <p:nvPr/>
          </p:nvSpPr>
          <p:spPr>
            <a:xfrm>
              <a:off x="6278858" y="6159172"/>
              <a:ext cx="1327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Rétention d’intron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198694" y="6142977"/>
              <a:ext cx="3433589" cy="537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  <p:grpSp>
          <p:nvGrpSpPr>
            <p:cNvPr id="25" name="Groupe 24"/>
            <p:cNvGrpSpPr/>
            <p:nvPr/>
          </p:nvGrpSpPr>
          <p:grpSpPr>
            <a:xfrm>
              <a:off x="5301334" y="6402102"/>
              <a:ext cx="3244057" cy="176805"/>
              <a:chOff x="8288939" y="8058358"/>
              <a:chExt cx="4623764" cy="252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288939" y="8058358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1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1998303" y="8058358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3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1083903" y="8058358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2</a:t>
                </a:r>
              </a:p>
            </p:txBody>
          </p:sp>
          <p:cxnSp>
            <p:nvCxnSpPr>
              <p:cNvPr id="29" name="Connecteur droit 28"/>
              <p:cNvCxnSpPr>
                <a:stCxn id="26" idx="3"/>
                <a:endCxn id="28" idx="1"/>
              </p:cNvCxnSpPr>
              <p:nvPr/>
            </p:nvCxnSpPr>
            <p:spPr>
              <a:xfrm>
                <a:off x="9203339" y="8184358"/>
                <a:ext cx="188056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55" name="Connecteur droit 254"/>
          <p:cNvCxnSpPr/>
          <p:nvPr/>
        </p:nvCxnSpPr>
        <p:spPr>
          <a:xfrm>
            <a:off x="6072623" y="1266890"/>
            <a:ext cx="0" cy="5269086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1" name="Connecteur droit avec flèche 270"/>
          <p:cNvCxnSpPr>
            <a:stCxn id="191" idx="4"/>
            <a:endCxn id="202" idx="0"/>
          </p:cNvCxnSpPr>
          <p:nvPr/>
        </p:nvCxnSpPr>
        <p:spPr>
          <a:xfrm flipH="1">
            <a:off x="2168743" y="2229226"/>
            <a:ext cx="1040927" cy="55648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Connecteur droit avec flèche 271"/>
          <p:cNvCxnSpPr>
            <a:stCxn id="191" idx="4"/>
            <a:endCxn id="201" idx="0"/>
          </p:cNvCxnSpPr>
          <p:nvPr/>
        </p:nvCxnSpPr>
        <p:spPr>
          <a:xfrm flipH="1">
            <a:off x="2523769" y="2229226"/>
            <a:ext cx="685901" cy="55648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Connecteur droit avec flèche 274"/>
          <p:cNvCxnSpPr>
            <a:stCxn id="191" idx="4"/>
            <a:endCxn id="264" idx="0"/>
          </p:cNvCxnSpPr>
          <p:nvPr/>
        </p:nvCxnSpPr>
        <p:spPr>
          <a:xfrm>
            <a:off x="3209670" y="2229226"/>
            <a:ext cx="313318" cy="5595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Connecteur droit avec flèche 277"/>
          <p:cNvCxnSpPr>
            <a:stCxn id="191" idx="4"/>
            <a:endCxn id="198" idx="0"/>
          </p:cNvCxnSpPr>
          <p:nvPr/>
        </p:nvCxnSpPr>
        <p:spPr>
          <a:xfrm>
            <a:off x="3209670" y="2229226"/>
            <a:ext cx="102296" cy="52260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Connecteur droit avec flèche 280"/>
          <p:cNvCxnSpPr>
            <a:stCxn id="191" idx="4"/>
            <a:endCxn id="197" idx="0"/>
          </p:cNvCxnSpPr>
          <p:nvPr/>
        </p:nvCxnSpPr>
        <p:spPr>
          <a:xfrm flipH="1">
            <a:off x="2745722" y="2229226"/>
            <a:ext cx="463948" cy="52260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e 1"/>
          <p:cNvGrpSpPr/>
          <p:nvPr/>
        </p:nvGrpSpPr>
        <p:grpSpPr>
          <a:xfrm>
            <a:off x="58844" y="2629913"/>
            <a:ext cx="5940000" cy="352351"/>
            <a:chOff x="58844" y="2629913"/>
            <a:chExt cx="5940000" cy="352351"/>
          </a:xfrm>
        </p:grpSpPr>
        <p:sp>
          <p:nvSpPr>
            <p:cNvPr id="200" name="ZoneTexte 199"/>
            <p:cNvSpPr txBox="1"/>
            <p:nvPr/>
          </p:nvSpPr>
          <p:spPr>
            <a:xfrm>
              <a:off x="894028" y="2785714"/>
              <a:ext cx="15388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GT</a:t>
              </a:r>
            </a:p>
          </p:txBody>
        </p:sp>
        <p:sp>
          <p:nvSpPr>
            <p:cNvPr id="201" name="ZoneTexte 200"/>
            <p:cNvSpPr txBox="1"/>
            <p:nvPr/>
          </p:nvSpPr>
          <p:spPr>
            <a:xfrm>
              <a:off x="2439611" y="2785713"/>
              <a:ext cx="16831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AG</a:t>
              </a:r>
            </a:p>
          </p:txBody>
        </p:sp>
        <p:sp>
          <p:nvSpPr>
            <p:cNvPr id="202" name="ZoneTexte 201"/>
            <p:cNvSpPr txBox="1"/>
            <p:nvPr/>
          </p:nvSpPr>
          <p:spPr>
            <a:xfrm>
              <a:off x="2127866" y="2785713"/>
              <a:ext cx="81754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A</a:t>
              </a: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8844" y="2751835"/>
              <a:ext cx="836129" cy="23042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100" b="1" dirty="0"/>
                <a:t>1</a:t>
              </a: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610780" y="2751835"/>
              <a:ext cx="836129" cy="23042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100" b="1" dirty="0"/>
                <a:t>2</a:t>
              </a: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5162715" y="2751835"/>
              <a:ext cx="836129" cy="230429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100" b="1" dirty="0"/>
                <a:t>3</a:t>
              </a:r>
            </a:p>
          </p:txBody>
        </p:sp>
        <p:cxnSp>
          <p:nvCxnSpPr>
            <p:cNvPr id="195" name="Connecteur droit 194"/>
            <p:cNvCxnSpPr>
              <a:stCxn id="200" idx="3"/>
              <a:endCxn id="202" idx="1"/>
            </p:cNvCxnSpPr>
            <p:nvPr/>
          </p:nvCxnSpPr>
          <p:spPr>
            <a:xfrm flipV="1">
              <a:off x="1047916" y="2866505"/>
              <a:ext cx="107995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Rectangle 195"/>
            <p:cNvSpPr/>
            <p:nvPr/>
          </p:nvSpPr>
          <p:spPr>
            <a:xfrm>
              <a:off x="677735" y="2751835"/>
              <a:ext cx="164592" cy="230429"/>
            </a:xfrm>
            <a:prstGeom prst="rect">
              <a:avLst/>
            </a:prstGeom>
            <a:solidFill>
              <a:srgbClr val="76B44E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ESE</a:t>
              </a: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2663426" y="2751835"/>
              <a:ext cx="164592" cy="230429"/>
            </a:xfrm>
            <a:prstGeom prst="rect">
              <a:avLst/>
            </a:prstGeom>
            <a:pattFill prst="wdUpDiag">
              <a:fgClr>
                <a:srgbClr val="3C6EC8"/>
              </a:fgClr>
              <a:bgClr>
                <a:srgbClr val="3C6EC8"/>
              </a:bgClr>
            </a:patt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ESE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3229670" y="2751835"/>
              <a:ext cx="164592" cy="230429"/>
            </a:xfrm>
            <a:prstGeom prst="rect">
              <a:avLst/>
            </a:prstGeom>
            <a:pattFill prst="wdUpDiag">
              <a:fgClr>
                <a:srgbClr val="3C6EC8"/>
              </a:fgClr>
              <a:bgClr>
                <a:srgbClr val="3C6EC8"/>
              </a:bgClr>
            </a:patt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ESE</a:t>
              </a: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215360" y="2751835"/>
              <a:ext cx="164592" cy="230429"/>
            </a:xfrm>
            <a:prstGeom prst="rect">
              <a:avLst/>
            </a:prstGeom>
            <a:pattFill prst="wdUpDiag">
              <a:fgClr>
                <a:srgbClr val="F67C2A"/>
              </a:fgClr>
              <a:bgClr>
                <a:srgbClr val="F67C2A"/>
              </a:bgClr>
            </a:patt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ESE</a:t>
              </a:r>
            </a:p>
          </p:txBody>
        </p:sp>
        <p:cxnSp>
          <p:nvCxnSpPr>
            <p:cNvPr id="203" name="Connecteur droit 202"/>
            <p:cNvCxnSpPr>
              <a:stCxn id="202" idx="3"/>
              <a:endCxn id="201" idx="1"/>
            </p:cNvCxnSpPr>
            <p:nvPr/>
          </p:nvCxnSpPr>
          <p:spPr>
            <a:xfrm>
              <a:off x="2209620" y="2866505"/>
              <a:ext cx="2299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4" name="ZoneTexte 263"/>
            <p:cNvSpPr txBox="1"/>
            <p:nvPr/>
          </p:nvSpPr>
          <p:spPr>
            <a:xfrm>
              <a:off x="3446044" y="2788806"/>
              <a:ext cx="15388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GT</a:t>
              </a:r>
            </a:p>
          </p:txBody>
        </p:sp>
        <p:sp>
          <p:nvSpPr>
            <p:cNvPr id="265" name="ZoneTexte 264"/>
            <p:cNvSpPr txBox="1"/>
            <p:nvPr/>
          </p:nvSpPr>
          <p:spPr>
            <a:xfrm>
              <a:off x="4991627" y="2788805"/>
              <a:ext cx="16831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AG</a:t>
              </a:r>
            </a:p>
          </p:txBody>
        </p:sp>
        <p:sp>
          <p:nvSpPr>
            <p:cNvPr id="266" name="ZoneTexte 265"/>
            <p:cNvSpPr txBox="1"/>
            <p:nvPr/>
          </p:nvSpPr>
          <p:spPr>
            <a:xfrm>
              <a:off x="4679882" y="2788805"/>
              <a:ext cx="81754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A</a:t>
              </a:r>
            </a:p>
          </p:txBody>
        </p:sp>
        <p:cxnSp>
          <p:nvCxnSpPr>
            <p:cNvPr id="267" name="Connecteur droit 266"/>
            <p:cNvCxnSpPr>
              <a:stCxn id="264" idx="3"/>
              <a:endCxn id="266" idx="1"/>
            </p:cNvCxnSpPr>
            <p:nvPr/>
          </p:nvCxnSpPr>
          <p:spPr>
            <a:xfrm flipV="1">
              <a:off x="3599932" y="2869597"/>
              <a:ext cx="107995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Connecteur droit 267"/>
            <p:cNvCxnSpPr>
              <a:stCxn id="266" idx="3"/>
              <a:endCxn id="265" idx="1"/>
            </p:cNvCxnSpPr>
            <p:nvPr/>
          </p:nvCxnSpPr>
          <p:spPr>
            <a:xfrm>
              <a:off x="4761636" y="2869597"/>
              <a:ext cx="2299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5" name="Explosion 1 284"/>
            <p:cNvSpPr>
              <a:spLocks noChangeAspect="1"/>
            </p:cNvSpPr>
            <p:nvPr/>
          </p:nvSpPr>
          <p:spPr>
            <a:xfrm>
              <a:off x="2979995" y="2629913"/>
              <a:ext cx="126289" cy="126289"/>
            </a:xfrm>
            <a:prstGeom prst="irregularSeal1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</p:grpSp>
      <p:sp>
        <p:nvSpPr>
          <p:cNvPr id="290" name="Forme 289"/>
          <p:cNvSpPr/>
          <p:nvPr/>
        </p:nvSpPr>
        <p:spPr>
          <a:xfrm rot="1594602" flipV="1">
            <a:off x="1293096" y="4064264"/>
            <a:ext cx="4706637" cy="1756239"/>
          </a:xfrm>
          <a:prstGeom prst="swooshArrow">
            <a:avLst>
              <a:gd name="adj1" fmla="val 16310"/>
              <a:gd name="adj2" fmla="val 31370"/>
            </a:avLst>
          </a:pr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1" name="Ellipse 290"/>
          <p:cNvSpPr>
            <a:spLocks noChangeAspect="1"/>
          </p:cNvSpPr>
          <p:nvPr/>
        </p:nvSpPr>
        <p:spPr>
          <a:xfrm>
            <a:off x="2345259" y="399032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Ellipse 291"/>
          <p:cNvSpPr>
            <a:spLocks noChangeAspect="1"/>
          </p:cNvSpPr>
          <p:nvPr/>
        </p:nvSpPr>
        <p:spPr>
          <a:xfrm>
            <a:off x="3261116" y="49340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Ellipse 292"/>
          <p:cNvSpPr>
            <a:spLocks noChangeAspect="1"/>
          </p:cNvSpPr>
          <p:nvPr/>
        </p:nvSpPr>
        <p:spPr>
          <a:xfrm>
            <a:off x="4653636" y="5937320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4" name="Groupe 293"/>
          <p:cNvGrpSpPr/>
          <p:nvPr/>
        </p:nvGrpSpPr>
        <p:grpSpPr>
          <a:xfrm>
            <a:off x="6150416" y="2752942"/>
            <a:ext cx="5940000" cy="230429"/>
            <a:chOff x="58844" y="2475610"/>
            <a:chExt cx="5940000" cy="230429"/>
          </a:xfrm>
        </p:grpSpPr>
        <p:sp>
          <p:nvSpPr>
            <p:cNvPr id="295" name="ZoneTexte 294"/>
            <p:cNvSpPr txBox="1"/>
            <p:nvPr/>
          </p:nvSpPr>
          <p:spPr>
            <a:xfrm>
              <a:off x="894028" y="2509489"/>
              <a:ext cx="15388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GT</a:t>
              </a:r>
            </a:p>
          </p:txBody>
        </p:sp>
        <p:sp>
          <p:nvSpPr>
            <p:cNvPr id="296" name="ZoneTexte 295"/>
            <p:cNvSpPr txBox="1"/>
            <p:nvPr/>
          </p:nvSpPr>
          <p:spPr>
            <a:xfrm>
              <a:off x="2439611" y="2509488"/>
              <a:ext cx="16831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AG</a:t>
              </a:r>
            </a:p>
          </p:txBody>
        </p:sp>
        <p:sp>
          <p:nvSpPr>
            <p:cNvPr id="297" name="ZoneTexte 296"/>
            <p:cNvSpPr txBox="1"/>
            <p:nvPr/>
          </p:nvSpPr>
          <p:spPr>
            <a:xfrm>
              <a:off x="2127866" y="2509488"/>
              <a:ext cx="81754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A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58844" y="2475610"/>
              <a:ext cx="836129" cy="230429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100" b="1" dirty="0"/>
                <a:t>1</a:t>
              </a: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2610780" y="2475610"/>
              <a:ext cx="836129" cy="23042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100" b="1" dirty="0"/>
                <a:t>2</a:t>
              </a:r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5162715" y="2475610"/>
              <a:ext cx="836129" cy="230429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100" b="1" dirty="0"/>
                <a:t>3</a:t>
              </a:r>
            </a:p>
          </p:txBody>
        </p:sp>
        <p:cxnSp>
          <p:nvCxnSpPr>
            <p:cNvPr id="301" name="Connecteur droit 300"/>
            <p:cNvCxnSpPr>
              <a:stCxn id="295" idx="3"/>
              <a:endCxn id="297" idx="1"/>
            </p:cNvCxnSpPr>
            <p:nvPr/>
          </p:nvCxnSpPr>
          <p:spPr>
            <a:xfrm flipV="1">
              <a:off x="1047916" y="2590280"/>
              <a:ext cx="107995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2" name="Rectangle 301"/>
            <p:cNvSpPr/>
            <p:nvPr/>
          </p:nvSpPr>
          <p:spPr>
            <a:xfrm>
              <a:off x="677735" y="2475610"/>
              <a:ext cx="164592" cy="230429"/>
            </a:xfrm>
            <a:prstGeom prst="rect">
              <a:avLst/>
            </a:prstGeom>
            <a:pattFill prst="wdUpDiag">
              <a:fgClr>
                <a:srgbClr val="6FB242"/>
              </a:fgClr>
              <a:bgClr>
                <a:srgbClr val="6FB242"/>
              </a:bgClr>
            </a:patt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ESE</a:t>
              </a:r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2663426" y="2475610"/>
              <a:ext cx="164592" cy="230429"/>
            </a:xfrm>
            <a:prstGeom prst="rect">
              <a:avLst/>
            </a:prstGeom>
            <a:pattFill prst="wdUpDiag">
              <a:fgClr>
                <a:srgbClr val="3C6EC8"/>
              </a:fgClr>
              <a:bgClr>
                <a:srgbClr val="3C6EC8"/>
              </a:bgClr>
            </a:patt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ESE</a:t>
              </a:r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3229670" y="2475610"/>
              <a:ext cx="164592" cy="230429"/>
            </a:xfrm>
            <a:prstGeom prst="rect">
              <a:avLst/>
            </a:prstGeom>
            <a:pattFill prst="wdUpDiag">
              <a:fgClr>
                <a:srgbClr val="3C6EC8"/>
              </a:fgClr>
              <a:bgClr>
                <a:srgbClr val="3C6EC8"/>
              </a:bgClr>
            </a:patt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ESE</a:t>
              </a:r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5215360" y="2475610"/>
              <a:ext cx="164592" cy="230429"/>
            </a:xfrm>
            <a:prstGeom prst="rect">
              <a:avLst/>
            </a:prstGeom>
            <a:pattFill prst="wdUpDiag">
              <a:fgClr>
                <a:srgbClr val="F67C2A"/>
              </a:fgClr>
              <a:bgClr>
                <a:srgbClr val="F67C2A"/>
              </a:bgClr>
            </a:patt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ESE</a:t>
              </a:r>
            </a:p>
          </p:txBody>
        </p:sp>
        <p:cxnSp>
          <p:nvCxnSpPr>
            <p:cNvPr id="306" name="Connecteur droit 305"/>
            <p:cNvCxnSpPr>
              <a:stCxn id="297" idx="3"/>
              <a:endCxn id="296" idx="1"/>
            </p:cNvCxnSpPr>
            <p:nvPr/>
          </p:nvCxnSpPr>
          <p:spPr>
            <a:xfrm>
              <a:off x="2209620" y="2590280"/>
              <a:ext cx="2299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7" name="ZoneTexte 306"/>
            <p:cNvSpPr txBox="1"/>
            <p:nvPr/>
          </p:nvSpPr>
          <p:spPr>
            <a:xfrm>
              <a:off x="3446044" y="2512581"/>
              <a:ext cx="15388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GT</a:t>
              </a:r>
            </a:p>
          </p:txBody>
        </p:sp>
        <p:sp>
          <p:nvSpPr>
            <p:cNvPr id="308" name="ZoneTexte 307"/>
            <p:cNvSpPr txBox="1"/>
            <p:nvPr/>
          </p:nvSpPr>
          <p:spPr>
            <a:xfrm>
              <a:off x="4991627" y="2512580"/>
              <a:ext cx="16831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AG</a:t>
              </a:r>
            </a:p>
          </p:txBody>
        </p:sp>
        <p:sp>
          <p:nvSpPr>
            <p:cNvPr id="309" name="ZoneTexte 308"/>
            <p:cNvSpPr txBox="1"/>
            <p:nvPr/>
          </p:nvSpPr>
          <p:spPr>
            <a:xfrm>
              <a:off x="4679882" y="2512580"/>
              <a:ext cx="81754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1050" b="1" dirty="0"/>
                <a:t>A</a:t>
              </a:r>
            </a:p>
          </p:txBody>
        </p:sp>
        <p:cxnSp>
          <p:nvCxnSpPr>
            <p:cNvPr id="310" name="Connecteur droit 309"/>
            <p:cNvCxnSpPr>
              <a:stCxn id="307" idx="3"/>
              <a:endCxn id="309" idx="1"/>
            </p:cNvCxnSpPr>
            <p:nvPr/>
          </p:nvCxnSpPr>
          <p:spPr>
            <a:xfrm flipV="1">
              <a:off x="3599932" y="2593372"/>
              <a:ext cx="107995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Connecteur droit 310"/>
            <p:cNvCxnSpPr>
              <a:stCxn id="309" idx="3"/>
              <a:endCxn id="308" idx="1"/>
            </p:cNvCxnSpPr>
            <p:nvPr/>
          </p:nvCxnSpPr>
          <p:spPr>
            <a:xfrm>
              <a:off x="4761636" y="2593372"/>
              <a:ext cx="22999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3" name="Groupe 312"/>
          <p:cNvGrpSpPr/>
          <p:nvPr/>
        </p:nvGrpSpPr>
        <p:grpSpPr>
          <a:xfrm>
            <a:off x="6716681" y="3697026"/>
            <a:ext cx="1814502" cy="717229"/>
            <a:chOff x="5722326" y="5407648"/>
            <a:chExt cx="1814502" cy="717229"/>
          </a:xfrm>
        </p:grpSpPr>
        <p:grpSp>
          <p:nvGrpSpPr>
            <p:cNvPr id="314" name="Groupe 313"/>
            <p:cNvGrpSpPr/>
            <p:nvPr/>
          </p:nvGrpSpPr>
          <p:grpSpPr>
            <a:xfrm>
              <a:off x="5722326" y="5407648"/>
              <a:ext cx="1814502" cy="717229"/>
              <a:chOff x="8790346" y="3848706"/>
              <a:chExt cx="2586215" cy="1022268"/>
            </a:xfrm>
          </p:grpSpPr>
          <p:sp>
            <p:nvSpPr>
              <p:cNvPr id="316" name="Rectangle 315"/>
              <p:cNvSpPr/>
              <p:nvPr/>
            </p:nvSpPr>
            <p:spPr>
              <a:xfrm>
                <a:off x="8936639" y="4509487"/>
                <a:ext cx="914400" cy="25199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1</a:t>
                </a: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10319039" y="4509487"/>
                <a:ext cx="914400" cy="25199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3</a:t>
                </a:r>
              </a:p>
            </p:txBody>
          </p:sp>
          <p:sp>
            <p:nvSpPr>
              <p:cNvPr id="318" name="ZoneTexte 317"/>
              <p:cNvSpPr txBox="1"/>
              <p:nvPr/>
            </p:nvSpPr>
            <p:spPr>
              <a:xfrm>
                <a:off x="9429582" y="3881250"/>
                <a:ext cx="1428527" cy="658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/>
                  <a:t>Nouveau </a:t>
                </a:r>
                <a:r>
                  <a:rPr lang="fr-FR" sz="1200" dirty="0" smtClean="0"/>
                  <a:t>site</a:t>
                </a:r>
              </a:p>
              <a:p>
                <a:pPr algn="ctr"/>
                <a:r>
                  <a:rPr lang="fr-FR" sz="1100" i="1" dirty="0" smtClean="0"/>
                  <a:t>De novo</a:t>
                </a:r>
                <a:endParaRPr lang="fr-FR" sz="1200" i="1" dirty="0"/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8790346" y="3848706"/>
                <a:ext cx="2586215" cy="10222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3600"/>
              </a:p>
            </p:txBody>
          </p:sp>
          <p:sp>
            <p:nvSpPr>
              <p:cNvPr id="320" name="Rectangle 319"/>
              <p:cNvSpPr/>
              <p:nvPr/>
            </p:nvSpPr>
            <p:spPr>
              <a:xfrm>
                <a:off x="9851039" y="4509487"/>
                <a:ext cx="468000" cy="251999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2</a:t>
                </a:r>
              </a:p>
            </p:txBody>
          </p:sp>
        </p:grpSp>
        <p:sp>
          <p:nvSpPr>
            <p:cNvPr id="315" name="Explosion 1 314"/>
            <p:cNvSpPr>
              <a:spLocks noChangeAspect="1"/>
            </p:cNvSpPr>
            <p:nvPr/>
          </p:nvSpPr>
          <p:spPr>
            <a:xfrm>
              <a:off x="7090236" y="5512671"/>
              <a:ext cx="126289" cy="126289"/>
            </a:xfrm>
            <a:prstGeom prst="irregularSeal1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</p:grpSp>
      <p:cxnSp>
        <p:nvCxnSpPr>
          <p:cNvPr id="321" name="Connecteur droit avec flèche 320"/>
          <p:cNvCxnSpPr/>
          <p:nvPr/>
        </p:nvCxnSpPr>
        <p:spPr>
          <a:xfrm flipH="1">
            <a:off x="6241403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2" name="Connecteur droit avec flèche 321"/>
          <p:cNvCxnSpPr/>
          <p:nvPr/>
        </p:nvCxnSpPr>
        <p:spPr>
          <a:xfrm flipH="1">
            <a:off x="6428216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Connecteur droit avec flèche 322"/>
          <p:cNvCxnSpPr/>
          <p:nvPr/>
        </p:nvCxnSpPr>
        <p:spPr>
          <a:xfrm flipH="1">
            <a:off x="6615029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4" name="Connecteur droit avec flèche 323"/>
          <p:cNvCxnSpPr/>
          <p:nvPr/>
        </p:nvCxnSpPr>
        <p:spPr>
          <a:xfrm flipH="1">
            <a:off x="6801842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5" name="Connecteur droit avec flèche 324"/>
          <p:cNvCxnSpPr/>
          <p:nvPr/>
        </p:nvCxnSpPr>
        <p:spPr>
          <a:xfrm flipH="1">
            <a:off x="6988655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6" name="Connecteur droit avec flèche 325"/>
          <p:cNvCxnSpPr/>
          <p:nvPr/>
        </p:nvCxnSpPr>
        <p:spPr>
          <a:xfrm flipH="1">
            <a:off x="7175468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7" name="Connecteur droit avec flèche 326"/>
          <p:cNvCxnSpPr/>
          <p:nvPr/>
        </p:nvCxnSpPr>
        <p:spPr>
          <a:xfrm flipH="1">
            <a:off x="7362281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8" name="Connecteur droit avec flèche 327"/>
          <p:cNvCxnSpPr/>
          <p:nvPr/>
        </p:nvCxnSpPr>
        <p:spPr>
          <a:xfrm flipH="1">
            <a:off x="7549094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9" name="Connecteur droit avec flèche 328"/>
          <p:cNvCxnSpPr/>
          <p:nvPr/>
        </p:nvCxnSpPr>
        <p:spPr>
          <a:xfrm flipH="1">
            <a:off x="7735907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0" name="Connecteur droit avec flèche 329"/>
          <p:cNvCxnSpPr/>
          <p:nvPr/>
        </p:nvCxnSpPr>
        <p:spPr>
          <a:xfrm flipH="1">
            <a:off x="7922720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Connecteur droit avec flèche 330"/>
          <p:cNvCxnSpPr/>
          <p:nvPr/>
        </p:nvCxnSpPr>
        <p:spPr>
          <a:xfrm flipH="1">
            <a:off x="8109533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2" name="Connecteur droit avec flèche 331"/>
          <p:cNvCxnSpPr/>
          <p:nvPr/>
        </p:nvCxnSpPr>
        <p:spPr>
          <a:xfrm flipH="1">
            <a:off x="8296346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3" name="Connecteur droit avec flèche 332"/>
          <p:cNvCxnSpPr/>
          <p:nvPr/>
        </p:nvCxnSpPr>
        <p:spPr>
          <a:xfrm flipH="1">
            <a:off x="8483159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4" name="Connecteur droit avec flèche 333"/>
          <p:cNvCxnSpPr/>
          <p:nvPr/>
        </p:nvCxnSpPr>
        <p:spPr>
          <a:xfrm flipH="1">
            <a:off x="8669972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5" name="Connecteur droit avec flèche 334"/>
          <p:cNvCxnSpPr/>
          <p:nvPr/>
        </p:nvCxnSpPr>
        <p:spPr>
          <a:xfrm flipH="1">
            <a:off x="8856785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6" name="Connecteur droit avec flèche 335"/>
          <p:cNvCxnSpPr/>
          <p:nvPr/>
        </p:nvCxnSpPr>
        <p:spPr>
          <a:xfrm flipH="1">
            <a:off x="9043598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Connecteur droit avec flèche 336"/>
          <p:cNvCxnSpPr/>
          <p:nvPr/>
        </p:nvCxnSpPr>
        <p:spPr>
          <a:xfrm flipH="1">
            <a:off x="9230411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8" name="Connecteur droit avec flèche 337"/>
          <p:cNvCxnSpPr/>
          <p:nvPr/>
        </p:nvCxnSpPr>
        <p:spPr>
          <a:xfrm flipH="1">
            <a:off x="9417224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9" name="Connecteur droit avec flèche 338"/>
          <p:cNvCxnSpPr/>
          <p:nvPr/>
        </p:nvCxnSpPr>
        <p:spPr>
          <a:xfrm flipH="1">
            <a:off x="9604037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0" name="Connecteur droit avec flèche 339"/>
          <p:cNvCxnSpPr/>
          <p:nvPr/>
        </p:nvCxnSpPr>
        <p:spPr>
          <a:xfrm flipH="1">
            <a:off x="9790850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1" name="Connecteur droit avec flèche 340"/>
          <p:cNvCxnSpPr/>
          <p:nvPr/>
        </p:nvCxnSpPr>
        <p:spPr>
          <a:xfrm flipH="1">
            <a:off x="9977663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2" name="Connecteur droit avec flèche 341"/>
          <p:cNvCxnSpPr/>
          <p:nvPr/>
        </p:nvCxnSpPr>
        <p:spPr>
          <a:xfrm flipH="1">
            <a:off x="10164476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3" name="Connecteur droit avec flèche 342"/>
          <p:cNvCxnSpPr/>
          <p:nvPr/>
        </p:nvCxnSpPr>
        <p:spPr>
          <a:xfrm flipH="1">
            <a:off x="10351289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Connecteur droit avec flèche 343"/>
          <p:cNvCxnSpPr/>
          <p:nvPr/>
        </p:nvCxnSpPr>
        <p:spPr>
          <a:xfrm flipH="1">
            <a:off x="10538102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5" name="Connecteur droit avec flèche 344"/>
          <p:cNvCxnSpPr/>
          <p:nvPr/>
        </p:nvCxnSpPr>
        <p:spPr>
          <a:xfrm flipH="1">
            <a:off x="10724915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6" name="Connecteur droit avec flèche 345"/>
          <p:cNvCxnSpPr/>
          <p:nvPr/>
        </p:nvCxnSpPr>
        <p:spPr>
          <a:xfrm flipH="1">
            <a:off x="10911728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7" name="Connecteur droit avec flèche 346"/>
          <p:cNvCxnSpPr/>
          <p:nvPr/>
        </p:nvCxnSpPr>
        <p:spPr>
          <a:xfrm flipH="1">
            <a:off x="11098541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8" name="Connecteur droit avec flèche 347"/>
          <p:cNvCxnSpPr/>
          <p:nvPr/>
        </p:nvCxnSpPr>
        <p:spPr>
          <a:xfrm flipH="1">
            <a:off x="11285354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Connecteur droit avec flèche 348"/>
          <p:cNvCxnSpPr/>
          <p:nvPr/>
        </p:nvCxnSpPr>
        <p:spPr>
          <a:xfrm flipH="1">
            <a:off x="11472167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0" name="Connecteur droit avec flèche 349"/>
          <p:cNvCxnSpPr/>
          <p:nvPr/>
        </p:nvCxnSpPr>
        <p:spPr>
          <a:xfrm flipH="1">
            <a:off x="11658980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1" name="Connecteur droit avec flèche 350"/>
          <p:cNvCxnSpPr/>
          <p:nvPr/>
        </p:nvCxnSpPr>
        <p:spPr>
          <a:xfrm flipH="1">
            <a:off x="11845793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2" name="Connecteur droit avec flèche 351"/>
          <p:cNvCxnSpPr/>
          <p:nvPr/>
        </p:nvCxnSpPr>
        <p:spPr>
          <a:xfrm flipH="1">
            <a:off x="12032603" y="2233155"/>
            <a:ext cx="0" cy="46800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Éclair 352"/>
          <p:cNvSpPr>
            <a:spLocks noChangeAspect="1"/>
          </p:cNvSpPr>
          <p:nvPr/>
        </p:nvSpPr>
        <p:spPr>
          <a:xfrm>
            <a:off x="8940415" y="1854105"/>
            <a:ext cx="360001" cy="360000"/>
          </a:xfrm>
          <a:prstGeom prst="lightningBol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4400"/>
          </a:p>
        </p:txBody>
      </p:sp>
      <p:sp>
        <p:nvSpPr>
          <p:cNvPr id="354" name="Flèche angle droit à deux pointes 353"/>
          <p:cNvSpPr/>
          <p:nvPr/>
        </p:nvSpPr>
        <p:spPr>
          <a:xfrm rot="13500000">
            <a:off x="8698733" y="3158403"/>
            <a:ext cx="850392" cy="850392"/>
          </a:xfrm>
          <a:prstGeom prst="leftUpArrow">
            <a:avLst>
              <a:gd name="adj1" fmla="val 7576"/>
              <a:gd name="adj2" fmla="val 10744"/>
              <a:gd name="adj3" fmla="val 1708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ZoneTexte 354"/>
          <p:cNvSpPr txBox="1"/>
          <p:nvPr/>
        </p:nvSpPr>
        <p:spPr>
          <a:xfrm>
            <a:off x="1334302" y="1262647"/>
            <a:ext cx="316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Altération des motifs d’épissage</a:t>
            </a:r>
            <a:endParaRPr lang="fr-FR" dirty="0"/>
          </a:p>
        </p:txBody>
      </p:sp>
      <p:sp>
        <p:nvSpPr>
          <p:cNvPr id="356" name="ZoneTexte 355"/>
          <p:cNvSpPr txBox="1"/>
          <p:nvPr/>
        </p:nvSpPr>
        <p:spPr>
          <a:xfrm>
            <a:off x="7608029" y="1262647"/>
            <a:ext cx="30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Création de motifs d’épissage</a:t>
            </a:r>
            <a:endParaRPr lang="fr-FR" dirty="0"/>
          </a:p>
        </p:txBody>
      </p:sp>
      <p:grpSp>
        <p:nvGrpSpPr>
          <p:cNvPr id="12" name="Groupe 11"/>
          <p:cNvGrpSpPr/>
          <p:nvPr/>
        </p:nvGrpSpPr>
        <p:grpSpPr>
          <a:xfrm>
            <a:off x="7178820" y="5744177"/>
            <a:ext cx="4885157" cy="837356"/>
            <a:chOff x="7268271" y="5923081"/>
            <a:chExt cx="4885157" cy="837356"/>
          </a:xfrm>
        </p:grpSpPr>
        <p:sp>
          <p:nvSpPr>
            <p:cNvPr id="10" name="Rectangle 9"/>
            <p:cNvSpPr/>
            <p:nvPr/>
          </p:nvSpPr>
          <p:spPr>
            <a:xfrm>
              <a:off x="7268271" y="5923081"/>
              <a:ext cx="4885157" cy="8373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02248" y="5994955"/>
              <a:ext cx="383003" cy="432000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7695045" y="5923081"/>
              <a:ext cx="44583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 smtClean="0"/>
                <a:t>3,8 %</a:t>
              </a:r>
              <a:r>
                <a:rPr lang="fr-FR" sz="1600" dirty="0" smtClean="0"/>
                <a:t> des variations génétiques </a:t>
              </a:r>
              <a:r>
                <a:rPr lang="fr-FR" sz="1600" dirty="0" err="1" smtClean="0"/>
                <a:t>exoniques</a:t>
              </a:r>
              <a:r>
                <a:rPr lang="fr-FR" sz="1600" dirty="0" smtClean="0"/>
                <a:t> et </a:t>
              </a:r>
              <a:r>
                <a:rPr lang="fr-FR" sz="1600" dirty="0" err="1" smtClean="0"/>
                <a:t>introniques</a:t>
              </a:r>
              <a:r>
                <a:rPr lang="fr-FR" sz="1600" dirty="0" smtClean="0"/>
                <a:t> proches des exons </a:t>
              </a:r>
              <a:r>
                <a:rPr lang="fr-FR" sz="1600" b="1" dirty="0" smtClean="0"/>
                <a:t>impactent l’épissage </a:t>
              </a:r>
              <a:r>
                <a:rPr lang="fr-FR" sz="1600" dirty="0" smtClean="0"/>
                <a:t>en dehors de tout contexte de prédisposition</a:t>
              </a:r>
              <a:endParaRPr lang="fr-FR" sz="1600" dirty="0"/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9839305" y="6581001"/>
            <a:ext cx="23526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Cheung </a:t>
            </a:r>
            <a:r>
              <a:rPr lang="en-US" sz="1200" i="1" dirty="0"/>
              <a:t>et al., Molecular </a:t>
            </a:r>
            <a:r>
              <a:rPr lang="en-US" sz="1200" i="1" dirty="0" smtClean="0"/>
              <a:t>Cell</a:t>
            </a:r>
            <a:r>
              <a:rPr lang="en-US" sz="1200" dirty="0" smtClean="0"/>
              <a:t>,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59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289256" y="485617"/>
            <a:ext cx="3613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SpliceLauncher</a:t>
            </a:r>
            <a:r>
              <a:rPr lang="en-US" sz="3200" dirty="0" smtClean="0"/>
              <a:t> </a:t>
            </a:r>
            <a:r>
              <a:rPr lang="en-US" sz="3200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1/4)</a:t>
            </a:r>
            <a:endParaRPr lang="en-US" sz="3200" dirty="0"/>
          </a:p>
        </p:txBody>
      </p:sp>
      <p:pic>
        <p:nvPicPr>
          <p:cNvPr id="294" name="Picture 6" descr="C:\Documents and Settings\LEMRAP\Local Settings\Temporary Internet Files\Content.IE5\A1BW38LD\6052E-observation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090"/>
            <a:ext cx="56952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40</a:t>
            </a:fld>
            <a:endParaRPr lang="en-US"/>
          </a:p>
        </p:txBody>
      </p:sp>
      <p:grpSp>
        <p:nvGrpSpPr>
          <p:cNvPr id="21" name="Groupe 20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22" name="Forme libre 21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23" name="Forme libre 22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24" name="Forme libre 23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7206" r="6507"/>
          <a:stretch/>
        </p:blipFill>
        <p:spPr>
          <a:xfrm>
            <a:off x="397341" y="3710747"/>
            <a:ext cx="1800000" cy="1564560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242246" y="3380193"/>
            <a:ext cx="211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RNA-</a:t>
            </a:r>
            <a:r>
              <a:rPr lang="en-US" b="1" dirty="0" err="1" smtClean="0"/>
              <a:t>seq</a:t>
            </a:r>
            <a:endParaRPr lang="en-US" b="1" dirty="0"/>
          </a:p>
        </p:txBody>
      </p:sp>
      <p:sp>
        <p:nvSpPr>
          <p:cNvPr id="9" name="Ellipse 8"/>
          <p:cNvSpPr/>
          <p:nvPr/>
        </p:nvSpPr>
        <p:spPr>
          <a:xfrm>
            <a:off x="3184768" y="3989027"/>
            <a:ext cx="2988000" cy="100800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SpliceLauncher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/>
          <p:cNvCxnSpPr>
            <a:stCxn id="25" idx="3"/>
            <a:endCxn id="9" idx="2"/>
          </p:cNvCxnSpPr>
          <p:nvPr/>
        </p:nvCxnSpPr>
        <p:spPr>
          <a:xfrm>
            <a:off x="2197341" y="4493027"/>
            <a:ext cx="987427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Groupe 27"/>
          <p:cNvGrpSpPr/>
          <p:nvPr/>
        </p:nvGrpSpPr>
        <p:grpSpPr>
          <a:xfrm>
            <a:off x="7160195" y="2631851"/>
            <a:ext cx="4865756" cy="3722353"/>
            <a:chOff x="6948445" y="2146610"/>
            <a:chExt cx="4865756" cy="3722353"/>
          </a:xfrm>
        </p:grpSpPr>
        <p:sp>
          <p:nvSpPr>
            <p:cNvPr id="27" name="ZoneTexte 26"/>
            <p:cNvSpPr txBox="1"/>
            <p:nvPr/>
          </p:nvSpPr>
          <p:spPr>
            <a:xfrm>
              <a:off x="6948446" y="2146610"/>
              <a:ext cx="3324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Visualiser les jonctions d’épissage</a:t>
              </a:r>
              <a:endParaRPr lang="fr-FR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948446" y="3264284"/>
              <a:ext cx="356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Annotation des épissages alternatifs</a:t>
              </a:r>
              <a:endParaRPr lang="fr-FR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6948445" y="4381958"/>
              <a:ext cx="2277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Quantification relative</a:t>
              </a:r>
              <a:endParaRPr lang="fr-FR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948445" y="5499631"/>
              <a:ext cx="4865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Détection des jonctions anormalement exprimées</a:t>
              </a:r>
              <a:endParaRPr lang="fr-FR" dirty="0"/>
            </a:p>
          </p:txBody>
        </p:sp>
      </p:grpSp>
      <p:cxnSp>
        <p:nvCxnSpPr>
          <p:cNvPr id="35" name="Connecteur droit avec flèche 34"/>
          <p:cNvCxnSpPr>
            <a:stCxn id="9" idx="6"/>
            <a:endCxn id="33" idx="1"/>
          </p:cNvCxnSpPr>
          <p:nvPr/>
        </p:nvCxnSpPr>
        <p:spPr>
          <a:xfrm>
            <a:off x="6172768" y="4493027"/>
            <a:ext cx="987427" cy="167651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stCxn id="9" idx="6"/>
            <a:endCxn id="32" idx="1"/>
          </p:cNvCxnSpPr>
          <p:nvPr/>
        </p:nvCxnSpPr>
        <p:spPr>
          <a:xfrm>
            <a:off x="6172768" y="4493027"/>
            <a:ext cx="987427" cy="558838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9" idx="6"/>
            <a:endCxn id="31" idx="1"/>
          </p:cNvCxnSpPr>
          <p:nvPr/>
        </p:nvCxnSpPr>
        <p:spPr>
          <a:xfrm flipV="1">
            <a:off x="6172768" y="3934191"/>
            <a:ext cx="987428" cy="558836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9" idx="6"/>
            <a:endCxn id="27" idx="1"/>
          </p:cNvCxnSpPr>
          <p:nvPr/>
        </p:nvCxnSpPr>
        <p:spPr>
          <a:xfrm flipV="1">
            <a:off x="6172768" y="2816517"/>
            <a:ext cx="987428" cy="167651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2389101" y="1421844"/>
            <a:ext cx="7413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Plusieurs outils pour étudier l’expression des gènes et des exons </a:t>
            </a:r>
            <a:r>
              <a:rPr lang="fr-FR" sz="2000" b="1" dirty="0" smtClean="0"/>
              <a:t>MAIS</a:t>
            </a:r>
            <a:r>
              <a:rPr lang="fr-FR" sz="2000" dirty="0" smtClean="0"/>
              <a:t> peu d’outils pour étudier la diversité des jonctions d’épissage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7650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289256" y="485617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SpliceLauncher</a:t>
            </a:r>
            <a:r>
              <a:rPr lang="en-US" sz="3200" dirty="0" smtClean="0"/>
              <a:t>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(2/4)</a:t>
            </a:r>
            <a:endParaRPr lang="en-US" sz="3200" dirty="0"/>
          </a:p>
        </p:txBody>
      </p:sp>
      <p:pic>
        <p:nvPicPr>
          <p:cNvPr id="294" name="Picture 6" descr="C:\Documents and Settings\LEMRAP\Local Settings\Temporary Internet Files\Content.IE5\A1BW38LD\6052E-observation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090"/>
            <a:ext cx="56952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41</a:t>
            </a:fld>
            <a:endParaRPr lang="en-US"/>
          </a:p>
        </p:txBody>
      </p:sp>
      <p:grpSp>
        <p:nvGrpSpPr>
          <p:cNvPr id="21" name="Groupe 20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22" name="Forme libre 21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23" name="Forme libre 22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24" name="Forme libre 23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8404773" y="2131617"/>
            <a:ext cx="1281114" cy="612000"/>
            <a:chOff x="8413101" y="1721297"/>
            <a:chExt cx="2118349" cy="1011957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3382" y="1871286"/>
              <a:ext cx="938068" cy="741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8682640" y="2138075"/>
              <a:ext cx="226946" cy="226953"/>
            </a:xfrm>
            <a:prstGeom prst="rect">
              <a:avLst/>
            </a:prstGeom>
            <a:solidFill>
              <a:srgbClr val="00B0F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15" name="Triangle isocèle 14"/>
            <p:cNvSpPr>
              <a:spLocks noChangeAspect="1"/>
            </p:cNvSpPr>
            <p:nvPr/>
          </p:nvSpPr>
          <p:spPr>
            <a:xfrm>
              <a:off x="8950333" y="1721297"/>
              <a:ext cx="255341" cy="226953"/>
            </a:xfrm>
            <a:prstGeom prst="triangle">
              <a:avLst/>
            </a:prstGeom>
            <a:solidFill>
              <a:srgbClr val="92D05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16" name="Ellipse 15"/>
            <p:cNvSpPr/>
            <p:nvPr/>
          </p:nvSpPr>
          <p:spPr>
            <a:xfrm>
              <a:off x="9045470" y="2115364"/>
              <a:ext cx="272373" cy="272373"/>
            </a:xfrm>
            <a:prstGeom prst="ellipse">
              <a:avLst/>
            </a:prstGeom>
            <a:solidFill>
              <a:srgbClr val="FFFF0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8931997" y="2506301"/>
              <a:ext cx="226946" cy="226953"/>
            </a:xfrm>
            <a:prstGeom prst="rect">
              <a:avLst/>
            </a:prstGeom>
            <a:solidFill>
              <a:srgbClr val="00B0F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18" name="Triangle isocèle 17"/>
            <p:cNvSpPr>
              <a:spLocks noChangeAspect="1"/>
            </p:cNvSpPr>
            <p:nvPr/>
          </p:nvSpPr>
          <p:spPr>
            <a:xfrm>
              <a:off x="8413101" y="2397215"/>
              <a:ext cx="255341" cy="226953"/>
            </a:xfrm>
            <a:prstGeom prst="triangle">
              <a:avLst/>
            </a:prstGeom>
            <a:solidFill>
              <a:srgbClr val="92D05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8558174" y="1760612"/>
              <a:ext cx="272373" cy="272373"/>
            </a:xfrm>
            <a:prstGeom prst="ellipse">
              <a:avLst/>
            </a:prstGeom>
            <a:solidFill>
              <a:srgbClr val="FFFF00"/>
            </a:solidFill>
            <a:ln w="2540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000"/>
            </a:p>
          </p:txBody>
        </p:sp>
        <p:cxnSp>
          <p:nvCxnSpPr>
            <p:cNvPr id="20" name="Connecteur en arc 19"/>
            <p:cNvCxnSpPr>
              <a:stCxn id="15" idx="0"/>
              <a:endCxn id="12" idx="0"/>
            </p:cNvCxnSpPr>
            <p:nvPr/>
          </p:nvCxnSpPr>
          <p:spPr>
            <a:xfrm rot="16200000" flipH="1">
              <a:off x="9495214" y="1304085"/>
              <a:ext cx="149989" cy="984413"/>
            </a:xfrm>
            <a:prstGeom prst="curvedConnector3">
              <a:avLst>
                <a:gd name="adj1" fmla="val -192167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e 7"/>
          <p:cNvGrpSpPr>
            <a:grpSpLocks noChangeAspect="1"/>
          </p:cNvGrpSpPr>
          <p:nvPr/>
        </p:nvGrpSpPr>
        <p:grpSpPr>
          <a:xfrm>
            <a:off x="8404775" y="4573863"/>
            <a:ext cx="1871458" cy="553998"/>
            <a:chOff x="9031881" y="3223307"/>
            <a:chExt cx="3004527" cy="889416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1881" y="3287883"/>
              <a:ext cx="938068" cy="741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riangle isocèle 26"/>
            <p:cNvSpPr>
              <a:spLocks noChangeAspect="1"/>
            </p:cNvSpPr>
            <p:nvPr/>
          </p:nvSpPr>
          <p:spPr>
            <a:xfrm>
              <a:off x="9373244" y="3741318"/>
              <a:ext cx="255341" cy="226953"/>
            </a:xfrm>
            <a:prstGeom prst="triangle">
              <a:avLst/>
            </a:prstGeom>
            <a:solidFill>
              <a:srgbClr val="92D050"/>
            </a:solidFill>
            <a:ln w="1905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28" name="Ellipse 27"/>
            <p:cNvSpPr/>
            <p:nvPr/>
          </p:nvSpPr>
          <p:spPr>
            <a:xfrm>
              <a:off x="9621470" y="3351203"/>
              <a:ext cx="272373" cy="272373"/>
            </a:xfrm>
            <a:prstGeom prst="ellipse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9146298" y="3387544"/>
              <a:ext cx="226946" cy="226953"/>
            </a:xfrm>
            <a:prstGeom prst="rect">
              <a:avLst/>
            </a:prstGeom>
            <a:solidFill>
              <a:srgbClr val="00B0F0"/>
            </a:solidFill>
            <a:ln w="19050" cmpd="sng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9992505" y="3223307"/>
              <a:ext cx="2043903" cy="889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00" dirty="0" smtClean="0"/>
                <a:t>C’est un triangle vert</a:t>
              </a:r>
            </a:p>
            <a:p>
              <a:pPr algn="ctr"/>
              <a:r>
                <a:rPr lang="fr-FR" sz="1000" dirty="0" smtClean="0"/>
                <a:t>C’est un carré bleu</a:t>
              </a:r>
            </a:p>
            <a:p>
              <a:pPr algn="ctr"/>
              <a:r>
                <a:rPr lang="fr-FR" sz="1000" dirty="0" smtClean="0"/>
                <a:t>C’est un cercle jaune</a:t>
              </a:r>
              <a:endParaRPr lang="fr-FR" sz="1000" dirty="0"/>
            </a:p>
          </p:txBody>
        </p:sp>
      </p:grpSp>
      <p:grpSp>
        <p:nvGrpSpPr>
          <p:cNvPr id="9" name="Groupe 8"/>
          <p:cNvGrpSpPr>
            <a:grpSpLocks noChangeAspect="1"/>
          </p:cNvGrpSpPr>
          <p:nvPr/>
        </p:nvGrpSpPr>
        <p:grpSpPr>
          <a:xfrm>
            <a:off x="8712372" y="6077612"/>
            <a:ext cx="771393" cy="695123"/>
            <a:chOff x="8936272" y="4643880"/>
            <a:chExt cx="1268363" cy="1142954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6272" y="4967571"/>
              <a:ext cx="469372" cy="369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5263" y="5118614"/>
              <a:ext cx="469372" cy="369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425" y="5417541"/>
              <a:ext cx="469372" cy="369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0577" y="4643880"/>
              <a:ext cx="469372" cy="369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8" name="Image 37"/>
          <p:cNvPicPr>
            <a:picLocks noChangeAspect="1"/>
          </p:cNvPicPr>
          <p:nvPr/>
        </p:nvPicPr>
        <p:blipFill rotWithShape="1">
          <a:blip r:embed="rId6"/>
          <a:srcRect l="7206" r="6507"/>
          <a:stretch/>
        </p:blipFill>
        <p:spPr>
          <a:xfrm>
            <a:off x="297579" y="1760612"/>
            <a:ext cx="1800000" cy="1564560"/>
          </a:xfrm>
          <a:prstGeom prst="rect">
            <a:avLst/>
          </a:prstGeom>
        </p:spPr>
      </p:pic>
      <p:cxnSp>
        <p:nvCxnSpPr>
          <p:cNvPr id="6" name="Connecteur en arc 5"/>
          <p:cNvCxnSpPr>
            <a:stCxn id="38" idx="3"/>
          </p:cNvCxnSpPr>
          <p:nvPr/>
        </p:nvCxnSpPr>
        <p:spPr>
          <a:xfrm flipV="1">
            <a:off x="2097579" y="1520792"/>
            <a:ext cx="1945032" cy="1022100"/>
          </a:xfrm>
          <a:prstGeom prst="curvedConnector3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Accolade fermante 38"/>
          <p:cNvSpPr/>
          <p:nvPr/>
        </p:nvSpPr>
        <p:spPr>
          <a:xfrm>
            <a:off x="7874330" y="1193214"/>
            <a:ext cx="366339" cy="2890430"/>
          </a:xfrm>
          <a:prstGeom prst="rightBrace">
            <a:avLst>
              <a:gd name="adj1" fmla="val 47744"/>
              <a:gd name="adj2" fmla="val 42008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ccolade fermante 40"/>
          <p:cNvSpPr/>
          <p:nvPr/>
        </p:nvSpPr>
        <p:spPr>
          <a:xfrm>
            <a:off x="7874329" y="4083643"/>
            <a:ext cx="366339" cy="1782180"/>
          </a:xfrm>
          <a:prstGeom prst="rightBrace">
            <a:avLst>
              <a:gd name="adj1" fmla="val 47744"/>
              <a:gd name="adj2" fmla="val 42008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ccolade fermante 41"/>
          <p:cNvSpPr/>
          <p:nvPr/>
        </p:nvSpPr>
        <p:spPr>
          <a:xfrm>
            <a:off x="7874328" y="5865823"/>
            <a:ext cx="366339" cy="973919"/>
          </a:xfrm>
          <a:prstGeom prst="rightBrace">
            <a:avLst>
              <a:gd name="adj1" fmla="val 47744"/>
              <a:gd name="adj2" fmla="val 42008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ZoneTexte 39"/>
          <p:cNvSpPr txBox="1"/>
          <p:nvPr/>
        </p:nvSpPr>
        <p:spPr>
          <a:xfrm>
            <a:off x="8471467" y="1550863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Alignement</a:t>
            </a:r>
            <a:endParaRPr lang="en-US" dirty="0"/>
          </a:p>
        </p:txBody>
      </p:sp>
      <p:sp>
        <p:nvSpPr>
          <p:cNvPr id="44" name="ZoneTexte 43"/>
          <p:cNvSpPr txBox="1"/>
          <p:nvPr/>
        </p:nvSpPr>
        <p:spPr>
          <a:xfrm>
            <a:off x="8471467" y="4139295"/>
            <a:ext cx="123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45" name="ZoneTexte 44"/>
          <p:cNvSpPr txBox="1"/>
          <p:nvPr/>
        </p:nvSpPr>
        <p:spPr>
          <a:xfrm>
            <a:off x="8533197" y="5676684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Comptage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2328" y="1193214"/>
            <a:ext cx="4032000" cy="567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2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335743" y="485617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SpliceLauncher</a:t>
            </a:r>
            <a:r>
              <a:rPr lang="en-US" sz="3200" dirty="0" smtClean="0"/>
              <a:t>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(3/4)</a:t>
            </a:r>
            <a:endParaRPr lang="en-US" sz="3200" dirty="0"/>
          </a:p>
        </p:txBody>
      </p:sp>
      <p:pic>
        <p:nvPicPr>
          <p:cNvPr id="294" name="Picture 6" descr="C:\Documents and Settings\LEMRAP\Local Settings\Temporary Internet Files\Content.IE5\A1BW38LD\6052E-observation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090"/>
            <a:ext cx="56952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1146470" y="1232035"/>
            <a:ext cx="446422" cy="241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e 20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22" name="Forme libre 21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23" name="Forme libre 22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24" name="Forme libre 23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cxnSp>
        <p:nvCxnSpPr>
          <p:cNvPr id="14" name="Connecteur en arc 13"/>
          <p:cNvCxnSpPr>
            <a:stCxn id="13" idx="2"/>
            <a:endCxn id="19" idx="1"/>
          </p:cNvCxnSpPr>
          <p:nvPr/>
        </p:nvCxnSpPr>
        <p:spPr>
          <a:xfrm rot="16200000" flipH="1">
            <a:off x="3382002" y="2305040"/>
            <a:ext cx="179129" cy="1791735"/>
          </a:xfrm>
          <a:prstGeom prst="curvedConnector2">
            <a:avLst/>
          </a:prstGeom>
          <a:ln w="317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eur en arc 24"/>
          <p:cNvCxnSpPr>
            <a:stCxn id="19" idx="2"/>
            <a:endCxn id="20" idx="1"/>
          </p:cNvCxnSpPr>
          <p:nvPr/>
        </p:nvCxnSpPr>
        <p:spPr>
          <a:xfrm rot="16200000" flipH="1">
            <a:off x="6599519" y="3797676"/>
            <a:ext cx="824897" cy="1763022"/>
          </a:xfrm>
          <a:prstGeom prst="curvedConnector2">
            <a:avLst/>
          </a:prstGeom>
          <a:ln w="3175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" name="Groupe 6"/>
          <p:cNvGrpSpPr>
            <a:grpSpLocks noChangeAspect="1"/>
          </p:cNvGrpSpPr>
          <p:nvPr/>
        </p:nvGrpSpPr>
        <p:grpSpPr>
          <a:xfrm>
            <a:off x="783964" y="1069031"/>
            <a:ext cx="10624072" cy="5688000"/>
            <a:chOff x="1499153" y="1164281"/>
            <a:chExt cx="9193695" cy="4922194"/>
          </a:xfrm>
        </p:grpSpPr>
        <p:grpSp>
          <p:nvGrpSpPr>
            <p:cNvPr id="6" name="Groupe 5"/>
            <p:cNvGrpSpPr/>
            <p:nvPr/>
          </p:nvGrpSpPr>
          <p:grpSpPr>
            <a:xfrm>
              <a:off x="1499153" y="1164281"/>
              <a:ext cx="3101008" cy="1767345"/>
              <a:chOff x="1499153" y="1164281"/>
              <a:chExt cx="3101008" cy="1767345"/>
            </a:xfrm>
          </p:grpSpPr>
          <p:pic>
            <p:nvPicPr>
              <p:cNvPr id="13" name="Image 12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26" t="43879" r="50236" b="38319"/>
              <a:stretch/>
            </p:blipFill>
            <p:spPr bwMode="auto">
              <a:xfrm>
                <a:off x="1499153" y="1232035"/>
                <a:ext cx="3101008" cy="169959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" name="ZoneTexte 2"/>
              <p:cNvSpPr txBox="1"/>
              <p:nvPr/>
            </p:nvSpPr>
            <p:spPr>
              <a:xfrm>
                <a:off x="2100070" y="1164281"/>
                <a:ext cx="189917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rgbClr val="0070C0"/>
                    </a:solidFill>
                  </a:rPr>
                  <a:t>Annotation jonction</a:t>
                </a:r>
                <a:endParaRPr lang="fr-FR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4600161" y="2151736"/>
              <a:ext cx="3051313" cy="1779729"/>
              <a:chOff x="4600161" y="2213936"/>
              <a:chExt cx="3051313" cy="1779729"/>
            </a:xfrm>
          </p:grpSpPr>
          <p:pic>
            <p:nvPicPr>
              <p:cNvPr id="19" name="Image 18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780" t="43884" r="5019" b="38419"/>
              <a:stretch/>
            </p:blipFill>
            <p:spPr bwMode="auto">
              <a:xfrm>
                <a:off x="4600161" y="2304012"/>
                <a:ext cx="3051313" cy="168965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6" name="ZoneTexte 15"/>
              <p:cNvSpPr txBox="1"/>
              <p:nvPr/>
            </p:nvSpPr>
            <p:spPr>
              <a:xfrm>
                <a:off x="5228039" y="2213936"/>
                <a:ext cx="178561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fr-FR" b="1" dirty="0" smtClean="0">
                    <a:solidFill>
                      <a:srgbClr val="C00000"/>
                    </a:solidFill>
                  </a:rPr>
                  <a:t>Expression relative</a:t>
                </a:r>
                <a:endParaRPr lang="fr-FR" b="1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7651474" y="3151574"/>
              <a:ext cx="3041374" cy="2934901"/>
              <a:chOff x="7651474" y="2770574"/>
              <a:chExt cx="3041374" cy="2934901"/>
            </a:xfrm>
          </p:grpSpPr>
          <p:pic>
            <p:nvPicPr>
              <p:cNvPr id="20" name="Image 19"/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3" t="61581" r="50742" b="8229"/>
              <a:stretch/>
            </p:blipFill>
            <p:spPr bwMode="auto">
              <a:xfrm>
                <a:off x="7651474" y="2823127"/>
                <a:ext cx="3041374" cy="288234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7" name="ZoneTexte 16"/>
              <p:cNvSpPr txBox="1"/>
              <p:nvPr/>
            </p:nvSpPr>
            <p:spPr>
              <a:xfrm>
                <a:off x="7904507" y="2770574"/>
                <a:ext cx="253530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rgbClr val="7030A0"/>
                    </a:solidFill>
                  </a:rPr>
                  <a:t>Analyse statistique</a:t>
                </a:r>
                <a:endParaRPr lang="fr-FR" b="1" dirty="0">
                  <a:solidFill>
                    <a:srgbClr val="7030A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4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335743" y="485617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SpliceLauncher</a:t>
            </a:r>
            <a:r>
              <a:rPr lang="en-US" sz="3200" dirty="0" smtClean="0"/>
              <a:t>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(4/4)</a:t>
            </a:r>
            <a:endParaRPr lang="en-US" sz="3200" dirty="0"/>
          </a:p>
        </p:txBody>
      </p:sp>
      <p:pic>
        <p:nvPicPr>
          <p:cNvPr id="294" name="Picture 6" descr="C:\Documents and Settings\LEMRAP\Local Settings\Temporary Internet Files\Content.IE5\A1BW38LD\6052E-observation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090"/>
            <a:ext cx="56952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0" t="66267" r="3601" b="25669"/>
          <a:stretch/>
        </p:blipFill>
        <p:spPr bwMode="auto">
          <a:xfrm>
            <a:off x="4024312" y="2169318"/>
            <a:ext cx="4143376" cy="10777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43</a:t>
            </a:fld>
            <a:endParaRPr lang="en-US"/>
          </a:p>
        </p:txBody>
      </p:sp>
      <p:grpSp>
        <p:nvGrpSpPr>
          <p:cNvPr id="21" name="Groupe 20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22" name="Forme libre 21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23" name="Forme libre 22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24" name="Forme libre 23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4" y="3834114"/>
            <a:ext cx="12132892" cy="2412000"/>
          </a:xfrm>
          <a:prstGeom prst="rect">
            <a:avLst/>
          </a:prstGeom>
        </p:spPr>
      </p:pic>
      <p:grpSp>
        <p:nvGrpSpPr>
          <p:cNvPr id="16" name="Groupe 15"/>
          <p:cNvGrpSpPr>
            <a:grpSpLocks noChangeAspect="1"/>
          </p:cNvGrpSpPr>
          <p:nvPr/>
        </p:nvGrpSpPr>
        <p:grpSpPr>
          <a:xfrm>
            <a:off x="8905617" y="485617"/>
            <a:ext cx="3240000" cy="2913014"/>
            <a:chOff x="8122628" y="973090"/>
            <a:chExt cx="3814954" cy="3429945"/>
          </a:xfrm>
        </p:grpSpPr>
        <p:grpSp>
          <p:nvGrpSpPr>
            <p:cNvPr id="8" name="Groupe 7"/>
            <p:cNvGrpSpPr/>
            <p:nvPr/>
          </p:nvGrpSpPr>
          <p:grpSpPr>
            <a:xfrm>
              <a:off x="8289701" y="1025534"/>
              <a:ext cx="3480809" cy="852385"/>
              <a:chOff x="8289701" y="1482728"/>
              <a:chExt cx="3480809" cy="852385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6328" y="1482728"/>
                <a:ext cx="540000" cy="5400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289701" y="2041575"/>
                <a:ext cx="3480809" cy="293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>
                    <a:hlinkClick r:id="rId6"/>
                  </a:rPr>
                  <a:t>https://</a:t>
                </a:r>
                <a:r>
                  <a:rPr lang="en-US" sz="1200" dirty="0" smtClean="0">
                    <a:hlinkClick r:id="rId6"/>
                  </a:rPr>
                  <a:t>github.com/raphaelleman/SpliceLauncher</a:t>
                </a:r>
                <a:endParaRPr lang="en-US" sz="1200" dirty="0"/>
              </a:p>
            </p:txBody>
          </p:sp>
        </p:grpSp>
        <p:sp>
          <p:nvSpPr>
            <p:cNvPr id="7" name="Plus 6"/>
            <p:cNvSpPr>
              <a:spLocks noChangeAspect="1"/>
            </p:cNvSpPr>
            <p:nvPr/>
          </p:nvSpPr>
          <p:spPr>
            <a:xfrm>
              <a:off x="9846328" y="1883179"/>
              <a:ext cx="360000" cy="360000"/>
            </a:xfrm>
            <a:prstGeom prst="mathPlu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6328" y="2248462"/>
              <a:ext cx="3600000" cy="20660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Rectangle 13"/>
            <p:cNvSpPr/>
            <p:nvPr/>
          </p:nvSpPr>
          <p:spPr>
            <a:xfrm>
              <a:off x="8122628" y="973090"/>
              <a:ext cx="3814954" cy="34299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</p:grpSp>
      <p:sp>
        <p:nvSpPr>
          <p:cNvPr id="17" name="Plus 16"/>
          <p:cNvSpPr>
            <a:spLocks noChangeAspect="1"/>
          </p:cNvSpPr>
          <p:nvPr/>
        </p:nvSpPr>
        <p:spPr>
          <a:xfrm>
            <a:off x="5916000" y="3362055"/>
            <a:ext cx="360000" cy="360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701676" y="3781507"/>
            <a:ext cx="1552669" cy="215444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fr-FR" sz="1400" b="1" dirty="0" smtClean="0"/>
              <a:t>Epissage alternatif</a:t>
            </a:r>
          </a:p>
        </p:txBody>
      </p:sp>
      <p:cxnSp>
        <p:nvCxnSpPr>
          <p:cNvPr id="12" name="Connecteur droit 11"/>
          <p:cNvCxnSpPr/>
          <p:nvPr/>
        </p:nvCxnSpPr>
        <p:spPr>
          <a:xfrm>
            <a:off x="9154865" y="6265633"/>
            <a:ext cx="540000" cy="0"/>
          </a:xfrm>
          <a:prstGeom prst="line">
            <a:avLst/>
          </a:prstGeom>
          <a:ln w="28575">
            <a:solidFill>
              <a:srgbClr val="484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9154865" y="6481170"/>
            <a:ext cx="540000" cy="0"/>
          </a:xfrm>
          <a:prstGeom prst="line">
            <a:avLst/>
          </a:prstGeom>
          <a:ln w="28575">
            <a:solidFill>
              <a:srgbClr val="66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9154865" y="6696706"/>
            <a:ext cx="540000" cy="0"/>
          </a:xfrm>
          <a:prstGeom prst="line">
            <a:avLst/>
          </a:prstGeom>
          <a:ln w="28575">
            <a:solidFill>
              <a:srgbClr val="FF11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9694865" y="6108169"/>
            <a:ext cx="1025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Saut d’exon</a:t>
            </a:r>
            <a:endParaRPr lang="fr-FR" sz="1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9694865" y="6322969"/>
            <a:ext cx="1349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Site 3’ alternatif</a:t>
            </a:r>
            <a:endParaRPr lang="fr-FR" sz="1400" dirty="0"/>
          </a:p>
        </p:txBody>
      </p:sp>
      <p:sp>
        <p:nvSpPr>
          <p:cNvPr id="28" name="ZoneTexte 27"/>
          <p:cNvSpPr txBox="1"/>
          <p:nvPr/>
        </p:nvSpPr>
        <p:spPr>
          <a:xfrm>
            <a:off x="9694865" y="6537769"/>
            <a:ext cx="1349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Site 5’ alternatif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77571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44</a:t>
            </a:fld>
            <a:endParaRPr lang="en-US"/>
          </a:p>
        </p:txBody>
      </p:sp>
      <p:grpSp>
        <p:nvGrpSpPr>
          <p:cNvPr id="13" name="Groupe 12"/>
          <p:cNvGrpSpPr/>
          <p:nvPr/>
        </p:nvGrpSpPr>
        <p:grpSpPr>
          <a:xfrm>
            <a:off x="1156448" y="803431"/>
            <a:ext cx="8867413" cy="5400000"/>
            <a:chOff x="71021" y="1245779"/>
            <a:chExt cx="8867413" cy="5400000"/>
          </a:xfrm>
        </p:grpSpPr>
        <p:sp>
          <p:nvSpPr>
            <p:cNvPr id="33" name="Secteurs 32"/>
            <p:cNvSpPr>
              <a:spLocks noChangeAspect="1"/>
            </p:cNvSpPr>
            <p:nvPr/>
          </p:nvSpPr>
          <p:spPr>
            <a:xfrm>
              <a:off x="3953100" y="1851839"/>
              <a:ext cx="4500000" cy="4500000"/>
            </a:xfrm>
            <a:prstGeom prst="pie">
              <a:avLst>
                <a:gd name="adj1" fmla="val 8846596"/>
                <a:gd name="adj2" fmla="val 1710381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Secteurs 45"/>
            <p:cNvSpPr>
              <a:spLocks noChangeAspect="1"/>
            </p:cNvSpPr>
            <p:nvPr/>
          </p:nvSpPr>
          <p:spPr>
            <a:xfrm>
              <a:off x="3953100" y="1851839"/>
              <a:ext cx="4500000" cy="4500000"/>
            </a:xfrm>
            <a:prstGeom prst="pie">
              <a:avLst>
                <a:gd name="adj1" fmla="val 17092612"/>
                <a:gd name="adj2" fmla="val 283276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Secteurs 46"/>
            <p:cNvSpPr>
              <a:spLocks noChangeAspect="1"/>
            </p:cNvSpPr>
            <p:nvPr/>
          </p:nvSpPr>
          <p:spPr>
            <a:xfrm>
              <a:off x="3538434" y="1245779"/>
              <a:ext cx="5400000" cy="5400000"/>
            </a:xfrm>
            <a:prstGeom prst="pie">
              <a:avLst>
                <a:gd name="adj1" fmla="val 2833325"/>
                <a:gd name="adj2" fmla="val 8850839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3" name="Picture 4" descr="C:\Documents and Settings\LEMRAP\Local Settings\Temporary Internet Files\Content.IE5\2F6RZO5N\0511-0709-2511-5453_Excited_Fortune_Teller_clipart_image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628" y="2984167"/>
              <a:ext cx="1071429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C:\Documents and Settings\LEMRAP\Local Settings\Temporary Internet Files\Content.IE5\A1BW38LD\6052E-observation[1]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20" y="3759370"/>
              <a:ext cx="949215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7149" y="5160105"/>
              <a:ext cx="703813" cy="900000"/>
            </a:xfrm>
            <a:prstGeom prst="rect">
              <a:avLst/>
            </a:prstGeom>
          </p:spPr>
        </p:pic>
        <p:sp>
          <p:nvSpPr>
            <p:cNvPr id="30" name="ZoneTexte 29"/>
            <p:cNvSpPr txBox="1"/>
            <p:nvPr/>
          </p:nvSpPr>
          <p:spPr>
            <a:xfrm>
              <a:off x="4727628" y="2548670"/>
              <a:ext cx="1050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PREDIRE</a:t>
              </a:r>
              <a:endParaRPr lang="en-US" b="1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975465" y="3249501"/>
              <a:ext cx="117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ANALYSER</a:t>
              </a:r>
              <a:endParaRPr lang="en-US" b="1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5053260" y="4788293"/>
              <a:ext cx="1519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INTERPRETER</a:t>
              </a:r>
              <a:endParaRPr lang="en-US" b="1" dirty="0"/>
            </a:p>
          </p:txBody>
        </p:sp>
        <p:grpSp>
          <p:nvGrpSpPr>
            <p:cNvPr id="668" name="Groupe 667"/>
            <p:cNvGrpSpPr/>
            <p:nvPr/>
          </p:nvGrpSpPr>
          <p:grpSpPr>
            <a:xfrm>
              <a:off x="71021" y="4849283"/>
              <a:ext cx="4172273" cy="1200329"/>
              <a:chOff x="-64377" y="2094998"/>
              <a:chExt cx="4172273" cy="1200329"/>
            </a:xfrm>
          </p:grpSpPr>
          <p:sp>
            <p:nvSpPr>
              <p:cNvPr id="669" name="Accolade fermante 668"/>
              <p:cNvSpPr/>
              <p:nvPr/>
            </p:nvSpPr>
            <p:spPr>
              <a:xfrm>
                <a:off x="3776906" y="2094999"/>
                <a:ext cx="330990" cy="1200328"/>
              </a:xfrm>
              <a:prstGeom prst="rightBrace">
                <a:avLst>
                  <a:gd name="adj1" fmla="val 32163"/>
                  <a:gd name="adj2" fmla="val 50000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ZoneTexte 669"/>
              <p:cNvSpPr txBox="1"/>
              <p:nvPr/>
            </p:nvSpPr>
            <p:spPr>
              <a:xfrm>
                <a:off x="-64377" y="2094998"/>
                <a:ext cx="40426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u="sng" dirty="0" smtClean="0"/>
                  <a:t>Rôles de l’épissage dans l’interprétation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/>
                  <a:t>Paradigme du gène </a:t>
                </a:r>
                <a:r>
                  <a:rPr lang="fr-FR" i="1" dirty="0" smtClean="0"/>
                  <a:t>PALB2</a:t>
                </a:r>
                <a:r>
                  <a:rPr lang="fr-FR" dirty="0" smtClean="0"/>
                  <a:t>, impliqué dans la prédisposition aux cancers du sein et de l’ovaire</a:t>
                </a:r>
                <a:endParaRPr lang="fr-FR" dirty="0"/>
              </a:p>
            </p:txBody>
          </p:sp>
        </p:grpSp>
        <p:cxnSp>
          <p:nvCxnSpPr>
            <p:cNvPr id="676" name="Connecteur en arc 675"/>
            <p:cNvCxnSpPr>
              <a:stCxn id="669" idx="1"/>
              <a:endCxn id="32" idx="1"/>
            </p:cNvCxnSpPr>
            <p:nvPr/>
          </p:nvCxnSpPr>
          <p:spPr>
            <a:xfrm rot="10800000" flipH="1">
              <a:off x="4243294" y="4972960"/>
              <a:ext cx="809966" cy="476489"/>
            </a:xfrm>
            <a:prstGeom prst="curvedConnector5">
              <a:avLst>
                <a:gd name="adj1" fmla="val 43977"/>
                <a:gd name="adj2" fmla="val 98063"/>
                <a:gd name="adj3" fmla="val 90865"/>
              </a:avLst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35" name="Forme libre 3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37" name="Forme libre 3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36" name="Forme libre 35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484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90921" y="485617"/>
            <a:ext cx="1041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Épissage alternatif de </a:t>
            </a:r>
            <a:r>
              <a:rPr lang="fr-FR" sz="3200" i="1" dirty="0" smtClean="0"/>
              <a:t>PALB2 </a:t>
            </a:r>
            <a:r>
              <a:rPr lang="fr-FR" sz="3200" dirty="0" smtClean="0"/>
              <a:t>et règles d’interprétation </a:t>
            </a:r>
            <a:r>
              <a:rPr lang="en-US" sz="3200" i="1" dirty="0">
                <a:solidFill>
                  <a:schemeClr val="bg1">
                    <a:lumMod val="65000"/>
                  </a:schemeClr>
                </a:solidFill>
              </a:rPr>
              <a:t>(1/3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fr-FR" sz="3200" dirty="0" smtClean="0"/>
              <a:t>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90"/>
            <a:ext cx="422288" cy="540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45</a:t>
            </a:fld>
            <a:endParaRPr lang="en-US"/>
          </a:p>
        </p:txBody>
      </p:sp>
      <p:grpSp>
        <p:nvGrpSpPr>
          <p:cNvPr id="924" name="Groupe 923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925" name="Forme libre 92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928" name="Forme libre 927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929" name="Forme libre 928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grpSp>
        <p:nvGrpSpPr>
          <p:cNvPr id="9" name="Groupe 8"/>
          <p:cNvGrpSpPr>
            <a:grpSpLocks noChangeAspect="1"/>
          </p:cNvGrpSpPr>
          <p:nvPr/>
        </p:nvGrpSpPr>
        <p:grpSpPr>
          <a:xfrm>
            <a:off x="56040" y="2617209"/>
            <a:ext cx="5328000" cy="2693974"/>
            <a:chOff x="3931747" y="1107910"/>
            <a:chExt cx="5821745" cy="2943630"/>
          </a:xfrm>
        </p:grpSpPr>
        <p:grpSp>
          <p:nvGrpSpPr>
            <p:cNvPr id="74" name="Groupe 73"/>
            <p:cNvGrpSpPr/>
            <p:nvPr/>
          </p:nvGrpSpPr>
          <p:grpSpPr>
            <a:xfrm>
              <a:off x="3931747" y="1107910"/>
              <a:ext cx="5821745" cy="2943630"/>
              <a:chOff x="3255452" y="169011"/>
              <a:chExt cx="9549670" cy="4828598"/>
            </a:xfrm>
          </p:grpSpPr>
          <p:grpSp>
            <p:nvGrpSpPr>
              <p:cNvPr id="168" name="Groupe 167"/>
              <p:cNvGrpSpPr/>
              <p:nvPr/>
            </p:nvGrpSpPr>
            <p:grpSpPr>
              <a:xfrm>
                <a:off x="3339322" y="169011"/>
                <a:ext cx="8338639" cy="587016"/>
                <a:chOff x="431222" y="516368"/>
                <a:chExt cx="8338639" cy="587016"/>
              </a:xfrm>
            </p:grpSpPr>
            <p:sp>
              <p:nvSpPr>
                <p:cNvPr id="231" name="Pentagone 230"/>
                <p:cNvSpPr/>
                <p:nvPr/>
              </p:nvSpPr>
              <p:spPr>
                <a:xfrm>
                  <a:off x="431222" y="815383"/>
                  <a:ext cx="720000" cy="288000"/>
                </a:xfrm>
                <a:prstGeom prst="homePlat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 smtClean="0">
                      <a:solidFill>
                        <a:schemeClr val="tx1"/>
                      </a:solidFill>
                    </a:rPr>
                    <a:t>1</a:t>
                  </a:r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32" name="Groupe 231"/>
                <p:cNvGrpSpPr/>
                <p:nvPr/>
              </p:nvGrpSpPr>
              <p:grpSpPr>
                <a:xfrm>
                  <a:off x="2135264" y="815381"/>
                  <a:ext cx="990375" cy="288000"/>
                  <a:chOff x="1136946" y="3225206"/>
                  <a:chExt cx="990375" cy="288000"/>
                </a:xfrm>
              </p:grpSpPr>
              <p:grpSp>
                <p:nvGrpSpPr>
                  <p:cNvPr id="253" name="Groupe 252"/>
                  <p:cNvGrpSpPr/>
                  <p:nvPr/>
                </p:nvGrpSpPr>
                <p:grpSpPr>
                  <a:xfrm>
                    <a:off x="1136946" y="3225206"/>
                    <a:ext cx="990375" cy="288000"/>
                    <a:chOff x="949473" y="3225206"/>
                    <a:chExt cx="990375" cy="288000"/>
                  </a:xfrm>
                </p:grpSpPr>
                <p:sp>
                  <p:nvSpPr>
                    <p:cNvPr id="255" name="Organigramme : Données stockées 254"/>
                    <p:cNvSpPr/>
                    <p:nvPr/>
                  </p:nvSpPr>
                  <p:spPr>
                    <a:xfrm>
                      <a:off x="1219848" y="3225206"/>
                      <a:ext cx="720000" cy="288000"/>
                    </a:xfrm>
                    <a:prstGeom prst="flowChartOnlineStorag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6" name="Flèche droite à entaille 255"/>
                    <p:cNvSpPr/>
                    <p:nvPr/>
                  </p:nvSpPr>
                  <p:spPr>
                    <a:xfrm>
                      <a:off x="949473" y="3225206"/>
                      <a:ext cx="720000" cy="288000"/>
                    </a:xfrm>
                    <a:prstGeom prst="notchedRightArrow">
                      <a:avLst>
                        <a:gd name="adj1" fmla="val 100000"/>
                        <a:gd name="adj2" fmla="val 46570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54" name="ZoneTexte 253"/>
                  <p:cNvSpPr txBox="1"/>
                  <p:nvPr/>
                </p:nvSpPr>
                <p:spPr>
                  <a:xfrm>
                    <a:off x="1136946" y="3225206"/>
                    <a:ext cx="990375" cy="248242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 rtlCol="0">
                    <a:spAutoFit/>
                  </a:bodyPr>
                  <a:lstStyle/>
                  <a:p>
                    <a:pPr algn="ctr"/>
                    <a:r>
                      <a:rPr lang="en-US" sz="900" dirty="0" smtClean="0"/>
                      <a:t>2</a:t>
                    </a:r>
                    <a:endParaRPr lang="en-US" sz="900" dirty="0"/>
                  </a:p>
                </p:txBody>
              </p:sp>
            </p:grpSp>
            <p:grpSp>
              <p:nvGrpSpPr>
                <p:cNvPr id="233" name="Groupe 232"/>
                <p:cNvGrpSpPr/>
                <p:nvPr/>
              </p:nvGrpSpPr>
              <p:grpSpPr>
                <a:xfrm>
                  <a:off x="4109681" y="815380"/>
                  <a:ext cx="1080000" cy="288001"/>
                  <a:chOff x="2372373" y="3225205"/>
                  <a:chExt cx="1080000" cy="288001"/>
                </a:xfrm>
              </p:grpSpPr>
              <p:grpSp>
                <p:nvGrpSpPr>
                  <p:cNvPr id="249" name="Groupe 248"/>
                  <p:cNvGrpSpPr/>
                  <p:nvPr/>
                </p:nvGrpSpPr>
                <p:grpSpPr>
                  <a:xfrm>
                    <a:off x="2372373" y="3225206"/>
                    <a:ext cx="1080000" cy="288000"/>
                    <a:chOff x="2372373" y="3225206"/>
                    <a:chExt cx="1080000" cy="288000"/>
                  </a:xfrm>
                </p:grpSpPr>
                <p:sp>
                  <p:nvSpPr>
                    <p:cNvPr id="251" name="Organigramme : Données stockées 250"/>
                    <p:cNvSpPr/>
                    <p:nvPr/>
                  </p:nvSpPr>
                  <p:spPr>
                    <a:xfrm>
                      <a:off x="2372373" y="3225206"/>
                      <a:ext cx="720000" cy="288000"/>
                    </a:xfrm>
                    <a:prstGeom prst="flowChartOnlineStorag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52" name="Flèche droite à entaille 251"/>
                    <p:cNvSpPr/>
                    <p:nvPr/>
                  </p:nvSpPr>
                  <p:spPr>
                    <a:xfrm>
                      <a:off x="2732373" y="3225206"/>
                      <a:ext cx="720000" cy="288000"/>
                    </a:xfrm>
                    <a:prstGeom prst="notchedRightArrow">
                      <a:avLst>
                        <a:gd name="adj1" fmla="val 100000"/>
                        <a:gd name="adj2" fmla="val 46570"/>
                      </a:avLst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50" name="ZoneTexte 249"/>
                  <p:cNvSpPr txBox="1"/>
                  <p:nvPr/>
                </p:nvSpPr>
                <p:spPr>
                  <a:xfrm>
                    <a:off x="2372373" y="3225205"/>
                    <a:ext cx="1080000" cy="248241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 rtlCol="0">
                    <a:spAutoFit/>
                  </a:bodyPr>
                  <a:lstStyle/>
                  <a:p>
                    <a:pPr algn="ctr"/>
                    <a:r>
                      <a:rPr lang="en-US" sz="900" dirty="0" smtClean="0"/>
                      <a:t>3</a:t>
                    </a:r>
                    <a:endParaRPr lang="en-US" sz="900" dirty="0"/>
                  </a:p>
                </p:txBody>
              </p:sp>
            </p:grpSp>
            <p:grpSp>
              <p:nvGrpSpPr>
                <p:cNvPr id="234" name="Groupe 233"/>
                <p:cNvGrpSpPr/>
                <p:nvPr/>
              </p:nvGrpSpPr>
              <p:grpSpPr>
                <a:xfrm>
                  <a:off x="6173723" y="815380"/>
                  <a:ext cx="720001" cy="288002"/>
                  <a:chOff x="3703922" y="3225204"/>
                  <a:chExt cx="720001" cy="288002"/>
                </a:xfrm>
              </p:grpSpPr>
              <p:sp>
                <p:nvSpPr>
                  <p:cNvPr id="247" name="Flèche droite à entaille 246"/>
                  <p:cNvSpPr/>
                  <p:nvPr/>
                </p:nvSpPr>
                <p:spPr>
                  <a:xfrm>
                    <a:off x="3703923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ZoneTexte 247"/>
                  <p:cNvSpPr txBox="1"/>
                  <p:nvPr/>
                </p:nvSpPr>
                <p:spPr>
                  <a:xfrm>
                    <a:off x="3703922" y="3225204"/>
                    <a:ext cx="720001" cy="248242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 rtlCol="0">
                    <a:spAutoFit/>
                  </a:bodyPr>
                  <a:lstStyle/>
                  <a:p>
                    <a:pPr algn="ctr"/>
                    <a:r>
                      <a:rPr lang="en-US" sz="900" dirty="0" smtClean="0"/>
                      <a:t>4</a:t>
                    </a:r>
                    <a:endParaRPr lang="en-US" sz="900" dirty="0"/>
                  </a:p>
                </p:txBody>
              </p:sp>
            </p:grpSp>
            <p:grpSp>
              <p:nvGrpSpPr>
                <p:cNvPr id="235" name="Groupe 234"/>
                <p:cNvGrpSpPr/>
                <p:nvPr/>
              </p:nvGrpSpPr>
              <p:grpSpPr>
                <a:xfrm>
                  <a:off x="7877765" y="815381"/>
                  <a:ext cx="892096" cy="288003"/>
                  <a:chOff x="4859701" y="3225203"/>
                  <a:chExt cx="892096" cy="288003"/>
                </a:xfrm>
              </p:grpSpPr>
              <p:sp>
                <p:nvSpPr>
                  <p:cNvPr id="244" name="Flèche droite à entaille 243"/>
                  <p:cNvSpPr/>
                  <p:nvPr/>
                </p:nvSpPr>
                <p:spPr>
                  <a:xfrm>
                    <a:off x="4859701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5" name="Pentagone 244"/>
                  <p:cNvSpPr/>
                  <p:nvPr/>
                </p:nvSpPr>
                <p:spPr>
                  <a:xfrm rot="10800000">
                    <a:off x="5031797" y="3225206"/>
                    <a:ext cx="720000" cy="288000"/>
                  </a:xfrm>
                  <a:prstGeom prst="homePlat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ZoneTexte 245"/>
                  <p:cNvSpPr txBox="1"/>
                  <p:nvPr/>
                </p:nvSpPr>
                <p:spPr>
                  <a:xfrm>
                    <a:off x="4859701" y="3225203"/>
                    <a:ext cx="892096" cy="248241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 rtlCol="0">
                    <a:spAutoFit/>
                  </a:bodyPr>
                  <a:lstStyle/>
                  <a:p>
                    <a:pPr algn="ctr"/>
                    <a:r>
                      <a:rPr lang="en-US" sz="900" dirty="0" smtClean="0"/>
                      <a:t>5</a:t>
                    </a:r>
                    <a:endParaRPr lang="en-US" sz="900" dirty="0"/>
                  </a:p>
                </p:txBody>
              </p:sp>
            </p:grpSp>
            <p:cxnSp>
              <p:nvCxnSpPr>
                <p:cNvPr id="236" name="Connecteur droit 235"/>
                <p:cNvCxnSpPr>
                  <a:stCxn id="231" idx="3"/>
                  <a:endCxn id="254" idx="1"/>
                </p:cNvCxnSpPr>
                <p:nvPr/>
              </p:nvCxnSpPr>
              <p:spPr>
                <a:xfrm flipV="1">
                  <a:off x="1151222" y="939502"/>
                  <a:ext cx="984043" cy="19881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Connecteur droit 236"/>
                <p:cNvCxnSpPr>
                  <a:stCxn id="254" idx="3"/>
                  <a:endCxn id="250" idx="1"/>
                </p:cNvCxnSpPr>
                <p:nvPr/>
              </p:nvCxnSpPr>
              <p:spPr>
                <a:xfrm>
                  <a:off x="3125640" y="939502"/>
                  <a:ext cx="984041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Connecteur droit 237"/>
                <p:cNvCxnSpPr>
                  <a:stCxn id="250" idx="3"/>
                  <a:endCxn id="248" idx="1"/>
                </p:cNvCxnSpPr>
                <p:nvPr/>
              </p:nvCxnSpPr>
              <p:spPr>
                <a:xfrm>
                  <a:off x="5189681" y="939502"/>
                  <a:ext cx="984043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Connecteur droit 238"/>
                <p:cNvCxnSpPr>
                  <a:stCxn id="248" idx="3"/>
                  <a:endCxn id="246" idx="1"/>
                </p:cNvCxnSpPr>
                <p:nvPr/>
              </p:nvCxnSpPr>
              <p:spPr>
                <a:xfrm>
                  <a:off x="6893725" y="939502"/>
                  <a:ext cx="984039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0" name="Virage 239"/>
                <p:cNvSpPr>
                  <a:spLocks/>
                </p:cNvSpPr>
                <p:nvPr/>
              </p:nvSpPr>
              <p:spPr>
                <a:xfrm>
                  <a:off x="626143" y="527408"/>
                  <a:ext cx="191990" cy="287971"/>
                </a:xfrm>
                <a:prstGeom prst="bentArrow">
                  <a:avLst>
                    <a:gd name="adj1" fmla="val 19502"/>
                    <a:gd name="adj2" fmla="val 25000"/>
                    <a:gd name="adj3" fmla="val 25000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41" name="Groupe 240"/>
                <p:cNvGrpSpPr/>
                <p:nvPr/>
              </p:nvGrpSpPr>
              <p:grpSpPr>
                <a:xfrm>
                  <a:off x="8409861" y="516368"/>
                  <a:ext cx="144003" cy="288007"/>
                  <a:chOff x="2626519" y="4905375"/>
                  <a:chExt cx="108000" cy="216000"/>
                </a:xfrm>
              </p:grpSpPr>
              <p:sp>
                <p:nvSpPr>
                  <p:cNvPr id="242" name="Organigramme : Connecteur 241"/>
                  <p:cNvSpPr>
                    <a:spLocks noChangeAspect="1"/>
                  </p:cNvSpPr>
                  <p:nvPr/>
                </p:nvSpPr>
                <p:spPr>
                  <a:xfrm>
                    <a:off x="2626519" y="4905375"/>
                    <a:ext cx="108000" cy="108000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sz="20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43" name="Connecteur droit 242"/>
                  <p:cNvCxnSpPr>
                    <a:stCxn id="242" idx="4"/>
                  </p:cNvCxnSpPr>
                  <p:nvPr/>
                </p:nvCxnSpPr>
                <p:spPr>
                  <a:xfrm>
                    <a:off x="2680519" y="5013375"/>
                    <a:ext cx="0" cy="10800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69" name="Secteurs 168"/>
              <p:cNvSpPr/>
              <p:nvPr/>
            </p:nvSpPr>
            <p:spPr>
              <a:xfrm rot="10800000">
                <a:off x="9427495" y="953831"/>
                <a:ext cx="1582995" cy="612000"/>
              </a:xfrm>
              <a:prstGeom prst="pie">
                <a:avLst>
                  <a:gd name="adj1" fmla="val 2726422"/>
                  <a:gd name="adj2" fmla="val 19537179"/>
                </a:avLst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Secteurs 169"/>
              <p:cNvSpPr/>
              <p:nvPr/>
            </p:nvSpPr>
            <p:spPr>
              <a:xfrm>
                <a:off x="3255452" y="958750"/>
                <a:ext cx="1787912" cy="612000"/>
              </a:xfrm>
              <a:prstGeom prst="pie">
                <a:avLst>
                  <a:gd name="adj1" fmla="val 8692257"/>
                  <a:gd name="adj2" fmla="val 13720448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1" name="Connecteur droit 170"/>
              <p:cNvCxnSpPr/>
              <p:nvPr/>
            </p:nvCxnSpPr>
            <p:spPr>
              <a:xfrm flipV="1">
                <a:off x="3342419" y="928767"/>
                <a:ext cx="72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Connecteur droit 171"/>
              <p:cNvCxnSpPr/>
              <p:nvPr/>
            </p:nvCxnSpPr>
            <p:spPr>
              <a:xfrm flipV="1">
                <a:off x="9046688" y="907398"/>
                <a:ext cx="2628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3" name="ZoneTexte 172"/>
              <p:cNvSpPr txBox="1"/>
              <p:nvPr/>
            </p:nvSpPr>
            <p:spPr>
              <a:xfrm>
                <a:off x="6201649" y="1057885"/>
                <a:ext cx="2264618" cy="413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900" dirty="0" smtClean="0"/>
                  <a:t>Domaines fonctionnels</a:t>
                </a:r>
                <a:endParaRPr lang="fr-FR" sz="900" dirty="0"/>
              </a:p>
            </p:txBody>
          </p:sp>
          <p:grpSp>
            <p:nvGrpSpPr>
              <p:cNvPr id="174" name="Groupe 173"/>
              <p:cNvGrpSpPr/>
              <p:nvPr/>
            </p:nvGrpSpPr>
            <p:grpSpPr>
              <a:xfrm>
                <a:off x="4009417" y="1719190"/>
                <a:ext cx="6640200" cy="3278419"/>
                <a:chOff x="3255452" y="1586528"/>
                <a:chExt cx="6640200" cy="3278419"/>
              </a:xfrm>
            </p:grpSpPr>
            <p:grpSp>
              <p:nvGrpSpPr>
                <p:cNvPr id="180" name="Groupe 179"/>
                <p:cNvGrpSpPr/>
                <p:nvPr/>
              </p:nvGrpSpPr>
              <p:grpSpPr>
                <a:xfrm>
                  <a:off x="3418495" y="1993306"/>
                  <a:ext cx="3960000" cy="887143"/>
                  <a:chOff x="425639" y="2581508"/>
                  <a:chExt cx="3960000" cy="887143"/>
                </a:xfrm>
              </p:grpSpPr>
              <p:grpSp>
                <p:nvGrpSpPr>
                  <p:cNvPr id="207" name="Groupe 206"/>
                  <p:cNvGrpSpPr>
                    <a:grpSpLocks noChangeAspect="1"/>
                  </p:cNvGrpSpPr>
                  <p:nvPr/>
                </p:nvGrpSpPr>
                <p:grpSpPr>
                  <a:xfrm>
                    <a:off x="425639" y="2940913"/>
                    <a:ext cx="3960000" cy="527738"/>
                    <a:chOff x="259126" y="2192768"/>
                    <a:chExt cx="4404751" cy="587014"/>
                  </a:xfrm>
                </p:grpSpPr>
                <p:sp>
                  <p:nvSpPr>
                    <p:cNvPr id="209" name="Pentagone 208"/>
                    <p:cNvSpPr/>
                    <p:nvPr/>
                  </p:nvSpPr>
                  <p:spPr>
                    <a:xfrm>
                      <a:off x="259126" y="2491781"/>
                      <a:ext cx="720000" cy="288000"/>
                    </a:xfrm>
                    <a:prstGeom prst="homePlat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210" name="Groupe 209"/>
                    <p:cNvGrpSpPr/>
                    <p:nvPr/>
                  </p:nvGrpSpPr>
                  <p:grpSpPr>
                    <a:xfrm>
                      <a:off x="981406" y="2491781"/>
                      <a:ext cx="990375" cy="288000"/>
                      <a:chOff x="1136946" y="3225206"/>
                      <a:chExt cx="990375" cy="288000"/>
                    </a:xfrm>
                  </p:grpSpPr>
                  <p:grpSp>
                    <p:nvGrpSpPr>
                      <p:cNvPr id="227" name="Groupe 226"/>
                      <p:cNvGrpSpPr/>
                      <p:nvPr/>
                    </p:nvGrpSpPr>
                    <p:grpSpPr>
                      <a:xfrm>
                        <a:off x="1136946" y="3225206"/>
                        <a:ext cx="990375" cy="288000"/>
                        <a:chOff x="949473" y="3225206"/>
                        <a:chExt cx="990375" cy="288000"/>
                      </a:xfrm>
                    </p:grpSpPr>
                    <p:sp>
                      <p:nvSpPr>
                        <p:cNvPr id="229" name="Organigramme : Données stockées 228"/>
                        <p:cNvSpPr/>
                        <p:nvPr/>
                      </p:nvSpPr>
                      <p:spPr>
                        <a:xfrm>
                          <a:off x="1219848" y="3225206"/>
                          <a:ext cx="720000" cy="288000"/>
                        </a:xfrm>
                        <a:prstGeom prst="flowChartOnlineStorag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9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30" name="Flèche droite à entaille 229"/>
                        <p:cNvSpPr/>
                        <p:nvPr/>
                      </p:nvSpPr>
                      <p:spPr>
                        <a:xfrm>
                          <a:off x="949473" y="3225206"/>
                          <a:ext cx="720000" cy="288000"/>
                        </a:xfrm>
                        <a:prstGeom prst="notchedRightArrow">
                          <a:avLst>
                            <a:gd name="adj1" fmla="val 100000"/>
                            <a:gd name="adj2" fmla="val 46570"/>
                          </a:avLst>
                        </a:prstGeom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9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28" name="ZoneTexte 227"/>
                      <p:cNvSpPr txBox="1"/>
                      <p:nvPr/>
                    </p:nvSpPr>
                    <p:spPr>
                      <a:xfrm>
                        <a:off x="1136946" y="3225206"/>
                        <a:ext cx="990375" cy="2761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t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sz="900" dirty="0" smtClean="0"/>
                          <a:t>2</a:t>
                        </a:r>
                        <a:endParaRPr lang="en-US" sz="900" dirty="0"/>
                      </a:p>
                    </p:txBody>
                  </p:sp>
                </p:grpSp>
                <p:grpSp>
                  <p:nvGrpSpPr>
                    <p:cNvPr id="211" name="Groupe 210"/>
                    <p:cNvGrpSpPr/>
                    <p:nvPr/>
                  </p:nvGrpSpPr>
                  <p:grpSpPr>
                    <a:xfrm>
                      <a:off x="1971781" y="2491780"/>
                      <a:ext cx="1080000" cy="288001"/>
                      <a:chOff x="2372373" y="3225205"/>
                      <a:chExt cx="1080000" cy="288001"/>
                    </a:xfrm>
                  </p:grpSpPr>
                  <p:grpSp>
                    <p:nvGrpSpPr>
                      <p:cNvPr id="223" name="Groupe 222"/>
                      <p:cNvGrpSpPr/>
                      <p:nvPr/>
                    </p:nvGrpSpPr>
                    <p:grpSpPr>
                      <a:xfrm>
                        <a:off x="2372373" y="3225206"/>
                        <a:ext cx="1080000" cy="288000"/>
                        <a:chOff x="2372373" y="3225206"/>
                        <a:chExt cx="1080000" cy="288000"/>
                      </a:xfrm>
                    </p:grpSpPr>
                    <p:sp>
                      <p:nvSpPr>
                        <p:cNvPr id="225" name="Organigramme : Données stockées 224"/>
                        <p:cNvSpPr/>
                        <p:nvPr/>
                      </p:nvSpPr>
                      <p:spPr>
                        <a:xfrm>
                          <a:off x="2372373" y="3225206"/>
                          <a:ext cx="720000" cy="288000"/>
                        </a:xfrm>
                        <a:prstGeom prst="flowChartOnlineStorage">
                          <a:avLst/>
                        </a:prstGeom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9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26" name="Flèche droite à entaille 225"/>
                        <p:cNvSpPr/>
                        <p:nvPr/>
                      </p:nvSpPr>
                      <p:spPr>
                        <a:xfrm>
                          <a:off x="2732373" y="3225206"/>
                          <a:ext cx="720000" cy="288000"/>
                        </a:xfrm>
                        <a:prstGeom prst="notchedRightArrow">
                          <a:avLst>
                            <a:gd name="adj1" fmla="val 100000"/>
                            <a:gd name="adj2" fmla="val 46570"/>
                          </a:avLst>
                        </a:prstGeom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900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24" name="ZoneTexte 223"/>
                      <p:cNvSpPr txBox="1"/>
                      <p:nvPr/>
                    </p:nvSpPr>
                    <p:spPr>
                      <a:xfrm>
                        <a:off x="2372373" y="3225205"/>
                        <a:ext cx="1080000" cy="2761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t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sz="900" dirty="0" smtClean="0"/>
                          <a:t>3</a:t>
                        </a:r>
                        <a:endParaRPr lang="en-US" sz="900" dirty="0"/>
                      </a:p>
                    </p:txBody>
                  </p:sp>
                </p:grpSp>
                <p:grpSp>
                  <p:nvGrpSpPr>
                    <p:cNvPr id="212" name="Groupe 211"/>
                    <p:cNvGrpSpPr/>
                    <p:nvPr/>
                  </p:nvGrpSpPr>
                  <p:grpSpPr>
                    <a:xfrm>
                      <a:off x="3051781" y="2491779"/>
                      <a:ext cx="720001" cy="288002"/>
                      <a:chOff x="3703922" y="3225204"/>
                      <a:chExt cx="720001" cy="288002"/>
                    </a:xfrm>
                  </p:grpSpPr>
                  <p:sp>
                    <p:nvSpPr>
                      <p:cNvPr id="221" name="Flèche droite à entaille 220"/>
                      <p:cNvSpPr/>
                      <p:nvPr/>
                    </p:nvSpPr>
                    <p:spPr>
                      <a:xfrm>
                        <a:off x="3703923" y="3225206"/>
                        <a:ext cx="720000" cy="288000"/>
                      </a:xfrm>
                      <a:prstGeom prst="notchedRightArrow">
                        <a:avLst>
                          <a:gd name="adj1" fmla="val 100000"/>
                          <a:gd name="adj2" fmla="val 46570"/>
                        </a:avLst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22" name="ZoneTexte 221"/>
                      <p:cNvSpPr txBox="1"/>
                      <p:nvPr/>
                    </p:nvSpPr>
                    <p:spPr>
                      <a:xfrm>
                        <a:off x="3703922" y="3225204"/>
                        <a:ext cx="720001" cy="27612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t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sz="900" dirty="0" smtClean="0"/>
                          <a:t>4</a:t>
                        </a:r>
                        <a:endParaRPr lang="en-US" sz="900" dirty="0"/>
                      </a:p>
                    </p:txBody>
                  </p:sp>
                </p:grpSp>
                <p:grpSp>
                  <p:nvGrpSpPr>
                    <p:cNvPr id="213" name="Groupe 212"/>
                    <p:cNvGrpSpPr/>
                    <p:nvPr/>
                  </p:nvGrpSpPr>
                  <p:grpSpPr>
                    <a:xfrm>
                      <a:off x="3771781" y="2491779"/>
                      <a:ext cx="892096" cy="288003"/>
                      <a:chOff x="4859701" y="3225203"/>
                      <a:chExt cx="892096" cy="288003"/>
                    </a:xfrm>
                  </p:grpSpPr>
                  <p:sp>
                    <p:nvSpPr>
                      <p:cNvPr id="218" name="Flèche droite à entaille 217"/>
                      <p:cNvSpPr/>
                      <p:nvPr/>
                    </p:nvSpPr>
                    <p:spPr>
                      <a:xfrm>
                        <a:off x="4859701" y="3225206"/>
                        <a:ext cx="720000" cy="288000"/>
                      </a:xfrm>
                      <a:prstGeom prst="notchedRightArrow">
                        <a:avLst>
                          <a:gd name="adj1" fmla="val 100000"/>
                          <a:gd name="adj2" fmla="val 46570"/>
                        </a:avLst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19" name="Pentagone 218"/>
                      <p:cNvSpPr/>
                      <p:nvPr/>
                    </p:nvSpPr>
                    <p:spPr>
                      <a:xfrm rot="10800000">
                        <a:off x="5031797" y="3225206"/>
                        <a:ext cx="720000" cy="288000"/>
                      </a:xfrm>
                      <a:prstGeom prst="homePlate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20" name="ZoneTexte 219"/>
                      <p:cNvSpPr txBox="1"/>
                      <p:nvPr/>
                    </p:nvSpPr>
                    <p:spPr>
                      <a:xfrm>
                        <a:off x="4859701" y="3225203"/>
                        <a:ext cx="892096" cy="27612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t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sz="900" dirty="0" smtClean="0"/>
                          <a:t>5</a:t>
                        </a:r>
                        <a:endParaRPr lang="en-US" sz="900" dirty="0"/>
                      </a:p>
                    </p:txBody>
                  </p:sp>
                </p:grpSp>
                <p:sp>
                  <p:nvSpPr>
                    <p:cNvPr id="214" name="Virage 213"/>
                    <p:cNvSpPr>
                      <a:spLocks/>
                    </p:cNvSpPr>
                    <p:nvPr/>
                  </p:nvSpPr>
                  <p:spPr>
                    <a:xfrm>
                      <a:off x="454047" y="2203808"/>
                      <a:ext cx="191990" cy="287971"/>
                    </a:xfrm>
                    <a:prstGeom prst="bentArrow">
                      <a:avLst>
                        <a:gd name="adj1" fmla="val 19502"/>
                        <a:gd name="adj2" fmla="val 25000"/>
                        <a:gd name="adj3" fmla="val 25000"/>
                        <a:gd name="adj4" fmla="val 43750"/>
                      </a:avLst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fr-FR" sz="200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215" name="Groupe 214"/>
                    <p:cNvGrpSpPr/>
                    <p:nvPr/>
                  </p:nvGrpSpPr>
                  <p:grpSpPr>
                    <a:xfrm>
                      <a:off x="4303877" y="2192768"/>
                      <a:ext cx="144003" cy="288007"/>
                      <a:chOff x="2626519" y="4905375"/>
                      <a:chExt cx="108000" cy="216000"/>
                    </a:xfrm>
                  </p:grpSpPr>
                  <p:sp>
                    <p:nvSpPr>
                      <p:cNvPr id="216" name="Organigramme : Connecteur 21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26519" y="4905375"/>
                        <a:ext cx="108000" cy="108000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fr-FR" sz="20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217" name="Connecteur droit 216"/>
                      <p:cNvCxnSpPr>
                        <a:stCxn id="216" idx="4"/>
                      </p:cNvCxnSpPr>
                      <p:nvPr/>
                    </p:nvCxnSpPr>
                    <p:spPr>
                      <a:xfrm>
                        <a:off x="2680519" y="5013375"/>
                        <a:ext cx="0" cy="108000"/>
                      </a:xfrm>
                      <a:prstGeom prst="line">
                        <a:avLst/>
                      </a:prstGeom>
                    </p:spPr>
                    <p:style>
                      <a:lnRef idx="3">
                        <a:schemeClr val="dk1"/>
                      </a:lnRef>
                      <a:fillRef idx="0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08" name="ZoneTexte 207"/>
                  <p:cNvSpPr txBox="1"/>
                  <p:nvPr/>
                </p:nvSpPr>
                <p:spPr>
                  <a:xfrm>
                    <a:off x="907695" y="2581508"/>
                    <a:ext cx="2939809" cy="4137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900" dirty="0" smtClean="0"/>
                      <a:t>Transcrit pleine longueur: 70 %</a:t>
                    </a:r>
                    <a:endParaRPr lang="fr-FR" sz="900" dirty="0"/>
                  </a:p>
                </p:txBody>
              </p: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4045604" y="3840763"/>
                  <a:ext cx="2391039" cy="887555"/>
                  <a:chOff x="5261106" y="7251748"/>
                  <a:chExt cx="2391039" cy="887555"/>
                </a:xfrm>
              </p:grpSpPr>
              <p:grpSp>
                <p:nvGrpSpPr>
                  <p:cNvPr id="193" name="Groupe 192"/>
                  <p:cNvGrpSpPr/>
                  <p:nvPr/>
                </p:nvGrpSpPr>
                <p:grpSpPr>
                  <a:xfrm>
                    <a:off x="5526422" y="7611551"/>
                    <a:ext cx="2096622" cy="527752"/>
                    <a:chOff x="5526422" y="7611551"/>
                    <a:chExt cx="2096622" cy="527752"/>
                  </a:xfrm>
                </p:grpSpPr>
                <p:sp>
                  <p:nvSpPr>
                    <p:cNvPr id="195" name="Pentagone 194"/>
                    <p:cNvSpPr/>
                    <p:nvPr/>
                  </p:nvSpPr>
                  <p:spPr>
                    <a:xfrm>
                      <a:off x="5526422" y="7880371"/>
                      <a:ext cx="647301" cy="258919"/>
                    </a:xfrm>
                    <a:prstGeom prst="homePlat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96" name="Groupe 195"/>
                    <p:cNvGrpSpPr/>
                    <p:nvPr/>
                  </p:nvGrpSpPr>
                  <p:grpSpPr>
                    <a:xfrm>
                      <a:off x="6173723" y="7880382"/>
                      <a:ext cx="647302" cy="258921"/>
                      <a:chOff x="3703922" y="3225204"/>
                      <a:chExt cx="720001" cy="288002"/>
                    </a:xfrm>
                  </p:grpSpPr>
                  <p:sp>
                    <p:nvSpPr>
                      <p:cNvPr id="205" name="Flèche droite à entaille 204"/>
                      <p:cNvSpPr/>
                      <p:nvPr/>
                    </p:nvSpPr>
                    <p:spPr>
                      <a:xfrm>
                        <a:off x="3703923" y="3225206"/>
                        <a:ext cx="720000" cy="288000"/>
                      </a:xfrm>
                      <a:prstGeom prst="notchedRightArrow">
                        <a:avLst>
                          <a:gd name="adj1" fmla="val 100000"/>
                          <a:gd name="adj2" fmla="val 46570"/>
                        </a:avLst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06" name="ZoneTexte 205"/>
                      <p:cNvSpPr txBox="1"/>
                      <p:nvPr/>
                    </p:nvSpPr>
                    <p:spPr>
                      <a:xfrm>
                        <a:off x="3703922" y="3225204"/>
                        <a:ext cx="720001" cy="2761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t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sz="900" dirty="0" smtClean="0"/>
                          <a:t>4</a:t>
                        </a:r>
                        <a:endParaRPr lang="en-US" sz="900" dirty="0"/>
                      </a:p>
                    </p:txBody>
                  </p:sp>
                </p:grpSp>
                <p:grpSp>
                  <p:nvGrpSpPr>
                    <p:cNvPr id="197" name="Groupe 196"/>
                    <p:cNvGrpSpPr/>
                    <p:nvPr/>
                  </p:nvGrpSpPr>
                  <p:grpSpPr>
                    <a:xfrm>
                      <a:off x="6821024" y="7880381"/>
                      <a:ext cx="802020" cy="258922"/>
                      <a:chOff x="4859701" y="3225203"/>
                      <a:chExt cx="892096" cy="288003"/>
                    </a:xfrm>
                  </p:grpSpPr>
                  <p:sp>
                    <p:nvSpPr>
                      <p:cNvPr id="202" name="Flèche droite à entaille 201"/>
                      <p:cNvSpPr/>
                      <p:nvPr/>
                    </p:nvSpPr>
                    <p:spPr>
                      <a:xfrm>
                        <a:off x="4859701" y="3225206"/>
                        <a:ext cx="720000" cy="288000"/>
                      </a:xfrm>
                      <a:prstGeom prst="notchedRightArrow">
                        <a:avLst>
                          <a:gd name="adj1" fmla="val 100000"/>
                          <a:gd name="adj2" fmla="val 46570"/>
                        </a:avLst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03" name="Pentagone 202"/>
                      <p:cNvSpPr/>
                      <p:nvPr/>
                    </p:nvSpPr>
                    <p:spPr>
                      <a:xfrm rot="10800000">
                        <a:off x="5031797" y="3225206"/>
                        <a:ext cx="720000" cy="288000"/>
                      </a:xfrm>
                      <a:prstGeom prst="homePlate">
                        <a:avLst/>
                      </a:prstGeom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9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04" name="ZoneTexte 203"/>
                      <p:cNvSpPr txBox="1"/>
                      <p:nvPr/>
                    </p:nvSpPr>
                    <p:spPr>
                      <a:xfrm>
                        <a:off x="4859701" y="3225203"/>
                        <a:ext cx="892096" cy="27612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tIns="0" bIns="0" rtlCol="0">
                        <a:spAutoFit/>
                      </a:bodyPr>
                      <a:lstStyle/>
                      <a:p>
                        <a:pPr algn="ctr"/>
                        <a:r>
                          <a:rPr lang="en-US" sz="900" dirty="0" smtClean="0"/>
                          <a:t>5</a:t>
                        </a:r>
                        <a:endParaRPr lang="en-US" sz="900" dirty="0"/>
                      </a:p>
                    </p:txBody>
                  </p:sp>
                </p:grpSp>
                <p:sp>
                  <p:nvSpPr>
                    <p:cNvPr id="198" name="Virage 197"/>
                    <p:cNvSpPr>
                      <a:spLocks/>
                    </p:cNvSpPr>
                    <p:nvPr/>
                  </p:nvSpPr>
                  <p:spPr>
                    <a:xfrm>
                      <a:off x="5701662" y="7621476"/>
                      <a:ext cx="172605" cy="258893"/>
                    </a:xfrm>
                    <a:prstGeom prst="bentArrow">
                      <a:avLst>
                        <a:gd name="adj1" fmla="val 19502"/>
                        <a:gd name="adj2" fmla="val 25000"/>
                        <a:gd name="adj3" fmla="val 25000"/>
                        <a:gd name="adj4" fmla="val 43750"/>
                      </a:avLst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fr-FR" sz="200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199" name="Groupe 198"/>
                    <p:cNvGrpSpPr/>
                    <p:nvPr/>
                  </p:nvGrpSpPr>
                  <p:grpSpPr>
                    <a:xfrm>
                      <a:off x="7299393" y="7611551"/>
                      <a:ext cx="129463" cy="258925"/>
                      <a:chOff x="2626519" y="4905375"/>
                      <a:chExt cx="108000" cy="216000"/>
                    </a:xfrm>
                  </p:grpSpPr>
                  <p:sp>
                    <p:nvSpPr>
                      <p:cNvPr id="200" name="Organigramme : Connecteur 19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26519" y="4905375"/>
                        <a:ext cx="108000" cy="108000"/>
                      </a:xfrm>
                      <a:prstGeom prst="flowChartConnector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fr-FR" sz="20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cxnSp>
                    <p:nvCxnSpPr>
                      <p:cNvPr id="201" name="Connecteur droit 200"/>
                      <p:cNvCxnSpPr>
                        <a:stCxn id="200" idx="4"/>
                      </p:cNvCxnSpPr>
                      <p:nvPr/>
                    </p:nvCxnSpPr>
                    <p:spPr>
                      <a:xfrm>
                        <a:off x="2680519" y="5013375"/>
                        <a:ext cx="0" cy="108000"/>
                      </a:xfrm>
                      <a:prstGeom prst="line">
                        <a:avLst/>
                      </a:prstGeom>
                    </p:spPr>
                    <p:style>
                      <a:lnRef idx="3">
                        <a:schemeClr val="dk1"/>
                      </a:lnRef>
                      <a:fillRef idx="0">
                        <a:schemeClr val="dk1"/>
                      </a:fillRef>
                      <a:effectRef idx="2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94" name="ZoneTexte 193"/>
                  <p:cNvSpPr txBox="1"/>
                  <p:nvPr/>
                </p:nvSpPr>
                <p:spPr>
                  <a:xfrm>
                    <a:off x="5261106" y="7251748"/>
                    <a:ext cx="2391039" cy="41373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900" dirty="0" smtClean="0"/>
                      <a:t>Transcrit alternatif: 30 %</a:t>
                    </a:r>
                    <a:endParaRPr lang="fr-FR" sz="900" dirty="0"/>
                  </a:p>
                </p:txBody>
              </p:sp>
            </p:grpSp>
            <p:sp>
              <p:nvSpPr>
                <p:cNvPr id="182" name="Plus 181"/>
                <p:cNvSpPr>
                  <a:spLocks noChangeAspect="1"/>
                </p:cNvSpPr>
                <p:nvPr/>
              </p:nvSpPr>
              <p:spPr>
                <a:xfrm>
                  <a:off x="4958221" y="3000607"/>
                  <a:ext cx="720000" cy="720000"/>
                </a:xfrm>
                <a:prstGeom prst="mathPlus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Rectangle 182"/>
                <p:cNvSpPr/>
                <p:nvPr/>
              </p:nvSpPr>
              <p:spPr>
                <a:xfrm>
                  <a:off x="3255452" y="1993306"/>
                  <a:ext cx="6640200" cy="28716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Flèche droite 183"/>
                <p:cNvSpPr/>
                <p:nvPr/>
              </p:nvSpPr>
              <p:spPr>
                <a:xfrm>
                  <a:off x="7558251" y="2502811"/>
                  <a:ext cx="456721" cy="484632"/>
                </a:xfrm>
                <a:prstGeom prst="rightArrow">
                  <a:avLst>
                    <a:gd name="adj1" fmla="val 50000"/>
                    <a:gd name="adj2" fmla="val 38321"/>
                  </a:avLst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Flèche droite 184"/>
                <p:cNvSpPr/>
                <p:nvPr/>
              </p:nvSpPr>
              <p:spPr>
                <a:xfrm>
                  <a:off x="7558251" y="4280631"/>
                  <a:ext cx="456721" cy="484632"/>
                </a:xfrm>
                <a:prstGeom prst="rightArrow">
                  <a:avLst>
                    <a:gd name="adj1" fmla="val 50000"/>
                    <a:gd name="adj2" fmla="val 38321"/>
                  </a:avLst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ZoneTexte 185"/>
                <p:cNvSpPr txBox="1"/>
                <p:nvPr/>
              </p:nvSpPr>
              <p:spPr>
                <a:xfrm>
                  <a:off x="6044282" y="1586528"/>
                  <a:ext cx="1704353" cy="4137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900" dirty="0" smtClean="0"/>
                    <a:t>Épissage naturel</a:t>
                  </a:r>
                  <a:endParaRPr lang="fr-FR" sz="900" dirty="0"/>
                </a:p>
              </p:txBody>
            </p:sp>
            <p:grpSp>
              <p:nvGrpSpPr>
                <p:cNvPr id="187" name="Groupe 186"/>
                <p:cNvGrpSpPr/>
                <p:nvPr/>
              </p:nvGrpSpPr>
              <p:grpSpPr>
                <a:xfrm>
                  <a:off x="8081777" y="2420914"/>
                  <a:ext cx="1787912" cy="617261"/>
                  <a:chOff x="8311458" y="2439127"/>
                  <a:chExt cx="1787912" cy="617261"/>
                </a:xfrm>
              </p:grpSpPr>
              <p:sp>
                <p:nvSpPr>
                  <p:cNvPr id="191" name="Secteurs 190"/>
                  <p:cNvSpPr/>
                  <p:nvPr/>
                </p:nvSpPr>
                <p:spPr>
                  <a:xfrm>
                    <a:off x="8311458" y="2444388"/>
                    <a:ext cx="1787912" cy="612000"/>
                  </a:xfrm>
                  <a:prstGeom prst="pie">
                    <a:avLst>
                      <a:gd name="adj1" fmla="val 8692257"/>
                      <a:gd name="adj2" fmla="val 13720448"/>
                    </a:avLst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2" name="Secteurs 191"/>
                  <p:cNvSpPr/>
                  <p:nvPr/>
                </p:nvSpPr>
                <p:spPr>
                  <a:xfrm rot="10800000">
                    <a:off x="8418912" y="2439127"/>
                    <a:ext cx="1582995" cy="612000"/>
                  </a:xfrm>
                  <a:prstGeom prst="pie">
                    <a:avLst>
                      <a:gd name="adj1" fmla="val 2726422"/>
                      <a:gd name="adj2" fmla="val 19537179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8" name="Groupe 187"/>
                <p:cNvGrpSpPr/>
                <p:nvPr/>
              </p:nvGrpSpPr>
              <p:grpSpPr>
                <a:xfrm>
                  <a:off x="8081777" y="4192544"/>
                  <a:ext cx="1787912" cy="617261"/>
                  <a:chOff x="8311458" y="2439127"/>
                  <a:chExt cx="1787912" cy="617261"/>
                </a:xfrm>
              </p:grpSpPr>
              <p:sp>
                <p:nvSpPr>
                  <p:cNvPr id="189" name="Secteurs 188"/>
                  <p:cNvSpPr/>
                  <p:nvPr/>
                </p:nvSpPr>
                <p:spPr>
                  <a:xfrm>
                    <a:off x="8311458" y="2444388"/>
                    <a:ext cx="1787912" cy="612000"/>
                  </a:xfrm>
                  <a:prstGeom prst="pie">
                    <a:avLst>
                      <a:gd name="adj1" fmla="val 8692257"/>
                      <a:gd name="adj2" fmla="val 13720448"/>
                    </a:avLst>
                  </a:prstGeom>
                  <a:solidFill>
                    <a:srgbClr val="00B05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0" name="Secteurs 189"/>
                  <p:cNvSpPr/>
                  <p:nvPr/>
                </p:nvSpPr>
                <p:spPr>
                  <a:xfrm rot="10800000">
                    <a:off x="8418912" y="2439127"/>
                    <a:ext cx="1582995" cy="612000"/>
                  </a:xfrm>
                  <a:prstGeom prst="pie">
                    <a:avLst>
                      <a:gd name="adj1" fmla="val 2726422"/>
                      <a:gd name="adj2" fmla="val 19537179"/>
                    </a:avLst>
                  </a:prstGeom>
                  <a:solidFill>
                    <a:srgbClr val="00B0F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90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5" name="Accolade fermante 174"/>
              <p:cNvSpPr/>
              <p:nvPr/>
            </p:nvSpPr>
            <p:spPr>
              <a:xfrm>
                <a:off x="10732246" y="2125969"/>
                <a:ext cx="150203" cy="2871640"/>
              </a:xfrm>
              <a:prstGeom prst="rightBrace">
                <a:avLst>
                  <a:gd name="adj1" fmla="val 55537"/>
                  <a:gd name="adj2" fmla="val 50222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grpSp>
            <p:nvGrpSpPr>
              <p:cNvPr id="176" name="Groupe 175"/>
              <p:cNvGrpSpPr>
                <a:grpSpLocks noChangeAspect="1"/>
              </p:cNvGrpSpPr>
              <p:nvPr/>
            </p:nvGrpSpPr>
            <p:grpSpPr>
              <a:xfrm>
                <a:off x="11005122" y="3264642"/>
                <a:ext cx="1800000" cy="621439"/>
                <a:chOff x="8988142" y="2705976"/>
                <a:chExt cx="1787912" cy="617261"/>
              </a:xfrm>
            </p:grpSpPr>
            <p:sp>
              <p:nvSpPr>
                <p:cNvPr id="178" name="Secteurs 177"/>
                <p:cNvSpPr/>
                <p:nvPr/>
              </p:nvSpPr>
              <p:spPr>
                <a:xfrm>
                  <a:off x="8988142" y="2711237"/>
                  <a:ext cx="1787912" cy="612000"/>
                </a:xfrm>
                <a:prstGeom prst="pie">
                  <a:avLst>
                    <a:gd name="adj1" fmla="val 8692257"/>
                    <a:gd name="adj2" fmla="val 13720448"/>
                  </a:avLst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Secteurs 178"/>
                <p:cNvSpPr/>
                <p:nvPr/>
              </p:nvSpPr>
              <p:spPr>
                <a:xfrm rot="10800000">
                  <a:off x="9095596" y="2705976"/>
                  <a:ext cx="1582995" cy="612000"/>
                </a:xfrm>
                <a:prstGeom prst="pie">
                  <a:avLst>
                    <a:gd name="adj1" fmla="val 2726422"/>
                    <a:gd name="adj2" fmla="val 19537179"/>
                  </a:avLst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7" name="ZoneTexte 176"/>
              <p:cNvSpPr txBox="1"/>
              <p:nvPr/>
            </p:nvSpPr>
            <p:spPr>
              <a:xfrm>
                <a:off x="10940861" y="2345281"/>
                <a:ext cx="1860743" cy="661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 dirty="0" smtClean="0"/>
                  <a:t>100 % de protéine fonctionnelle</a:t>
                </a:r>
                <a:endParaRPr lang="fr-FR" sz="900" dirty="0"/>
              </a:p>
            </p:txBody>
          </p:sp>
        </p:grpSp>
        <p:sp>
          <p:nvSpPr>
            <p:cNvPr id="87" name="ZoneTexte 86"/>
            <p:cNvSpPr txBox="1"/>
            <p:nvPr/>
          </p:nvSpPr>
          <p:spPr>
            <a:xfrm>
              <a:off x="4084679" y="1660325"/>
              <a:ext cx="275344" cy="25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</a:t>
              </a:r>
              <a:endParaRPr lang="en-US" sz="900" dirty="0"/>
            </a:p>
          </p:txBody>
        </p:sp>
        <p:sp>
          <p:nvSpPr>
            <p:cNvPr id="88" name="ZoneTexte 87"/>
            <p:cNvSpPr txBox="1"/>
            <p:nvPr/>
          </p:nvSpPr>
          <p:spPr>
            <a:xfrm>
              <a:off x="8246997" y="1663311"/>
              <a:ext cx="270091" cy="25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</a:t>
              </a:r>
              <a:endParaRPr lang="en-US" sz="900" dirty="0"/>
            </a:p>
          </p:txBody>
        </p:sp>
        <p:sp>
          <p:nvSpPr>
            <p:cNvPr id="89" name="ZoneTexte 88"/>
            <p:cNvSpPr txBox="1"/>
            <p:nvPr/>
          </p:nvSpPr>
          <p:spPr>
            <a:xfrm>
              <a:off x="7478037" y="2642268"/>
              <a:ext cx="275344" cy="25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</a:t>
              </a:r>
              <a:endParaRPr lang="en-US" sz="900" dirty="0"/>
            </a:p>
          </p:txBody>
        </p:sp>
        <p:sp>
          <p:nvSpPr>
            <p:cNvPr id="90" name="ZoneTexte 89"/>
            <p:cNvSpPr txBox="1"/>
            <p:nvPr/>
          </p:nvSpPr>
          <p:spPr>
            <a:xfrm>
              <a:off x="7483665" y="3727573"/>
              <a:ext cx="275344" cy="25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</a:t>
              </a:r>
              <a:endParaRPr lang="en-US" sz="900" dirty="0"/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8803354" y="3072227"/>
              <a:ext cx="275344" cy="25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A</a:t>
              </a:r>
              <a:endParaRPr lang="en-US" sz="900" dirty="0"/>
            </a:p>
          </p:txBody>
        </p:sp>
        <p:sp>
          <p:nvSpPr>
            <p:cNvPr id="98" name="ZoneTexte 97"/>
            <p:cNvSpPr txBox="1"/>
            <p:nvPr/>
          </p:nvSpPr>
          <p:spPr>
            <a:xfrm>
              <a:off x="7954656" y="2646670"/>
              <a:ext cx="183703" cy="252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/>
                <a:t>B</a:t>
              </a:r>
              <a:endParaRPr lang="en-US" sz="900" dirty="0"/>
            </a:p>
          </p:txBody>
        </p:sp>
        <p:sp>
          <p:nvSpPr>
            <p:cNvPr id="99" name="ZoneTexte 98"/>
            <p:cNvSpPr txBox="1"/>
            <p:nvPr/>
          </p:nvSpPr>
          <p:spPr>
            <a:xfrm>
              <a:off x="7932658" y="3714624"/>
              <a:ext cx="270091" cy="25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</a:t>
              </a:r>
              <a:endParaRPr lang="en-US" sz="900" dirty="0"/>
            </a:p>
          </p:txBody>
        </p:sp>
        <p:sp>
          <p:nvSpPr>
            <p:cNvPr id="100" name="ZoneTexte 99"/>
            <p:cNvSpPr txBox="1"/>
            <p:nvPr/>
          </p:nvSpPr>
          <p:spPr>
            <a:xfrm>
              <a:off x="9295075" y="3072227"/>
              <a:ext cx="270091" cy="25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B</a:t>
              </a:r>
              <a:endParaRPr lang="en-US" sz="900" dirty="0"/>
            </a:p>
          </p:txBody>
        </p:sp>
      </p:grpSp>
      <p:grpSp>
        <p:nvGrpSpPr>
          <p:cNvPr id="15" name="Groupe 14"/>
          <p:cNvGrpSpPr>
            <a:grpSpLocks noChangeAspect="1"/>
          </p:cNvGrpSpPr>
          <p:nvPr/>
        </p:nvGrpSpPr>
        <p:grpSpPr>
          <a:xfrm>
            <a:off x="6998382" y="4073659"/>
            <a:ext cx="4260390" cy="2736109"/>
            <a:chOff x="6268158" y="4384685"/>
            <a:chExt cx="3729494" cy="2395172"/>
          </a:xfrm>
        </p:grpSpPr>
        <p:sp>
          <p:nvSpPr>
            <p:cNvPr id="62" name="ZoneTexte 61"/>
            <p:cNvSpPr txBox="1"/>
            <p:nvPr/>
          </p:nvSpPr>
          <p:spPr>
            <a:xfrm>
              <a:off x="6758538" y="5037974"/>
              <a:ext cx="1407740" cy="229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 smtClean="0"/>
                <a:t>Transcrit avec PTC : 70 %</a:t>
              </a:r>
              <a:endParaRPr lang="fr-FR" sz="1100" dirty="0"/>
            </a:p>
          </p:txBody>
        </p:sp>
        <p:grpSp>
          <p:nvGrpSpPr>
            <p:cNvPr id="63" name="Groupe 62"/>
            <p:cNvGrpSpPr/>
            <p:nvPr/>
          </p:nvGrpSpPr>
          <p:grpSpPr>
            <a:xfrm>
              <a:off x="6602007" y="6142354"/>
              <a:ext cx="1439903" cy="541075"/>
              <a:chOff x="5261106" y="7251748"/>
              <a:chExt cx="2361938" cy="887555"/>
            </a:xfrm>
          </p:grpSpPr>
          <p:grpSp>
            <p:nvGrpSpPr>
              <p:cNvPr id="263" name="Groupe 262"/>
              <p:cNvGrpSpPr/>
              <p:nvPr/>
            </p:nvGrpSpPr>
            <p:grpSpPr>
              <a:xfrm>
                <a:off x="5526422" y="7611551"/>
                <a:ext cx="2096622" cy="527752"/>
                <a:chOff x="5526422" y="7611551"/>
                <a:chExt cx="2096622" cy="527752"/>
              </a:xfrm>
            </p:grpSpPr>
            <p:sp>
              <p:nvSpPr>
                <p:cNvPr id="265" name="Pentagone 264"/>
                <p:cNvSpPr/>
                <p:nvPr/>
              </p:nvSpPr>
              <p:spPr>
                <a:xfrm>
                  <a:off x="5526422" y="7880371"/>
                  <a:ext cx="647301" cy="258919"/>
                </a:xfrm>
                <a:prstGeom prst="homePlat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/>
                      </a:solidFill>
                    </a:rPr>
                    <a:t>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6" name="Groupe 265"/>
                <p:cNvGrpSpPr/>
                <p:nvPr/>
              </p:nvGrpSpPr>
              <p:grpSpPr>
                <a:xfrm>
                  <a:off x="6173723" y="7880382"/>
                  <a:ext cx="647302" cy="258921"/>
                  <a:chOff x="3703922" y="3225204"/>
                  <a:chExt cx="720001" cy="288002"/>
                </a:xfrm>
              </p:grpSpPr>
              <p:sp>
                <p:nvSpPr>
                  <p:cNvPr id="275" name="Flèche droite à entaille 274"/>
                  <p:cNvSpPr/>
                  <p:nvPr/>
                </p:nvSpPr>
                <p:spPr>
                  <a:xfrm>
                    <a:off x="3703923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6" name="ZoneTexte 275"/>
                  <p:cNvSpPr txBox="1"/>
                  <p:nvPr/>
                </p:nvSpPr>
                <p:spPr>
                  <a:xfrm>
                    <a:off x="3703922" y="3225204"/>
                    <a:ext cx="720001" cy="270375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 rtlCol="0">
                    <a:spAutoFit/>
                  </a:bodyPr>
                  <a:lstStyle/>
                  <a:p>
                    <a:pPr algn="ctr"/>
                    <a:r>
                      <a:rPr lang="en-US" sz="1100" dirty="0" smtClean="0"/>
                      <a:t>4</a:t>
                    </a:r>
                    <a:endParaRPr lang="en-US" sz="1100" dirty="0"/>
                  </a:p>
                </p:txBody>
              </p:sp>
            </p:grpSp>
            <p:grpSp>
              <p:nvGrpSpPr>
                <p:cNvPr id="267" name="Groupe 266"/>
                <p:cNvGrpSpPr/>
                <p:nvPr/>
              </p:nvGrpSpPr>
              <p:grpSpPr>
                <a:xfrm>
                  <a:off x="6821024" y="7880381"/>
                  <a:ext cx="802020" cy="258922"/>
                  <a:chOff x="4859701" y="3225203"/>
                  <a:chExt cx="892096" cy="288003"/>
                </a:xfrm>
              </p:grpSpPr>
              <p:sp>
                <p:nvSpPr>
                  <p:cNvPr id="272" name="Flèche droite à entaille 271"/>
                  <p:cNvSpPr/>
                  <p:nvPr/>
                </p:nvSpPr>
                <p:spPr>
                  <a:xfrm>
                    <a:off x="4859701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3" name="Pentagone 272"/>
                  <p:cNvSpPr/>
                  <p:nvPr/>
                </p:nvSpPr>
                <p:spPr>
                  <a:xfrm rot="10800000">
                    <a:off x="5031797" y="3225206"/>
                    <a:ext cx="720000" cy="288000"/>
                  </a:xfrm>
                  <a:prstGeom prst="homePlat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ZoneTexte 273"/>
                  <p:cNvSpPr txBox="1"/>
                  <p:nvPr/>
                </p:nvSpPr>
                <p:spPr>
                  <a:xfrm>
                    <a:off x="4859701" y="3225203"/>
                    <a:ext cx="892096" cy="270374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 rtlCol="0">
                    <a:spAutoFit/>
                  </a:bodyPr>
                  <a:lstStyle/>
                  <a:p>
                    <a:pPr algn="ctr"/>
                    <a:r>
                      <a:rPr lang="en-US" sz="1100" dirty="0" smtClean="0"/>
                      <a:t>5</a:t>
                    </a:r>
                    <a:endParaRPr lang="en-US" sz="1100" dirty="0"/>
                  </a:p>
                </p:txBody>
              </p:sp>
            </p:grpSp>
            <p:sp>
              <p:nvSpPr>
                <p:cNvPr id="268" name="Virage 267"/>
                <p:cNvSpPr>
                  <a:spLocks/>
                </p:cNvSpPr>
                <p:nvPr/>
              </p:nvSpPr>
              <p:spPr>
                <a:xfrm>
                  <a:off x="5701662" y="7621476"/>
                  <a:ext cx="172605" cy="258893"/>
                </a:xfrm>
                <a:prstGeom prst="bentArrow">
                  <a:avLst>
                    <a:gd name="adj1" fmla="val 19502"/>
                    <a:gd name="adj2" fmla="val 25000"/>
                    <a:gd name="adj3" fmla="val 25000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3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69" name="Groupe 268"/>
                <p:cNvGrpSpPr/>
                <p:nvPr/>
              </p:nvGrpSpPr>
              <p:grpSpPr>
                <a:xfrm>
                  <a:off x="7299393" y="7611551"/>
                  <a:ext cx="129463" cy="258925"/>
                  <a:chOff x="2626519" y="4905375"/>
                  <a:chExt cx="108000" cy="216000"/>
                </a:xfrm>
              </p:grpSpPr>
              <p:sp>
                <p:nvSpPr>
                  <p:cNvPr id="270" name="Organigramme : Connecteur 269"/>
                  <p:cNvSpPr>
                    <a:spLocks noChangeAspect="1"/>
                  </p:cNvSpPr>
                  <p:nvPr/>
                </p:nvSpPr>
                <p:spPr>
                  <a:xfrm>
                    <a:off x="2626519" y="4905375"/>
                    <a:ext cx="108000" cy="108000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sz="32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71" name="Connecteur droit 270"/>
                  <p:cNvCxnSpPr>
                    <a:stCxn id="270" idx="4"/>
                  </p:cNvCxnSpPr>
                  <p:nvPr/>
                </p:nvCxnSpPr>
                <p:spPr>
                  <a:xfrm>
                    <a:off x="2680519" y="5013375"/>
                    <a:ext cx="0" cy="10800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64" name="ZoneTexte 263"/>
              <p:cNvSpPr txBox="1"/>
              <p:nvPr/>
            </p:nvSpPr>
            <p:spPr>
              <a:xfrm>
                <a:off x="5261106" y="7251748"/>
                <a:ext cx="2290766" cy="375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 smtClean="0"/>
                  <a:t>Transcrit alternatif: 30 %</a:t>
                </a:r>
                <a:endParaRPr lang="fr-FR" sz="1100" dirty="0"/>
              </a:p>
            </p:txBody>
          </p:sp>
        </p:grpSp>
        <p:sp>
          <p:nvSpPr>
            <p:cNvPr id="64" name="Plus 63"/>
            <p:cNvSpPr>
              <a:spLocks noChangeAspect="1"/>
            </p:cNvSpPr>
            <p:nvPr/>
          </p:nvSpPr>
          <p:spPr>
            <a:xfrm>
              <a:off x="7111295" y="5641979"/>
              <a:ext cx="438932" cy="438929"/>
            </a:xfrm>
            <a:prstGeom prst="mathPlus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80685" y="5027939"/>
              <a:ext cx="2859989" cy="17506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75" name="Éclair 74"/>
            <p:cNvSpPr>
              <a:spLocks noChangeAspect="1"/>
            </p:cNvSpPr>
            <p:nvPr/>
          </p:nvSpPr>
          <p:spPr>
            <a:xfrm>
              <a:off x="7776584" y="4384685"/>
              <a:ext cx="223451" cy="223449"/>
            </a:xfrm>
            <a:prstGeom prst="lightningBolt">
              <a:avLst/>
            </a:prstGeom>
            <a:solidFill>
              <a:srgbClr val="FF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grpSp>
          <p:nvGrpSpPr>
            <p:cNvPr id="76" name="Groupe 75"/>
            <p:cNvGrpSpPr>
              <a:grpSpLocks noChangeAspect="1"/>
            </p:cNvGrpSpPr>
            <p:nvPr/>
          </p:nvGrpSpPr>
          <p:grpSpPr>
            <a:xfrm>
              <a:off x="6268158" y="4478847"/>
              <a:ext cx="3599243" cy="263782"/>
              <a:chOff x="431222" y="516368"/>
              <a:chExt cx="8338639" cy="611099"/>
            </a:xfrm>
          </p:grpSpPr>
          <p:sp>
            <p:nvSpPr>
              <p:cNvPr id="142" name="Pentagone 141"/>
              <p:cNvSpPr/>
              <p:nvPr/>
            </p:nvSpPr>
            <p:spPr>
              <a:xfrm>
                <a:off x="431222" y="815383"/>
                <a:ext cx="720000" cy="288000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upe 142"/>
              <p:cNvGrpSpPr/>
              <p:nvPr/>
            </p:nvGrpSpPr>
            <p:grpSpPr>
              <a:xfrm>
                <a:off x="2135264" y="815381"/>
                <a:ext cx="990375" cy="312084"/>
                <a:chOff x="1136946" y="3225206"/>
                <a:chExt cx="990375" cy="312084"/>
              </a:xfrm>
            </p:grpSpPr>
            <p:grpSp>
              <p:nvGrpSpPr>
                <p:cNvPr id="164" name="Groupe 163"/>
                <p:cNvGrpSpPr/>
                <p:nvPr/>
              </p:nvGrpSpPr>
              <p:grpSpPr>
                <a:xfrm>
                  <a:off x="1136946" y="3225206"/>
                  <a:ext cx="990375" cy="288000"/>
                  <a:chOff x="949473" y="3225206"/>
                  <a:chExt cx="990375" cy="288000"/>
                </a:xfrm>
              </p:grpSpPr>
              <p:sp>
                <p:nvSpPr>
                  <p:cNvPr id="166" name="Organigramme : Données stockées 165"/>
                  <p:cNvSpPr/>
                  <p:nvPr/>
                </p:nvSpPr>
                <p:spPr>
                  <a:xfrm>
                    <a:off x="1219848" y="3225206"/>
                    <a:ext cx="720000" cy="288000"/>
                  </a:xfrm>
                  <a:prstGeom prst="flowChartOnlineStorag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7" name="Flèche droite à entaille 166"/>
                  <p:cNvSpPr/>
                  <p:nvPr/>
                </p:nvSpPr>
                <p:spPr>
                  <a:xfrm>
                    <a:off x="949473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5" name="ZoneTexte 164"/>
                <p:cNvSpPr txBox="1"/>
                <p:nvPr/>
              </p:nvSpPr>
              <p:spPr>
                <a:xfrm>
                  <a:off x="1136946" y="3225206"/>
                  <a:ext cx="990375" cy="312084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2</a:t>
                  </a:r>
                  <a:endParaRPr lang="en-US" sz="1000" dirty="0"/>
                </a:p>
              </p:txBody>
            </p:sp>
          </p:grpSp>
          <p:grpSp>
            <p:nvGrpSpPr>
              <p:cNvPr id="144" name="Groupe 143"/>
              <p:cNvGrpSpPr/>
              <p:nvPr/>
            </p:nvGrpSpPr>
            <p:grpSpPr>
              <a:xfrm>
                <a:off x="4109681" y="815380"/>
                <a:ext cx="1080000" cy="312086"/>
                <a:chOff x="2372373" y="3225205"/>
                <a:chExt cx="1080000" cy="312086"/>
              </a:xfrm>
            </p:grpSpPr>
            <p:grpSp>
              <p:nvGrpSpPr>
                <p:cNvPr id="160" name="Groupe 159"/>
                <p:cNvGrpSpPr/>
                <p:nvPr/>
              </p:nvGrpSpPr>
              <p:grpSpPr>
                <a:xfrm>
                  <a:off x="2372373" y="3225206"/>
                  <a:ext cx="1080000" cy="288000"/>
                  <a:chOff x="2372373" y="3225206"/>
                  <a:chExt cx="1080000" cy="288000"/>
                </a:xfrm>
              </p:grpSpPr>
              <p:sp>
                <p:nvSpPr>
                  <p:cNvPr id="162" name="Organigramme : Données stockées 161"/>
                  <p:cNvSpPr/>
                  <p:nvPr/>
                </p:nvSpPr>
                <p:spPr>
                  <a:xfrm>
                    <a:off x="2372373" y="3225206"/>
                    <a:ext cx="720000" cy="288000"/>
                  </a:xfrm>
                  <a:prstGeom prst="flowChartOnlineStorag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3" name="Flèche droite à entaille 162"/>
                  <p:cNvSpPr/>
                  <p:nvPr/>
                </p:nvSpPr>
                <p:spPr>
                  <a:xfrm>
                    <a:off x="2732373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1" name="ZoneTexte 160"/>
                <p:cNvSpPr txBox="1"/>
                <p:nvPr/>
              </p:nvSpPr>
              <p:spPr>
                <a:xfrm>
                  <a:off x="2372373" y="3225205"/>
                  <a:ext cx="1080000" cy="312086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3</a:t>
                  </a:r>
                  <a:endParaRPr lang="en-US" sz="1000" dirty="0"/>
                </a:p>
              </p:txBody>
            </p:sp>
          </p:grpSp>
          <p:grpSp>
            <p:nvGrpSpPr>
              <p:cNvPr id="145" name="Groupe 144"/>
              <p:cNvGrpSpPr/>
              <p:nvPr/>
            </p:nvGrpSpPr>
            <p:grpSpPr>
              <a:xfrm>
                <a:off x="6173723" y="815380"/>
                <a:ext cx="720001" cy="312084"/>
                <a:chOff x="3703922" y="3225204"/>
                <a:chExt cx="720001" cy="312084"/>
              </a:xfrm>
            </p:grpSpPr>
            <p:sp>
              <p:nvSpPr>
                <p:cNvPr id="158" name="Flèche droite à entaille 157"/>
                <p:cNvSpPr/>
                <p:nvPr/>
              </p:nvSpPr>
              <p:spPr>
                <a:xfrm>
                  <a:off x="3703923" y="3225206"/>
                  <a:ext cx="720000" cy="288000"/>
                </a:xfrm>
                <a:prstGeom prst="notchedRightArrow">
                  <a:avLst>
                    <a:gd name="adj1" fmla="val 100000"/>
                    <a:gd name="adj2" fmla="val 4657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ZoneTexte 158"/>
                <p:cNvSpPr txBox="1"/>
                <p:nvPr/>
              </p:nvSpPr>
              <p:spPr>
                <a:xfrm>
                  <a:off x="3703922" y="3225204"/>
                  <a:ext cx="720001" cy="312084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</p:grpSp>
          <p:grpSp>
            <p:nvGrpSpPr>
              <p:cNvPr id="146" name="Groupe 145"/>
              <p:cNvGrpSpPr/>
              <p:nvPr/>
            </p:nvGrpSpPr>
            <p:grpSpPr>
              <a:xfrm>
                <a:off x="7877765" y="815381"/>
                <a:ext cx="892096" cy="312086"/>
                <a:chOff x="4859701" y="3225203"/>
                <a:chExt cx="892096" cy="312086"/>
              </a:xfrm>
            </p:grpSpPr>
            <p:sp>
              <p:nvSpPr>
                <p:cNvPr id="155" name="Flèche droite à entaille 154"/>
                <p:cNvSpPr/>
                <p:nvPr/>
              </p:nvSpPr>
              <p:spPr>
                <a:xfrm>
                  <a:off x="4859701" y="3225206"/>
                  <a:ext cx="720000" cy="288000"/>
                </a:xfrm>
                <a:prstGeom prst="notchedRightArrow">
                  <a:avLst>
                    <a:gd name="adj1" fmla="val 100000"/>
                    <a:gd name="adj2" fmla="val 4657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Pentagone 155"/>
                <p:cNvSpPr/>
                <p:nvPr/>
              </p:nvSpPr>
              <p:spPr>
                <a:xfrm rot="10800000">
                  <a:off x="5031797" y="3225206"/>
                  <a:ext cx="720000" cy="288000"/>
                </a:xfrm>
                <a:prstGeom prst="homePlat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ZoneTexte 156"/>
                <p:cNvSpPr txBox="1"/>
                <p:nvPr/>
              </p:nvSpPr>
              <p:spPr>
                <a:xfrm>
                  <a:off x="4859701" y="3225203"/>
                  <a:ext cx="892096" cy="312086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5</a:t>
                  </a:r>
                  <a:endParaRPr lang="en-US" sz="1000" dirty="0"/>
                </a:p>
              </p:txBody>
            </p:sp>
          </p:grpSp>
          <p:cxnSp>
            <p:nvCxnSpPr>
              <p:cNvPr id="147" name="Connecteur droit 146"/>
              <p:cNvCxnSpPr>
                <a:stCxn id="142" idx="3"/>
                <a:endCxn id="165" idx="1"/>
              </p:cNvCxnSpPr>
              <p:nvPr/>
            </p:nvCxnSpPr>
            <p:spPr>
              <a:xfrm>
                <a:off x="1151222" y="959382"/>
                <a:ext cx="984041" cy="1204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cteur droit 147"/>
              <p:cNvCxnSpPr>
                <a:stCxn id="165" idx="3"/>
                <a:endCxn id="161" idx="1"/>
              </p:cNvCxnSpPr>
              <p:nvPr/>
            </p:nvCxnSpPr>
            <p:spPr>
              <a:xfrm>
                <a:off x="3125638" y="971423"/>
                <a:ext cx="98404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eur droit 148"/>
              <p:cNvCxnSpPr>
                <a:stCxn id="161" idx="3"/>
                <a:endCxn id="159" idx="1"/>
              </p:cNvCxnSpPr>
              <p:nvPr/>
            </p:nvCxnSpPr>
            <p:spPr>
              <a:xfrm>
                <a:off x="5189682" y="971423"/>
                <a:ext cx="984041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necteur droit 149"/>
              <p:cNvCxnSpPr>
                <a:stCxn id="159" idx="3"/>
                <a:endCxn id="157" idx="1"/>
              </p:cNvCxnSpPr>
              <p:nvPr/>
            </p:nvCxnSpPr>
            <p:spPr>
              <a:xfrm>
                <a:off x="6893725" y="971422"/>
                <a:ext cx="984039" cy="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" name="Virage 150"/>
              <p:cNvSpPr>
                <a:spLocks/>
              </p:cNvSpPr>
              <p:nvPr/>
            </p:nvSpPr>
            <p:spPr>
              <a:xfrm>
                <a:off x="626143" y="527408"/>
                <a:ext cx="191990" cy="287971"/>
              </a:xfrm>
              <a:prstGeom prst="bentArrow">
                <a:avLst>
                  <a:gd name="adj1" fmla="val 19502"/>
                  <a:gd name="adj2" fmla="val 25000"/>
                  <a:gd name="adj3" fmla="val 25000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2" name="Groupe 151"/>
              <p:cNvGrpSpPr/>
              <p:nvPr/>
            </p:nvGrpSpPr>
            <p:grpSpPr>
              <a:xfrm>
                <a:off x="8409861" y="516368"/>
                <a:ext cx="144003" cy="288007"/>
                <a:chOff x="2626519" y="4905375"/>
                <a:chExt cx="108000" cy="216000"/>
              </a:xfrm>
            </p:grpSpPr>
            <p:sp>
              <p:nvSpPr>
                <p:cNvPr id="153" name="Organigramme : Connecteur 152"/>
                <p:cNvSpPr>
                  <a:spLocks noChangeAspect="1"/>
                </p:cNvSpPr>
                <p:nvPr/>
              </p:nvSpPr>
              <p:spPr>
                <a:xfrm>
                  <a:off x="2626519" y="4905375"/>
                  <a:ext cx="108000" cy="108000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4" name="Connecteur droit 153"/>
                <p:cNvCxnSpPr>
                  <a:stCxn id="153" idx="4"/>
                </p:cNvCxnSpPr>
                <p:nvPr/>
              </p:nvCxnSpPr>
              <p:spPr>
                <a:xfrm>
                  <a:off x="2680519" y="5013375"/>
                  <a:ext cx="0" cy="1080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7" name="Groupe 76"/>
            <p:cNvGrpSpPr/>
            <p:nvPr/>
          </p:nvGrpSpPr>
          <p:grpSpPr>
            <a:xfrm>
              <a:off x="8021896" y="4442671"/>
              <a:ext cx="78924" cy="157847"/>
              <a:chOff x="2626519" y="4905375"/>
              <a:chExt cx="108000" cy="216000"/>
            </a:xfrm>
            <a:solidFill>
              <a:srgbClr val="FF0000"/>
            </a:solidFill>
          </p:grpSpPr>
          <p:sp>
            <p:nvSpPr>
              <p:cNvPr id="140" name="Organigramme : Connecteur 139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32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1" name="Connecteur droit 140"/>
              <p:cNvCxnSpPr>
                <a:stCxn id="140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e 77"/>
            <p:cNvGrpSpPr>
              <a:grpSpLocks noChangeAspect="1"/>
            </p:cNvGrpSpPr>
            <p:nvPr/>
          </p:nvGrpSpPr>
          <p:grpSpPr>
            <a:xfrm>
              <a:off x="6359780" y="5263369"/>
              <a:ext cx="1909354" cy="302259"/>
              <a:chOff x="-2134162" y="3141272"/>
              <a:chExt cx="3045517" cy="482121"/>
            </a:xfrm>
          </p:grpSpPr>
          <p:sp>
            <p:nvSpPr>
              <p:cNvPr id="115" name="Pentagone 114"/>
              <p:cNvSpPr/>
              <p:nvPr/>
            </p:nvSpPr>
            <p:spPr>
              <a:xfrm>
                <a:off x="-2134162" y="3408504"/>
                <a:ext cx="509781" cy="203922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6" name="Groupe 115"/>
              <p:cNvGrpSpPr/>
              <p:nvPr/>
            </p:nvGrpSpPr>
            <p:grpSpPr>
              <a:xfrm>
                <a:off x="-1636672" y="3408516"/>
                <a:ext cx="701214" cy="214874"/>
                <a:chOff x="1136946" y="3225206"/>
                <a:chExt cx="990375" cy="303466"/>
              </a:xfrm>
            </p:grpSpPr>
            <p:grpSp>
              <p:nvGrpSpPr>
                <p:cNvPr id="136" name="Groupe 135"/>
                <p:cNvGrpSpPr/>
                <p:nvPr/>
              </p:nvGrpSpPr>
              <p:grpSpPr>
                <a:xfrm>
                  <a:off x="1136946" y="3225206"/>
                  <a:ext cx="990375" cy="288000"/>
                  <a:chOff x="949473" y="3225206"/>
                  <a:chExt cx="990375" cy="288000"/>
                </a:xfrm>
              </p:grpSpPr>
              <p:sp>
                <p:nvSpPr>
                  <p:cNvPr id="138" name="Organigramme : Données stockées 137"/>
                  <p:cNvSpPr/>
                  <p:nvPr/>
                </p:nvSpPr>
                <p:spPr>
                  <a:xfrm>
                    <a:off x="1219848" y="3225206"/>
                    <a:ext cx="720000" cy="288000"/>
                  </a:xfrm>
                  <a:prstGeom prst="flowChartOnlineStorag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Flèche droite à entaille 138"/>
                  <p:cNvSpPr/>
                  <p:nvPr/>
                </p:nvSpPr>
                <p:spPr>
                  <a:xfrm>
                    <a:off x="949473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7" name="ZoneTexte 136"/>
                <p:cNvSpPr txBox="1"/>
                <p:nvPr/>
              </p:nvSpPr>
              <p:spPr>
                <a:xfrm>
                  <a:off x="1136946" y="3225206"/>
                  <a:ext cx="990375" cy="303466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2</a:t>
                  </a:r>
                  <a:endParaRPr lang="en-US" sz="1000" dirty="0"/>
                </a:p>
              </p:txBody>
            </p:sp>
          </p:grpSp>
          <p:grpSp>
            <p:nvGrpSpPr>
              <p:cNvPr id="117" name="Groupe 116"/>
              <p:cNvGrpSpPr/>
              <p:nvPr/>
            </p:nvGrpSpPr>
            <p:grpSpPr>
              <a:xfrm>
                <a:off x="-952864" y="3408497"/>
                <a:ext cx="764672" cy="214874"/>
                <a:chOff x="2372373" y="3225205"/>
                <a:chExt cx="1080000" cy="303469"/>
              </a:xfrm>
            </p:grpSpPr>
            <p:grpSp>
              <p:nvGrpSpPr>
                <p:cNvPr id="132" name="Groupe 131"/>
                <p:cNvGrpSpPr/>
                <p:nvPr/>
              </p:nvGrpSpPr>
              <p:grpSpPr>
                <a:xfrm>
                  <a:off x="2372373" y="3225206"/>
                  <a:ext cx="1080000" cy="288000"/>
                  <a:chOff x="2372373" y="3225206"/>
                  <a:chExt cx="1080000" cy="288000"/>
                </a:xfrm>
              </p:grpSpPr>
              <p:sp>
                <p:nvSpPr>
                  <p:cNvPr id="134" name="Organigramme : Données stockées 133"/>
                  <p:cNvSpPr/>
                  <p:nvPr/>
                </p:nvSpPr>
                <p:spPr>
                  <a:xfrm>
                    <a:off x="2372373" y="3225206"/>
                    <a:ext cx="720000" cy="288000"/>
                  </a:xfrm>
                  <a:prstGeom prst="flowChartOnlineStorag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5" name="Flèche droite à entaille 134"/>
                  <p:cNvSpPr/>
                  <p:nvPr/>
                </p:nvSpPr>
                <p:spPr>
                  <a:xfrm>
                    <a:off x="2732373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33" name="ZoneTexte 132"/>
                <p:cNvSpPr txBox="1"/>
                <p:nvPr/>
              </p:nvSpPr>
              <p:spPr>
                <a:xfrm>
                  <a:off x="2372373" y="3225205"/>
                  <a:ext cx="1080000" cy="303469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3</a:t>
                  </a:r>
                  <a:endParaRPr lang="en-US" sz="1000" dirty="0"/>
                </a:p>
              </p:txBody>
            </p:sp>
          </p:grpSp>
          <p:grpSp>
            <p:nvGrpSpPr>
              <p:cNvPr id="118" name="Groupe 117"/>
              <p:cNvGrpSpPr/>
              <p:nvPr/>
            </p:nvGrpSpPr>
            <p:grpSpPr>
              <a:xfrm>
                <a:off x="-202983" y="3408511"/>
                <a:ext cx="509782" cy="214875"/>
                <a:chOff x="3703922" y="3225204"/>
                <a:chExt cx="720001" cy="303468"/>
              </a:xfrm>
            </p:grpSpPr>
            <p:sp>
              <p:nvSpPr>
                <p:cNvPr id="130" name="Flèche droite à entaille 129"/>
                <p:cNvSpPr/>
                <p:nvPr/>
              </p:nvSpPr>
              <p:spPr>
                <a:xfrm>
                  <a:off x="3703923" y="3225206"/>
                  <a:ext cx="720000" cy="288000"/>
                </a:xfrm>
                <a:prstGeom prst="notchedRightArrow">
                  <a:avLst>
                    <a:gd name="adj1" fmla="val 100000"/>
                    <a:gd name="adj2" fmla="val 4657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ZoneTexte 130"/>
                <p:cNvSpPr txBox="1"/>
                <p:nvPr/>
              </p:nvSpPr>
              <p:spPr>
                <a:xfrm>
                  <a:off x="3703922" y="3225204"/>
                  <a:ext cx="720001" cy="303468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</p:grpSp>
          <p:grpSp>
            <p:nvGrpSpPr>
              <p:cNvPr id="119" name="Groupe 118"/>
              <p:cNvGrpSpPr/>
              <p:nvPr/>
            </p:nvGrpSpPr>
            <p:grpSpPr>
              <a:xfrm>
                <a:off x="279725" y="3408518"/>
                <a:ext cx="631630" cy="214875"/>
                <a:chOff x="4859701" y="3225203"/>
                <a:chExt cx="892096" cy="303467"/>
              </a:xfrm>
            </p:grpSpPr>
            <p:sp>
              <p:nvSpPr>
                <p:cNvPr id="127" name="Flèche droite à entaille 126"/>
                <p:cNvSpPr/>
                <p:nvPr/>
              </p:nvSpPr>
              <p:spPr>
                <a:xfrm>
                  <a:off x="4859701" y="3225206"/>
                  <a:ext cx="720000" cy="288000"/>
                </a:xfrm>
                <a:prstGeom prst="notchedRightArrow">
                  <a:avLst>
                    <a:gd name="adj1" fmla="val 100000"/>
                    <a:gd name="adj2" fmla="val 4657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Pentagone 127"/>
                <p:cNvSpPr/>
                <p:nvPr/>
              </p:nvSpPr>
              <p:spPr>
                <a:xfrm rot="10800000">
                  <a:off x="5031797" y="3225206"/>
                  <a:ext cx="720000" cy="288000"/>
                </a:xfrm>
                <a:prstGeom prst="homePlat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ZoneTexte 128"/>
                <p:cNvSpPr txBox="1"/>
                <p:nvPr/>
              </p:nvSpPr>
              <p:spPr>
                <a:xfrm>
                  <a:off x="4859701" y="3225203"/>
                  <a:ext cx="892096" cy="303467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5</a:t>
                  </a:r>
                  <a:endParaRPr lang="en-US" sz="1000" dirty="0"/>
                </a:p>
              </p:txBody>
            </p:sp>
          </p:grpSp>
          <p:sp>
            <p:nvSpPr>
              <p:cNvPr id="120" name="Virage 119"/>
              <p:cNvSpPr>
                <a:spLocks/>
              </p:cNvSpPr>
              <p:nvPr/>
            </p:nvSpPr>
            <p:spPr>
              <a:xfrm>
                <a:off x="-1996152" y="3204600"/>
                <a:ext cx="135935" cy="203901"/>
              </a:xfrm>
              <a:prstGeom prst="bentArrow">
                <a:avLst>
                  <a:gd name="adj1" fmla="val 19502"/>
                  <a:gd name="adj2" fmla="val 25000"/>
                  <a:gd name="adj3" fmla="val 25000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Groupe 120"/>
              <p:cNvGrpSpPr/>
              <p:nvPr/>
            </p:nvGrpSpPr>
            <p:grpSpPr>
              <a:xfrm>
                <a:off x="656464" y="3196781"/>
                <a:ext cx="101958" cy="203927"/>
                <a:chOff x="2626519" y="4905375"/>
                <a:chExt cx="108000" cy="216000"/>
              </a:xfrm>
            </p:grpSpPr>
            <p:sp>
              <p:nvSpPr>
                <p:cNvPr id="125" name="Organigramme : Connecteur 124"/>
                <p:cNvSpPr>
                  <a:spLocks noChangeAspect="1"/>
                </p:cNvSpPr>
                <p:nvPr/>
              </p:nvSpPr>
              <p:spPr>
                <a:xfrm>
                  <a:off x="2626519" y="4905375"/>
                  <a:ext cx="108000" cy="108000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6" name="Connecteur droit 125"/>
                <p:cNvCxnSpPr>
                  <a:stCxn id="125" idx="4"/>
                </p:cNvCxnSpPr>
                <p:nvPr/>
              </p:nvCxnSpPr>
              <p:spPr>
                <a:xfrm>
                  <a:off x="2680519" y="5013375"/>
                  <a:ext cx="0" cy="1080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e 121"/>
              <p:cNvGrpSpPr/>
              <p:nvPr/>
            </p:nvGrpSpPr>
            <p:grpSpPr>
              <a:xfrm>
                <a:off x="-704524" y="3141272"/>
                <a:ext cx="129463" cy="258925"/>
                <a:chOff x="2626519" y="4905375"/>
                <a:chExt cx="108000" cy="216000"/>
              </a:xfrm>
              <a:solidFill>
                <a:srgbClr val="FF0000"/>
              </a:solidFill>
            </p:grpSpPr>
            <p:sp>
              <p:nvSpPr>
                <p:cNvPr id="123" name="Organigramme : Connecteur 122"/>
                <p:cNvSpPr>
                  <a:spLocks noChangeAspect="1"/>
                </p:cNvSpPr>
                <p:nvPr/>
              </p:nvSpPr>
              <p:spPr>
                <a:xfrm>
                  <a:off x="2626519" y="4905375"/>
                  <a:ext cx="108000" cy="108000"/>
                </a:xfrm>
                <a:prstGeom prst="flowChartConnector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32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24" name="Connecteur droit 123"/>
                <p:cNvCxnSpPr>
                  <a:stCxn id="123" idx="4"/>
                </p:cNvCxnSpPr>
                <p:nvPr/>
              </p:nvCxnSpPr>
              <p:spPr>
                <a:xfrm>
                  <a:off x="2680519" y="5013375"/>
                  <a:ext cx="0" cy="108000"/>
                </a:xfrm>
                <a:prstGeom prst="lin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" name="Flèche droite 78"/>
            <p:cNvSpPr/>
            <p:nvPr/>
          </p:nvSpPr>
          <p:spPr>
            <a:xfrm>
              <a:off x="8357870" y="5427801"/>
              <a:ext cx="131354" cy="163474"/>
            </a:xfrm>
            <a:prstGeom prst="rightArrow">
              <a:avLst>
                <a:gd name="adj1" fmla="val 50000"/>
                <a:gd name="adj2" fmla="val 38321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grpSp>
          <p:nvGrpSpPr>
            <p:cNvPr id="80" name="Groupe 79"/>
            <p:cNvGrpSpPr>
              <a:grpSpLocks noChangeAspect="1"/>
            </p:cNvGrpSpPr>
            <p:nvPr/>
          </p:nvGrpSpPr>
          <p:grpSpPr>
            <a:xfrm>
              <a:off x="8552823" y="5430148"/>
              <a:ext cx="504772" cy="174265"/>
              <a:chOff x="8988142" y="2705976"/>
              <a:chExt cx="1787912" cy="617261"/>
            </a:xfrm>
          </p:grpSpPr>
          <p:sp>
            <p:nvSpPr>
              <p:cNvPr id="113" name="Secteurs 112"/>
              <p:cNvSpPr/>
              <p:nvPr/>
            </p:nvSpPr>
            <p:spPr>
              <a:xfrm>
                <a:off x="8988142" y="2711237"/>
                <a:ext cx="1787912" cy="612000"/>
              </a:xfrm>
              <a:prstGeom prst="pie">
                <a:avLst>
                  <a:gd name="adj1" fmla="val 8692257"/>
                  <a:gd name="adj2" fmla="val 13720448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Secteurs 113"/>
              <p:cNvSpPr/>
              <p:nvPr/>
            </p:nvSpPr>
            <p:spPr>
              <a:xfrm rot="10800000">
                <a:off x="9095596" y="2705976"/>
                <a:ext cx="1582995" cy="612000"/>
              </a:xfrm>
              <a:prstGeom prst="pie">
                <a:avLst>
                  <a:gd name="adj1" fmla="val 2726422"/>
                  <a:gd name="adj2" fmla="val 19537179"/>
                </a:avLst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Flèche droite 80"/>
            <p:cNvSpPr/>
            <p:nvPr/>
          </p:nvSpPr>
          <p:spPr>
            <a:xfrm>
              <a:off x="8356014" y="6561860"/>
              <a:ext cx="131354" cy="163474"/>
            </a:xfrm>
            <a:prstGeom prst="rightArrow">
              <a:avLst>
                <a:gd name="adj1" fmla="val 50000"/>
                <a:gd name="adj2" fmla="val 38321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grpSp>
          <p:nvGrpSpPr>
            <p:cNvPr id="82" name="Groupe 81"/>
            <p:cNvGrpSpPr>
              <a:grpSpLocks noChangeAspect="1"/>
            </p:cNvGrpSpPr>
            <p:nvPr/>
          </p:nvGrpSpPr>
          <p:grpSpPr>
            <a:xfrm>
              <a:off x="8550968" y="6564208"/>
              <a:ext cx="504772" cy="174265"/>
              <a:chOff x="8988142" y="2705976"/>
              <a:chExt cx="1787912" cy="617261"/>
            </a:xfrm>
          </p:grpSpPr>
          <p:sp>
            <p:nvSpPr>
              <p:cNvPr id="111" name="Secteurs 110"/>
              <p:cNvSpPr/>
              <p:nvPr/>
            </p:nvSpPr>
            <p:spPr>
              <a:xfrm>
                <a:off x="8988142" y="2711237"/>
                <a:ext cx="1787912" cy="612000"/>
              </a:xfrm>
              <a:prstGeom prst="pie">
                <a:avLst>
                  <a:gd name="adj1" fmla="val 8692257"/>
                  <a:gd name="adj2" fmla="val 13720448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Secteurs 111"/>
              <p:cNvSpPr/>
              <p:nvPr/>
            </p:nvSpPr>
            <p:spPr>
              <a:xfrm rot="10800000">
                <a:off x="9095596" y="2705976"/>
                <a:ext cx="1582995" cy="612000"/>
              </a:xfrm>
              <a:prstGeom prst="pie">
                <a:avLst>
                  <a:gd name="adj1" fmla="val 2726422"/>
                  <a:gd name="adj2" fmla="val 19537179"/>
                </a:avLst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Multiplication 82"/>
            <p:cNvSpPr/>
            <p:nvPr/>
          </p:nvSpPr>
          <p:spPr>
            <a:xfrm>
              <a:off x="8535738" y="5227375"/>
              <a:ext cx="557444" cy="557440"/>
            </a:xfrm>
            <a:prstGeom prst="mathMultiply">
              <a:avLst>
                <a:gd name="adj1" fmla="val 852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84" name="Accolade fermante 83"/>
            <p:cNvSpPr/>
            <p:nvPr/>
          </p:nvSpPr>
          <p:spPr>
            <a:xfrm>
              <a:off x="9200929" y="5027940"/>
              <a:ext cx="91568" cy="1750621"/>
            </a:xfrm>
            <a:prstGeom prst="rightBrace">
              <a:avLst>
                <a:gd name="adj1" fmla="val 55537"/>
                <a:gd name="adj2" fmla="val 5022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85" name="Groupe 84"/>
            <p:cNvGrpSpPr>
              <a:grpSpLocks noChangeAspect="1"/>
            </p:cNvGrpSpPr>
            <p:nvPr/>
          </p:nvGrpSpPr>
          <p:grpSpPr>
            <a:xfrm>
              <a:off x="9348796" y="5813789"/>
              <a:ext cx="504772" cy="174265"/>
              <a:chOff x="8988142" y="2705976"/>
              <a:chExt cx="1787912" cy="617261"/>
            </a:xfrm>
          </p:grpSpPr>
          <p:sp>
            <p:nvSpPr>
              <p:cNvPr id="109" name="Secteurs 108"/>
              <p:cNvSpPr/>
              <p:nvPr/>
            </p:nvSpPr>
            <p:spPr>
              <a:xfrm>
                <a:off x="8988142" y="2711237"/>
                <a:ext cx="1787912" cy="612000"/>
              </a:xfrm>
              <a:prstGeom prst="pie">
                <a:avLst>
                  <a:gd name="adj1" fmla="val 8692257"/>
                  <a:gd name="adj2" fmla="val 13720448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Secteurs 109"/>
              <p:cNvSpPr/>
              <p:nvPr/>
            </p:nvSpPr>
            <p:spPr>
              <a:xfrm rot="10800000">
                <a:off x="9095596" y="2705976"/>
                <a:ext cx="1582995" cy="612000"/>
              </a:xfrm>
              <a:prstGeom prst="pie">
                <a:avLst>
                  <a:gd name="adj1" fmla="val 2726422"/>
                  <a:gd name="adj2" fmla="val 19537179"/>
                </a:avLst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ZoneTexte 85"/>
            <p:cNvSpPr txBox="1"/>
            <p:nvPr/>
          </p:nvSpPr>
          <p:spPr>
            <a:xfrm>
              <a:off x="9246327" y="5287983"/>
              <a:ext cx="751325" cy="505173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050" dirty="0" smtClean="0"/>
                <a:t>30% de protéine fonctionnelle</a:t>
              </a:r>
              <a:endParaRPr lang="fr-FR" sz="1050" dirty="0"/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8596370" y="6564317"/>
              <a:ext cx="226204" cy="21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</a:t>
              </a:r>
              <a:endParaRPr lang="en-US" sz="1000" dirty="0"/>
            </a:p>
          </p:txBody>
        </p:sp>
        <p:sp>
          <p:nvSpPr>
            <p:cNvPr id="96" name="ZoneTexte 95"/>
            <p:cNvSpPr txBox="1"/>
            <p:nvPr/>
          </p:nvSpPr>
          <p:spPr>
            <a:xfrm>
              <a:off x="8601608" y="5417527"/>
              <a:ext cx="226204" cy="21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</a:t>
              </a:r>
              <a:endParaRPr lang="en-US" sz="1000" dirty="0"/>
            </a:p>
          </p:txBody>
        </p:sp>
        <p:sp>
          <p:nvSpPr>
            <p:cNvPr id="97" name="ZoneTexte 96"/>
            <p:cNvSpPr txBox="1"/>
            <p:nvPr/>
          </p:nvSpPr>
          <p:spPr>
            <a:xfrm>
              <a:off x="9377577" y="5817754"/>
              <a:ext cx="226204" cy="21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</a:t>
              </a:r>
              <a:endParaRPr lang="en-US" sz="1000" dirty="0"/>
            </a:p>
          </p:txBody>
        </p:sp>
        <p:sp>
          <p:nvSpPr>
            <p:cNvPr id="104" name="ZoneTexte 103"/>
            <p:cNvSpPr txBox="1"/>
            <p:nvPr/>
          </p:nvSpPr>
          <p:spPr>
            <a:xfrm>
              <a:off x="8809698" y="6558211"/>
              <a:ext cx="223397" cy="21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B</a:t>
              </a:r>
              <a:endParaRPr lang="en-US" sz="1000" dirty="0"/>
            </a:p>
          </p:txBody>
        </p:sp>
        <p:sp>
          <p:nvSpPr>
            <p:cNvPr id="105" name="ZoneTexte 104"/>
            <p:cNvSpPr txBox="1"/>
            <p:nvPr/>
          </p:nvSpPr>
          <p:spPr>
            <a:xfrm>
              <a:off x="8853641" y="5420239"/>
              <a:ext cx="223397" cy="21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B</a:t>
              </a:r>
              <a:endParaRPr lang="en-US" sz="1000" dirty="0"/>
            </a:p>
          </p:txBody>
        </p:sp>
        <p:sp>
          <p:nvSpPr>
            <p:cNvPr id="106" name="ZoneTexte 105"/>
            <p:cNvSpPr txBox="1"/>
            <p:nvPr/>
          </p:nvSpPr>
          <p:spPr>
            <a:xfrm>
              <a:off x="9582454" y="5817754"/>
              <a:ext cx="223397" cy="21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B</a:t>
              </a:r>
              <a:endParaRPr lang="en-US" sz="1000" dirty="0"/>
            </a:p>
          </p:txBody>
        </p:sp>
      </p:grpSp>
      <p:grpSp>
        <p:nvGrpSpPr>
          <p:cNvPr id="14" name="Groupe 13"/>
          <p:cNvGrpSpPr>
            <a:grpSpLocks noChangeAspect="1"/>
          </p:cNvGrpSpPr>
          <p:nvPr/>
        </p:nvGrpSpPr>
        <p:grpSpPr>
          <a:xfrm>
            <a:off x="6998381" y="1167037"/>
            <a:ext cx="4457704" cy="2736000"/>
            <a:chOff x="7716695" y="1445041"/>
            <a:chExt cx="3763003" cy="2309603"/>
          </a:xfrm>
        </p:grpSpPr>
        <p:sp>
          <p:nvSpPr>
            <p:cNvPr id="53" name="Éclair 52"/>
            <p:cNvSpPr>
              <a:spLocks noChangeAspect="1"/>
            </p:cNvSpPr>
            <p:nvPr/>
          </p:nvSpPr>
          <p:spPr>
            <a:xfrm>
              <a:off x="8255001" y="1445041"/>
              <a:ext cx="219466" cy="219465"/>
            </a:xfrm>
            <a:prstGeom prst="lightningBolt">
              <a:avLst/>
            </a:prstGeom>
            <a:solidFill>
              <a:srgbClr val="FF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grpSp>
          <p:nvGrpSpPr>
            <p:cNvPr id="54" name="Groupe 53"/>
            <p:cNvGrpSpPr>
              <a:grpSpLocks noChangeAspect="1"/>
            </p:cNvGrpSpPr>
            <p:nvPr/>
          </p:nvGrpSpPr>
          <p:grpSpPr>
            <a:xfrm>
              <a:off x="7716695" y="1490750"/>
              <a:ext cx="3599243" cy="258975"/>
              <a:chOff x="431222" y="516368"/>
              <a:chExt cx="8338639" cy="599961"/>
            </a:xfrm>
          </p:grpSpPr>
          <p:sp>
            <p:nvSpPr>
              <p:cNvPr id="311" name="Pentagone 310"/>
              <p:cNvSpPr/>
              <p:nvPr/>
            </p:nvSpPr>
            <p:spPr>
              <a:xfrm>
                <a:off x="431222" y="815383"/>
                <a:ext cx="720000" cy="288000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2" name="Groupe 311"/>
              <p:cNvGrpSpPr/>
              <p:nvPr/>
            </p:nvGrpSpPr>
            <p:grpSpPr>
              <a:xfrm>
                <a:off x="2135264" y="815381"/>
                <a:ext cx="990375" cy="300948"/>
                <a:chOff x="1136946" y="3225206"/>
                <a:chExt cx="990375" cy="300948"/>
              </a:xfrm>
            </p:grpSpPr>
            <p:grpSp>
              <p:nvGrpSpPr>
                <p:cNvPr id="333" name="Groupe 332"/>
                <p:cNvGrpSpPr/>
                <p:nvPr/>
              </p:nvGrpSpPr>
              <p:grpSpPr>
                <a:xfrm>
                  <a:off x="1136946" y="3225206"/>
                  <a:ext cx="990375" cy="288000"/>
                  <a:chOff x="949473" y="3225206"/>
                  <a:chExt cx="990375" cy="288000"/>
                </a:xfrm>
              </p:grpSpPr>
              <p:sp>
                <p:nvSpPr>
                  <p:cNvPr id="335" name="Organigramme : Données stockées 334"/>
                  <p:cNvSpPr/>
                  <p:nvPr/>
                </p:nvSpPr>
                <p:spPr>
                  <a:xfrm>
                    <a:off x="1219848" y="3225206"/>
                    <a:ext cx="720000" cy="288000"/>
                  </a:xfrm>
                  <a:prstGeom prst="flowChartOnlineStorag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6" name="Flèche droite à entaille 335"/>
                  <p:cNvSpPr/>
                  <p:nvPr/>
                </p:nvSpPr>
                <p:spPr>
                  <a:xfrm>
                    <a:off x="949473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4" name="ZoneTexte 333"/>
                <p:cNvSpPr txBox="1"/>
                <p:nvPr/>
              </p:nvSpPr>
              <p:spPr>
                <a:xfrm>
                  <a:off x="1136946" y="3225206"/>
                  <a:ext cx="990375" cy="300948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2</a:t>
                  </a:r>
                  <a:endParaRPr lang="en-US" sz="1000" dirty="0"/>
                </a:p>
              </p:txBody>
            </p:sp>
          </p:grpSp>
          <p:grpSp>
            <p:nvGrpSpPr>
              <p:cNvPr id="313" name="Groupe 312"/>
              <p:cNvGrpSpPr/>
              <p:nvPr/>
            </p:nvGrpSpPr>
            <p:grpSpPr>
              <a:xfrm>
                <a:off x="4109681" y="815380"/>
                <a:ext cx="1080000" cy="300947"/>
                <a:chOff x="2372373" y="3225205"/>
                <a:chExt cx="1080000" cy="300947"/>
              </a:xfrm>
            </p:grpSpPr>
            <p:grpSp>
              <p:nvGrpSpPr>
                <p:cNvPr id="329" name="Groupe 328"/>
                <p:cNvGrpSpPr/>
                <p:nvPr/>
              </p:nvGrpSpPr>
              <p:grpSpPr>
                <a:xfrm>
                  <a:off x="2372373" y="3225206"/>
                  <a:ext cx="1080000" cy="288000"/>
                  <a:chOff x="2372373" y="3225206"/>
                  <a:chExt cx="1080000" cy="288000"/>
                </a:xfrm>
              </p:grpSpPr>
              <p:sp>
                <p:nvSpPr>
                  <p:cNvPr id="331" name="Organigramme : Données stockées 330"/>
                  <p:cNvSpPr/>
                  <p:nvPr/>
                </p:nvSpPr>
                <p:spPr>
                  <a:xfrm>
                    <a:off x="2372373" y="3225206"/>
                    <a:ext cx="720000" cy="288000"/>
                  </a:xfrm>
                  <a:prstGeom prst="flowChartOnlineStorag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Flèche droite à entaille 331"/>
                  <p:cNvSpPr/>
                  <p:nvPr/>
                </p:nvSpPr>
                <p:spPr>
                  <a:xfrm>
                    <a:off x="2732373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30" name="ZoneTexte 329"/>
                <p:cNvSpPr txBox="1"/>
                <p:nvPr/>
              </p:nvSpPr>
              <p:spPr>
                <a:xfrm>
                  <a:off x="2372373" y="3225205"/>
                  <a:ext cx="1080000" cy="300947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3</a:t>
                  </a:r>
                  <a:endParaRPr lang="en-US" sz="1000" dirty="0"/>
                </a:p>
              </p:txBody>
            </p:sp>
          </p:grpSp>
          <p:grpSp>
            <p:nvGrpSpPr>
              <p:cNvPr id="314" name="Groupe 313"/>
              <p:cNvGrpSpPr/>
              <p:nvPr/>
            </p:nvGrpSpPr>
            <p:grpSpPr>
              <a:xfrm>
                <a:off x="6173723" y="815380"/>
                <a:ext cx="720001" cy="300948"/>
                <a:chOff x="3703922" y="3225204"/>
                <a:chExt cx="720001" cy="300948"/>
              </a:xfrm>
            </p:grpSpPr>
            <p:sp>
              <p:nvSpPr>
                <p:cNvPr id="327" name="Flèche droite à entaille 326"/>
                <p:cNvSpPr/>
                <p:nvPr/>
              </p:nvSpPr>
              <p:spPr>
                <a:xfrm>
                  <a:off x="3703923" y="3225206"/>
                  <a:ext cx="720000" cy="288000"/>
                </a:xfrm>
                <a:prstGeom prst="notchedRightArrow">
                  <a:avLst>
                    <a:gd name="adj1" fmla="val 100000"/>
                    <a:gd name="adj2" fmla="val 4657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ZoneTexte 327"/>
                <p:cNvSpPr txBox="1"/>
                <p:nvPr/>
              </p:nvSpPr>
              <p:spPr>
                <a:xfrm>
                  <a:off x="3703922" y="3225204"/>
                  <a:ext cx="720001" cy="300948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4</a:t>
                  </a:r>
                  <a:endParaRPr lang="en-US" sz="1000" dirty="0"/>
                </a:p>
              </p:txBody>
            </p:sp>
          </p:grpSp>
          <p:grpSp>
            <p:nvGrpSpPr>
              <p:cNvPr id="315" name="Groupe 314"/>
              <p:cNvGrpSpPr/>
              <p:nvPr/>
            </p:nvGrpSpPr>
            <p:grpSpPr>
              <a:xfrm>
                <a:off x="7877765" y="815381"/>
                <a:ext cx="892096" cy="300947"/>
                <a:chOff x="4859701" y="3225203"/>
                <a:chExt cx="892096" cy="300947"/>
              </a:xfrm>
            </p:grpSpPr>
            <p:sp>
              <p:nvSpPr>
                <p:cNvPr id="324" name="Flèche droite à entaille 323"/>
                <p:cNvSpPr/>
                <p:nvPr/>
              </p:nvSpPr>
              <p:spPr>
                <a:xfrm>
                  <a:off x="4859701" y="3225206"/>
                  <a:ext cx="720000" cy="288000"/>
                </a:xfrm>
                <a:prstGeom prst="notchedRightArrow">
                  <a:avLst>
                    <a:gd name="adj1" fmla="val 100000"/>
                    <a:gd name="adj2" fmla="val 4657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Pentagone 324"/>
                <p:cNvSpPr/>
                <p:nvPr/>
              </p:nvSpPr>
              <p:spPr>
                <a:xfrm rot="10800000">
                  <a:off x="5031797" y="3225206"/>
                  <a:ext cx="720000" cy="288000"/>
                </a:xfrm>
                <a:prstGeom prst="homePlat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ZoneTexte 325"/>
                <p:cNvSpPr txBox="1"/>
                <p:nvPr/>
              </p:nvSpPr>
              <p:spPr>
                <a:xfrm>
                  <a:off x="4859701" y="3225203"/>
                  <a:ext cx="892096" cy="300947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000" dirty="0" smtClean="0"/>
                    <a:t>5</a:t>
                  </a:r>
                  <a:endParaRPr lang="en-US" sz="1000" dirty="0"/>
                </a:p>
              </p:txBody>
            </p:sp>
          </p:grpSp>
          <p:cxnSp>
            <p:nvCxnSpPr>
              <p:cNvPr id="316" name="Connecteur droit 315"/>
              <p:cNvCxnSpPr>
                <a:stCxn id="311" idx="3"/>
                <a:endCxn id="334" idx="1"/>
              </p:cNvCxnSpPr>
              <p:nvPr/>
            </p:nvCxnSpPr>
            <p:spPr>
              <a:xfrm>
                <a:off x="1151221" y="959384"/>
                <a:ext cx="984043" cy="647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necteur droit 316"/>
              <p:cNvCxnSpPr>
                <a:stCxn id="334" idx="3"/>
                <a:endCxn id="330" idx="1"/>
              </p:cNvCxnSpPr>
              <p:nvPr/>
            </p:nvCxnSpPr>
            <p:spPr>
              <a:xfrm flipV="1">
                <a:off x="3125639" y="965853"/>
                <a:ext cx="984042" cy="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necteur droit 317"/>
              <p:cNvCxnSpPr>
                <a:stCxn id="330" idx="3"/>
                <a:endCxn id="328" idx="1"/>
              </p:cNvCxnSpPr>
              <p:nvPr/>
            </p:nvCxnSpPr>
            <p:spPr>
              <a:xfrm>
                <a:off x="5189680" y="965853"/>
                <a:ext cx="98404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necteur droit 318"/>
              <p:cNvCxnSpPr>
                <a:stCxn id="328" idx="3"/>
                <a:endCxn id="326" idx="1"/>
              </p:cNvCxnSpPr>
              <p:nvPr/>
            </p:nvCxnSpPr>
            <p:spPr>
              <a:xfrm>
                <a:off x="6893724" y="965853"/>
                <a:ext cx="984042" cy="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" name="Virage 319"/>
              <p:cNvSpPr>
                <a:spLocks/>
              </p:cNvSpPr>
              <p:nvPr/>
            </p:nvSpPr>
            <p:spPr>
              <a:xfrm>
                <a:off x="626143" y="527408"/>
                <a:ext cx="191990" cy="287971"/>
              </a:xfrm>
              <a:prstGeom prst="bentArrow">
                <a:avLst>
                  <a:gd name="adj1" fmla="val 19502"/>
                  <a:gd name="adj2" fmla="val 25000"/>
                  <a:gd name="adj3" fmla="val 25000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1" name="Groupe 320"/>
              <p:cNvGrpSpPr/>
              <p:nvPr/>
            </p:nvGrpSpPr>
            <p:grpSpPr>
              <a:xfrm>
                <a:off x="8409861" y="516368"/>
                <a:ext cx="144003" cy="288007"/>
                <a:chOff x="2626519" y="4905375"/>
                <a:chExt cx="108000" cy="216000"/>
              </a:xfrm>
            </p:grpSpPr>
            <p:sp>
              <p:nvSpPr>
                <p:cNvPr id="322" name="Organigramme : Connecteur 321"/>
                <p:cNvSpPr>
                  <a:spLocks noChangeAspect="1"/>
                </p:cNvSpPr>
                <p:nvPr/>
              </p:nvSpPr>
              <p:spPr>
                <a:xfrm>
                  <a:off x="2626519" y="4905375"/>
                  <a:ext cx="108000" cy="108000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3" name="Connecteur droit 322"/>
                <p:cNvCxnSpPr>
                  <a:stCxn id="322" idx="4"/>
                </p:cNvCxnSpPr>
                <p:nvPr/>
              </p:nvCxnSpPr>
              <p:spPr>
                <a:xfrm>
                  <a:off x="2680519" y="5013375"/>
                  <a:ext cx="0" cy="1080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ZoneTexte 54"/>
            <p:cNvSpPr txBox="1"/>
            <p:nvPr/>
          </p:nvSpPr>
          <p:spPr>
            <a:xfrm>
              <a:off x="8093409" y="1999682"/>
              <a:ext cx="1994868" cy="220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 smtClean="0"/>
                <a:t>Transcrit aberrant saut d’exon 2: 70 %</a:t>
              </a:r>
              <a:endParaRPr lang="fr-FR" sz="1100" dirty="0"/>
            </a:p>
          </p:txBody>
        </p:sp>
        <p:grpSp>
          <p:nvGrpSpPr>
            <p:cNvPr id="56" name="Groupe 55"/>
            <p:cNvGrpSpPr/>
            <p:nvPr/>
          </p:nvGrpSpPr>
          <p:grpSpPr>
            <a:xfrm>
              <a:off x="8099850" y="3131809"/>
              <a:ext cx="1439903" cy="541075"/>
              <a:chOff x="5261106" y="7251748"/>
              <a:chExt cx="2361938" cy="887555"/>
            </a:xfrm>
          </p:grpSpPr>
          <p:grpSp>
            <p:nvGrpSpPr>
              <p:cNvPr id="297" name="Groupe 296"/>
              <p:cNvGrpSpPr/>
              <p:nvPr/>
            </p:nvGrpSpPr>
            <p:grpSpPr>
              <a:xfrm>
                <a:off x="5526422" y="7611551"/>
                <a:ext cx="2096622" cy="527752"/>
                <a:chOff x="5526422" y="7611551"/>
                <a:chExt cx="2096622" cy="527752"/>
              </a:xfrm>
            </p:grpSpPr>
            <p:sp>
              <p:nvSpPr>
                <p:cNvPr id="299" name="Pentagone 298"/>
                <p:cNvSpPr/>
                <p:nvPr/>
              </p:nvSpPr>
              <p:spPr>
                <a:xfrm>
                  <a:off x="5526422" y="7880371"/>
                  <a:ext cx="647301" cy="258919"/>
                </a:xfrm>
                <a:prstGeom prst="homePlat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/>
                      </a:solidFill>
                    </a:rPr>
                    <a:t>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00" name="Groupe 299"/>
                <p:cNvGrpSpPr/>
                <p:nvPr/>
              </p:nvGrpSpPr>
              <p:grpSpPr>
                <a:xfrm>
                  <a:off x="6173723" y="7880382"/>
                  <a:ext cx="647302" cy="258921"/>
                  <a:chOff x="3703922" y="3225204"/>
                  <a:chExt cx="720001" cy="288002"/>
                </a:xfrm>
              </p:grpSpPr>
              <p:sp>
                <p:nvSpPr>
                  <p:cNvPr id="309" name="Flèche droite à entaille 308"/>
                  <p:cNvSpPr/>
                  <p:nvPr/>
                </p:nvSpPr>
                <p:spPr>
                  <a:xfrm>
                    <a:off x="3703923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0" name="ZoneTexte 309"/>
                  <p:cNvSpPr txBox="1"/>
                  <p:nvPr/>
                </p:nvSpPr>
                <p:spPr>
                  <a:xfrm>
                    <a:off x="3703922" y="3225204"/>
                    <a:ext cx="720001" cy="260726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 rtlCol="0">
                    <a:spAutoFit/>
                  </a:bodyPr>
                  <a:lstStyle/>
                  <a:p>
                    <a:pPr algn="ctr"/>
                    <a:r>
                      <a:rPr lang="en-US" sz="1100" dirty="0" smtClean="0"/>
                      <a:t>4</a:t>
                    </a:r>
                    <a:endParaRPr lang="en-US" sz="1100" dirty="0"/>
                  </a:p>
                </p:txBody>
              </p:sp>
            </p:grpSp>
            <p:grpSp>
              <p:nvGrpSpPr>
                <p:cNvPr id="301" name="Groupe 300"/>
                <p:cNvGrpSpPr/>
                <p:nvPr/>
              </p:nvGrpSpPr>
              <p:grpSpPr>
                <a:xfrm>
                  <a:off x="6821024" y="7880381"/>
                  <a:ext cx="802020" cy="258922"/>
                  <a:chOff x="4859701" y="3225203"/>
                  <a:chExt cx="892096" cy="288003"/>
                </a:xfrm>
              </p:grpSpPr>
              <p:sp>
                <p:nvSpPr>
                  <p:cNvPr id="306" name="Flèche droite à entaille 305"/>
                  <p:cNvSpPr/>
                  <p:nvPr/>
                </p:nvSpPr>
                <p:spPr>
                  <a:xfrm>
                    <a:off x="4859701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7" name="Pentagone 306"/>
                  <p:cNvSpPr/>
                  <p:nvPr/>
                </p:nvSpPr>
                <p:spPr>
                  <a:xfrm rot="10800000">
                    <a:off x="5031797" y="3225206"/>
                    <a:ext cx="720000" cy="288000"/>
                  </a:xfrm>
                  <a:prstGeom prst="homePlat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8" name="ZoneTexte 307"/>
                  <p:cNvSpPr txBox="1"/>
                  <p:nvPr/>
                </p:nvSpPr>
                <p:spPr>
                  <a:xfrm>
                    <a:off x="4859701" y="3225203"/>
                    <a:ext cx="892096" cy="260727"/>
                  </a:xfrm>
                  <a:prstGeom prst="rect">
                    <a:avLst/>
                  </a:prstGeom>
                  <a:noFill/>
                </p:spPr>
                <p:txBody>
                  <a:bodyPr wrap="square" tIns="0" bIns="0" rtlCol="0">
                    <a:spAutoFit/>
                  </a:bodyPr>
                  <a:lstStyle/>
                  <a:p>
                    <a:pPr algn="ctr"/>
                    <a:r>
                      <a:rPr lang="en-US" sz="1100" dirty="0" smtClean="0"/>
                      <a:t>5</a:t>
                    </a:r>
                    <a:endParaRPr lang="en-US" sz="1100" dirty="0"/>
                  </a:p>
                </p:txBody>
              </p:sp>
            </p:grpSp>
            <p:sp>
              <p:nvSpPr>
                <p:cNvPr id="302" name="Virage 301"/>
                <p:cNvSpPr>
                  <a:spLocks/>
                </p:cNvSpPr>
                <p:nvPr/>
              </p:nvSpPr>
              <p:spPr>
                <a:xfrm>
                  <a:off x="5701662" y="7621476"/>
                  <a:ext cx="172605" cy="258893"/>
                </a:xfrm>
                <a:prstGeom prst="bentArrow">
                  <a:avLst>
                    <a:gd name="adj1" fmla="val 19502"/>
                    <a:gd name="adj2" fmla="val 25000"/>
                    <a:gd name="adj3" fmla="val 25000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32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03" name="Groupe 302"/>
                <p:cNvGrpSpPr/>
                <p:nvPr/>
              </p:nvGrpSpPr>
              <p:grpSpPr>
                <a:xfrm>
                  <a:off x="7299393" y="7611551"/>
                  <a:ext cx="129463" cy="258925"/>
                  <a:chOff x="2626519" y="4905375"/>
                  <a:chExt cx="108000" cy="216000"/>
                </a:xfrm>
              </p:grpSpPr>
              <p:sp>
                <p:nvSpPr>
                  <p:cNvPr id="304" name="Organigramme : Connecteur 303"/>
                  <p:cNvSpPr>
                    <a:spLocks noChangeAspect="1"/>
                  </p:cNvSpPr>
                  <p:nvPr/>
                </p:nvSpPr>
                <p:spPr>
                  <a:xfrm>
                    <a:off x="2626519" y="4905375"/>
                    <a:ext cx="108000" cy="108000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sz="32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05" name="Connecteur droit 304"/>
                  <p:cNvCxnSpPr>
                    <a:stCxn id="304" idx="4"/>
                  </p:cNvCxnSpPr>
                  <p:nvPr/>
                </p:nvCxnSpPr>
                <p:spPr>
                  <a:xfrm>
                    <a:off x="2680519" y="5013375"/>
                    <a:ext cx="0" cy="10800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98" name="ZoneTexte 297"/>
              <p:cNvSpPr txBox="1"/>
              <p:nvPr/>
            </p:nvSpPr>
            <p:spPr>
              <a:xfrm>
                <a:off x="5261106" y="7251748"/>
                <a:ext cx="2209040" cy="3622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err="1" smtClean="0"/>
                  <a:t>Transcrit</a:t>
                </a:r>
                <a:r>
                  <a:rPr lang="en-US" sz="1100" dirty="0" smtClean="0"/>
                  <a:t> </a:t>
                </a:r>
                <a:r>
                  <a:rPr lang="fr-FR" sz="1100" dirty="0" smtClean="0"/>
                  <a:t>alternatif</a:t>
                </a:r>
                <a:r>
                  <a:rPr lang="en-US" sz="1100" dirty="0" smtClean="0"/>
                  <a:t>: 30 %</a:t>
                </a:r>
                <a:endParaRPr lang="en-US" sz="1100" dirty="0"/>
              </a:p>
            </p:txBody>
          </p:sp>
        </p:grpSp>
        <p:sp>
          <p:nvSpPr>
            <p:cNvPr id="57" name="Plus 56"/>
            <p:cNvSpPr>
              <a:spLocks noChangeAspect="1"/>
            </p:cNvSpPr>
            <p:nvPr/>
          </p:nvSpPr>
          <p:spPr>
            <a:xfrm>
              <a:off x="8720801" y="2602201"/>
              <a:ext cx="438932" cy="438929"/>
            </a:xfrm>
            <a:prstGeom prst="mathPlus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796830" y="2004022"/>
              <a:ext cx="2859989" cy="17506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59" name="Flèche droite 58"/>
            <p:cNvSpPr/>
            <p:nvPr/>
          </p:nvSpPr>
          <p:spPr>
            <a:xfrm>
              <a:off x="9848478" y="2375342"/>
              <a:ext cx="131354" cy="163474"/>
            </a:xfrm>
            <a:prstGeom prst="rightArrow">
              <a:avLst>
                <a:gd name="adj1" fmla="val 50000"/>
                <a:gd name="adj2" fmla="val 38321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grpSp>
          <p:nvGrpSpPr>
            <p:cNvPr id="60" name="Groupe 59"/>
            <p:cNvGrpSpPr/>
            <p:nvPr/>
          </p:nvGrpSpPr>
          <p:grpSpPr>
            <a:xfrm>
              <a:off x="7873876" y="2223125"/>
              <a:ext cx="1900935" cy="321730"/>
              <a:chOff x="490553" y="6904982"/>
              <a:chExt cx="3118189" cy="527752"/>
            </a:xfrm>
          </p:grpSpPr>
          <p:sp>
            <p:nvSpPr>
              <p:cNvPr id="277" name="Pentagone 276"/>
              <p:cNvSpPr/>
              <p:nvPr/>
            </p:nvSpPr>
            <p:spPr>
              <a:xfrm>
                <a:off x="490553" y="7173802"/>
                <a:ext cx="647301" cy="258919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8" name="Groupe 277"/>
              <p:cNvGrpSpPr/>
              <p:nvPr/>
            </p:nvGrpSpPr>
            <p:grpSpPr>
              <a:xfrm>
                <a:off x="1188469" y="7173812"/>
                <a:ext cx="970952" cy="258920"/>
                <a:chOff x="2372373" y="3225205"/>
                <a:chExt cx="1080000" cy="288001"/>
              </a:xfrm>
            </p:grpSpPr>
            <p:grpSp>
              <p:nvGrpSpPr>
                <p:cNvPr id="293" name="Groupe 292"/>
                <p:cNvGrpSpPr/>
                <p:nvPr/>
              </p:nvGrpSpPr>
              <p:grpSpPr>
                <a:xfrm>
                  <a:off x="2372373" y="3225206"/>
                  <a:ext cx="1080000" cy="288000"/>
                  <a:chOff x="2372373" y="3225206"/>
                  <a:chExt cx="1080000" cy="288000"/>
                </a:xfrm>
              </p:grpSpPr>
              <p:sp>
                <p:nvSpPr>
                  <p:cNvPr id="295" name="Organigramme : Données stockées 294"/>
                  <p:cNvSpPr/>
                  <p:nvPr/>
                </p:nvSpPr>
                <p:spPr>
                  <a:xfrm>
                    <a:off x="2372373" y="3225206"/>
                    <a:ext cx="720000" cy="288000"/>
                  </a:xfrm>
                  <a:prstGeom prst="flowChartOnlineStorag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6" name="Flèche droite à entaille 295"/>
                  <p:cNvSpPr/>
                  <p:nvPr/>
                </p:nvSpPr>
                <p:spPr>
                  <a:xfrm>
                    <a:off x="2732373" y="3225206"/>
                    <a:ext cx="720000" cy="288000"/>
                  </a:xfrm>
                  <a:prstGeom prst="notchedRightArrow">
                    <a:avLst>
                      <a:gd name="adj1" fmla="val 100000"/>
                      <a:gd name="adj2" fmla="val 4657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94" name="ZoneTexte 293"/>
                <p:cNvSpPr txBox="1"/>
                <p:nvPr/>
              </p:nvSpPr>
              <p:spPr>
                <a:xfrm>
                  <a:off x="2372373" y="3225205"/>
                  <a:ext cx="1080000" cy="260727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100" dirty="0" smtClean="0"/>
                    <a:t>3</a:t>
                  </a:r>
                  <a:endParaRPr lang="en-US" sz="1100" dirty="0"/>
                </a:p>
              </p:txBody>
            </p:sp>
          </p:grpSp>
          <p:grpSp>
            <p:nvGrpSpPr>
              <p:cNvPr id="279" name="Groupe 278"/>
              <p:cNvGrpSpPr/>
              <p:nvPr/>
            </p:nvGrpSpPr>
            <p:grpSpPr>
              <a:xfrm>
                <a:off x="2159421" y="7173813"/>
                <a:ext cx="647302" cy="258921"/>
                <a:chOff x="3703922" y="3225204"/>
                <a:chExt cx="720001" cy="288002"/>
              </a:xfrm>
            </p:grpSpPr>
            <p:sp>
              <p:nvSpPr>
                <p:cNvPr id="291" name="Flèche droite à entaille 290"/>
                <p:cNvSpPr/>
                <p:nvPr/>
              </p:nvSpPr>
              <p:spPr>
                <a:xfrm>
                  <a:off x="3703923" y="3225206"/>
                  <a:ext cx="720000" cy="288000"/>
                </a:xfrm>
                <a:prstGeom prst="notchedRightArrow">
                  <a:avLst>
                    <a:gd name="adj1" fmla="val 100000"/>
                    <a:gd name="adj2" fmla="val 4657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ZoneTexte 291"/>
                <p:cNvSpPr txBox="1"/>
                <p:nvPr/>
              </p:nvSpPr>
              <p:spPr>
                <a:xfrm>
                  <a:off x="3703922" y="3225204"/>
                  <a:ext cx="720001" cy="260726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100" dirty="0" smtClean="0"/>
                    <a:t>4</a:t>
                  </a:r>
                  <a:endParaRPr lang="en-US" sz="1100" dirty="0"/>
                </a:p>
              </p:txBody>
            </p:sp>
          </p:grpSp>
          <p:grpSp>
            <p:nvGrpSpPr>
              <p:cNvPr id="280" name="Groupe 279"/>
              <p:cNvGrpSpPr/>
              <p:nvPr/>
            </p:nvGrpSpPr>
            <p:grpSpPr>
              <a:xfrm>
                <a:off x="2806722" y="7173812"/>
                <a:ext cx="802020" cy="258922"/>
                <a:chOff x="4859701" y="3225203"/>
                <a:chExt cx="892096" cy="288003"/>
              </a:xfrm>
            </p:grpSpPr>
            <p:sp>
              <p:nvSpPr>
                <p:cNvPr id="288" name="Flèche droite à entaille 287"/>
                <p:cNvSpPr/>
                <p:nvPr/>
              </p:nvSpPr>
              <p:spPr>
                <a:xfrm>
                  <a:off x="4859701" y="3225206"/>
                  <a:ext cx="720000" cy="288000"/>
                </a:xfrm>
                <a:prstGeom prst="notchedRightArrow">
                  <a:avLst>
                    <a:gd name="adj1" fmla="val 100000"/>
                    <a:gd name="adj2" fmla="val 4657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Pentagone 288"/>
                <p:cNvSpPr/>
                <p:nvPr/>
              </p:nvSpPr>
              <p:spPr>
                <a:xfrm rot="10800000">
                  <a:off x="5031797" y="3225206"/>
                  <a:ext cx="720000" cy="288000"/>
                </a:xfrm>
                <a:prstGeom prst="homePlat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ZoneTexte 289"/>
                <p:cNvSpPr txBox="1"/>
                <p:nvPr/>
              </p:nvSpPr>
              <p:spPr>
                <a:xfrm>
                  <a:off x="4859701" y="3225203"/>
                  <a:ext cx="892096" cy="260727"/>
                </a:xfrm>
                <a:prstGeom prst="rect">
                  <a:avLst/>
                </a:prstGeom>
                <a:noFill/>
              </p:spPr>
              <p:txBody>
                <a:bodyPr wrap="square" tIns="0" bIns="0" rtlCol="0">
                  <a:spAutoFit/>
                </a:bodyPr>
                <a:lstStyle/>
                <a:p>
                  <a:pPr algn="ctr"/>
                  <a:r>
                    <a:rPr lang="en-US" sz="1100" dirty="0" smtClean="0"/>
                    <a:t>5</a:t>
                  </a:r>
                  <a:endParaRPr lang="en-US" sz="1100" dirty="0"/>
                </a:p>
              </p:txBody>
            </p:sp>
          </p:grpSp>
          <p:sp>
            <p:nvSpPr>
              <p:cNvPr id="281" name="Virage 280"/>
              <p:cNvSpPr>
                <a:spLocks/>
              </p:cNvSpPr>
              <p:nvPr/>
            </p:nvSpPr>
            <p:spPr>
              <a:xfrm>
                <a:off x="665793" y="6914907"/>
                <a:ext cx="172605" cy="258893"/>
              </a:xfrm>
              <a:prstGeom prst="bentArrow">
                <a:avLst>
                  <a:gd name="adj1" fmla="val 19502"/>
                  <a:gd name="adj2" fmla="val 25000"/>
                  <a:gd name="adj3" fmla="val 25000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32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2" name="Groupe 281"/>
              <p:cNvGrpSpPr/>
              <p:nvPr/>
            </p:nvGrpSpPr>
            <p:grpSpPr>
              <a:xfrm>
                <a:off x="3285091" y="6904982"/>
                <a:ext cx="129463" cy="258925"/>
                <a:chOff x="2626519" y="4905375"/>
                <a:chExt cx="108000" cy="216000"/>
              </a:xfrm>
            </p:grpSpPr>
            <p:sp>
              <p:nvSpPr>
                <p:cNvPr id="286" name="Organigramme : Connecteur 285"/>
                <p:cNvSpPr>
                  <a:spLocks noChangeAspect="1"/>
                </p:cNvSpPr>
                <p:nvPr/>
              </p:nvSpPr>
              <p:spPr>
                <a:xfrm>
                  <a:off x="2626519" y="4905375"/>
                  <a:ext cx="108000" cy="108000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32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7" name="Connecteur droit 286"/>
                <p:cNvCxnSpPr>
                  <a:stCxn id="286" idx="4"/>
                </p:cNvCxnSpPr>
                <p:nvPr/>
              </p:nvCxnSpPr>
              <p:spPr>
                <a:xfrm>
                  <a:off x="2680519" y="5013375"/>
                  <a:ext cx="0" cy="1080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e 282"/>
              <p:cNvGrpSpPr/>
              <p:nvPr/>
            </p:nvGrpSpPr>
            <p:grpSpPr>
              <a:xfrm>
                <a:off x="1609213" y="6914291"/>
                <a:ext cx="129463" cy="258925"/>
                <a:chOff x="2626519" y="4905375"/>
                <a:chExt cx="108000" cy="216000"/>
              </a:xfrm>
              <a:solidFill>
                <a:srgbClr val="FF0000"/>
              </a:solidFill>
            </p:grpSpPr>
            <p:sp>
              <p:nvSpPr>
                <p:cNvPr id="284" name="Organigramme : Connecteur 283"/>
                <p:cNvSpPr>
                  <a:spLocks noChangeAspect="1"/>
                </p:cNvSpPr>
                <p:nvPr/>
              </p:nvSpPr>
              <p:spPr>
                <a:xfrm>
                  <a:off x="2626519" y="4905375"/>
                  <a:ext cx="108000" cy="108000"/>
                </a:xfrm>
                <a:prstGeom prst="flowChartConnector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32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85" name="Connecteur droit 284"/>
                <p:cNvCxnSpPr>
                  <a:stCxn id="284" idx="4"/>
                </p:cNvCxnSpPr>
                <p:nvPr/>
              </p:nvCxnSpPr>
              <p:spPr>
                <a:xfrm>
                  <a:off x="2680519" y="5013375"/>
                  <a:ext cx="0" cy="108000"/>
                </a:xfrm>
                <a:prstGeom prst="line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1" name="Accolade fermante 60"/>
            <p:cNvSpPr/>
            <p:nvPr/>
          </p:nvSpPr>
          <p:spPr>
            <a:xfrm>
              <a:off x="10691740" y="2004023"/>
              <a:ext cx="91568" cy="1750621"/>
            </a:xfrm>
            <a:prstGeom prst="rightBrace">
              <a:avLst>
                <a:gd name="adj1" fmla="val 55537"/>
                <a:gd name="adj2" fmla="val 5022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8" name="Groupe 67"/>
            <p:cNvGrpSpPr>
              <a:grpSpLocks noChangeAspect="1"/>
            </p:cNvGrpSpPr>
            <p:nvPr/>
          </p:nvGrpSpPr>
          <p:grpSpPr>
            <a:xfrm>
              <a:off x="10043431" y="2377690"/>
              <a:ext cx="504772" cy="174265"/>
              <a:chOff x="8988142" y="2705976"/>
              <a:chExt cx="1787912" cy="617261"/>
            </a:xfrm>
          </p:grpSpPr>
          <p:sp>
            <p:nvSpPr>
              <p:cNvPr id="261" name="Secteurs 260"/>
              <p:cNvSpPr/>
              <p:nvPr/>
            </p:nvSpPr>
            <p:spPr>
              <a:xfrm>
                <a:off x="8988142" y="2711237"/>
                <a:ext cx="1787912" cy="612000"/>
              </a:xfrm>
              <a:prstGeom prst="pie">
                <a:avLst>
                  <a:gd name="adj1" fmla="val 8692257"/>
                  <a:gd name="adj2" fmla="val 13720448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62" name="Secteurs 261"/>
              <p:cNvSpPr/>
              <p:nvPr/>
            </p:nvSpPr>
            <p:spPr>
              <a:xfrm rot="10800000">
                <a:off x="9095596" y="2705976"/>
                <a:ext cx="1582995" cy="612000"/>
              </a:xfrm>
              <a:prstGeom prst="pie">
                <a:avLst>
                  <a:gd name="adj1" fmla="val 2726422"/>
                  <a:gd name="adj2" fmla="val 19537179"/>
                </a:avLst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Multiplication 68"/>
            <p:cNvSpPr/>
            <p:nvPr/>
          </p:nvSpPr>
          <p:spPr>
            <a:xfrm>
              <a:off x="10017095" y="2178780"/>
              <a:ext cx="557444" cy="557440"/>
            </a:xfrm>
            <a:prstGeom prst="mathMultiply">
              <a:avLst>
                <a:gd name="adj1" fmla="val 852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70" name="Flèche droite 69"/>
            <p:cNvSpPr/>
            <p:nvPr/>
          </p:nvSpPr>
          <p:spPr>
            <a:xfrm>
              <a:off x="9846622" y="3509402"/>
              <a:ext cx="131354" cy="163474"/>
            </a:xfrm>
            <a:prstGeom prst="rightArrow">
              <a:avLst>
                <a:gd name="adj1" fmla="val 50000"/>
                <a:gd name="adj2" fmla="val 38321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grpSp>
          <p:nvGrpSpPr>
            <p:cNvPr id="71" name="Groupe 70"/>
            <p:cNvGrpSpPr>
              <a:grpSpLocks noChangeAspect="1"/>
            </p:cNvGrpSpPr>
            <p:nvPr/>
          </p:nvGrpSpPr>
          <p:grpSpPr>
            <a:xfrm>
              <a:off x="10041575" y="3511749"/>
              <a:ext cx="504772" cy="174265"/>
              <a:chOff x="8988142" y="2705976"/>
              <a:chExt cx="1787912" cy="617261"/>
            </a:xfrm>
          </p:grpSpPr>
          <p:sp>
            <p:nvSpPr>
              <p:cNvPr id="259" name="Secteurs 258"/>
              <p:cNvSpPr/>
              <p:nvPr/>
            </p:nvSpPr>
            <p:spPr>
              <a:xfrm>
                <a:off x="8988142" y="2711237"/>
                <a:ext cx="1787912" cy="612000"/>
              </a:xfrm>
              <a:prstGeom prst="pie">
                <a:avLst>
                  <a:gd name="adj1" fmla="val 8692257"/>
                  <a:gd name="adj2" fmla="val 13720448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Secteurs 259"/>
              <p:cNvSpPr/>
              <p:nvPr/>
            </p:nvSpPr>
            <p:spPr>
              <a:xfrm rot="10800000">
                <a:off x="9095596" y="2705976"/>
                <a:ext cx="1582995" cy="612000"/>
              </a:xfrm>
              <a:prstGeom prst="pie">
                <a:avLst>
                  <a:gd name="adj1" fmla="val 2726422"/>
                  <a:gd name="adj2" fmla="val 19537179"/>
                </a:avLst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e 71"/>
            <p:cNvGrpSpPr>
              <a:grpSpLocks noChangeAspect="1"/>
            </p:cNvGrpSpPr>
            <p:nvPr/>
          </p:nvGrpSpPr>
          <p:grpSpPr>
            <a:xfrm>
              <a:off x="10839608" y="2789872"/>
              <a:ext cx="504772" cy="174265"/>
              <a:chOff x="8988142" y="2705976"/>
              <a:chExt cx="1787912" cy="617261"/>
            </a:xfrm>
          </p:grpSpPr>
          <p:sp>
            <p:nvSpPr>
              <p:cNvPr id="257" name="Secteurs 256"/>
              <p:cNvSpPr/>
              <p:nvPr/>
            </p:nvSpPr>
            <p:spPr>
              <a:xfrm>
                <a:off x="8988142" y="2711237"/>
                <a:ext cx="1787912" cy="612000"/>
              </a:xfrm>
              <a:prstGeom prst="pie">
                <a:avLst>
                  <a:gd name="adj1" fmla="val 8692257"/>
                  <a:gd name="adj2" fmla="val 13720448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Secteurs 257"/>
              <p:cNvSpPr/>
              <p:nvPr/>
            </p:nvSpPr>
            <p:spPr>
              <a:xfrm rot="10800000">
                <a:off x="9095596" y="2705976"/>
                <a:ext cx="1582995" cy="612000"/>
              </a:xfrm>
              <a:prstGeom prst="pie">
                <a:avLst>
                  <a:gd name="adj1" fmla="val 2726422"/>
                  <a:gd name="adj2" fmla="val 19537179"/>
                </a:avLst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ZoneTexte 72"/>
            <p:cNvSpPr txBox="1"/>
            <p:nvPr/>
          </p:nvSpPr>
          <p:spPr>
            <a:xfrm>
              <a:off x="10734389" y="2276253"/>
              <a:ext cx="745309" cy="487145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algn="ctr"/>
              <a:r>
                <a:rPr lang="fr-FR" sz="1050" dirty="0" smtClean="0"/>
                <a:t>30% de protéine fonctionnelle</a:t>
              </a:r>
              <a:endParaRPr lang="fr-FR" sz="1050" dirty="0"/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10076085" y="3516474"/>
              <a:ext cx="218134" cy="2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</a:t>
              </a:r>
              <a:endParaRPr lang="en-US" sz="1000" dirty="0"/>
            </a:p>
          </p:txBody>
        </p:sp>
        <p:sp>
          <p:nvSpPr>
            <p:cNvPr id="93" name="ZoneTexte 92"/>
            <p:cNvSpPr txBox="1"/>
            <p:nvPr/>
          </p:nvSpPr>
          <p:spPr>
            <a:xfrm>
              <a:off x="10875742" y="2796170"/>
              <a:ext cx="218134" cy="2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</a:t>
              </a:r>
              <a:endParaRPr lang="en-US" sz="1000" dirty="0"/>
            </a:p>
          </p:txBody>
        </p:sp>
        <p:sp>
          <p:nvSpPr>
            <p:cNvPr id="94" name="ZoneTexte 93"/>
            <p:cNvSpPr txBox="1"/>
            <p:nvPr/>
          </p:nvSpPr>
          <p:spPr>
            <a:xfrm>
              <a:off x="10093581" y="2373843"/>
              <a:ext cx="218134" cy="2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A</a:t>
              </a:r>
              <a:endParaRPr lang="en-US" sz="1000" dirty="0"/>
            </a:p>
          </p:txBody>
        </p:sp>
        <p:sp>
          <p:nvSpPr>
            <p:cNvPr id="101" name="ZoneTexte 100"/>
            <p:cNvSpPr txBox="1"/>
            <p:nvPr/>
          </p:nvSpPr>
          <p:spPr>
            <a:xfrm>
              <a:off x="10328843" y="2366310"/>
              <a:ext cx="215427" cy="2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B</a:t>
              </a:r>
              <a:endParaRPr lang="en-US" sz="1000" dirty="0"/>
            </a:p>
          </p:txBody>
        </p:sp>
        <p:sp>
          <p:nvSpPr>
            <p:cNvPr id="102" name="ZoneTexte 101"/>
            <p:cNvSpPr txBox="1"/>
            <p:nvPr/>
          </p:nvSpPr>
          <p:spPr>
            <a:xfrm>
              <a:off x="10286494" y="3513929"/>
              <a:ext cx="215427" cy="2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B</a:t>
              </a:r>
              <a:endParaRPr lang="en-US" sz="1000" dirty="0"/>
            </a:p>
          </p:txBody>
        </p:sp>
        <p:sp>
          <p:nvSpPr>
            <p:cNvPr id="103" name="ZoneTexte 102"/>
            <p:cNvSpPr txBox="1"/>
            <p:nvPr/>
          </p:nvSpPr>
          <p:spPr>
            <a:xfrm>
              <a:off x="11091994" y="2798631"/>
              <a:ext cx="215427" cy="207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B</a:t>
              </a:r>
              <a:endParaRPr lang="en-US" sz="1000" dirty="0"/>
            </a:p>
          </p:txBody>
        </p:sp>
        <p:sp>
          <p:nvSpPr>
            <p:cNvPr id="107" name="Chevron 106"/>
            <p:cNvSpPr/>
            <p:nvPr/>
          </p:nvSpPr>
          <p:spPr>
            <a:xfrm rot="16200000">
              <a:off x="8246889" y="2490369"/>
              <a:ext cx="61263" cy="158159"/>
            </a:xfrm>
            <a:prstGeom prst="chevron">
              <a:avLst>
                <a:gd name="adj" fmla="val 7456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>
                <a:solidFill>
                  <a:schemeClr val="tx1"/>
                </a:solidFill>
              </a:endParaRPr>
            </a:p>
          </p:txBody>
        </p:sp>
        <p:sp>
          <p:nvSpPr>
            <p:cNvPr id="108" name="ZoneTexte 107"/>
            <p:cNvSpPr txBox="1"/>
            <p:nvPr/>
          </p:nvSpPr>
          <p:spPr>
            <a:xfrm>
              <a:off x="8008994" y="2606197"/>
              <a:ext cx="597026" cy="194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Hors phase</a:t>
              </a:r>
              <a:endParaRPr lang="en-US" sz="900" dirty="0"/>
            </a:p>
          </p:txBody>
        </p:sp>
      </p:grpSp>
      <p:cxnSp>
        <p:nvCxnSpPr>
          <p:cNvPr id="17" name="Connecteur droit 16"/>
          <p:cNvCxnSpPr/>
          <p:nvPr/>
        </p:nvCxnSpPr>
        <p:spPr>
          <a:xfrm flipV="1">
            <a:off x="6480311" y="3970857"/>
            <a:ext cx="5688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Flèche angle droit à deux pointes 19"/>
          <p:cNvSpPr>
            <a:spLocks noChangeAspect="1"/>
          </p:cNvSpPr>
          <p:nvPr/>
        </p:nvSpPr>
        <p:spPr>
          <a:xfrm rot="8100000">
            <a:off x="5782877" y="3484857"/>
            <a:ext cx="972000" cy="972000"/>
          </a:xfrm>
          <a:prstGeom prst="leftUpArrow">
            <a:avLst>
              <a:gd name="adj1" fmla="val 14049"/>
              <a:gd name="adj2" fmla="val 16323"/>
              <a:gd name="adj3" fmla="val 25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Rectangle 932"/>
          <p:cNvSpPr/>
          <p:nvPr/>
        </p:nvSpPr>
        <p:spPr>
          <a:xfrm>
            <a:off x="423786" y="3948478"/>
            <a:ext cx="11344428" cy="27729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90"/>
            <a:ext cx="422288" cy="540000"/>
          </a:xfrm>
          <a:prstGeom prst="rect">
            <a:avLst/>
          </a:prstGeom>
        </p:spPr>
      </p:pic>
      <p:grpSp>
        <p:nvGrpSpPr>
          <p:cNvPr id="18" name="Groupe 17"/>
          <p:cNvGrpSpPr/>
          <p:nvPr/>
        </p:nvGrpSpPr>
        <p:grpSpPr>
          <a:xfrm>
            <a:off x="373370" y="3948478"/>
            <a:ext cx="11445261" cy="2685750"/>
            <a:chOff x="117828" y="3948478"/>
            <a:chExt cx="11445261" cy="2685750"/>
          </a:xfrm>
        </p:grpSpPr>
        <p:sp>
          <p:nvSpPr>
            <p:cNvPr id="9" name="Accolade fermante 8"/>
            <p:cNvSpPr/>
            <p:nvPr/>
          </p:nvSpPr>
          <p:spPr>
            <a:xfrm>
              <a:off x="3948210" y="4427817"/>
              <a:ext cx="325502" cy="1961709"/>
            </a:xfrm>
            <a:prstGeom prst="rightBrace">
              <a:avLst>
                <a:gd name="adj1" fmla="val 27725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3762" y="4427818"/>
              <a:ext cx="1884448" cy="1961708"/>
            </a:xfrm>
            <a:prstGeom prst="rect">
              <a:avLst/>
            </a:prstGeom>
          </p:spPr>
        </p:pic>
        <p:cxnSp>
          <p:nvCxnSpPr>
            <p:cNvPr id="14" name="Connecteur droit avec flèche 13"/>
            <p:cNvCxnSpPr>
              <a:stCxn id="9" idx="1"/>
            </p:cNvCxnSpPr>
            <p:nvPr/>
          </p:nvCxnSpPr>
          <p:spPr>
            <a:xfrm>
              <a:off x="4273712" y="5408672"/>
              <a:ext cx="72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ZoneTexte 14"/>
            <p:cNvSpPr txBox="1"/>
            <p:nvPr/>
          </p:nvSpPr>
          <p:spPr>
            <a:xfrm>
              <a:off x="5511932" y="4384903"/>
              <a:ext cx="2338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88 événements d’épissage alternatif</a:t>
              </a:r>
            </a:p>
          </p:txBody>
        </p:sp>
        <p:grpSp>
          <p:nvGrpSpPr>
            <p:cNvPr id="510" name="Groupe 509"/>
            <p:cNvGrpSpPr>
              <a:grpSpLocks noChangeAspect="1"/>
            </p:cNvGrpSpPr>
            <p:nvPr/>
          </p:nvGrpSpPr>
          <p:grpSpPr>
            <a:xfrm>
              <a:off x="5246184" y="5074149"/>
              <a:ext cx="1347894" cy="249129"/>
              <a:chOff x="3386897" y="3903663"/>
              <a:chExt cx="5651500" cy="1044575"/>
            </a:xfrm>
            <a:solidFill>
              <a:srgbClr val="BDCB41"/>
            </a:solidFill>
          </p:grpSpPr>
          <p:grpSp>
            <p:nvGrpSpPr>
              <p:cNvPr id="511" name="Group 72"/>
              <p:cNvGrpSpPr>
                <a:grpSpLocks/>
              </p:cNvGrpSpPr>
              <p:nvPr/>
            </p:nvGrpSpPr>
            <p:grpSpPr bwMode="auto">
              <a:xfrm>
                <a:off x="3512310" y="4284663"/>
                <a:ext cx="150812" cy="460375"/>
                <a:chOff x="435" y="866"/>
                <a:chExt cx="95" cy="289"/>
              </a:xfrm>
              <a:grpFill/>
            </p:grpSpPr>
            <p:sp>
              <p:nvSpPr>
                <p:cNvPr id="609" name="Freeform 73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10" name="Freeform 74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11" name="Freeform 75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12" name="Freeform 7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12" name="Group 83"/>
              <p:cNvGrpSpPr>
                <a:grpSpLocks/>
              </p:cNvGrpSpPr>
              <p:nvPr/>
            </p:nvGrpSpPr>
            <p:grpSpPr bwMode="auto">
              <a:xfrm>
                <a:off x="4339397" y="4389438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605" name="Freeform 84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06" name="Freeform 85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07" name="Freeform 86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08" name="Freeform 8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13" name="Group 94"/>
              <p:cNvGrpSpPr>
                <a:grpSpLocks/>
              </p:cNvGrpSpPr>
              <p:nvPr/>
            </p:nvGrpSpPr>
            <p:grpSpPr bwMode="auto">
              <a:xfrm>
                <a:off x="5444297" y="426561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601" name="Freeform 95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02" name="Freeform 96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03" name="Freeform 97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04" name="Freeform 9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14" name="Group 105"/>
              <p:cNvGrpSpPr>
                <a:grpSpLocks/>
              </p:cNvGrpSpPr>
              <p:nvPr/>
            </p:nvGrpSpPr>
            <p:grpSpPr bwMode="auto">
              <a:xfrm>
                <a:off x="6006272" y="43227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597" name="Freeform 10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98" name="Freeform 107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99" name="Freeform 108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00" name="Freeform 109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15" name="Group 116"/>
              <p:cNvGrpSpPr>
                <a:grpSpLocks/>
              </p:cNvGrpSpPr>
              <p:nvPr/>
            </p:nvGrpSpPr>
            <p:grpSpPr bwMode="auto">
              <a:xfrm>
                <a:off x="6939722" y="44370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593" name="Freeform 11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94" name="Freeform 118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95" name="Freeform 119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96" name="Freeform 120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16" name="Group 127"/>
              <p:cNvGrpSpPr>
                <a:grpSpLocks/>
              </p:cNvGrpSpPr>
              <p:nvPr/>
            </p:nvGrpSpPr>
            <p:grpSpPr bwMode="auto">
              <a:xfrm>
                <a:off x="8111297" y="43608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589" name="Freeform 12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90" name="Freeform 129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91" name="Freeform 130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92" name="Freeform 131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17" name="Group 138"/>
              <p:cNvGrpSpPr>
                <a:grpSpLocks/>
              </p:cNvGrpSpPr>
              <p:nvPr/>
            </p:nvGrpSpPr>
            <p:grpSpPr bwMode="auto">
              <a:xfrm>
                <a:off x="3777422" y="422433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85" name="Freeform 1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86" name="Freeform 1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87" name="Freeform 1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88" name="Freeform 1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18" name="Group 148"/>
              <p:cNvGrpSpPr>
                <a:grpSpLocks/>
              </p:cNvGrpSpPr>
              <p:nvPr/>
            </p:nvGrpSpPr>
            <p:grpSpPr bwMode="auto">
              <a:xfrm>
                <a:off x="4625147" y="44846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81" name="Freeform 1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82" name="Freeform 1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83" name="Freeform 1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84" name="Freeform 1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19" name="Group 158"/>
              <p:cNvGrpSpPr>
                <a:grpSpLocks/>
              </p:cNvGrpSpPr>
              <p:nvPr/>
            </p:nvGrpSpPr>
            <p:grpSpPr bwMode="auto">
              <a:xfrm>
                <a:off x="5177597" y="43608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77" name="Freeform 1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78" name="Freeform 1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79" name="Freeform 1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80" name="Freeform 1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20" name="Group 168"/>
              <p:cNvGrpSpPr>
                <a:grpSpLocks/>
              </p:cNvGrpSpPr>
              <p:nvPr/>
            </p:nvGrpSpPr>
            <p:grpSpPr bwMode="auto">
              <a:xfrm>
                <a:off x="6301547" y="44370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73" name="Freeform 16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74" name="Freeform 17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75" name="Freeform 17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76" name="Freeform 17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21" name="Group 178"/>
              <p:cNvGrpSpPr>
                <a:grpSpLocks/>
              </p:cNvGrpSpPr>
              <p:nvPr/>
            </p:nvGrpSpPr>
            <p:grpSpPr bwMode="auto">
              <a:xfrm>
                <a:off x="7501697" y="42084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69" name="Freeform 17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70" name="Freeform 18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71" name="Freeform 18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72" name="Freeform 18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22" name="Group 188"/>
              <p:cNvGrpSpPr>
                <a:grpSpLocks/>
              </p:cNvGrpSpPr>
              <p:nvPr/>
            </p:nvGrpSpPr>
            <p:grpSpPr bwMode="auto">
              <a:xfrm>
                <a:off x="8416097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65" name="Freeform 18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66" name="Freeform 19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67" name="Freeform 19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68" name="Freeform 19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23" name="Group 198"/>
              <p:cNvGrpSpPr>
                <a:grpSpLocks/>
              </p:cNvGrpSpPr>
              <p:nvPr/>
            </p:nvGrpSpPr>
            <p:grpSpPr bwMode="auto">
              <a:xfrm>
                <a:off x="4063172" y="42973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61" name="Freeform 19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62" name="Freeform 20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63" name="Freeform 20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64" name="Freeform 20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24" name="Group 208"/>
              <p:cNvGrpSpPr>
                <a:grpSpLocks/>
              </p:cNvGrpSpPr>
              <p:nvPr/>
            </p:nvGrpSpPr>
            <p:grpSpPr bwMode="auto">
              <a:xfrm>
                <a:off x="4901372" y="44846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57" name="Freeform 20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58" name="Freeform 21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59" name="Freeform 21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60" name="Freeform 21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25" name="Group 218"/>
              <p:cNvGrpSpPr>
                <a:grpSpLocks/>
              </p:cNvGrpSpPr>
              <p:nvPr/>
            </p:nvGrpSpPr>
            <p:grpSpPr bwMode="auto">
              <a:xfrm>
                <a:off x="5720522" y="42656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53" name="Freeform 21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54" name="Freeform 22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55" name="Freeform 22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56" name="Freeform 22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26" name="Group 228"/>
              <p:cNvGrpSpPr>
                <a:grpSpLocks/>
              </p:cNvGrpSpPr>
              <p:nvPr/>
            </p:nvGrpSpPr>
            <p:grpSpPr bwMode="auto">
              <a:xfrm>
                <a:off x="6615872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49" name="Freeform 22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50" name="Freeform 23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51" name="Freeform 23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52" name="Freeform 23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27" name="Group 238"/>
              <p:cNvGrpSpPr>
                <a:grpSpLocks/>
              </p:cNvGrpSpPr>
              <p:nvPr/>
            </p:nvGrpSpPr>
            <p:grpSpPr bwMode="auto">
              <a:xfrm>
                <a:off x="7234997" y="42941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45" name="Freeform 2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46" name="Freeform 2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47" name="Freeform 2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48" name="Freeform 2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28" name="Group 248"/>
              <p:cNvGrpSpPr>
                <a:grpSpLocks/>
              </p:cNvGrpSpPr>
              <p:nvPr/>
            </p:nvGrpSpPr>
            <p:grpSpPr bwMode="auto">
              <a:xfrm>
                <a:off x="7806497" y="42846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41" name="Freeform 2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42" name="Freeform 2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43" name="Freeform 2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44" name="Freeform 2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29" name="Group 258"/>
              <p:cNvGrpSpPr>
                <a:grpSpLocks/>
              </p:cNvGrpSpPr>
              <p:nvPr/>
            </p:nvGrpSpPr>
            <p:grpSpPr bwMode="auto">
              <a:xfrm>
                <a:off x="8720897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537" name="Freeform 2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38" name="Freeform 2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39" name="Freeform 2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40" name="Freeform 2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530" name="Group 268"/>
              <p:cNvGrpSpPr>
                <a:grpSpLocks/>
              </p:cNvGrpSpPr>
              <p:nvPr/>
            </p:nvGrpSpPr>
            <p:grpSpPr bwMode="auto">
              <a:xfrm>
                <a:off x="3386897" y="3903663"/>
                <a:ext cx="5651500" cy="993775"/>
                <a:chOff x="1733" y="2270"/>
                <a:chExt cx="3560" cy="626"/>
              </a:xfrm>
              <a:grpFill/>
            </p:grpSpPr>
            <p:sp>
              <p:nvSpPr>
                <p:cNvPr id="531" name="Freeform 269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626"/>
                </a:xfrm>
                <a:custGeom>
                  <a:avLst/>
                  <a:gdLst>
                    <a:gd name="T0" fmla="*/ 22250 w 1424"/>
                    <a:gd name="T1" fmla="*/ 2214 h 250"/>
                    <a:gd name="T2" fmla="*/ 14875 w 1424"/>
                    <a:gd name="T3" fmla="*/ 2168 h 250"/>
                    <a:gd name="T4" fmla="*/ 14813 w 1424"/>
                    <a:gd name="T5" fmla="*/ 2214 h 250"/>
                    <a:gd name="T6" fmla="*/ 7438 w 1424"/>
                    <a:gd name="T7" fmla="*/ 2168 h 250"/>
                    <a:gd name="T8" fmla="*/ 7375 w 1424"/>
                    <a:gd name="T9" fmla="*/ 2214 h 250"/>
                    <a:gd name="T10" fmla="*/ 0 w 1424"/>
                    <a:gd name="T11" fmla="*/ 2168 h 250"/>
                    <a:gd name="T12" fmla="*/ 0 w 1424"/>
                    <a:gd name="T13" fmla="*/ 1588 h 250"/>
                    <a:gd name="T14" fmla="*/ 7375 w 1424"/>
                    <a:gd name="T15" fmla="*/ 1630 h 250"/>
                    <a:gd name="T16" fmla="*/ 7438 w 1424"/>
                    <a:gd name="T17" fmla="*/ 1588 h 250"/>
                    <a:gd name="T18" fmla="*/ 14813 w 1424"/>
                    <a:gd name="T19" fmla="*/ 1630 h 250"/>
                    <a:gd name="T20" fmla="*/ 14875 w 1424"/>
                    <a:gd name="T21" fmla="*/ 1588 h 250"/>
                    <a:gd name="T22" fmla="*/ 22250 w 1424"/>
                    <a:gd name="T23" fmla="*/ 1630 h 250"/>
                    <a:gd name="T24" fmla="*/ 22250 w 1424"/>
                    <a:gd name="T25" fmla="*/ 2214 h 2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24" h="250">
                      <a:moveTo>
                        <a:pt x="1424" y="141"/>
                      </a:moveTo>
                      <a:cubicBezTo>
                        <a:pt x="1280" y="250"/>
                        <a:pt x="1109" y="37"/>
                        <a:pt x="952" y="138"/>
                      </a:cubicBezTo>
                      <a:cubicBezTo>
                        <a:pt x="948" y="141"/>
                        <a:pt x="948" y="141"/>
                        <a:pt x="948" y="141"/>
                      </a:cubicBezTo>
                      <a:cubicBezTo>
                        <a:pt x="804" y="250"/>
                        <a:pt x="633" y="37"/>
                        <a:pt x="476" y="138"/>
                      </a:cubicBezTo>
                      <a:cubicBezTo>
                        <a:pt x="472" y="141"/>
                        <a:pt x="472" y="141"/>
                        <a:pt x="472" y="141"/>
                      </a:cubicBezTo>
                      <a:cubicBezTo>
                        <a:pt x="328" y="250"/>
                        <a:pt x="157" y="37"/>
                        <a:pt x="0" y="138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  <a:lnTo>
                        <a:pt x="1424" y="1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32" name="Freeform 270"/>
                <p:cNvSpPr>
                  <a:spLocks/>
                </p:cNvSpPr>
                <p:nvPr/>
              </p:nvSpPr>
              <p:spPr bwMode="auto">
                <a:xfrm>
                  <a:off x="1733" y="2363"/>
                  <a:ext cx="3560" cy="533"/>
                </a:xfrm>
                <a:custGeom>
                  <a:avLst/>
                  <a:gdLst>
                    <a:gd name="T0" fmla="*/ 22250 w 1424"/>
                    <a:gd name="T1" fmla="*/ 1629 h 213"/>
                    <a:gd name="T2" fmla="*/ 14875 w 1424"/>
                    <a:gd name="T3" fmla="*/ 1584 h 213"/>
                    <a:gd name="T4" fmla="*/ 14813 w 1424"/>
                    <a:gd name="T5" fmla="*/ 1629 h 213"/>
                    <a:gd name="T6" fmla="*/ 7438 w 1424"/>
                    <a:gd name="T7" fmla="*/ 1584 h 213"/>
                    <a:gd name="T8" fmla="*/ 7375 w 1424"/>
                    <a:gd name="T9" fmla="*/ 1629 h 213"/>
                    <a:gd name="T10" fmla="*/ 0 w 1424"/>
                    <a:gd name="T11" fmla="*/ 1584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1424" y="104"/>
                      </a:moveTo>
                      <a:cubicBezTo>
                        <a:pt x="1280" y="213"/>
                        <a:pt x="1109" y="0"/>
                        <a:pt x="952" y="101"/>
                      </a:cubicBezTo>
                      <a:cubicBezTo>
                        <a:pt x="948" y="104"/>
                        <a:pt x="948" y="104"/>
                        <a:pt x="948" y="104"/>
                      </a:cubicBezTo>
                      <a:cubicBezTo>
                        <a:pt x="804" y="213"/>
                        <a:pt x="633" y="0"/>
                        <a:pt x="476" y="101"/>
                      </a:cubicBezTo>
                      <a:cubicBezTo>
                        <a:pt x="472" y="104"/>
                        <a:pt x="472" y="104"/>
                        <a:pt x="472" y="104"/>
                      </a:cubicBezTo>
                      <a:cubicBezTo>
                        <a:pt x="328" y="213"/>
                        <a:pt x="157" y="0"/>
                        <a:pt x="0" y="101"/>
                      </a:cubicBezTo>
                    </a:path>
                  </a:pathLst>
                </a:custGeom>
                <a:grp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33" name="Freeform 271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533"/>
                </a:xfrm>
                <a:custGeom>
                  <a:avLst/>
                  <a:gdLst>
                    <a:gd name="T0" fmla="*/ 0 w 1424"/>
                    <a:gd name="T1" fmla="*/ 1584 h 213"/>
                    <a:gd name="T2" fmla="*/ 7375 w 1424"/>
                    <a:gd name="T3" fmla="*/ 1629 h 213"/>
                    <a:gd name="T4" fmla="*/ 7438 w 1424"/>
                    <a:gd name="T5" fmla="*/ 1584 h 213"/>
                    <a:gd name="T6" fmla="*/ 14813 w 1424"/>
                    <a:gd name="T7" fmla="*/ 1629 h 213"/>
                    <a:gd name="T8" fmla="*/ 14875 w 1424"/>
                    <a:gd name="T9" fmla="*/ 1584 h 213"/>
                    <a:gd name="T10" fmla="*/ 22250 w 1424"/>
                    <a:gd name="T11" fmla="*/ 1629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0" y="101"/>
                      </a:move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</a:path>
                  </a:pathLst>
                </a:custGeom>
                <a:grp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34" name="Freeform 272"/>
                <p:cNvSpPr>
                  <a:spLocks/>
                </p:cNvSpPr>
                <p:nvPr/>
              </p:nvSpPr>
              <p:spPr bwMode="auto">
                <a:xfrm>
                  <a:off x="176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35" name="Freeform 273"/>
                <p:cNvSpPr>
                  <a:spLocks/>
                </p:cNvSpPr>
                <p:nvPr/>
              </p:nvSpPr>
              <p:spPr bwMode="auto">
                <a:xfrm>
                  <a:off x="295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536" name="Freeform 274"/>
                <p:cNvSpPr>
                  <a:spLocks/>
                </p:cNvSpPr>
                <p:nvPr/>
              </p:nvSpPr>
              <p:spPr bwMode="auto">
                <a:xfrm>
                  <a:off x="4143" y="2406"/>
                  <a:ext cx="937" cy="220"/>
                </a:xfrm>
                <a:custGeom>
                  <a:avLst/>
                  <a:gdLst>
                    <a:gd name="T0" fmla="*/ 5849 w 375"/>
                    <a:gd name="T1" fmla="*/ 1375 h 88"/>
                    <a:gd name="T2" fmla="*/ 2729 w 375"/>
                    <a:gd name="T3" fmla="*/ 708 h 88"/>
                    <a:gd name="T4" fmla="*/ 0 w 375"/>
                    <a:gd name="T5" fmla="*/ 783 h 88"/>
                    <a:gd name="T6" fmla="*/ 2716 w 375"/>
                    <a:gd name="T7" fmla="*/ 613 h 88"/>
                    <a:gd name="T8" fmla="*/ 5849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49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4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613" name="Groupe 612"/>
            <p:cNvGrpSpPr>
              <a:grpSpLocks noChangeAspect="1"/>
            </p:cNvGrpSpPr>
            <p:nvPr/>
          </p:nvGrpSpPr>
          <p:grpSpPr>
            <a:xfrm>
              <a:off x="5703192" y="5428912"/>
              <a:ext cx="1347894" cy="249129"/>
              <a:chOff x="3386897" y="3903663"/>
              <a:chExt cx="5651500" cy="1044575"/>
            </a:xfrm>
            <a:solidFill>
              <a:srgbClr val="C5B5D1"/>
            </a:solidFill>
          </p:grpSpPr>
          <p:grpSp>
            <p:nvGrpSpPr>
              <p:cNvPr id="614" name="Group 72"/>
              <p:cNvGrpSpPr>
                <a:grpSpLocks/>
              </p:cNvGrpSpPr>
              <p:nvPr/>
            </p:nvGrpSpPr>
            <p:grpSpPr bwMode="auto">
              <a:xfrm>
                <a:off x="3512310" y="4284663"/>
                <a:ext cx="150812" cy="460375"/>
                <a:chOff x="435" y="866"/>
                <a:chExt cx="95" cy="289"/>
              </a:xfrm>
              <a:grpFill/>
            </p:grpSpPr>
            <p:sp>
              <p:nvSpPr>
                <p:cNvPr id="712" name="Freeform 73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13" name="Freeform 74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14" name="Freeform 75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15" name="Freeform 7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15" name="Group 83"/>
              <p:cNvGrpSpPr>
                <a:grpSpLocks/>
              </p:cNvGrpSpPr>
              <p:nvPr/>
            </p:nvGrpSpPr>
            <p:grpSpPr bwMode="auto">
              <a:xfrm>
                <a:off x="4339397" y="4389438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708" name="Freeform 84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09" name="Freeform 85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10" name="Freeform 86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11" name="Freeform 8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16" name="Group 94"/>
              <p:cNvGrpSpPr>
                <a:grpSpLocks/>
              </p:cNvGrpSpPr>
              <p:nvPr/>
            </p:nvGrpSpPr>
            <p:grpSpPr bwMode="auto">
              <a:xfrm>
                <a:off x="5444297" y="426561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704" name="Freeform 95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05" name="Freeform 96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06" name="Freeform 97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07" name="Freeform 9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17" name="Group 105"/>
              <p:cNvGrpSpPr>
                <a:grpSpLocks/>
              </p:cNvGrpSpPr>
              <p:nvPr/>
            </p:nvGrpSpPr>
            <p:grpSpPr bwMode="auto">
              <a:xfrm>
                <a:off x="6006272" y="43227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700" name="Freeform 10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01" name="Freeform 107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02" name="Freeform 108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03" name="Freeform 109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18" name="Group 116"/>
              <p:cNvGrpSpPr>
                <a:grpSpLocks/>
              </p:cNvGrpSpPr>
              <p:nvPr/>
            </p:nvGrpSpPr>
            <p:grpSpPr bwMode="auto">
              <a:xfrm>
                <a:off x="6939722" y="44370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696" name="Freeform 11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97" name="Freeform 118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98" name="Freeform 119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99" name="Freeform 120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19" name="Group 127"/>
              <p:cNvGrpSpPr>
                <a:grpSpLocks/>
              </p:cNvGrpSpPr>
              <p:nvPr/>
            </p:nvGrpSpPr>
            <p:grpSpPr bwMode="auto">
              <a:xfrm>
                <a:off x="8111297" y="43608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692" name="Freeform 12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93" name="Freeform 129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94" name="Freeform 130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95" name="Freeform 131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20" name="Group 138"/>
              <p:cNvGrpSpPr>
                <a:grpSpLocks/>
              </p:cNvGrpSpPr>
              <p:nvPr/>
            </p:nvGrpSpPr>
            <p:grpSpPr bwMode="auto">
              <a:xfrm>
                <a:off x="3777422" y="422433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88" name="Freeform 1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89" name="Freeform 1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90" name="Freeform 1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91" name="Freeform 1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21" name="Group 148"/>
              <p:cNvGrpSpPr>
                <a:grpSpLocks/>
              </p:cNvGrpSpPr>
              <p:nvPr/>
            </p:nvGrpSpPr>
            <p:grpSpPr bwMode="auto">
              <a:xfrm>
                <a:off x="4625147" y="44846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84" name="Freeform 1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85" name="Freeform 1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86" name="Freeform 1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87" name="Freeform 1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22" name="Group 158"/>
              <p:cNvGrpSpPr>
                <a:grpSpLocks/>
              </p:cNvGrpSpPr>
              <p:nvPr/>
            </p:nvGrpSpPr>
            <p:grpSpPr bwMode="auto">
              <a:xfrm>
                <a:off x="5177597" y="43608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80" name="Freeform 1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81" name="Freeform 1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82" name="Freeform 1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83" name="Freeform 1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23" name="Group 168"/>
              <p:cNvGrpSpPr>
                <a:grpSpLocks/>
              </p:cNvGrpSpPr>
              <p:nvPr/>
            </p:nvGrpSpPr>
            <p:grpSpPr bwMode="auto">
              <a:xfrm>
                <a:off x="6301547" y="44370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76" name="Freeform 16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77" name="Freeform 17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78" name="Freeform 17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79" name="Freeform 17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24" name="Group 178"/>
              <p:cNvGrpSpPr>
                <a:grpSpLocks/>
              </p:cNvGrpSpPr>
              <p:nvPr/>
            </p:nvGrpSpPr>
            <p:grpSpPr bwMode="auto">
              <a:xfrm>
                <a:off x="7501697" y="42084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72" name="Freeform 17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73" name="Freeform 18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74" name="Freeform 18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75" name="Freeform 18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25" name="Group 188"/>
              <p:cNvGrpSpPr>
                <a:grpSpLocks/>
              </p:cNvGrpSpPr>
              <p:nvPr/>
            </p:nvGrpSpPr>
            <p:grpSpPr bwMode="auto">
              <a:xfrm>
                <a:off x="8416097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68" name="Freeform 18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69" name="Freeform 19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70" name="Freeform 19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71" name="Freeform 19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26" name="Group 198"/>
              <p:cNvGrpSpPr>
                <a:grpSpLocks/>
              </p:cNvGrpSpPr>
              <p:nvPr/>
            </p:nvGrpSpPr>
            <p:grpSpPr bwMode="auto">
              <a:xfrm>
                <a:off x="4063172" y="42973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64" name="Freeform 19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65" name="Freeform 20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66" name="Freeform 20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67" name="Freeform 20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27" name="Group 208"/>
              <p:cNvGrpSpPr>
                <a:grpSpLocks/>
              </p:cNvGrpSpPr>
              <p:nvPr/>
            </p:nvGrpSpPr>
            <p:grpSpPr bwMode="auto">
              <a:xfrm>
                <a:off x="4901372" y="44846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60" name="Freeform 20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61" name="Freeform 21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62" name="Freeform 21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63" name="Freeform 21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28" name="Group 218"/>
              <p:cNvGrpSpPr>
                <a:grpSpLocks/>
              </p:cNvGrpSpPr>
              <p:nvPr/>
            </p:nvGrpSpPr>
            <p:grpSpPr bwMode="auto">
              <a:xfrm>
                <a:off x="5720522" y="42656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56" name="Freeform 21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7" name="Freeform 22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8" name="Freeform 22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9" name="Freeform 22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29" name="Group 228"/>
              <p:cNvGrpSpPr>
                <a:grpSpLocks/>
              </p:cNvGrpSpPr>
              <p:nvPr/>
            </p:nvGrpSpPr>
            <p:grpSpPr bwMode="auto">
              <a:xfrm>
                <a:off x="6615872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52" name="Freeform 22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3" name="Freeform 23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4" name="Freeform 23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5" name="Freeform 23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30" name="Group 238"/>
              <p:cNvGrpSpPr>
                <a:grpSpLocks/>
              </p:cNvGrpSpPr>
              <p:nvPr/>
            </p:nvGrpSpPr>
            <p:grpSpPr bwMode="auto">
              <a:xfrm>
                <a:off x="7234997" y="42941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48" name="Freeform 2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49" name="Freeform 2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0" name="Freeform 2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51" name="Freeform 2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31" name="Group 248"/>
              <p:cNvGrpSpPr>
                <a:grpSpLocks/>
              </p:cNvGrpSpPr>
              <p:nvPr/>
            </p:nvGrpSpPr>
            <p:grpSpPr bwMode="auto">
              <a:xfrm>
                <a:off x="7806497" y="42846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44" name="Freeform 2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45" name="Freeform 2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46" name="Freeform 2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47" name="Freeform 2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32" name="Group 258"/>
              <p:cNvGrpSpPr>
                <a:grpSpLocks/>
              </p:cNvGrpSpPr>
              <p:nvPr/>
            </p:nvGrpSpPr>
            <p:grpSpPr bwMode="auto">
              <a:xfrm>
                <a:off x="8720897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640" name="Freeform 2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41" name="Freeform 2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42" name="Freeform 2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43" name="Freeform 2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633" name="Group 268"/>
              <p:cNvGrpSpPr>
                <a:grpSpLocks/>
              </p:cNvGrpSpPr>
              <p:nvPr/>
            </p:nvGrpSpPr>
            <p:grpSpPr bwMode="auto">
              <a:xfrm>
                <a:off x="3386897" y="3903663"/>
                <a:ext cx="5651500" cy="993775"/>
                <a:chOff x="1733" y="2270"/>
                <a:chExt cx="3560" cy="626"/>
              </a:xfrm>
              <a:grpFill/>
            </p:grpSpPr>
            <p:sp>
              <p:nvSpPr>
                <p:cNvPr id="634" name="Freeform 269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626"/>
                </a:xfrm>
                <a:custGeom>
                  <a:avLst/>
                  <a:gdLst>
                    <a:gd name="T0" fmla="*/ 22250 w 1424"/>
                    <a:gd name="T1" fmla="*/ 2214 h 250"/>
                    <a:gd name="T2" fmla="*/ 14875 w 1424"/>
                    <a:gd name="T3" fmla="*/ 2168 h 250"/>
                    <a:gd name="T4" fmla="*/ 14813 w 1424"/>
                    <a:gd name="T5" fmla="*/ 2214 h 250"/>
                    <a:gd name="T6" fmla="*/ 7438 w 1424"/>
                    <a:gd name="T7" fmla="*/ 2168 h 250"/>
                    <a:gd name="T8" fmla="*/ 7375 w 1424"/>
                    <a:gd name="T9" fmla="*/ 2214 h 250"/>
                    <a:gd name="T10" fmla="*/ 0 w 1424"/>
                    <a:gd name="T11" fmla="*/ 2168 h 250"/>
                    <a:gd name="T12" fmla="*/ 0 w 1424"/>
                    <a:gd name="T13" fmla="*/ 1588 h 250"/>
                    <a:gd name="T14" fmla="*/ 7375 w 1424"/>
                    <a:gd name="T15" fmla="*/ 1630 h 250"/>
                    <a:gd name="T16" fmla="*/ 7438 w 1424"/>
                    <a:gd name="T17" fmla="*/ 1588 h 250"/>
                    <a:gd name="T18" fmla="*/ 14813 w 1424"/>
                    <a:gd name="T19" fmla="*/ 1630 h 250"/>
                    <a:gd name="T20" fmla="*/ 14875 w 1424"/>
                    <a:gd name="T21" fmla="*/ 1588 h 250"/>
                    <a:gd name="T22" fmla="*/ 22250 w 1424"/>
                    <a:gd name="T23" fmla="*/ 1630 h 250"/>
                    <a:gd name="T24" fmla="*/ 22250 w 1424"/>
                    <a:gd name="T25" fmla="*/ 2214 h 2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24" h="250">
                      <a:moveTo>
                        <a:pt x="1424" y="141"/>
                      </a:moveTo>
                      <a:cubicBezTo>
                        <a:pt x="1280" y="250"/>
                        <a:pt x="1109" y="37"/>
                        <a:pt x="952" y="138"/>
                      </a:cubicBezTo>
                      <a:cubicBezTo>
                        <a:pt x="948" y="141"/>
                        <a:pt x="948" y="141"/>
                        <a:pt x="948" y="141"/>
                      </a:cubicBezTo>
                      <a:cubicBezTo>
                        <a:pt x="804" y="250"/>
                        <a:pt x="633" y="37"/>
                        <a:pt x="476" y="138"/>
                      </a:cubicBezTo>
                      <a:cubicBezTo>
                        <a:pt x="472" y="141"/>
                        <a:pt x="472" y="141"/>
                        <a:pt x="472" y="141"/>
                      </a:cubicBezTo>
                      <a:cubicBezTo>
                        <a:pt x="328" y="250"/>
                        <a:pt x="157" y="37"/>
                        <a:pt x="0" y="138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  <a:lnTo>
                        <a:pt x="1424" y="1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35" name="Freeform 270"/>
                <p:cNvSpPr>
                  <a:spLocks/>
                </p:cNvSpPr>
                <p:nvPr/>
              </p:nvSpPr>
              <p:spPr bwMode="auto">
                <a:xfrm>
                  <a:off x="1733" y="2363"/>
                  <a:ext cx="3560" cy="533"/>
                </a:xfrm>
                <a:custGeom>
                  <a:avLst/>
                  <a:gdLst>
                    <a:gd name="T0" fmla="*/ 22250 w 1424"/>
                    <a:gd name="T1" fmla="*/ 1629 h 213"/>
                    <a:gd name="T2" fmla="*/ 14875 w 1424"/>
                    <a:gd name="T3" fmla="*/ 1584 h 213"/>
                    <a:gd name="T4" fmla="*/ 14813 w 1424"/>
                    <a:gd name="T5" fmla="*/ 1629 h 213"/>
                    <a:gd name="T6" fmla="*/ 7438 w 1424"/>
                    <a:gd name="T7" fmla="*/ 1584 h 213"/>
                    <a:gd name="T8" fmla="*/ 7375 w 1424"/>
                    <a:gd name="T9" fmla="*/ 1629 h 213"/>
                    <a:gd name="T10" fmla="*/ 0 w 1424"/>
                    <a:gd name="T11" fmla="*/ 1584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1424" y="104"/>
                      </a:moveTo>
                      <a:cubicBezTo>
                        <a:pt x="1280" y="213"/>
                        <a:pt x="1109" y="0"/>
                        <a:pt x="952" y="101"/>
                      </a:cubicBezTo>
                      <a:cubicBezTo>
                        <a:pt x="948" y="104"/>
                        <a:pt x="948" y="104"/>
                        <a:pt x="948" y="104"/>
                      </a:cubicBezTo>
                      <a:cubicBezTo>
                        <a:pt x="804" y="213"/>
                        <a:pt x="633" y="0"/>
                        <a:pt x="476" y="101"/>
                      </a:cubicBezTo>
                      <a:cubicBezTo>
                        <a:pt x="472" y="104"/>
                        <a:pt x="472" y="104"/>
                        <a:pt x="472" y="104"/>
                      </a:cubicBezTo>
                      <a:cubicBezTo>
                        <a:pt x="328" y="213"/>
                        <a:pt x="157" y="0"/>
                        <a:pt x="0" y="101"/>
                      </a:cubicBezTo>
                    </a:path>
                  </a:pathLst>
                </a:custGeom>
                <a:grp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36" name="Freeform 271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533"/>
                </a:xfrm>
                <a:custGeom>
                  <a:avLst/>
                  <a:gdLst>
                    <a:gd name="T0" fmla="*/ 0 w 1424"/>
                    <a:gd name="T1" fmla="*/ 1584 h 213"/>
                    <a:gd name="T2" fmla="*/ 7375 w 1424"/>
                    <a:gd name="T3" fmla="*/ 1629 h 213"/>
                    <a:gd name="T4" fmla="*/ 7438 w 1424"/>
                    <a:gd name="T5" fmla="*/ 1584 h 213"/>
                    <a:gd name="T6" fmla="*/ 14813 w 1424"/>
                    <a:gd name="T7" fmla="*/ 1629 h 213"/>
                    <a:gd name="T8" fmla="*/ 14875 w 1424"/>
                    <a:gd name="T9" fmla="*/ 1584 h 213"/>
                    <a:gd name="T10" fmla="*/ 22250 w 1424"/>
                    <a:gd name="T11" fmla="*/ 1629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0" y="101"/>
                      </a:move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</a:path>
                  </a:pathLst>
                </a:custGeom>
                <a:grp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37" name="Freeform 272"/>
                <p:cNvSpPr>
                  <a:spLocks/>
                </p:cNvSpPr>
                <p:nvPr/>
              </p:nvSpPr>
              <p:spPr bwMode="auto">
                <a:xfrm>
                  <a:off x="176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38" name="Freeform 273"/>
                <p:cNvSpPr>
                  <a:spLocks/>
                </p:cNvSpPr>
                <p:nvPr/>
              </p:nvSpPr>
              <p:spPr bwMode="auto">
                <a:xfrm>
                  <a:off x="295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639" name="Freeform 274"/>
                <p:cNvSpPr>
                  <a:spLocks/>
                </p:cNvSpPr>
                <p:nvPr/>
              </p:nvSpPr>
              <p:spPr bwMode="auto">
                <a:xfrm>
                  <a:off x="4143" y="2406"/>
                  <a:ext cx="937" cy="220"/>
                </a:xfrm>
                <a:custGeom>
                  <a:avLst/>
                  <a:gdLst>
                    <a:gd name="T0" fmla="*/ 5849 w 375"/>
                    <a:gd name="T1" fmla="*/ 1375 h 88"/>
                    <a:gd name="T2" fmla="*/ 2729 w 375"/>
                    <a:gd name="T3" fmla="*/ 708 h 88"/>
                    <a:gd name="T4" fmla="*/ 0 w 375"/>
                    <a:gd name="T5" fmla="*/ 783 h 88"/>
                    <a:gd name="T6" fmla="*/ 2716 w 375"/>
                    <a:gd name="T7" fmla="*/ 613 h 88"/>
                    <a:gd name="T8" fmla="*/ 5849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49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4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716" name="Groupe 715"/>
            <p:cNvGrpSpPr>
              <a:grpSpLocks noChangeAspect="1"/>
            </p:cNvGrpSpPr>
            <p:nvPr/>
          </p:nvGrpSpPr>
          <p:grpSpPr>
            <a:xfrm>
              <a:off x="6778506" y="5153984"/>
              <a:ext cx="1347894" cy="249129"/>
              <a:chOff x="3386897" y="3903663"/>
              <a:chExt cx="5651500" cy="1044575"/>
            </a:xfrm>
            <a:solidFill>
              <a:srgbClr val="BF629B"/>
            </a:solidFill>
          </p:grpSpPr>
          <p:grpSp>
            <p:nvGrpSpPr>
              <p:cNvPr id="717" name="Group 72"/>
              <p:cNvGrpSpPr>
                <a:grpSpLocks/>
              </p:cNvGrpSpPr>
              <p:nvPr/>
            </p:nvGrpSpPr>
            <p:grpSpPr bwMode="auto">
              <a:xfrm>
                <a:off x="3512310" y="4284663"/>
                <a:ext cx="150812" cy="460375"/>
                <a:chOff x="435" y="866"/>
                <a:chExt cx="95" cy="289"/>
              </a:xfrm>
              <a:grpFill/>
            </p:grpSpPr>
            <p:sp>
              <p:nvSpPr>
                <p:cNvPr id="815" name="Freeform 73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16" name="Freeform 74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17" name="Freeform 75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18" name="Freeform 7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18" name="Group 83"/>
              <p:cNvGrpSpPr>
                <a:grpSpLocks/>
              </p:cNvGrpSpPr>
              <p:nvPr/>
            </p:nvGrpSpPr>
            <p:grpSpPr bwMode="auto">
              <a:xfrm>
                <a:off x="4339397" y="4389438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811" name="Freeform 84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12" name="Freeform 85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13" name="Freeform 86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14" name="Freeform 8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19" name="Group 94"/>
              <p:cNvGrpSpPr>
                <a:grpSpLocks/>
              </p:cNvGrpSpPr>
              <p:nvPr/>
            </p:nvGrpSpPr>
            <p:grpSpPr bwMode="auto">
              <a:xfrm>
                <a:off x="5444297" y="426561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807" name="Freeform 95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08" name="Freeform 96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09" name="Freeform 97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10" name="Freeform 9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20" name="Group 105"/>
              <p:cNvGrpSpPr>
                <a:grpSpLocks/>
              </p:cNvGrpSpPr>
              <p:nvPr/>
            </p:nvGrpSpPr>
            <p:grpSpPr bwMode="auto">
              <a:xfrm>
                <a:off x="6006272" y="43227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803" name="Freeform 10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04" name="Freeform 107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05" name="Freeform 108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06" name="Freeform 109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21" name="Group 116"/>
              <p:cNvGrpSpPr>
                <a:grpSpLocks/>
              </p:cNvGrpSpPr>
              <p:nvPr/>
            </p:nvGrpSpPr>
            <p:grpSpPr bwMode="auto">
              <a:xfrm>
                <a:off x="6939722" y="44370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799" name="Freeform 11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00" name="Freeform 118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01" name="Freeform 119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02" name="Freeform 120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22" name="Group 127"/>
              <p:cNvGrpSpPr>
                <a:grpSpLocks/>
              </p:cNvGrpSpPr>
              <p:nvPr/>
            </p:nvGrpSpPr>
            <p:grpSpPr bwMode="auto">
              <a:xfrm>
                <a:off x="8111297" y="43608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795" name="Freeform 12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96" name="Freeform 129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97" name="Freeform 130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98" name="Freeform 131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23" name="Group 138"/>
              <p:cNvGrpSpPr>
                <a:grpSpLocks/>
              </p:cNvGrpSpPr>
              <p:nvPr/>
            </p:nvGrpSpPr>
            <p:grpSpPr bwMode="auto">
              <a:xfrm>
                <a:off x="3777422" y="422433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91" name="Freeform 1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92" name="Freeform 1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93" name="Freeform 1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94" name="Freeform 1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24" name="Group 148"/>
              <p:cNvGrpSpPr>
                <a:grpSpLocks/>
              </p:cNvGrpSpPr>
              <p:nvPr/>
            </p:nvGrpSpPr>
            <p:grpSpPr bwMode="auto">
              <a:xfrm>
                <a:off x="4625147" y="44846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87" name="Freeform 1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88" name="Freeform 1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89" name="Freeform 1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90" name="Freeform 1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25" name="Group 158"/>
              <p:cNvGrpSpPr>
                <a:grpSpLocks/>
              </p:cNvGrpSpPr>
              <p:nvPr/>
            </p:nvGrpSpPr>
            <p:grpSpPr bwMode="auto">
              <a:xfrm>
                <a:off x="5177597" y="43608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83" name="Freeform 1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84" name="Freeform 1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85" name="Freeform 1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86" name="Freeform 1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26" name="Group 168"/>
              <p:cNvGrpSpPr>
                <a:grpSpLocks/>
              </p:cNvGrpSpPr>
              <p:nvPr/>
            </p:nvGrpSpPr>
            <p:grpSpPr bwMode="auto">
              <a:xfrm>
                <a:off x="6301547" y="44370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79" name="Freeform 16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80" name="Freeform 17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81" name="Freeform 17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82" name="Freeform 17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27" name="Group 178"/>
              <p:cNvGrpSpPr>
                <a:grpSpLocks/>
              </p:cNvGrpSpPr>
              <p:nvPr/>
            </p:nvGrpSpPr>
            <p:grpSpPr bwMode="auto">
              <a:xfrm>
                <a:off x="7501697" y="42084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75" name="Freeform 17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76" name="Freeform 18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77" name="Freeform 18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78" name="Freeform 18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28" name="Group 188"/>
              <p:cNvGrpSpPr>
                <a:grpSpLocks/>
              </p:cNvGrpSpPr>
              <p:nvPr/>
            </p:nvGrpSpPr>
            <p:grpSpPr bwMode="auto">
              <a:xfrm>
                <a:off x="8416097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71" name="Freeform 18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72" name="Freeform 19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73" name="Freeform 19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74" name="Freeform 19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29" name="Group 198"/>
              <p:cNvGrpSpPr>
                <a:grpSpLocks/>
              </p:cNvGrpSpPr>
              <p:nvPr/>
            </p:nvGrpSpPr>
            <p:grpSpPr bwMode="auto">
              <a:xfrm>
                <a:off x="4063172" y="42973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67" name="Freeform 19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68" name="Freeform 20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69" name="Freeform 20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70" name="Freeform 20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30" name="Group 208"/>
              <p:cNvGrpSpPr>
                <a:grpSpLocks/>
              </p:cNvGrpSpPr>
              <p:nvPr/>
            </p:nvGrpSpPr>
            <p:grpSpPr bwMode="auto">
              <a:xfrm>
                <a:off x="4901372" y="44846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63" name="Freeform 20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64" name="Freeform 21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65" name="Freeform 21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66" name="Freeform 21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31" name="Group 218"/>
              <p:cNvGrpSpPr>
                <a:grpSpLocks/>
              </p:cNvGrpSpPr>
              <p:nvPr/>
            </p:nvGrpSpPr>
            <p:grpSpPr bwMode="auto">
              <a:xfrm>
                <a:off x="5720522" y="42656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59" name="Freeform 21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60" name="Freeform 22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61" name="Freeform 22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62" name="Freeform 22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32" name="Group 228"/>
              <p:cNvGrpSpPr>
                <a:grpSpLocks/>
              </p:cNvGrpSpPr>
              <p:nvPr/>
            </p:nvGrpSpPr>
            <p:grpSpPr bwMode="auto">
              <a:xfrm>
                <a:off x="6615872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55" name="Freeform 22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56" name="Freeform 23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57" name="Freeform 23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58" name="Freeform 23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33" name="Group 238"/>
              <p:cNvGrpSpPr>
                <a:grpSpLocks/>
              </p:cNvGrpSpPr>
              <p:nvPr/>
            </p:nvGrpSpPr>
            <p:grpSpPr bwMode="auto">
              <a:xfrm>
                <a:off x="7234997" y="42941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51" name="Freeform 2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52" name="Freeform 2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53" name="Freeform 2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54" name="Freeform 2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34" name="Group 248"/>
              <p:cNvGrpSpPr>
                <a:grpSpLocks/>
              </p:cNvGrpSpPr>
              <p:nvPr/>
            </p:nvGrpSpPr>
            <p:grpSpPr bwMode="auto">
              <a:xfrm>
                <a:off x="7806497" y="42846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47" name="Freeform 2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48" name="Freeform 2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49" name="Freeform 2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50" name="Freeform 2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35" name="Group 258"/>
              <p:cNvGrpSpPr>
                <a:grpSpLocks/>
              </p:cNvGrpSpPr>
              <p:nvPr/>
            </p:nvGrpSpPr>
            <p:grpSpPr bwMode="auto">
              <a:xfrm>
                <a:off x="8720897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743" name="Freeform 2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44" name="Freeform 2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45" name="Freeform 2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46" name="Freeform 2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736" name="Group 268"/>
              <p:cNvGrpSpPr>
                <a:grpSpLocks/>
              </p:cNvGrpSpPr>
              <p:nvPr/>
            </p:nvGrpSpPr>
            <p:grpSpPr bwMode="auto">
              <a:xfrm>
                <a:off x="3386897" y="3903663"/>
                <a:ext cx="5651500" cy="993775"/>
                <a:chOff x="1733" y="2270"/>
                <a:chExt cx="3560" cy="626"/>
              </a:xfrm>
              <a:grpFill/>
            </p:grpSpPr>
            <p:sp>
              <p:nvSpPr>
                <p:cNvPr id="737" name="Freeform 269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626"/>
                </a:xfrm>
                <a:custGeom>
                  <a:avLst/>
                  <a:gdLst>
                    <a:gd name="T0" fmla="*/ 22250 w 1424"/>
                    <a:gd name="T1" fmla="*/ 2214 h 250"/>
                    <a:gd name="T2" fmla="*/ 14875 w 1424"/>
                    <a:gd name="T3" fmla="*/ 2168 h 250"/>
                    <a:gd name="T4" fmla="*/ 14813 w 1424"/>
                    <a:gd name="T5" fmla="*/ 2214 h 250"/>
                    <a:gd name="T6" fmla="*/ 7438 w 1424"/>
                    <a:gd name="T7" fmla="*/ 2168 h 250"/>
                    <a:gd name="T8" fmla="*/ 7375 w 1424"/>
                    <a:gd name="T9" fmla="*/ 2214 h 250"/>
                    <a:gd name="T10" fmla="*/ 0 w 1424"/>
                    <a:gd name="T11" fmla="*/ 2168 h 250"/>
                    <a:gd name="T12" fmla="*/ 0 w 1424"/>
                    <a:gd name="T13" fmla="*/ 1588 h 250"/>
                    <a:gd name="T14" fmla="*/ 7375 w 1424"/>
                    <a:gd name="T15" fmla="*/ 1630 h 250"/>
                    <a:gd name="T16" fmla="*/ 7438 w 1424"/>
                    <a:gd name="T17" fmla="*/ 1588 h 250"/>
                    <a:gd name="T18" fmla="*/ 14813 w 1424"/>
                    <a:gd name="T19" fmla="*/ 1630 h 250"/>
                    <a:gd name="T20" fmla="*/ 14875 w 1424"/>
                    <a:gd name="T21" fmla="*/ 1588 h 250"/>
                    <a:gd name="T22" fmla="*/ 22250 w 1424"/>
                    <a:gd name="T23" fmla="*/ 1630 h 250"/>
                    <a:gd name="T24" fmla="*/ 22250 w 1424"/>
                    <a:gd name="T25" fmla="*/ 2214 h 2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24" h="250">
                      <a:moveTo>
                        <a:pt x="1424" y="141"/>
                      </a:moveTo>
                      <a:cubicBezTo>
                        <a:pt x="1280" y="250"/>
                        <a:pt x="1109" y="37"/>
                        <a:pt x="952" y="138"/>
                      </a:cubicBezTo>
                      <a:cubicBezTo>
                        <a:pt x="948" y="141"/>
                        <a:pt x="948" y="141"/>
                        <a:pt x="948" y="141"/>
                      </a:cubicBezTo>
                      <a:cubicBezTo>
                        <a:pt x="804" y="250"/>
                        <a:pt x="633" y="37"/>
                        <a:pt x="476" y="138"/>
                      </a:cubicBezTo>
                      <a:cubicBezTo>
                        <a:pt x="472" y="141"/>
                        <a:pt x="472" y="141"/>
                        <a:pt x="472" y="141"/>
                      </a:cubicBezTo>
                      <a:cubicBezTo>
                        <a:pt x="328" y="250"/>
                        <a:pt x="157" y="37"/>
                        <a:pt x="0" y="138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  <a:lnTo>
                        <a:pt x="1424" y="1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38" name="Freeform 270"/>
                <p:cNvSpPr>
                  <a:spLocks/>
                </p:cNvSpPr>
                <p:nvPr/>
              </p:nvSpPr>
              <p:spPr bwMode="auto">
                <a:xfrm>
                  <a:off x="1733" y="2363"/>
                  <a:ext cx="3560" cy="533"/>
                </a:xfrm>
                <a:custGeom>
                  <a:avLst/>
                  <a:gdLst>
                    <a:gd name="T0" fmla="*/ 22250 w 1424"/>
                    <a:gd name="T1" fmla="*/ 1629 h 213"/>
                    <a:gd name="T2" fmla="*/ 14875 w 1424"/>
                    <a:gd name="T3" fmla="*/ 1584 h 213"/>
                    <a:gd name="T4" fmla="*/ 14813 w 1424"/>
                    <a:gd name="T5" fmla="*/ 1629 h 213"/>
                    <a:gd name="T6" fmla="*/ 7438 w 1424"/>
                    <a:gd name="T7" fmla="*/ 1584 h 213"/>
                    <a:gd name="T8" fmla="*/ 7375 w 1424"/>
                    <a:gd name="T9" fmla="*/ 1629 h 213"/>
                    <a:gd name="T10" fmla="*/ 0 w 1424"/>
                    <a:gd name="T11" fmla="*/ 1584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1424" y="104"/>
                      </a:moveTo>
                      <a:cubicBezTo>
                        <a:pt x="1280" y="213"/>
                        <a:pt x="1109" y="0"/>
                        <a:pt x="952" y="101"/>
                      </a:cubicBezTo>
                      <a:cubicBezTo>
                        <a:pt x="948" y="104"/>
                        <a:pt x="948" y="104"/>
                        <a:pt x="948" y="104"/>
                      </a:cubicBezTo>
                      <a:cubicBezTo>
                        <a:pt x="804" y="213"/>
                        <a:pt x="633" y="0"/>
                        <a:pt x="476" y="101"/>
                      </a:cubicBezTo>
                      <a:cubicBezTo>
                        <a:pt x="472" y="104"/>
                        <a:pt x="472" y="104"/>
                        <a:pt x="472" y="104"/>
                      </a:cubicBezTo>
                      <a:cubicBezTo>
                        <a:pt x="328" y="213"/>
                        <a:pt x="157" y="0"/>
                        <a:pt x="0" y="101"/>
                      </a:cubicBezTo>
                    </a:path>
                  </a:pathLst>
                </a:custGeom>
                <a:grp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39" name="Freeform 271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533"/>
                </a:xfrm>
                <a:custGeom>
                  <a:avLst/>
                  <a:gdLst>
                    <a:gd name="T0" fmla="*/ 0 w 1424"/>
                    <a:gd name="T1" fmla="*/ 1584 h 213"/>
                    <a:gd name="T2" fmla="*/ 7375 w 1424"/>
                    <a:gd name="T3" fmla="*/ 1629 h 213"/>
                    <a:gd name="T4" fmla="*/ 7438 w 1424"/>
                    <a:gd name="T5" fmla="*/ 1584 h 213"/>
                    <a:gd name="T6" fmla="*/ 14813 w 1424"/>
                    <a:gd name="T7" fmla="*/ 1629 h 213"/>
                    <a:gd name="T8" fmla="*/ 14875 w 1424"/>
                    <a:gd name="T9" fmla="*/ 1584 h 213"/>
                    <a:gd name="T10" fmla="*/ 22250 w 1424"/>
                    <a:gd name="T11" fmla="*/ 1629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0" y="101"/>
                      </a:move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</a:path>
                  </a:pathLst>
                </a:custGeom>
                <a:grp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40" name="Freeform 272"/>
                <p:cNvSpPr>
                  <a:spLocks/>
                </p:cNvSpPr>
                <p:nvPr/>
              </p:nvSpPr>
              <p:spPr bwMode="auto">
                <a:xfrm>
                  <a:off x="176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41" name="Freeform 273"/>
                <p:cNvSpPr>
                  <a:spLocks/>
                </p:cNvSpPr>
                <p:nvPr/>
              </p:nvSpPr>
              <p:spPr bwMode="auto">
                <a:xfrm>
                  <a:off x="295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742" name="Freeform 274"/>
                <p:cNvSpPr>
                  <a:spLocks/>
                </p:cNvSpPr>
                <p:nvPr/>
              </p:nvSpPr>
              <p:spPr bwMode="auto">
                <a:xfrm>
                  <a:off x="4143" y="2406"/>
                  <a:ext cx="937" cy="220"/>
                </a:xfrm>
                <a:custGeom>
                  <a:avLst/>
                  <a:gdLst>
                    <a:gd name="T0" fmla="*/ 5849 w 375"/>
                    <a:gd name="T1" fmla="*/ 1375 h 88"/>
                    <a:gd name="T2" fmla="*/ 2729 w 375"/>
                    <a:gd name="T3" fmla="*/ 708 h 88"/>
                    <a:gd name="T4" fmla="*/ 0 w 375"/>
                    <a:gd name="T5" fmla="*/ 783 h 88"/>
                    <a:gd name="T6" fmla="*/ 2716 w 375"/>
                    <a:gd name="T7" fmla="*/ 613 h 88"/>
                    <a:gd name="T8" fmla="*/ 5849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49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4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819" name="Groupe 818"/>
            <p:cNvGrpSpPr>
              <a:grpSpLocks noChangeAspect="1"/>
            </p:cNvGrpSpPr>
            <p:nvPr/>
          </p:nvGrpSpPr>
          <p:grpSpPr>
            <a:xfrm>
              <a:off x="5872979" y="5698181"/>
              <a:ext cx="1347894" cy="249129"/>
              <a:chOff x="3386897" y="3903663"/>
              <a:chExt cx="5651500" cy="1044575"/>
            </a:xfrm>
            <a:solidFill>
              <a:srgbClr val="6BB5DC"/>
            </a:solidFill>
          </p:grpSpPr>
          <p:grpSp>
            <p:nvGrpSpPr>
              <p:cNvPr id="820" name="Group 72"/>
              <p:cNvGrpSpPr>
                <a:grpSpLocks/>
              </p:cNvGrpSpPr>
              <p:nvPr/>
            </p:nvGrpSpPr>
            <p:grpSpPr bwMode="auto">
              <a:xfrm>
                <a:off x="3512310" y="4284663"/>
                <a:ext cx="150812" cy="460375"/>
                <a:chOff x="435" y="866"/>
                <a:chExt cx="95" cy="289"/>
              </a:xfrm>
              <a:grpFill/>
            </p:grpSpPr>
            <p:sp>
              <p:nvSpPr>
                <p:cNvPr id="918" name="Freeform 73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19" name="Freeform 74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20" name="Freeform 75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21" name="Freeform 7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21" name="Group 83"/>
              <p:cNvGrpSpPr>
                <a:grpSpLocks/>
              </p:cNvGrpSpPr>
              <p:nvPr/>
            </p:nvGrpSpPr>
            <p:grpSpPr bwMode="auto">
              <a:xfrm>
                <a:off x="4339397" y="4389438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914" name="Freeform 84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15" name="Freeform 85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16" name="Freeform 86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17" name="Freeform 8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22" name="Group 94"/>
              <p:cNvGrpSpPr>
                <a:grpSpLocks/>
              </p:cNvGrpSpPr>
              <p:nvPr/>
            </p:nvGrpSpPr>
            <p:grpSpPr bwMode="auto">
              <a:xfrm>
                <a:off x="5444297" y="426561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910" name="Freeform 95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11" name="Freeform 96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12" name="Freeform 97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13" name="Freeform 9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23" name="Group 105"/>
              <p:cNvGrpSpPr>
                <a:grpSpLocks/>
              </p:cNvGrpSpPr>
              <p:nvPr/>
            </p:nvGrpSpPr>
            <p:grpSpPr bwMode="auto">
              <a:xfrm>
                <a:off x="6006272" y="43227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906" name="Freeform 10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7" name="Freeform 107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8" name="Freeform 108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9" name="Freeform 109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24" name="Group 116"/>
              <p:cNvGrpSpPr>
                <a:grpSpLocks/>
              </p:cNvGrpSpPr>
              <p:nvPr/>
            </p:nvGrpSpPr>
            <p:grpSpPr bwMode="auto">
              <a:xfrm>
                <a:off x="6939722" y="44370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902" name="Freeform 11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3" name="Freeform 118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4" name="Freeform 119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5" name="Freeform 120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25" name="Group 127"/>
              <p:cNvGrpSpPr>
                <a:grpSpLocks/>
              </p:cNvGrpSpPr>
              <p:nvPr/>
            </p:nvGrpSpPr>
            <p:grpSpPr bwMode="auto">
              <a:xfrm>
                <a:off x="8111297" y="43608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898" name="Freeform 12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99" name="Freeform 129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0" name="Freeform 130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1" name="Freeform 131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26" name="Group 138"/>
              <p:cNvGrpSpPr>
                <a:grpSpLocks/>
              </p:cNvGrpSpPr>
              <p:nvPr/>
            </p:nvGrpSpPr>
            <p:grpSpPr bwMode="auto">
              <a:xfrm>
                <a:off x="3777422" y="422433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94" name="Freeform 1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95" name="Freeform 1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96" name="Freeform 1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97" name="Freeform 1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27" name="Group 148"/>
              <p:cNvGrpSpPr>
                <a:grpSpLocks/>
              </p:cNvGrpSpPr>
              <p:nvPr/>
            </p:nvGrpSpPr>
            <p:grpSpPr bwMode="auto">
              <a:xfrm>
                <a:off x="4625147" y="44846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90" name="Freeform 1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91" name="Freeform 1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92" name="Freeform 1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93" name="Freeform 1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28" name="Group 158"/>
              <p:cNvGrpSpPr>
                <a:grpSpLocks/>
              </p:cNvGrpSpPr>
              <p:nvPr/>
            </p:nvGrpSpPr>
            <p:grpSpPr bwMode="auto">
              <a:xfrm>
                <a:off x="5177597" y="43608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86" name="Freeform 1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87" name="Freeform 1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88" name="Freeform 1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89" name="Freeform 1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29" name="Group 168"/>
              <p:cNvGrpSpPr>
                <a:grpSpLocks/>
              </p:cNvGrpSpPr>
              <p:nvPr/>
            </p:nvGrpSpPr>
            <p:grpSpPr bwMode="auto">
              <a:xfrm>
                <a:off x="6301547" y="44370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82" name="Freeform 16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83" name="Freeform 17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84" name="Freeform 17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85" name="Freeform 17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30" name="Group 178"/>
              <p:cNvGrpSpPr>
                <a:grpSpLocks/>
              </p:cNvGrpSpPr>
              <p:nvPr/>
            </p:nvGrpSpPr>
            <p:grpSpPr bwMode="auto">
              <a:xfrm>
                <a:off x="7501697" y="42084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78" name="Freeform 17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79" name="Freeform 18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80" name="Freeform 18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81" name="Freeform 18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31" name="Group 188"/>
              <p:cNvGrpSpPr>
                <a:grpSpLocks/>
              </p:cNvGrpSpPr>
              <p:nvPr/>
            </p:nvGrpSpPr>
            <p:grpSpPr bwMode="auto">
              <a:xfrm>
                <a:off x="8416097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74" name="Freeform 18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75" name="Freeform 19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76" name="Freeform 19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77" name="Freeform 19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32" name="Group 198"/>
              <p:cNvGrpSpPr>
                <a:grpSpLocks/>
              </p:cNvGrpSpPr>
              <p:nvPr/>
            </p:nvGrpSpPr>
            <p:grpSpPr bwMode="auto">
              <a:xfrm>
                <a:off x="4063172" y="42973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70" name="Freeform 19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71" name="Freeform 20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72" name="Freeform 20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73" name="Freeform 20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33" name="Group 208"/>
              <p:cNvGrpSpPr>
                <a:grpSpLocks/>
              </p:cNvGrpSpPr>
              <p:nvPr/>
            </p:nvGrpSpPr>
            <p:grpSpPr bwMode="auto">
              <a:xfrm>
                <a:off x="4901372" y="44846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66" name="Freeform 20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7" name="Freeform 21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8" name="Freeform 21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9" name="Freeform 21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34" name="Group 218"/>
              <p:cNvGrpSpPr>
                <a:grpSpLocks/>
              </p:cNvGrpSpPr>
              <p:nvPr/>
            </p:nvGrpSpPr>
            <p:grpSpPr bwMode="auto">
              <a:xfrm>
                <a:off x="5720522" y="42656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62" name="Freeform 21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3" name="Freeform 22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4" name="Freeform 22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5" name="Freeform 22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35" name="Group 228"/>
              <p:cNvGrpSpPr>
                <a:grpSpLocks/>
              </p:cNvGrpSpPr>
              <p:nvPr/>
            </p:nvGrpSpPr>
            <p:grpSpPr bwMode="auto">
              <a:xfrm>
                <a:off x="6615872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58" name="Freeform 22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59" name="Freeform 23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0" name="Freeform 23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61" name="Freeform 23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36" name="Group 238"/>
              <p:cNvGrpSpPr>
                <a:grpSpLocks/>
              </p:cNvGrpSpPr>
              <p:nvPr/>
            </p:nvGrpSpPr>
            <p:grpSpPr bwMode="auto">
              <a:xfrm>
                <a:off x="7234997" y="42941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54" name="Freeform 2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55" name="Freeform 2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56" name="Freeform 2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57" name="Freeform 2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37" name="Group 248"/>
              <p:cNvGrpSpPr>
                <a:grpSpLocks/>
              </p:cNvGrpSpPr>
              <p:nvPr/>
            </p:nvGrpSpPr>
            <p:grpSpPr bwMode="auto">
              <a:xfrm>
                <a:off x="7806497" y="42846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50" name="Freeform 2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51" name="Freeform 2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52" name="Freeform 2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53" name="Freeform 2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38" name="Group 258"/>
              <p:cNvGrpSpPr>
                <a:grpSpLocks/>
              </p:cNvGrpSpPr>
              <p:nvPr/>
            </p:nvGrpSpPr>
            <p:grpSpPr bwMode="auto">
              <a:xfrm>
                <a:off x="8720897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846" name="Freeform 2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7" name="Freeform 2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8" name="Freeform 2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9" name="Freeform 2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839" name="Group 268"/>
              <p:cNvGrpSpPr>
                <a:grpSpLocks/>
              </p:cNvGrpSpPr>
              <p:nvPr/>
            </p:nvGrpSpPr>
            <p:grpSpPr bwMode="auto">
              <a:xfrm>
                <a:off x="3386897" y="3903663"/>
                <a:ext cx="5651500" cy="993775"/>
                <a:chOff x="1733" y="2270"/>
                <a:chExt cx="3560" cy="626"/>
              </a:xfrm>
              <a:grpFill/>
            </p:grpSpPr>
            <p:sp>
              <p:nvSpPr>
                <p:cNvPr id="840" name="Freeform 269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626"/>
                </a:xfrm>
                <a:custGeom>
                  <a:avLst/>
                  <a:gdLst>
                    <a:gd name="T0" fmla="*/ 22250 w 1424"/>
                    <a:gd name="T1" fmla="*/ 2214 h 250"/>
                    <a:gd name="T2" fmla="*/ 14875 w 1424"/>
                    <a:gd name="T3" fmla="*/ 2168 h 250"/>
                    <a:gd name="T4" fmla="*/ 14813 w 1424"/>
                    <a:gd name="T5" fmla="*/ 2214 h 250"/>
                    <a:gd name="T6" fmla="*/ 7438 w 1424"/>
                    <a:gd name="T7" fmla="*/ 2168 h 250"/>
                    <a:gd name="T8" fmla="*/ 7375 w 1424"/>
                    <a:gd name="T9" fmla="*/ 2214 h 250"/>
                    <a:gd name="T10" fmla="*/ 0 w 1424"/>
                    <a:gd name="T11" fmla="*/ 2168 h 250"/>
                    <a:gd name="T12" fmla="*/ 0 w 1424"/>
                    <a:gd name="T13" fmla="*/ 1588 h 250"/>
                    <a:gd name="T14" fmla="*/ 7375 w 1424"/>
                    <a:gd name="T15" fmla="*/ 1630 h 250"/>
                    <a:gd name="T16" fmla="*/ 7438 w 1424"/>
                    <a:gd name="T17" fmla="*/ 1588 h 250"/>
                    <a:gd name="T18" fmla="*/ 14813 w 1424"/>
                    <a:gd name="T19" fmla="*/ 1630 h 250"/>
                    <a:gd name="T20" fmla="*/ 14875 w 1424"/>
                    <a:gd name="T21" fmla="*/ 1588 h 250"/>
                    <a:gd name="T22" fmla="*/ 22250 w 1424"/>
                    <a:gd name="T23" fmla="*/ 1630 h 250"/>
                    <a:gd name="T24" fmla="*/ 22250 w 1424"/>
                    <a:gd name="T25" fmla="*/ 2214 h 2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24" h="250">
                      <a:moveTo>
                        <a:pt x="1424" y="141"/>
                      </a:moveTo>
                      <a:cubicBezTo>
                        <a:pt x="1280" y="250"/>
                        <a:pt x="1109" y="37"/>
                        <a:pt x="952" y="138"/>
                      </a:cubicBezTo>
                      <a:cubicBezTo>
                        <a:pt x="948" y="141"/>
                        <a:pt x="948" y="141"/>
                        <a:pt x="948" y="141"/>
                      </a:cubicBezTo>
                      <a:cubicBezTo>
                        <a:pt x="804" y="250"/>
                        <a:pt x="633" y="37"/>
                        <a:pt x="476" y="138"/>
                      </a:cubicBezTo>
                      <a:cubicBezTo>
                        <a:pt x="472" y="141"/>
                        <a:pt x="472" y="141"/>
                        <a:pt x="472" y="141"/>
                      </a:cubicBezTo>
                      <a:cubicBezTo>
                        <a:pt x="328" y="250"/>
                        <a:pt x="157" y="37"/>
                        <a:pt x="0" y="138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  <a:lnTo>
                        <a:pt x="1424" y="1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1" name="Freeform 270"/>
                <p:cNvSpPr>
                  <a:spLocks/>
                </p:cNvSpPr>
                <p:nvPr/>
              </p:nvSpPr>
              <p:spPr bwMode="auto">
                <a:xfrm>
                  <a:off x="1733" y="2363"/>
                  <a:ext cx="3560" cy="533"/>
                </a:xfrm>
                <a:custGeom>
                  <a:avLst/>
                  <a:gdLst>
                    <a:gd name="T0" fmla="*/ 22250 w 1424"/>
                    <a:gd name="T1" fmla="*/ 1629 h 213"/>
                    <a:gd name="T2" fmla="*/ 14875 w 1424"/>
                    <a:gd name="T3" fmla="*/ 1584 h 213"/>
                    <a:gd name="T4" fmla="*/ 14813 w 1424"/>
                    <a:gd name="T5" fmla="*/ 1629 h 213"/>
                    <a:gd name="T6" fmla="*/ 7438 w 1424"/>
                    <a:gd name="T7" fmla="*/ 1584 h 213"/>
                    <a:gd name="T8" fmla="*/ 7375 w 1424"/>
                    <a:gd name="T9" fmla="*/ 1629 h 213"/>
                    <a:gd name="T10" fmla="*/ 0 w 1424"/>
                    <a:gd name="T11" fmla="*/ 1584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1424" y="104"/>
                      </a:moveTo>
                      <a:cubicBezTo>
                        <a:pt x="1280" y="213"/>
                        <a:pt x="1109" y="0"/>
                        <a:pt x="952" y="101"/>
                      </a:cubicBezTo>
                      <a:cubicBezTo>
                        <a:pt x="948" y="104"/>
                        <a:pt x="948" y="104"/>
                        <a:pt x="948" y="104"/>
                      </a:cubicBezTo>
                      <a:cubicBezTo>
                        <a:pt x="804" y="213"/>
                        <a:pt x="633" y="0"/>
                        <a:pt x="476" y="101"/>
                      </a:cubicBezTo>
                      <a:cubicBezTo>
                        <a:pt x="472" y="104"/>
                        <a:pt x="472" y="104"/>
                        <a:pt x="472" y="104"/>
                      </a:cubicBezTo>
                      <a:cubicBezTo>
                        <a:pt x="328" y="213"/>
                        <a:pt x="157" y="0"/>
                        <a:pt x="0" y="101"/>
                      </a:cubicBezTo>
                    </a:path>
                  </a:pathLst>
                </a:custGeom>
                <a:grp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2" name="Freeform 271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533"/>
                </a:xfrm>
                <a:custGeom>
                  <a:avLst/>
                  <a:gdLst>
                    <a:gd name="T0" fmla="*/ 0 w 1424"/>
                    <a:gd name="T1" fmla="*/ 1584 h 213"/>
                    <a:gd name="T2" fmla="*/ 7375 w 1424"/>
                    <a:gd name="T3" fmla="*/ 1629 h 213"/>
                    <a:gd name="T4" fmla="*/ 7438 w 1424"/>
                    <a:gd name="T5" fmla="*/ 1584 h 213"/>
                    <a:gd name="T6" fmla="*/ 14813 w 1424"/>
                    <a:gd name="T7" fmla="*/ 1629 h 213"/>
                    <a:gd name="T8" fmla="*/ 14875 w 1424"/>
                    <a:gd name="T9" fmla="*/ 1584 h 213"/>
                    <a:gd name="T10" fmla="*/ 22250 w 1424"/>
                    <a:gd name="T11" fmla="*/ 1629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0" y="101"/>
                      </a:move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</a:path>
                  </a:pathLst>
                </a:custGeom>
                <a:grp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3" name="Freeform 272"/>
                <p:cNvSpPr>
                  <a:spLocks/>
                </p:cNvSpPr>
                <p:nvPr/>
              </p:nvSpPr>
              <p:spPr bwMode="auto">
                <a:xfrm>
                  <a:off x="176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4" name="Freeform 273"/>
                <p:cNvSpPr>
                  <a:spLocks/>
                </p:cNvSpPr>
                <p:nvPr/>
              </p:nvSpPr>
              <p:spPr bwMode="auto">
                <a:xfrm>
                  <a:off x="295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845" name="Freeform 274"/>
                <p:cNvSpPr>
                  <a:spLocks/>
                </p:cNvSpPr>
                <p:nvPr/>
              </p:nvSpPr>
              <p:spPr bwMode="auto">
                <a:xfrm>
                  <a:off x="4143" y="2406"/>
                  <a:ext cx="937" cy="220"/>
                </a:xfrm>
                <a:custGeom>
                  <a:avLst/>
                  <a:gdLst>
                    <a:gd name="T0" fmla="*/ 5849 w 375"/>
                    <a:gd name="T1" fmla="*/ 1375 h 88"/>
                    <a:gd name="T2" fmla="*/ 2729 w 375"/>
                    <a:gd name="T3" fmla="*/ 708 h 88"/>
                    <a:gd name="T4" fmla="*/ 0 w 375"/>
                    <a:gd name="T5" fmla="*/ 783 h 88"/>
                    <a:gd name="T6" fmla="*/ 2716 w 375"/>
                    <a:gd name="T7" fmla="*/ 613 h 88"/>
                    <a:gd name="T8" fmla="*/ 5849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49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4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grpSp>
          <p:nvGrpSpPr>
            <p:cNvPr id="922" name="Group 3"/>
            <p:cNvGrpSpPr>
              <a:grpSpLocks noChangeAspect="1"/>
            </p:cNvGrpSpPr>
            <p:nvPr/>
          </p:nvGrpSpPr>
          <p:grpSpPr bwMode="auto">
            <a:xfrm>
              <a:off x="9453732" y="4914702"/>
              <a:ext cx="521653" cy="540000"/>
              <a:chOff x="625" y="804"/>
              <a:chExt cx="853" cy="883"/>
            </a:xfrm>
          </p:grpSpPr>
          <p:sp>
            <p:nvSpPr>
              <p:cNvPr id="1034" name="Freeform 4"/>
              <p:cNvSpPr>
                <a:spLocks/>
              </p:cNvSpPr>
              <p:nvPr/>
            </p:nvSpPr>
            <p:spPr bwMode="auto">
              <a:xfrm>
                <a:off x="625" y="804"/>
                <a:ext cx="853" cy="883"/>
              </a:xfrm>
              <a:custGeom>
                <a:avLst/>
                <a:gdLst>
                  <a:gd name="T0" fmla="*/ 25 w 377"/>
                  <a:gd name="T1" fmla="*/ 2118 h 366"/>
                  <a:gd name="T2" fmla="*/ 174 w 377"/>
                  <a:gd name="T3" fmla="*/ 1462 h 366"/>
                  <a:gd name="T4" fmla="*/ 118 w 377"/>
                  <a:gd name="T5" fmla="*/ 873 h 366"/>
                  <a:gd name="T6" fmla="*/ 450 w 377"/>
                  <a:gd name="T7" fmla="*/ 577 h 366"/>
                  <a:gd name="T8" fmla="*/ 835 w 377"/>
                  <a:gd name="T9" fmla="*/ 169 h 366"/>
                  <a:gd name="T10" fmla="*/ 1946 w 377"/>
                  <a:gd name="T11" fmla="*/ 659 h 366"/>
                  <a:gd name="T12" fmla="*/ 2652 w 377"/>
                  <a:gd name="T13" fmla="*/ 717 h 366"/>
                  <a:gd name="T14" fmla="*/ 3369 w 377"/>
                  <a:gd name="T15" fmla="*/ 1303 h 366"/>
                  <a:gd name="T16" fmla="*/ 3844 w 377"/>
                  <a:gd name="T17" fmla="*/ 1908 h 366"/>
                  <a:gd name="T18" fmla="*/ 3962 w 377"/>
                  <a:gd name="T19" fmla="*/ 3091 h 366"/>
                  <a:gd name="T20" fmla="*/ 4310 w 377"/>
                  <a:gd name="T21" fmla="*/ 4622 h 366"/>
                  <a:gd name="T22" fmla="*/ 4172 w 377"/>
                  <a:gd name="T23" fmla="*/ 4970 h 366"/>
                  <a:gd name="T24" fmla="*/ 3880 w 377"/>
                  <a:gd name="T25" fmla="*/ 5127 h 366"/>
                  <a:gd name="T26" fmla="*/ 3475 w 377"/>
                  <a:gd name="T27" fmla="*/ 4900 h 366"/>
                  <a:gd name="T28" fmla="*/ 3127 w 377"/>
                  <a:gd name="T29" fmla="*/ 4820 h 366"/>
                  <a:gd name="T30" fmla="*/ 2975 w 377"/>
                  <a:gd name="T31" fmla="*/ 4425 h 366"/>
                  <a:gd name="T32" fmla="*/ 2697 w 377"/>
                  <a:gd name="T33" fmla="*/ 4244 h 366"/>
                  <a:gd name="T34" fmla="*/ 1817 w 377"/>
                  <a:gd name="T35" fmla="*/ 3848 h 366"/>
                  <a:gd name="T36" fmla="*/ 928 w 377"/>
                  <a:gd name="T37" fmla="*/ 4075 h 366"/>
                  <a:gd name="T38" fmla="*/ 357 w 377"/>
                  <a:gd name="T39" fmla="*/ 3091 h 366"/>
                  <a:gd name="T40" fmla="*/ 25 w 377"/>
                  <a:gd name="T41" fmla="*/ 2118 h 36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77" h="366">
                    <a:moveTo>
                      <a:pt x="2" y="151"/>
                    </a:moveTo>
                    <a:cubicBezTo>
                      <a:pt x="0" y="136"/>
                      <a:pt x="11" y="120"/>
                      <a:pt x="15" y="104"/>
                    </a:cubicBezTo>
                    <a:cubicBezTo>
                      <a:pt x="17" y="95"/>
                      <a:pt x="6" y="74"/>
                      <a:pt x="10" y="62"/>
                    </a:cubicBezTo>
                    <a:cubicBezTo>
                      <a:pt x="14" y="51"/>
                      <a:pt x="33" y="51"/>
                      <a:pt x="39" y="41"/>
                    </a:cubicBezTo>
                    <a:cubicBezTo>
                      <a:pt x="48" y="27"/>
                      <a:pt x="59" y="15"/>
                      <a:pt x="72" y="12"/>
                    </a:cubicBezTo>
                    <a:cubicBezTo>
                      <a:pt x="114" y="0"/>
                      <a:pt x="133" y="34"/>
                      <a:pt x="168" y="47"/>
                    </a:cubicBezTo>
                    <a:cubicBezTo>
                      <a:pt x="189" y="56"/>
                      <a:pt x="208" y="50"/>
                      <a:pt x="229" y="51"/>
                    </a:cubicBezTo>
                    <a:cubicBezTo>
                      <a:pt x="258" y="53"/>
                      <a:pt x="275" y="71"/>
                      <a:pt x="291" y="93"/>
                    </a:cubicBezTo>
                    <a:cubicBezTo>
                      <a:pt x="303" y="110"/>
                      <a:pt x="325" y="116"/>
                      <a:pt x="332" y="136"/>
                    </a:cubicBezTo>
                    <a:cubicBezTo>
                      <a:pt x="341" y="160"/>
                      <a:pt x="334" y="197"/>
                      <a:pt x="342" y="220"/>
                    </a:cubicBezTo>
                    <a:cubicBezTo>
                      <a:pt x="352" y="252"/>
                      <a:pt x="377" y="295"/>
                      <a:pt x="372" y="329"/>
                    </a:cubicBezTo>
                    <a:cubicBezTo>
                      <a:pt x="370" y="340"/>
                      <a:pt x="366" y="348"/>
                      <a:pt x="360" y="354"/>
                    </a:cubicBezTo>
                    <a:cubicBezTo>
                      <a:pt x="353" y="360"/>
                      <a:pt x="344" y="364"/>
                      <a:pt x="335" y="365"/>
                    </a:cubicBezTo>
                    <a:cubicBezTo>
                      <a:pt x="322" y="366"/>
                      <a:pt x="313" y="354"/>
                      <a:pt x="300" y="349"/>
                    </a:cubicBezTo>
                    <a:cubicBezTo>
                      <a:pt x="291" y="345"/>
                      <a:pt x="277" y="349"/>
                      <a:pt x="270" y="343"/>
                    </a:cubicBezTo>
                    <a:cubicBezTo>
                      <a:pt x="262" y="337"/>
                      <a:pt x="263" y="322"/>
                      <a:pt x="257" y="315"/>
                    </a:cubicBezTo>
                    <a:cubicBezTo>
                      <a:pt x="251" y="308"/>
                      <a:pt x="239" y="309"/>
                      <a:pt x="233" y="302"/>
                    </a:cubicBezTo>
                    <a:cubicBezTo>
                      <a:pt x="215" y="281"/>
                      <a:pt x="197" y="265"/>
                      <a:pt x="157" y="274"/>
                    </a:cubicBezTo>
                    <a:cubicBezTo>
                      <a:pt x="133" y="280"/>
                      <a:pt x="105" y="295"/>
                      <a:pt x="80" y="290"/>
                    </a:cubicBezTo>
                    <a:cubicBezTo>
                      <a:pt x="48" y="283"/>
                      <a:pt x="37" y="248"/>
                      <a:pt x="31" y="220"/>
                    </a:cubicBezTo>
                    <a:cubicBezTo>
                      <a:pt x="26" y="199"/>
                      <a:pt x="6" y="176"/>
                      <a:pt x="2" y="151"/>
                    </a:cubicBezTo>
                    <a:close/>
                  </a:path>
                </a:pathLst>
              </a:custGeom>
              <a:solidFill>
                <a:srgbClr val="BF62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5" name="Freeform 5"/>
              <p:cNvSpPr>
                <a:spLocks/>
              </p:cNvSpPr>
              <p:nvPr/>
            </p:nvSpPr>
            <p:spPr bwMode="auto">
              <a:xfrm>
                <a:off x="646" y="828"/>
                <a:ext cx="615" cy="656"/>
              </a:xfrm>
              <a:custGeom>
                <a:avLst/>
                <a:gdLst>
                  <a:gd name="T0" fmla="*/ 2510 w 272"/>
                  <a:gd name="T1" fmla="*/ 687 h 272"/>
                  <a:gd name="T2" fmla="*/ 1840 w 272"/>
                  <a:gd name="T3" fmla="*/ 634 h 272"/>
                  <a:gd name="T4" fmla="*/ 798 w 272"/>
                  <a:gd name="T5" fmla="*/ 157 h 272"/>
                  <a:gd name="T6" fmla="*/ 430 w 272"/>
                  <a:gd name="T7" fmla="*/ 547 h 272"/>
                  <a:gd name="T8" fmla="*/ 118 w 272"/>
                  <a:gd name="T9" fmla="*/ 825 h 272"/>
                  <a:gd name="T10" fmla="*/ 174 w 272"/>
                  <a:gd name="T11" fmla="*/ 1372 h 272"/>
                  <a:gd name="T12" fmla="*/ 36 w 272"/>
                  <a:gd name="T13" fmla="*/ 2007 h 272"/>
                  <a:gd name="T14" fmla="*/ 348 w 272"/>
                  <a:gd name="T15" fmla="*/ 2921 h 272"/>
                  <a:gd name="T16" fmla="*/ 807 w 272"/>
                  <a:gd name="T17" fmla="*/ 3815 h 272"/>
                  <a:gd name="T18" fmla="*/ 495 w 272"/>
                  <a:gd name="T19" fmla="*/ 3280 h 272"/>
                  <a:gd name="T20" fmla="*/ 1816 w 272"/>
                  <a:gd name="T21" fmla="*/ 825 h 272"/>
                  <a:gd name="T22" fmla="*/ 2740 w 272"/>
                  <a:gd name="T23" fmla="*/ 873 h 272"/>
                  <a:gd name="T24" fmla="*/ 3145 w 272"/>
                  <a:gd name="T25" fmla="*/ 1191 h 272"/>
                  <a:gd name="T26" fmla="*/ 2510 w 272"/>
                  <a:gd name="T27" fmla="*/ 687 h 27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72" h="272">
                    <a:moveTo>
                      <a:pt x="217" y="49"/>
                    </a:moveTo>
                    <a:cubicBezTo>
                      <a:pt x="196" y="47"/>
                      <a:pt x="179" y="53"/>
                      <a:pt x="159" y="45"/>
                    </a:cubicBezTo>
                    <a:cubicBezTo>
                      <a:pt x="126" y="32"/>
                      <a:pt x="108" y="0"/>
                      <a:pt x="69" y="11"/>
                    </a:cubicBezTo>
                    <a:cubicBezTo>
                      <a:pt x="56" y="15"/>
                      <a:pt x="46" y="26"/>
                      <a:pt x="37" y="39"/>
                    </a:cubicBezTo>
                    <a:cubicBezTo>
                      <a:pt x="32" y="48"/>
                      <a:pt x="14" y="49"/>
                      <a:pt x="10" y="59"/>
                    </a:cubicBezTo>
                    <a:cubicBezTo>
                      <a:pt x="6" y="70"/>
                      <a:pt x="17" y="90"/>
                      <a:pt x="15" y="98"/>
                    </a:cubicBezTo>
                    <a:cubicBezTo>
                      <a:pt x="11" y="113"/>
                      <a:pt x="0" y="128"/>
                      <a:pt x="3" y="143"/>
                    </a:cubicBezTo>
                    <a:cubicBezTo>
                      <a:pt x="6" y="166"/>
                      <a:pt x="26" y="188"/>
                      <a:pt x="30" y="208"/>
                    </a:cubicBezTo>
                    <a:cubicBezTo>
                      <a:pt x="35" y="232"/>
                      <a:pt x="44" y="263"/>
                      <a:pt x="70" y="272"/>
                    </a:cubicBezTo>
                    <a:cubicBezTo>
                      <a:pt x="59" y="265"/>
                      <a:pt x="46" y="246"/>
                      <a:pt x="43" y="234"/>
                    </a:cubicBezTo>
                    <a:cubicBezTo>
                      <a:pt x="14" y="135"/>
                      <a:pt x="97" y="29"/>
                      <a:pt x="157" y="59"/>
                    </a:cubicBezTo>
                    <a:cubicBezTo>
                      <a:pt x="178" y="67"/>
                      <a:pt x="216" y="60"/>
                      <a:pt x="237" y="62"/>
                    </a:cubicBezTo>
                    <a:cubicBezTo>
                      <a:pt x="247" y="63"/>
                      <a:pt x="264" y="80"/>
                      <a:pt x="272" y="85"/>
                    </a:cubicBezTo>
                    <a:cubicBezTo>
                      <a:pt x="258" y="65"/>
                      <a:pt x="242" y="51"/>
                      <a:pt x="217" y="49"/>
                    </a:cubicBezTo>
                    <a:close/>
                  </a:path>
                </a:pathLst>
              </a:custGeom>
              <a:solidFill>
                <a:srgbClr val="D3A6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6" name="Freeform 6"/>
              <p:cNvSpPr>
                <a:spLocks/>
              </p:cNvSpPr>
              <p:nvPr/>
            </p:nvSpPr>
            <p:spPr bwMode="auto">
              <a:xfrm>
                <a:off x="845" y="1129"/>
                <a:ext cx="615" cy="524"/>
              </a:xfrm>
              <a:custGeom>
                <a:avLst/>
                <a:gdLst>
                  <a:gd name="T0" fmla="*/ 0 w 272"/>
                  <a:gd name="T1" fmla="*/ 2110 h 217"/>
                  <a:gd name="T2" fmla="*/ 1110 w 272"/>
                  <a:gd name="T3" fmla="*/ 1772 h 217"/>
                  <a:gd name="T4" fmla="*/ 1642 w 272"/>
                  <a:gd name="T5" fmla="*/ 2238 h 217"/>
                  <a:gd name="T6" fmla="*/ 1990 w 272"/>
                  <a:gd name="T7" fmla="*/ 2548 h 217"/>
                  <a:gd name="T8" fmla="*/ 2218 w 272"/>
                  <a:gd name="T9" fmla="*/ 2828 h 217"/>
                  <a:gd name="T10" fmla="*/ 2587 w 272"/>
                  <a:gd name="T11" fmla="*/ 2975 h 217"/>
                  <a:gd name="T12" fmla="*/ 3089 w 272"/>
                  <a:gd name="T13" fmla="*/ 2775 h 217"/>
                  <a:gd name="T14" fmla="*/ 2903 w 272"/>
                  <a:gd name="T15" fmla="*/ 1743 h 217"/>
                  <a:gd name="T16" fmla="*/ 2668 w 272"/>
                  <a:gd name="T17" fmla="*/ 688 h 217"/>
                  <a:gd name="T18" fmla="*/ 2566 w 272"/>
                  <a:gd name="T19" fmla="*/ 0 h 217"/>
                  <a:gd name="T20" fmla="*/ 2557 w 272"/>
                  <a:gd name="T21" fmla="*/ 746 h 217"/>
                  <a:gd name="T22" fmla="*/ 2668 w 272"/>
                  <a:gd name="T23" fmla="*/ 1999 h 217"/>
                  <a:gd name="T24" fmla="*/ 2107 w 272"/>
                  <a:gd name="T25" fmla="*/ 2209 h 217"/>
                  <a:gd name="T26" fmla="*/ 1099 w 272"/>
                  <a:gd name="T27" fmla="*/ 1422 h 217"/>
                  <a:gd name="T28" fmla="*/ 0 w 272"/>
                  <a:gd name="T29" fmla="*/ 2110 h 2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72" h="217">
                    <a:moveTo>
                      <a:pt x="0" y="150"/>
                    </a:moveTo>
                    <a:cubicBezTo>
                      <a:pt x="32" y="140"/>
                      <a:pt x="71" y="118"/>
                      <a:pt x="96" y="126"/>
                    </a:cubicBezTo>
                    <a:cubicBezTo>
                      <a:pt x="121" y="135"/>
                      <a:pt x="127" y="154"/>
                      <a:pt x="142" y="159"/>
                    </a:cubicBezTo>
                    <a:cubicBezTo>
                      <a:pt x="157" y="164"/>
                      <a:pt x="164" y="166"/>
                      <a:pt x="172" y="181"/>
                    </a:cubicBezTo>
                    <a:cubicBezTo>
                      <a:pt x="179" y="196"/>
                      <a:pt x="177" y="201"/>
                      <a:pt x="192" y="201"/>
                    </a:cubicBezTo>
                    <a:cubicBezTo>
                      <a:pt x="207" y="201"/>
                      <a:pt x="212" y="206"/>
                      <a:pt x="224" y="211"/>
                    </a:cubicBezTo>
                    <a:cubicBezTo>
                      <a:pt x="237" y="216"/>
                      <a:pt x="262" y="217"/>
                      <a:pt x="267" y="197"/>
                    </a:cubicBezTo>
                    <a:cubicBezTo>
                      <a:pt x="272" y="177"/>
                      <a:pt x="261" y="145"/>
                      <a:pt x="251" y="124"/>
                    </a:cubicBezTo>
                    <a:cubicBezTo>
                      <a:pt x="241" y="103"/>
                      <a:pt x="227" y="81"/>
                      <a:pt x="231" y="49"/>
                    </a:cubicBezTo>
                    <a:cubicBezTo>
                      <a:pt x="234" y="16"/>
                      <a:pt x="227" y="5"/>
                      <a:pt x="222" y="0"/>
                    </a:cubicBezTo>
                    <a:cubicBezTo>
                      <a:pt x="228" y="19"/>
                      <a:pt x="223" y="23"/>
                      <a:pt x="221" y="53"/>
                    </a:cubicBezTo>
                    <a:cubicBezTo>
                      <a:pt x="218" y="83"/>
                      <a:pt x="228" y="109"/>
                      <a:pt x="231" y="142"/>
                    </a:cubicBezTo>
                    <a:cubicBezTo>
                      <a:pt x="233" y="176"/>
                      <a:pt x="203" y="176"/>
                      <a:pt x="182" y="157"/>
                    </a:cubicBezTo>
                    <a:cubicBezTo>
                      <a:pt x="161" y="139"/>
                      <a:pt x="126" y="96"/>
                      <a:pt x="95" y="101"/>
                    </a:cubicBezTo>
                    <a:cubicBezTo>
                      <a:pt x="63" y="106"/>
                      <a:pt x="12" y="151"/>
                      <a:pt x="0" y="150"/>
                    </a:cubicBezTo>
                    <a:close/>
                  </a:path>
                </a:pathLst>
              </a:custGeom>
              <a:solidFill>
                <a:srgbClr val="AD00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7" name="Freeform 7"/>
              <p:cNvSpPr>
                <a:spLocks/>
              </p:cNvSpPr>
              <p:nvPr/>
            </p:nvSpPr>
            <p:spPr bwMode="auto">
              <a:xfrm>
                <a:off x="686" y="883"/>
                <a:ext cx="233" cy="345"/>
              </a:xfrm>
              <a:custGeom>
                <a:avLst/>
                <a:gdLst>
                  <a:gd name="T0" fmla="*/ 624 w 103"/>
                  <a:gd name="T1" fmla="*/ 29 h 143"/>
                  <a:gd name="T2" fmla="*/ 337 w 103"/>
                  <a:gd name="T3" fmla="*/ 408 h 143"/>
                  <a:gd name="T4" fmla="*/ 129 w 103"/>
                  <a:gd name="T5" fmla="*/ 787 h 143"/>
                  <a:gd name="T6" fmla="*/ 149 w 103"/>
                  <a:gd name="T7" fmla="*/ 1066 h 143"/>
                  <a:gd name="T8" fmla="*/ 81 w 103"/>
                  <a:gd name="T9" fmla="*/ 1363 h 143"/>
                  <a:gd name="T10" fmla="*/ 118 w 103"/>
                  <a:gd name="T11" fmla="*/ 2007 h 143"/>
                  <a:gd name="T12" fmla="*/ 81 w 103"/>
                  <a:gd name="T13" fmla="*/ 1660 h 143"/>
                  <a:gd name="T14" fmla="*/ 210 w 103"/>
                  <a:gd name="T15" fmla="*/ 1293 h 143"/>
                  <a:gd name="T16" fmla="*/ 461 w 103"/>
                  <a:gd name="T17" fmla="*/ 745 h 143"/>
                  <a:gd name="T18" fmla="*/ 1192 w 103"/>
                  <a:gd name="T19" fmla="*/ 280 h 143"/>
                  <a:gd name="T20" fmla="*/ 891 w 103"/>
                  <a:gd name="T21" fmla="*/ 140 h 143"/>
                  <a:gd name="T22" fmla="*/ 649 w 103"/>
                  <a:gd name="T23" fmla="*/ 0 h 14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3" h="143">
                    <a:moveTo>
                      <a:pt x="54" y="2"/>
                    </a:moveTo>
                    <a:cubicBezTo>
                      <a:pt x="41" y="6"/>
                      <a:pt x="37" y="20"/>
                      <a:pt x="29" y="29"/>
                    </a:cubicBezTo>
                    <a:cubicBezTo>
                      <a:pt x="19" y="39"/>
                      <a:pt x="8" y="39"/>
                      <a:pt x="11" y="56"/>
                    </a:cubicBezTo>
                    <a:cubicBezTo>
                      <a:pt x="12" y="64"/>
                      <a:pt x="14" y="68"/>
                      <a:pt x="13" y="76"/>
                    </a:cubicBezTo>
                    <a:cubicBezTo>
                      <a:pt x="12" y="84"/>
                      <a:pt x="8" y="90"/>
                      <a:pt x="7" y="97"/>
                    </a:cubicBezTo>
                    <a:cubicBezTo>
                      <a:pt x="4" y="109"/>
                      <a:pt x="0" y="134"/>
                      <a:pt x="10" y="143"/>
                    </a:cubicBezTo>
                    <a:cubicBezTo>
                      <a:pt x="9" y="135"/>
                      <a:pt x="6" y="127"/>
                      <a:pt x="7" y="118"/>
                    </a:cubicBezTo>
                    <a:cubicBezTo>
                      <a:pt x="8" y="108"/>
                      <a:pt x="14" y="100"/>
                      <a:pt x="18" y="92"/>
                    </a:cubicBezTo>
                    <a:cubicBezTo>
                      <a:pt x="25" y="79"/>
                      <a:pt x="30" y="64"/>
                      <a:pt x="40" y="53"/>
                    </a:cubicBezTo>
                    <a:cubicBezTo>
                      <a:pt x="55" y="35"/>
                      <a:pt x="79" y="20"/>
                      <a:pt x="103" y="20"/>
                    </a:cubicBezTo>
                    <a:cubicBezTo>
                      <a:pt x="94" y="17"/>
                      <a:pt x="84" y="16"/>
                      <a:pt x="77" y="10"/>
                    </a:cubicBezTo>
                    <a:cubicBezTo>
                      <a:pt x="69" y="3"/>
                      <a:pt x="68" y="0"/>
                      <a:pt x="56" y="0"/>
                    </a:cubicBezTo>
                  </a:path>
                </a:pathLst>
              </a:custGeom>
              <a:solidFill>
                <a:srgbClr val="E6CF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8" name="Freeform 8"/>
              <p:cNvSpPr>
                <a:spLocks/>
              </p:cNvSpPr>
              <p:nvPr/>
            </p:nvSpPr>
            <p:spPr bwMode="auto">
              <a:xfrm>
                <a:off x="729" y="910"/>
                <a:ext cx="134" cy="152"/>
              </a:xfrm>
              <a:custGeom>
                <a:avLst/>
                <a:gdLst>
                  <a:gd name="T0" fmla="*/ 102 w 59"/>
                  <a:gd name="T1" fmla="*/ 466 h 63"/>
                  <a:gd name="T2" fmla="*/ 36 w 59"/>
                  <a:gd name="T3" fmla="*/ 885 h 63"/>
                  <a:gd name="T4" fmla="*/ 316 w 59"/>
                  <a:gd name="T5" fmla="*/ 309 h 63"/>
                  <a:gd name="T6" fmla="*/ 690 w 59"/>
                  <a:gd name="T7" fmla="*/ 58 h 63"/>
                  <a:gd name="T8" fmla="*/ 166 w 59"/>
                  <a:gd name="T9" fmla="*/ 379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9" h="63">
                    <a:moveTo>
                      <a:pt x="9" y="33"/>
                    </a:moveTo>
                    <a:cubicBezTo>
                      <a:pt x="4" y="39"/>
                      <a:pt x="0" y="56"/>
                      <a:pt x="3" y="63"/>
                    </a:cubicBezTo>
                    <a:cubicBezTo>
                      <a:pt x="11" y="49"/>
                      <a:pt x="14" y="34"/>
                      <a:pt x="27" y="22"/>
                    </a:cubicBezTo>
                    <a:cubicBezTo>
                      <a:pt x="35" y="16"/>
                      <a:pt x="49" y="5"/>
                      <a:pt x="59" y="4"/>
                    </a:cubicBezTo>
                    <a:cubicBezTo>
                      <a:pt x="43" y="0"/>
                      <a:pt x="24" y="16"/>
                      <a:pt x="14" y="2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9" name="Freeform 9"/>
              <p:cNvSpPr>
                <a:spLocks/>
              </p:cNvSpPr>
              <p:nvPr/>
            </p:nvSpPr>
            <p:spPr bwMode="auto">
              <a:xfrm>
                <a:off x="691" y="1074"/>
                <a:ext cx="52" cy="31"/>
              </a:xfrm>
              <a:custGeom>
                <a:avLst/>
                <a:gdLst>
                  <a:gd name="T0" fmla="*/ 183 w 23"/>
                  <a:gd name="T1" fmla="*/ 0 h 13"/>
                  <a:gd name="T2" fmla="*/ 210 w 23"/>
                  <a:gd name="T3" fmla="*/ 41 h 1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3" h="13">
                    <a:moveTo>
                      <a:pt x="16" y="0"/>
                    </a:moveTo>
                    <a:cubicBezTo>
                      <a:pt x="0" y="11"/>
                      <a:pt x="23" y="13"/>
                      <a:pt x="18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0" name="Freeform 10"/>
              <p:cNvSpPr>
                <a:spLocks/>
              </p:cNvSpPr>
              <p:nvPr/>
            </p:nvSpPr>
            <p:spPr bwMode="auto">
              <a:xfrm>
                <a:off x="1222" y="1489"/>
                <a:ext cx="238" cy="149"/>
              </a:xfrm>
              <a:custGeom>
                <a:avLst/>
                <a:gdLst>
                  <a:gd name="T0" fmla="*/ 0 w 105"/>
                  <a:gd name="T1" fmla="*/ 267 h 62"/>
                  <a:gd name="T2" fmla="*/ 211 w 105"/>
                  <a:gd name="T3" fmla="*/ 642 h 62"/>
                  <a:gd name="T4" fmla="*/ 442 w 105"/>
                  <a:gd name="T5" fmla="*/ 642 h 62"/>
                  <a:gd name="T6" fmla="*/ 673 w 105"/>
                  <a:gd name="T7" fmla="*/ 750 h 62"/>
                  <a:gd name="T8" fmla="*/ 1059 w 105"/>
                  <a:gd name="T9" fmla="*/ 733 h 62"/>
                  <a:gd name="T10" fmla="*/ 1038 w 105"/>
                  <a:gd name="T11" fmla="*/ 0 h 62"/>
                  <a:gd name="T12" fmla="*/ 755 w 105"/>
                  <a:gd name="T13" fmla="*/ 663 h 62"/>
                  <a:gd name="T14" fmla="*/ 451 w 105"/>
                  <a:gd name="T15" fmla="*/ 543 h 62"/>
                  <a:gd name="T16" fmla="*/ 150 w 105"/>
                  <a:gd name="T17" fmla="*/ 346 h 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62">
                    <a:moveTo>
                      <a:pt x="0" y="19"/>
                    </a:moveTo>
                    <a:cubicBezTo>
                      <a:pt x="9" y="26"/>
                      <a:pt x="7" y="42"/>
                      <a:pt x="18" y="46"/>
                    </a:cubicBezTo>
                    <a:cubicBezTo>
                      <a:pt x="24" y="49"/>
                      <a:pt x="32" y="45"/>
                      <a:pt x="38" y="46"/>
                    </a:cubicBezTo>
                    <a:cubicBezTo>
                      <a:pt x="45" y="48"/>
                      <a:pt x="51" y="52"/>
                      <a:pt x="58" y="54"/>
                    </a:cubicBezTo>
                    <a:cubicBezTo>
                      <a:pt x="69" y="57"/>
                      <a:pt x="81" y="62"/>
                      <a:pt x="91" y="53"/>
                    </a:cubicBezTo>
                    <a:cubicBezTo>
                      <a:pt x="105" y="40"/>
                      <a:pt x="96" y="13"/>
                      <a:pt x="89" y="0"/>
                    </a:cubicBezTo>
                    <a:cubicBezTo>
                      <a:pt x="92" y="21"/>
                      <a:pt x="96" y="51"/>
                      <a:pt x="65" y="48"/>
                    </a:cubicBezTo>
                    <a:cubicBezTo>
                      <a:pt x="56" y="47"/>
                      <a:pt x="48" y="41"/>
                      <a:pt x="39" y="39"/>
                    </a:cubicBezTo>
                    <a:cubicBezTo>
                      <a:pt x="30" y="38"/>
                      <a:pt x="18" y="35"/>
                      <a:pt x="13" y="25"/>
                    </a:cubicBezTo>
                  </a:path>
                </a:pathLst>
              </a:custGeom>
              <a:solidFill>
                <a:srgbClr val="9400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1" name="Freeform 11"/>
              <p:cNvSpPr>
                <a:spLocks/>
              </p:cNvSpPr>
              <p:nvPr/>
            </p:nvSpPr>
            <p:spPr bwMode="auto">
              <a:xfrm>
                <a:off x="625" y="804"/>
                <a:ext cx="853" cy="883"/>
              </a:xfrm>
              <a:custGeom>
                <a:avLst/>
                <a:gdLst>
                  <a:gd name="T0" fmla="*/ 25 w 377"/>
                  <a:gd name="T1" fmla="*/ 2118 h 366"/>
                  <a:gd name="T2" fmla="*/ 174 w 377"/>
                  <a:gd name="T3" fmla="*/ 1462 h 366"/>
                  <a:gd name="T4" fmla="*/ 118 w 377"/>
                  <a:gd name="T5" fmla="*/ 873 h 366"/>
                  <a:gd name="T6" fmla="*/ 450 w 377"/>
                  <a:gd name="T7" fmla="*/ 577 h 366"/>
                  <a:gd name="T8" fmla="*/ 835 w 377"/>
                  <a:gd name="T9" fmla="*/ 169 h 366"/>
                  <a:gd name="T10" fmla="*/ 1946 w 377"/>
                  <a:gd name="T11" fmla="*/ 659 h 366"/>
                  <a:gd name="T12" fmla="*/ 2652 w 377"/>
                  <a:gd name="T13" fmla="*/ 717 h 366"/>
                  <a:gd name="T14" fmla="*/ 3369 w 377"/>
                  <a:gd name="T15" fmla="*/ 1303 h 366"/>
                  <a:gd name="T16" fmla="*/ 3844 w 377"/>
                  <a:gd name="T17" fmla="*/ 1908 h 366"/>
                  <a:gd name="T18" fmla="*/ 3962 w 377"/>
                  <a:gd name="T19" fmla="*/ 3091 h 366"/>
                  <a:gd name="T20" fmla="*/ 4310 w 377"/>
                  <a:gd name="T21" fmla="*/ 4622 h 366"/>
                  <a:gd name="T22" fmla="*/ 4172 w 377"/>
                  <a:gd name="T23" fmla="*/ 4970 h 366"/>
                  <a:gd name="T24" fmla="*/ 3880 w 377"/>
                  <a:gd name="T25" fmla="*/ 5127 h 366"/>
                  <a:gd name="T26" fmla="*/ 3475 w 377"/>
                  <a:gd name="T27" fmla="*/ 4900 h 366"/>
                  <a:gd name="T28" fmla="*/ 3127 w 377"/>
                  <a:gd name="T29" fmla="*/ 4820 h 366"/>
                  <a:gd name="T30" fmla="*/ 2975 w 377"/>
                  <a:gd name="T31" fmla="*/ 4425 h 366"/>
                  <a:gd name="T32" fmla="*/ 2697 w 377"/>
                  <a:gd name="T33" fmla="*/ 4244 h 366"/>
                  <a:gd name="T34" fmla="*/ 1817 w 377"/>
                  <a:gd name="T35" fmla="*/ 3848 h 366"/>
                  <a:gd name="T36" fmla="*/ 928 w 377"/>
                  <a:gd name="T37" fmla="*/ 4075 h 366"/>
                  <a:gd name="T38" fmla="*/ 357 w 377"/>
                  <a:gd name="T39" fmla="*/ 3091 h 366"/>
                  <a:gd name="T40" fmla="*/ 25 w 377"/>
                  <a:gd name="T41" fmla="*/ 2118 h 36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77" h="366">
                    <a:moveTo>
                      <a:pt x="2" y="151"/>
                    </a:moveTo>
                    <a:cubicBezTo>
                      <a:pt x="0" y="136"/>
                      <a:pt x="11" y="120"/>
                      <a:pt x="15" y="104"/>
                    </a:cubicBezTo>
                    <a:cubicBezTo>
                      <a:pt x="17" y="95"/>
                      <a:pt x="6" y="74"/>
                      <a:pt x="10" y="62"/>
                    </a:cubicBezTo>
                    <a:cubicBezTo>
                      <a:pt x="14" y="51"/>
                      <a:pt x="33" y="51"/>
                      <a:pt x="39" y="41"/>
                    </a:cubicBezTo>
                    <a:cubicBezTo>
                      <a:pt x="48" y="27"/>
                      <a:pt x="59" y="15"/>
                      <a:pt x="72" y="12"/>
                    </a:cubicBezTo>
                    <a:cubicBezTo>
                      <a:pt x="114" y="0"/>
                      <a:pt x="133" y="34"/>
                      <a:pt x="168" y="47"/>
                    </a:cubicBezTo>
                    <a:cubicBezTo>
                      <a:pt x="189" y="56"/>
                      <a:pt x="208" y="50"/>
                      <a:pt x="229" y="51"/>
                    </a:cubicBezTo>
                    <a:cubicBezTo>
                      <a:pt x="258" y="53"/>
                      <a:pt x="275" y="71"/>
                      <a:pt x="291" y="93"/>
                    </a:cubicBezTo>
                    <a:cubicBezTo>
                      <a:pt x="303" y="110"/>
                      <a:pt x="325" y="116"/>
                      <a:pt x="332" y="136"/>
                    </a:cubicBezTo>
                    <a:cubicBezTo>
                      <a:pt x="341" y="160"/>
                      <a:pt x="334" y="197"/>
                      <a:pt x="342" y="220"/>
                    </a:cubicBezTo>
                    <a:cubicBezTo>
                      <a:pt x="352" y="252"/>
                      <a:pt x="377" y="295"/>
                      <a:pt x="372" y="329"/>
                    </a:cubicBezTo>
                    <a:cubicBezTo>
                      <a:pt x="370" y="340"/>
                      <a:pt x="366" y="348"/>
                      <a:pt x="360" y="354"/>
                    </a:cubicBezTo>
                    <a:cubicBezTo>
                      <a:pt x="353" y="360"/>
                      <a:pt x="344" y="364"/>
                      <a:pt x="335" y="365"/>
                    </a:cubicBezTo>
                    <a:cubicBezTo>
                      <a:pt x="322" y="366"/>
                      <a:pt x="313" y="354"/>
                      <a:pt x="300" y="349"/>
                    </a:cubicBezTo>
                    <a:cubicBezTo>
                      <a:pt x="291" y="345"/>
                      <a:pt x="277" y="349"/>
                      <a:pt x="270" y="343"/>
                    </a:cubicBezTo>
                    <a:cubicBezTo>
                      <a:pt x="262" y="337"/>
                      <a:pt x="263" y="322"/>
                      <a:pt x="257" y="315"/>
                    </a:cubicBezTo>
                    <a:cubicBezTo>
                      <a:pt x="251" y="308"/>
                      <a:pt x="239" y="309"/>
                      <a:pt x="233" y="302"/>
                    </a:cubicBezTo>
                    <a:cubicBezTo>
                      <a:pt x="215" y="281"/>
                      <a:pt x="197" y="265"/>
                      <a:pt x="157" y="274"/>
                    </a:cubicBezTo>
                    <a:cubicBezTo>
                      <a:pt x="133" y="280"/>
                      <a:pt x="105" y="295"/>
                      <a:pt x="80" y="290"/>
                    </a:cubicBezTo>
                    <a:cubicBezTo>
                      <a:pt x="48" y="283"/>
                      <a:pt x="37" y="248"/>
                      <a:pt x="31" y="220"/>
                    </a:cubicBezTo>
                    <a:cubicBezTo>
                      <a:pt x="26" y="199"/>
                      <a:pt x="6" y="176"/>
                      <a:pt x="2" y="151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923" name="Group 12"/>
            <p:cNvGrpSpPr>
              <a:grpSpLocks noChangeAspect="1"/>
            </p:cNvGrpSpPr>
            <p:nvPr/>
          </p:nvGrpSpPr>
          <p:grpSpPr bwMode="auto">
            <a:xfrm>
              <a:off x="10212490" y="4730330"/>
              <a:ext cx="521653" cy="540000"/>
              <a:chOff x="1775" y="790"/>
              <a:chExt cx="853" cy="883"/>
            </a:xfrm>
          </p:grpSpPr>
          <p:sp>
            <p:nvSpPr>
              <p:cNvPr id="1026" name="Freeform 13"/>
              <p:cNvSpPr>
                <a:spLocks/>
              </p:cNvSpPr>
              <p:nvPr/>
            </p:nvSpPr>
            <p:spPr bwMode="auto">
              <a:xfrm>
                <a:off x="1775" y="790"/>
                <a:ext cx="853" cy="883"/>
              </a:xfrm>
              <a:custGeom>
                <a:avLst/>
                <a:gdLst>
                  <a:gd name="T0" fmla="*/ 25 w 377"/>
                  <a:gd name="T1" fmla="*/ 2118 h 366"/>
                  <a:gd name="T2" fmla="*/ 174 w 377"/>
                  <a:gd name="T3" fmla="*/ 1462 h 366"/>
                  <a:gd name="T4" fmla="*/ 118 w 377"/>
                  <a:gd name="T5" fmla="*/ 873 h 366"/>
                  <a:gd name="T6" fmla="*/ 450 w 377"/>
                  <a:gd name="T7" fmla="*/ 577 h 366"/>
                  <a:gd name="T8" fmla="*/ 835 w 377"/>
                  <a:gd name="T9" fmla="*/ 169 h 366"/>
                  <a:gd name="T10" fmla="*/ 1946 w 377"/>
                  <a:gd name="T11" fmla="*/ 659 h 366"/>
                  <a:gd name="T12" fmla="*/ 2652 w 377"/>
                  <a:gd name="T13" fmla="*/ 717 h 366"/>
                  <a:gd name="T14" fmla="*/ 3369 w 377"/>
                  <a:gd name="T15" fmla="*/ 1303 h 366"/>
                  <a:gd name="T16" fmla="*/ 3844 w 377"/>
                  <a:gd name="T17" fmla="*/ 1908 h 366"/>
                  <a:gd name="T18" fmla="*/ 3962 w 377"/>
                  <a:gd name="T19" fmla="*/ 3091 h 366"/>
                  <a:gd name="T20" fmla="*/ 4310 w 377"/>
                  <a:gd name="T21" fmla="*/ 4622 h 366"/>
                  <a:gd name="T22" fmla="*/ 4172 w 377"/>
                  <a:gd name="T23" fmla="*/ 4970 h 366"/>
                  <a:gd name="T24" fmla="*/ 3871 w 377"/>
                  <a:gd name="T25" fmla="*/ 5127 h 366"/>
                  <a:gd name="T26" fmla="*/ 3475 w 377"/>
                  <a:gd name="T27" fmla="*/ 4900 h 366"/>
                  <a:gd name="T28" fmla="*/ 3127 w 377"/>
                  <a:gd name="T29" fmla="*/ 4820 h 366"/>
                  <a:gd name="T30" fmla="*/ 2975 w 377"/>
                  <a:gd name="T31" fmla="*/ 4425 h 366"/>
                  <a:gd name="T32" fmla="*/ 2697 w 377"/>
                  <a:gd name="T33" fmla="*/ 4244 h 366"/>
                  <a:gd name="T34" fmla="*/ 1817 w 377"/>
                  <a:gd name="T35" fmla="*/ 3848 h 366"/>
                  <a:gd name="T36" fmla="*/ 916 w 377"/>
                  <a:gd name="T37" fmla="*/ 4075 h 366"/>
                  <a:gd name="T38" fmla="*/ 357 w 377"/>
                  <a:gd name="T39" fmla="*/ 3091 h 366"/>
                  <a:gd name="T40" fmla="*/ 25 w 377"/>
                  <a:gd name="T41" fmla="*/ 2118 h 36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77" h="366">
                    <a:moveTo>
                      <a:pt x="2" y="151"/>
                    </a:moveTo>
                    <a:cubicBezTo>
                      <a:pt x="0" y="136"/>
                      <a:pt x="11" y="120"/>
                      <a:pt x="15" y="104"/>
                    </a:cubicBezTo>
                    <a:cubicBezTo>
                      <a:pt x="17" y="95"/>
                      <a:pt x="6" y="74"/>
                      <a:pt x="10" y="62"/>
                    </a:cubicBezTo>
                    <a:cubicBezTo>
                      <a:pt x="14" y="51"/>
                      <a:pt x="33" y="51"/>
                      <a:pt x="39" y="41"/>
                    </a:cubicBezTo>
                    <a:cubicBezTo>
                      <a:pt x="48" y="27"/>
                      <a:pt x="59" y="15"/>
                      <a:pt x="72" y="12"/>
                    </a:cubicBezTo>
                    <a:cubicBezTo>
                      <a:pt x="114" y="0"/>
                      <a:pt x="133" y="34"/>
                      <a:pt x="168" y="47"/>
                    </a:cubicBezTo>
                    <a:cubicBezTo>
                      <a:pt x="189" y="56"/>
                      <a:pt x="208" y="50"/>
                      <a:pt x="229" y="51"/>
                    </a:cubicBezTo>
                    <a:cubicBezTo>
                      <a:pt x="258" y="53"/>
                      <a:pt x="275" y="71"/>
                      <a:pt x="291" y="93"/>
                    </a:cubicBezTo>
                    <a:cubicBezTo>
                      <a:pt x="302" y="110"/>
                      <a:pt x="325" y="116"/>
                      <a:pt x="332" y="136"/>
                    </a:cubicBezTo>
                    <a:cubicBezTo>
                      <a:pt x="341" y="160"/>
                      <a:pt x="334" y="197"/>
                      <a:pt x="342" y="220"/>
                    </a:cubicBezTo>
                    <a:cubicBezTo>
                      <a:pt x="352" y="252"/>
                      <a:pt x="377" y="295"/>
                      <a:pt x="372" y="329"/>
                    </a:cubicBezTo>
                    <a:cubicBezTo>
                      <a:pt x="370" y="340"/>
                      <a:pt x="366" y="348"/>
                      <a:pt x="360" y="354"/>
                    </a:cubicBezTo>
                    <a:cubicBezTo>
                      <a:pt x="353" y="360"/>
                      <a:pt x="344" y="364"/>
                      <a:pt x="334" y="365"/>
                    </a:cubicBezTo>
                    <a:cubicBezTo>
                      <a:pt x="322" y="366"/>
                      <a:pt x="313" y="354"/>
                      <a:pt x="300" y="349"/>
                    </a:cubicBezTo>
                    <a:cubicBezTo>
                      <a:pt x="290" y="345"/>
                      <a:pt x="277" y="349"/>
                      <a:pt x="270" y="343"/>
                    </a:cubicBezTo>
                    <a:cubicBezTo>
                      <a:pt x="262" y="337"/>
                      <a:pt x="263" y="322"/>
                      <a:pt x="257" y="315"/>
                    </a:cubicBezTo>
                    <a:cubicBezTo>
                      <a:pt x="251" y="308"/>
                      <a:pt x="238" y="309"/>
                      <a:pt x="233" y="302"/>
                    </a:cubicBezTo>
                    <a:cubicBezTo>
                      <a:pt x="215" y="281"/>
                      <a:pt x="197" y="265"/>
                      <a:pt x="157" y="274"/>
                    </a:cubicBezTo>
                    <a:cubicBezTo>
                      <a:pt x="133" y="280"/>
                      <a:pt x="105" y="295"/>
                      <a:pt x="79" y="290"/>
                    </a:cubicBezTo>
                    <a:cubicBezTo>
                      <a:pt x="48" y="283"/>
                      <a:pt x="37" y="248"/>
                      <a:pt x="31" y="220"/>
                    </a:cubicBezTo>
                    <a:cubicBezTo>
                      <a:pt x="26" y="199"/>
                      <a:pt x="5" y="176"/>
                      <a:pt x="2" y="151"/>
                    </a:cubicBezTo>
                    <a:close/>
                  </a:path>
                </a:pathLst>
              </a:custGeom>
              <a:solidFill>
                <a:srgbClr val="6BB5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7" name="Freeform 14"/>
              <p:cNvSpPr>
                <a:spLocks/>
              </p:cNvSpPr>
              <p:nvPr/>
            </p:nvSpPr>
            <p:spPr bwMode="auto">
              <a:xfrm>
                <a:off x="1795" y="814"/>
                <a:ext cx="616" cy="656"/>
              </a:xfrm>
              <a:custGeom>
                <a:avLst/>
                <a:gdLst>
                  <a:gd name="T0" fmla="*/ 2518 w 272"/>
                  <a:gd name="T1" fmla="*/ 687 h 272"/>
                  <a:gd name="T2" fmla="*/ 1846 w 272"/>
                  <a:gd name="T3" fmla="*/ 634 h 272"/>
                  <a:gd name="T4" fmla="*/ 799 w 272"/>
                  <a:gd name="T5" fmla="*/ 157 h 272"/>
                  <a:gd name="T6" fmla="*/ 430 w 272"/>
                  <a:gd name="T7" fmla="*/ 547 h 272"/>
                  <a:gd name="T8" fmla="*/ 118 w 272"/>
                  <a:gd name="T9" fmla="*/ 825 h 272"/>
                  <a:gd name="T10" fmla="*/ 174 w 272"/>
                  <a:gd name="T11" fmla="*/ 1372 h 272"/>
                  <a:gd name="T12" fmla="*/ 25 w 272"/>
                  <a:gd name="T13" fmla="*/ 2007 h 272"/>
                  <a:gd name="T14" fmla="*/ 349 w 272"/>
                  <a:gd name="T15" fmla="*/ 2921 h 272"/>
                  <a:gd name="T16" fmla="*/ 815 w 272"/>
                  <a:gd name="T17" fmla="*/ 3815 h 272"/>
                  <a:gd name="T18" fmla="*/ 498 w 272"/>
                  <a:gd name="T19" fmla="*/ 3280 h 272"/>
                  <a:gd name="T20" fmla="*/ 1825 w 272"/>
                  <a:gd name="T21" fmla="*/ 825 h 272"/>
                  <a:gd name="T22" fmla="*/ 2754 w 272"/>
                  <a:gd name="T23" fmla="*/ 873 h 272"/>
                  <a:gd name="T24" fmla="*/ 3159 w 272"/>
                  <a:gd name="T25" fmla="*/ 1191 h 272"/>
                  <a:gd name="T26" fmla="*/ 2518 w 272"/>
                  <a:gd name="T27" fmla="*/ 687 h 27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72" h="272">
                    <a:moveTo>
                      <a:pt x="217" y="49"/>
                    </a:moveTo>
                    <a:cubicBezTo>
                      <a:pt x="196" y="47"/>
                      <a:pt x="179" y="53"/>
                      <a:pt x="159" y="45"/>
                    </a:cubicBezTo>
                    <a:cubicBezTo>
                      <a:pt x="126" y="32"/>
                      <a:pt x="108" y="0"/>
                      <a:pt x="69" y="11"/>
                    </a:cubicBezTo>
                    <a:cubicBezTo>
                      <a:pt x="56" y="15"/>
                      <a:pt x="46" y="26"/>
                      <a:pt x="37" y="39"/>
                    </a:cubicBezTo>
                    <a:cubicBezTo>
                      <a:pt x="32" y="48"/>
                      <a:pt x="14" y="49"/>
                      <a:pt x="10" y="59"/>
                    </a:cubicBezTo>
                    <a:cubicBezTo>
                      <a:pt x="6" y="70"/>
                      <a:pt x="17" y="90"/>
                      <a:pt x="15" y="98"/>
                    </a:cubicBezTo>
                    <a:cubicBezTo>
                      <a:pt x="11" y="113"/>
                      <a:pt x="0" y="128"/>
                      <a:pt x="2" y="143"/>
                    </a:cubicBezTo>
                    <a:cubicBezTo>
                      <a:pt x="6" y="166"/>
                      <a:pt x="26" y="188"/>
                      <a:pt x="30" y="208"/>
                    </a:cubicBezTo>
                    <a:cubicBezTo>
                      <a:pt x="35" y="232"/>
                      <a:pt x="44" y="263"/>
                      <a:pt x="70" y="272"/>
                    </a:cubicBezTo>
                    <a:cubicBezTo>
                      <a:pt x="59" y="265"/>
                      <a:pt x="46" y="246"/>
                      <a:pt x="43" y="234"/>
                    </a:cubicBezTo>
                    <a:cubicBezTo>
                      <a:pt x="14" y="135"/>
                      <a:pt x="97" y="29"/>
                      <a:pt x="157" y="59"/>
                    </a:cubicBezTo>
                    <a:cubicBezTo>
                      <a:pt x="178" y="67"/>
                      <a:pt x="216" y="60"/>
                      <a:pt x="237" y="62"/>
                    </a:cubicBezTo>
                    <a:cubicBezTo>
                      <a:pt x="247" y="63"/>
                      <a:pt x="264" y="80"/>
                      <a:pt x="272" y="85"/>
                    </a:cubicBezTo>
                    <a:cubicBezTo>
                      <a:pt x="258" y="65"/>
                      <a:pt x="242" y="51"/>
                      <a:pt x="217" y="49"/>
                    </a:cubicBezTo>
                    <a:close/>
                  </a:path>
                </a:pathLst>
              </a:custGeom>
              <a:solidFill>
                <a:srgbClr val="C2DB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8" name="Freeform 15"/>
              <p:cNvSpPr>
                <a:spLocks/>
              </p:cNvSpPr>
              <p:nvPr/>
            </p:nvSpPr>
            <p:spPr bwMode="auto">
              <a:xfrm>
                <a:off x="1994" y="1116"/>
                <a:ext cx="616" cy="523"/>
              </a:xfrm>
              <a:custGeom>
                <a:avLst/>
                <a:gdLst>
                  <a:gd name="T0" fmla="*/ 0 w 272"/>
                  <a:gd name="T1" fmla="*/ 2102 h 217"/>
                  <a:gd name="T2" fmla="*/ 1112 w 272"/>
                  <a:gd name="T3" fmla="*/ 1767 h 217"/>
                  <a:gd name="T4" fmla="*/ 1651 w 272"/>
                  <a:gd name="T5" fmla="*/ 2225 h 217"/>
                  <a:gd name="T6" fmla="*/ 2000 w 272"/>
                  <a:gd name="T7" fmla="*/ 2533 h 217"/>
                  <a:gd name="T8" fmla="*/ 2231 w 272"/>
                  <a:gd name="T9" fmla="*/ 2813 h 217"/>
                  <a:gd name="T10" fmla="*/ 2600 w 272"/>
                  <a:gd name="T11" fmla="*/ 2957 h 217"/>
                  <a:gd name="T12" fmla="*/ 3103 w 272"/>
                  <a:gd name="T13" fmla="*/ 2760 h 217"/>
                  <a:gd name="T14" fmla="*/ 2903 w 272"/>
                  <a:gd name="T15" fmla="*/ 1738 h 217"/>
                  <a:gd name="T16" fmla="*/ 2681 w 272"/>
                  <a:gd name="T17" fmla="*/ 684 h 217"/>
                  <a:gd name="T18" fmla="*/ 2580 w 272"/>
                  <a:gd name="T19" fmla="*/ 0 h 217"/>
                  <a:gd name="T20" fmla="*/ 2570 w 272"/>
                  <a:gd name="T21" fmla="*/ 742 h 217"/>
                  <a:gd name="T22" fmla="*/ 2681 w 272"/>
                  <a:gd name="T23" fmla="*/ 1986 h 217"/>
                  <a:gd name="T24" fmla="*/ 2113 w 272"/>
                  <a:gd name="T25" fmla="*/ 2196 h 217"/>
                  <a:gd name="T26" fmla="*/ 1103 w 272"/>
                  <a:gd name="T27" fmla="*/ 1412 h 217"/>
                  <a:gd name="T28" fmla="*/ 0 w 272"/>
                  <a:gd name="T29" fmla="*/ 2102 h 21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72" h="217">
                    <a:moveTo>
                      <a:pt x="0" y="150"/>
                    </a:moveTo>
                    <a:cubicBezTo>
                      <a:pt x="32" y="140"/>
                      <a:pt x="71" y="118"/>
                      <a:pt x="96" y="126"/>
                    </a:cubicBezTo>
                    <a:cubicBezTo>
                      <a:pt x="121" y="135"/>
                      <a:pt x="127" y="154"/>
                      <a:pt x="142" y="159"/>
                    </a:cubicBezTo>
                    <a:cubicBezTo>
                      <a:pt x="157" y="164"/>
                      <a:pt x="164" y="166"/>
                      <a:pt x="172" y="181"/>
                    </a:cubicBezTo>
                    <a:cubicBezTo>
                      <a:pt x="179" y="196"/>
                      <a:pt x="177" y="201"/>
                      <a:pt x="192" y="201"/>
                    </a:cubicBezTo>
                    <a:cubicBezTo>
                      <a:pt x="207" y="201"/>
                      <a:pt x="212" y="206"/>
                      <a:pt x="224" y="211"/>
                    </a:cubicBezTo>
                    <a:cubicBezTo>
                      <a:pt x="237" y="216"/>
                      <a:pt x="262" y="217"/>
                      <a:pt x="267" y="197"/>
                    </a:cubicBezTo>
                    <a:cubicBezTo>
                      <a:pt x="272" y="177"/>
                      <a:pt x="260" y="145"/>
                      <a:pt x="250" y="124"/>
                    </a:cubicBezTo>
                    <a:cubicBezTo>
                      <a:pt x="240" y="103"/>
                      <a:pt x="227" y="81"/>
                      <a:pt x="231" y="49"/>
                    </a:cubicBezTo>
                    <a:cubicBezTo>
                      <a:pt x="234" y="16"/>
                      <a:pt x="227" y="5"/>
                      <a:pt x="222" y="0"/>
                    </a:cubicBezTo>
                    <a:cubicBezTo>
                      <a:pt x="228" y="19"/>
                      <a:pt x="223" y="23"/>
                      <a:pt x="221" y="53"/>
                    </a:cubicBezTo>
                    <a:cubicBezTo>
                      <a:pt x="218" y="83"/>
                      <a:pt x="228" y="109"/>
                      <a:pt x="231" y="142"/>
                    </a:cubicBezTo>
                    <a:cubicBezTo>
                      <a:pt x="233" y="176"/>
                      <a:pt x="203" y="176"/>
                      <a:pt x="182" y="157"/>
                    </a:cubicBezTo>
                    <a:cubicBezTo>
                      <a:pt x="161" y="139"/>
                      <a:pt x="126" y="96"/>
                      <a:pt x="95" y="101"/>
                    </a:cubicBezTo>
                    <a:cubicBezTo>
                      <a:pt x="63" y="106"/>
                      <a:pt x="12" y="151"/>
                      <a:pt x="0" y="150"/>
                    </a:cubicBezTo>
                    <a:close/>
                  </a:path>
                </a:pathLst>
              </a:custGeom>
              <a:solidFill>
                <a:srgbClr val="0095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9" name="Freeform 16"/>
              <p:cNvSpPr>
                <a:spLocks/>
              </p:cNvSpPr>
              <p:nvPr/>
            </p:nvSpPr>
            <p:spPr bwMode="auto">
              <a:xfrm>
                <a:off x="1836" y="870"/>
                <a:ext cx="233" cy="345"/>
              </a:xfrm>
              <a:custGeom>
                <a:avLst/>
                <a:gdLst>
                  <a:gd name="T0" fmla="*/ 624 w 103"/>
                  <a:gd name="T1" fmla="*/ 29 h 143"/>
                  <a:gd name="T2" fmla="*/ 337 w 103"/>
                  <a:gd name="T3" fmla="*/ 408 h 143"/>
                  <a:gd name="T4" fmla="*/ 118 w 103"/>
                  <a:gd name="T5" fmla="*/ 787 h 143"/>
                  <a:gd name="T6" fmla="*/ 149 w 103"/>
                  <a:gd name="T7" fmla="*/ 1066 h 143"/>
                  <a:gd name="T8" fmla="*/ 81 w 103"/>
                  <a:gd name="T9" fmla="*/ 1363 h 143"/>
                  <a:gd name="T10" fmla="*/ 118 w 103"/>
                  <a:gd name="T11" fmla="*/ 2007 h 143"/>
                  <a:gd name="T12" fmla="*/ 81 w 103"/>
                  <a:gd name="T13" fmla="*/ 1660 h 143"/>
                  <a:gd name="T14" fmla="*/ 210 w 103"/>
                  <a:gd name="T15" fmla="*/ 1293 h 143"/>
                  <a:gd name="T16" fmla="*/ 461 w 103"/>
                  <a:gd name="T17" fmla="*/ 745 h 143"/>
                  <a:gd name="T18" fmla="*/ 1192 w 103"/>
                  <a:gd name="T19" fmla="*/ 280 h 143"/>
                  <a:gd name="T20" fmla="*/ 891 w 103"/>
                  <a:gd name="T21" fmla="*/ 140 h 143"/>
                  <a:gd name="T22" fmla="*/ 649 w 103"/>
                  <a:gd name="T23" fmla="*/ 0 h 14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3" h="143">
                    <a:moveTo>
                      <a:pt x="54" y="2"/>
                    </a:moveTo>
                    <a:cubicBezTo>
                      <a:pt x="41" y="6"/>
                      <a:pt x="37" y="20"/>
                      <a:pt x="29" y="29"/>
                    </a:cubicBezTo>
                    <a:cubicBezTo>
                      <a:pt x="19" y="39"/>
                      <a:pt x="8" y="39"/>
                      <a:pt x="10" y="56"/>
                    </a:cubicBezTo>
                    <a:cubicBezTo>
                      <a:pt x="12" y="64"/>
                      <a:pt x="14" y="68"/>
                      <a:pt x="13" y="76"/>
                    </a:cubicBezTo>
                    <a:cubicBezTo>
                      <a:pt x="11" y="84"/>
                      <a:pt x="8" y="90"/>
                      <a:pt x="7" y="97"/>
                    </a:cubicBezTo>
                    <a:cubicBezTo>
                      <a:pt x="4" y="109"/>
                      <a:pt x="0" y="134"/>
                      <a:pt x="10" y="143"/>
                    </a:cubicBezTo>
                    <a:cubicBezTo>
                      <a:pt x="9" y="135"/>
                      <a:pt x="6" y="127"/>
                      <a:pt x="7" y="118"/>
                    </a:cubicBezTo>
                    <a:cubicBezTo>
                      <a:pt x="8" y="108"/>
                      <a:pt x="14" y="100"/>
                      <a:pt x="18" y="92"/>
                    </a:cubicBezTo>
                    <a:cubicBezTo>
                      <a:pt x="25" y="79"/>
                      <a:pt x="30" y="64"/>
                      <a:pt x="40" y="53"/>
                    </a:cubicBezTo>
                    <a:cubicBezTo>
                      <a:pt x="55" y="35"/>
                      <a:pt x="79" y="20"/>
                      <a:pt x="103" y="20"/>
                    </a:cubicBezTo>
                    <a:cubicBezTo>
                      <a:pt x="94" y="17"/>
                      <a:pt x="84" y="16"/>
                      <a:pt x="77" y="10"/>
                    </a:cubicBezTo>
                    <a:cubicBezTo>
                      <a:pt x="69" y="3"/>
                      <a:pt x="68" y="0"/>
                      <a:pt x="56" y="0"/>
                    </a:cubicBezTo>
                  </a:path>
                </a:pathLst>
              </a:custGeom>
              <a:solidFill>
                <a:srgbClr val="D7E7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0" name="Freeform 17"/>
              <p:cNvSpPr>
                <a:spLocks/>
              </p:cNvSpPr>
              <p:nvPr/>
            </p:nvSpPr>
            <p:spPr bwMode="auto">
              <a:xfrm>
                <a:off x="1877" y="896"/>
                <a:ext cx="136" cy="152"/>
              </a:xfrm>
              <a:custGeom>
                <a:avLst/>
                <a:gdLst>
                  <a:gd name="T0" fmla="*/ 118 w 60"/>
                  <a:gd name="T1" fmla="*/ 466 h 63"/>
                  <a:gd name="T2" fmla="*/ 45 w 60"/>
                  <a:gd name="T3" fmla="*/ 885 h 63"/>
                  <a:gd name="T4" fmla="*/ 324 w 60"/>
                  <a:gd name="T5" fmla="*/ 309 h 63"/>
                  <a:gd name="T6" fmla="*/ 698 w 60"/>
                  <a:gd name="T7" fmla="*/ 58 h 63"/>
                  <a:gd name="T8" fmla="*/ 175 w 60"/>
                  <a:gd name="T9" fmla="*/ 379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63">
                    <a:moveTo>
                      <a:pt x="10" y="33"/>
                    </a:moveTo>
                    <a:cubicBezTo>
                      <a:pt x="5" y="39"/>
                      <a:pt x="0" y="56"/>
                      <a:pt x="4" y="63"/>
                    </a:cubicBezTo>
                    <a:cubicBezTo>
                      <a:pt x="12" y="49"/>
                      <a:pt x="15" y="34"/>
                      <a:pt x="28" y="22"/>
                    </a:cubicBezTo>
                    <a:cubicBezTo>
                      <a:pt x="36" y="16"/>
                      <a:pt x="50" y="5"/>
                      <a:pt x="60" y="4"/>
                    </a:cubicBezTo>
                    <a:cubicBezTo>
                      <a:pt x="44" y="0"/>
                      <a:pt x="25" y="16"/>
                      <a:pt x="15" y="2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1" name="Freeform 18"/>
              <p:cNvSpPr>
                <a:spLocks/>
              </p:cNvSpPr>
              <p:nvPr/>
            </p:nvSpPr>
            <p:spPr bwMode="auto">
              <a:xfrm>
                <a:off x="1841" y="1060"/>
                <a:ext cx="52" cy="32"/>
              </a:xfrm>
              <a:custGeom>
                <a:avLst/>
                <a:gdLst>
                  <a:gd name="T0" fmla="*/ 183 w 23"/>
                  <a:gd name="T1" fmla="*/ 0 h 13"/>
                  <a:gd name="T2" fmla="*/ 210 w 23"/>
                  <a:gd name="T3" fmla="*/ 42 h 1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3" h="13">
                    <a:moveTo>
                      <a:pt x="16" y="0"/>
                    </a:moveTo>
                    <a:cubicBezTo>
                      <a:pt x="0" y="11"/>
                      <a:pt x="23" y="13"/>
                      <a:pt x="18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2" name="Freeform 19"/>
              <p:cNvSpPr>
                <a:spLocks/>
              </p:cNvSpPr>
              <p:nvPr/>
            </p:nvSpPr>
            <p:spPr bwMode="auto">
              <a:xfrm>
                <a:off x="2372" y="1475"/>
                <a:ext cx="238" cy="150"/>
              </a:xfrm>
              <a:custGeom>
                <a:avLst/>
                <a:gdLst>
                  <a:gd name="T0" fmla="*/ 0 w 105"/>
                  <a:gd name="T1" fmla="*/ 269 h 62"/>
                  <a:gd name="T2" fmla="*/ 211 w 105"/>
                  <a:gd name="T3" fmla="*/ 651 h 62"/>
                  <a:gd name="T4" fmla="*/ 442 w 105"/>
                  <a:gd name="T5" fmla="*/ 651 h 62"/>
                  <a:gd name="T6" fmla="*/ 673 w 105"/>
                  <a:gd name="T7" fmla="*/ 767 h 62"/>
                  <a:gd name="T8" fmla="*/ 1059 w 105"/>
                  <a:gd name="T9" fmla="*/ 750 h 62"/>
                  <a:gd name="T10" fmla="*/ 1022 w 105"/>
                  <a:gd name="T11" fmla="*/ 0 h 62"/>
                  <a:gd name="T12" fmla="*/ 755 w 105"/>
                  <a:gd name="T13" fmla="*/ 680 h 62"/>
                  <a:gd name="T14" fmla="*/ 451 w 105"/>
                  <a:gd name="T15" fmla="*/ 549 h 62"/>
                  <a:gd name="T16" fmla="*/ 138 w 105"/>
                  <a:gd name="T17" fmla="*/ 351 h 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5" h="62">
                    <a:moveTo>
                      <a:pt x="0" y="19"/>
                    </a:moveTo>
                    <a:cubicBezTo>
                      <a:pt x="9" y="26"/>
                      <a:pt x="7" y="42"/>
                      <a:pt x="18" y="46"/>
                    </a:cubicBezTo>
                    <a:cubicBezTo>
                      <a:pt x="24" y="49"/>
                      <a:pt x="32" y="45"/>
                      <a:pt x="38" y="46"/>
                    </a:cubicBezTo>
                    <a:cubicBezTo>
                      <a:pt x="44" y="48"/>
                      <a:pt x="51" y="52"/>
                      <a:pt x="58" y="54"/>
                    </a:cubicBezTo>
                    <a:cubicBezTo>
                      <a:pt x="69" y="57"/>
                      <a:pt x="81" y="62"/>
                      <a:pt x="91" y="53"/>
                    </a:cubicBezTo>
                    <a:cubicBezTo>
                      <a:pt x="105" y="40"/>
                      <a:pt x="96" y="13"/>
                      <a:pt x="88" y="0"/>
                    </a:cubicBezTo>
                    <a:cubicBezTo>
                      <a:pt x="91" y="21"/>
                      <a:pt x="96" y="51"/>
                      <a:pt x="65" y="48"/>
                    </a:cubicBezTo>
                    <a:cubicBezTo>
                      <a:pt x="56" y="47"/>
                      <a:pt x="48" y="41"/>
                      <a:pt x="39" y="39"/>
                    </a:cubicBezTo>
                    <a:cubicBezTo>
                      <a:pt x="30" y="38"/>
                      <a:pt x="18" y="35"/>
                      <a:pt x="12" y="25"/>
                    </a:cubicBezTo>
                  </a:path>
                </a:pathLst>
              </a:custGeom>
              <a:solidFill>
                <a:srgbClr val="007C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3" name="Freeform 20"/>
              <p:cNvSpPr>
                <a:spLocks/>
              </p:cNvSpPr>
              <p:nvPr/>
            </p:nvSpPr>
            <p:spPr bwMode="auto">
              <a:xfrm>
                <a:off x="1775" y="790"/>
                <a:ext cx="853" cy="883"/>
              </a:xfrm>
              <a:custGeom>
                <a:avLst/>
                <a:gdLst>
                  <a:gd name="T0" fmla="*/ 25 w 377"/>
                  <a:gd name="T1" fmla="*/ 2118 h 366"/>
                  <a:gd name="T2" fmla="*/ 174 w 377"/>
                  <a:gd name="T3" fmla="*/ 1462 h 366"/>
                  <a:gd name="T4" fmla="*/ 118 w 377"/>
                  <a:gd name="T5" fmla="*/ 873 h 366"/>
                  <a:gd name="T6" fmla="*/ 450 w 377"/>
                  <a:gd name="T7" fmla="*/ 577 h 366"/>
                  <a:gd name="T8" fmla="*/ 835 w 377"/>
                  <a:gd name="T9" fmla="*/ 169 h 366"/>
                  <a:gd name="T10" fmla="*/ 1946 w 377"/>
                  <a:gd name="T11" fmla="*/ 659 h 366"/>
                  <a:gd name="T12" fmla="*/ 2652 w 377"/>
                  <a:gd name="T13" fmla="*/ 717 h 366"/>
                  <a:gd name="T14" fmla="*/ 3369 w 377"/>
                  <a:gd name="T15" fmla="*/ 1303 h 366"/>
                  <a:gd name="T16" fmla="*/ 3844 w 377"/>
                  <a:gd name="T17" fmla="*/ 1908 h 366"/>
                  <a:gd name="T18" fmla="*/ 3962 w 377"/>
                  <a:gd name="T19" fmla="*/ 3091 h 366"/>
                  <a:gd name="T20" fmla="*/ 4310 w 377"/>
                  <a:gd name="T21" fmla="*/ 4622 h 366"/>
                  <a:gd name="T22" fmla="*/ 4172 w 377"/>
                  <a:gd name="T23" fmla="*/ 4970 h 366"/>
                  <a:gd name="T24" fmla="*/ 3871 w 377"/>
                  <a:gd name="T25" fmla="*/ 5127 h 366"/>
                  <a:gd name="T26" fmla="*/ 3475 w 377"/>
                  <a:gd name="T27" fmla="*/ 4900 h 366"/>
                  <a:gd name="T28" fmla="*/ 3127 w 377"/>
                  <a:gd name="T29" fmla="*/ 4820 h 366"/>
                  <a:gd name="T30" fmla="*/ 2975 w 377"/>
                  <a:gd name="T31" fmla="*/ 4425 h 366"/>
                  <a:gd name="T32" fmla="*/ 2697 w 377"/>
                  <a:gd name="T33" fmla="*/ 4244 h 366"/>
                  <a:gd name="T34" fmla="*/ 1817 w 377"/>
                  <a:gd name="T35" fmla="*/ 3848 h 366"/>
                  <a:gd name="T36" fmla="*/ 916 w 377"/>
                  <a:gd name="T37" fmla="*/ 4075 h 366"/>
                  <a:gd name="T38" fmla="*/ 357 w 377"/>
                  <a:gd name="T39" fmla="*/ 3091 h 366"/>
                  <a:gd name="T40" fmla="*/ 25 w 377"/>
                  <a:gd name="T41" fmla="*/ 2118 h 36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77" h="366">
                    <a:moveTo>
                      <a:pt x="2" y="151"/>
                    </a:moveTo>
                    <a:cubicBezTo>
                      <a:pt x="0" y="136"/>
                      <a:pt x="11" y="120"/>
                      <a:pt x="15" y="104"/>
                    </a:cubicBezTo>
                    <a:cubicBezTo>
                      <a:pt x="17" y="95"/>
                      <a:pt x="6" y="74"/>
                      <a:pt x="10" y="62"/>
                    </a:cubicBezTo>
                    <a:cubicBezTo>
                      <a:pt x="14" y="51"/>
                      <a:pt x="33" y="51"/>
                      <a:pt x="39" y="41"/>
                    </a:cubicBezTo>
                    <a:cubicBezTo>
                      <a:pt x="48" y="27"/>
                      <a:pt x="59" y="15"/>
                      <a:pt x="72" y="12"/>
                    </a:cubicBezTo>
                    <a:cubicBezTo>
                      <a:pt x="114" y="0"/>
                      <a:pt x="133" y="34"/>
                      <a:pt x="168" y="47"/>
                    </a:cubicBezTo>
                    <a:cubicBezTo>
                      <a:pt x="189" y="56"/>
                      <a:pt x="208" y="50"/>
                      <a:pt x="229" y="51"/>
                    </a:cubicBezTo>
                    <a:cubicBezTo>
                      <a:pt x="258" y="53"/>
                      <a:pt x="275" y="71"/>
                      <a:pt x="291" y="93"/>
                    </a:cubicBezTo>
                    <a:cubicBezTo>
                      <a:pt x="302" y="110"/>
                      <a:pt x="325" y="116"/>
                      <a:pt x="332" y="136"/>
                    </a:cubicBezTo>
                    <a:cubicBezTo>
                      <a:pt x="341" y="160"/>
                      <a:pt x="334" y="197"/>
                      <a:pt x="342" y="220"/>
                    </a:cubicBezTo>
                    <a:cubicBezTo>
                      <a:pt x="352" y="252"/>
                      <a:pt x="377" y="295"/>
                      <a:pt x="372" y="329"/>
                    </a:cubicBezTo>
                    <a:cubicBezTo>
                      <a:pt x="370" y="340"/>
                      <a:pt x="366" y="348"/>
                      <a:pt x="360" y="354"/>
                    </a:cubicBezTo>
                    <a:cubicBezTo>
                      <a:pt x="353" y="360"/>
                      <a:pt x="344" y="364"/>
                      <a:pt x="334" y="365"/>
                    </a:cubicBezTo>
                    <a:cubicBezTo>
                      <a:pt x="322" y="366"/>
                      <a:pt x="313" y="354"/>
                      <a:pt x="300" y="349"/>
                    </a:cubicBezTo>
                    <a:cubicBezTo>
                      <a:pt x="290" y="345"/>
                      <a:pt x="277" y="349"/>
                      <a:pt x="270" y="343"/>
                    </a:cubicBezTo>
                    <a:cubicBezTo>
                      <a:pt x="262" y="337"/>
                      <a:pt x="263" y="322"/>
                      <a:pt x="257" y="315"/>
                    </a:cubicBezTo>
                    <a:cubicBezTo>
                      <a:pt x="251" y="308"/>
                      <a:pt x="238" y="309"/>
                      <a:pt x="233" y="302"/>
                    </a:cubicBezTo>
                    <a:cubicBezTo>
                      <a:pt x="215" y="281"/>
                      <a:pt x="197" y="265"/>
                      <a:pt x="157" y="274"/>
                    </a:cubicBezTo>
                    <a:cubicBezTo>
                      <a:pt x="133" y="280"/>
                      <a:pt x="105" y="295"/>
                      <a:pt x="79" y="290"/>
                    </a:cubicBezTo>
                    <a:cubicBezTo>
                      <a:pt x="48" y="283"/>
                      <a:pt x="37" y="248"/>
                      <a:pt x="31" y="220"/>
                    </a:cubicBezTo>
                    <a:cubicBezTo>
                      <a:pt x="26" y="199"/>
                      <a:pt x="5" y="176"/>
                      <a:pt x="2" y="151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926" name="Group 39"/>
            <p:cNvGrpSpPr>
              <a:grpSpLocks noChangeAspect="1"/>
            </p:cNvGrpSpPr>
            <p:nvPr/>
          </p:nvGrpSpPr>
          <p:grpSpPr bwMode="auto">
            <a:xfrm>
              <a:off x="9369806" y="5642236"/>
              <a:ext cx="819873" cy="540000"/>
              <a:chOff x="459" y="1886"/>
              <a:chExt cx="1088" cy="717"/>
            </a:xfrm>
          </p:grpSpPr>
          <p:sp>
            <p:nvSpPr>
              <p:cNvPr id="1002" name="Freeform 40"/>
              <p:cNvSpPr>
                <a:spLocks/>
              </p:cNvSpPr>
              <p:nvPr/>
            </p:nvSpPr>
            <p:spPr bwMode="auto">
              <a:xfrm>
                <a:off x="459" y="1886"/>
                <a:ext cx="1088" cy="717"/>
              </a:xfrm>
              <a:custGeom>
                <a:avLst/>
                <a:gdLst>
                  <a:gd name="T0" fmla="*/ 764 w 531"/>
                  <a:gd name="T1" fmla="*/ 765 h 328"/>
                  <a:gd name="T2" fmla="*/ 861 w 531"/>
                  <a:gd name="T3" fmla="*/ 846 h 328"/>
                  <a:gd name="T4" fmla="*/ 1092 w 531"/>
                  <a:gd name="T5" fmla="*/ 774 h 328"/>
                  <a:gd name="T6" fmla="*/ 1705 w 531"/>
                  <a:gd name="T7" fmla="*/ 879 h 328"/>
                  <a:gd name="T8" fmla="*/ 2862 w 531"/>
                  <a:gd name="T9" fmla="*/ 1559 h 328"/>
                  <a:gd name="T10" fmla="*/ 4051 w 531"/>
                  <a:gd name="T11" fmla="*/ 1548 h 328"/>
                  <a:gd name="T12" fmla="*/ 4430 w 531"/>
                  <a:gd name="T13" fmla="*/ 2475 h 328"/>
                  <a:gd name="T14" fmla="*/ 4059 w 531"/>
                  <a:gd name="T15" fmla="*/ 2776 h 328"/>
                  <a:gd name="T16" fmla="*/ 3821 w 531"/>
                  <a:gd name="T17" fmla="*/ 3331 h 328"/>
                  <a:gd name="T18" fmla="*/ 3450 w 531"/>
                  <a:gd name="T19" fmla="*/ 3279 h 328"/>
                  <a:gd name="T20" fmla="*/ 2985 w 531"/>
                  <a:gd name="T21" fmla="*/ 3355 h 328"/>
                  <a:gd name="T22" fmla="*/ 2393 w 531"/>
                  <a:gd name="T23" fmla="*/ 2896 h 328"/>
                  <a:gd name="T24" fmla="*/ 1838 w 531"/>
                  <a:gd name="T25" fmla="*/ 2977 h 328"/>
                  <a:gd name="T26" fmla="*/ 1305 w 531"/>
                  <a:gd name="T27" fmla="*/ 3259 h 328"/>
                  <a:gd name="T28" fmla="*/ 748 w 531"/>
                  <a:gd name="T29" fmla="*/ 3187 h 328"/>
                  <a:gd name="T30" fmla="*/ 285 w 531"/>
                  <a:gd name="T31" fmla="*/ 3216 h 328"/>
                  <a:gd name="T32" fmla="*/ 139 w 531"/>
                  <a:gd name="T33" fmla="*/ 2341 h 328"/>
                  <a:gd name="T34" fmla="*/ 121 w 531"/>
                  <a:gd name="T35" fmla="*/ 1047 h 328"/>
                  <a:gd name="T36" fmla="*/ 428 w 531"/>
                  <a:gd name="T37" fmla="*/ 9 h 328"/>
                  <a:gd name="T38" fmla="*/ 764 w 531"/>
                  <a:gd name="T39" fmla="*/ 765 h 32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31" h="328">
                    <a:moveTo>
                      <a:pt x="89" y="73"/>
                    </a:moveTo>
                    <a:cubicBezTo>
                      <a:pt x="93" y="82"/>
                      <a:pt x="98" y="81"/>
                      <a:pt x="100" y="81"/>
                    </a:cubicBezTo>
                    <a:cubicBezTo>
                      <a:pt x="109" y="79"/>
                      <a:pt x="118" y="77"/>
                      <a:pt x="127" y="74"/>
                    </a:cubicBezTo>
                    <a:cubicBezTo>
                      <a:pt x="150" y="69"/>
                      <a:pt x="176" y="76"/>
                      <a:pt x="198" y="84"/>
                    </a:cubicBezTo>
                    <a:cubicBezTo>
                      <a:pt x="244" y="101"/>
                      <a:pt x="284" y="138"/>
                      <a:pt x="333" y="149"/>
                    </a:cubicBezTo>
                    <a:cubicBezTo>
                      <a:pt x="378" y="158"/>
                      <a:pt x="425" y="136"/>
                      <a:pt x="471" y="148"/>
                    </a:cubicBezTo>
                    <a:cubicBezTo>
                      <a:pt x="516" y="160"/>
                      <a:pt x="531" y="194"/>
                      <a:pt x="515" y="237"/>
                    </a:cubicBezTo>
                    <a:cubicBezTo>
                      <a:pt x="508" y="256"/>
                      <a:pt x="483" y="252"/>
                      <a:pt x="472" y="266"/>
                    </a:cubicBezTo>
                    <a:cubicBezTo>
                      <a:pt x="459" y="280"/>
                      <a:pt x="460" y="312"/>
                      <a:pt x="444" y="319"/>
                    </a:cubicBezTo>
                    <a:cubicBezTo>
                      <a:pt x="430" y="326"/>
                      <a:pt x="417" y="313"/>
                      <a:pt x="401" y="314"/>
                    </a:cubicBezTo>
                    <a:cubicBezTo>
                      <a:pt x="384" y="314"/>
                      <a:pt x="365" y="328"/>
                      <a:pt x="347" y="321"/>
                    </a:cubicBezTo>
                    <a:cubicBezTo>
                      <a:pt x="320" y="312"/>
                      <a:pt x="302" y="292"/>
                      <a:pt x="278" y="277"/>
                    </a:cubicBezTo>
                    <a:cubicBezTo>
                      <a:pt x="253" y="262"/>
                      <a:pt x="238" y="273"/>
                      <a:pt x="214" y="285"/>
                    </a:cubicBezTo>
                    <a:cubicBezTo>
                      <a:pt x="195" y="294"/>
                      <a:pt x="174" y="309"/>
                      <a:pt x="152" y="312"/>
                    </a:cubicBezTo>
                    <a:cubicBezTo>
                      <a:pt x="130" y="314"/>
                      <a:pt x="108" y="301"/>
                      <a:pt x="87" y="305"/>
                    </a:cubicBezTo>
                    <a:cubicBezTo>
                      <a:pt x="66" y="310"/>
                      <a:pt x="56" y="322"/>
                      <a:pt x="33" y="308"/>
                    </a:cubicBezTo>
                    <a:cubicBezTo>
                      <a:pt x="0" y="287"/>
                      <a:pt x="14" y="259"/>
                      <a:pt x="16" y="224"/>
                    </a:cubicBezTo>
                    <a:cubicBezTo>
                      <a:pt x="18" y="183"/>
                      <a:pt x="24" y="141"/>
                      <a:pt x="14" y="100"/>
                    </a:cubicBezTo>
                    <a:cubicBezTo>
                      <a:pt x="7" y="69"/>
                      <a:pt x="1" y="0"/>
                      <a:pt x="50" y="1"/>
                    </a:cubicBezTo>
                    <a:cubicBezTo>
                      <a:pt x="83" y="1"/>
                      <a:pt x="84" y="49"/>
                      <a:pt x="89" y="73"/>
                    </a:cubicBezTo>
                    <a:close/>
                  </a:path>
                </a:pathLst>
              </a:custGeom>
              <a:solidFill>
                <a:srgbClr val="BDCB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3" name="Freeform 41"/>
              <p:cNvSpPr>
                <a:spLocks/>
              </p:cNvSpPr>
              <p:nvPr/>
            </p:nvSpPr>
            <p:spPr bwMode="auto">
              <a:xfrm>
                <a:off x="481" y="1910"/>
                <a:ext cx="871" cy="481"/>
              </a:xfrm>
              <a:custGeom>
                <a:avLst/>
                <a:gdLst>
                  <a:gd name="T0" fmla="*/ 3658 w 425"/>
                  <a:gd name="T1" fmla="*/ 1535 h 220"/>
                  <a:gd name="T2" fmla="*/ 2713 w 425"/>
                  <a:gd name="T3" fmla="*/ 1579 h 220"/>
                  <a:gd name="T4" fmla="*/ 1558 w 425"/>
                  <a:gd name="T5" fmla="*/ 899 h 220"/>
                  <a:gd name="T6" fmla="*/ 945 w 425"/>
                  <a:gd name="T7" fmla="*/ 802 h 220"/>
                  <a:gd name="T8" fmla="*/ 713 w 425"/>
                  <a:gd name="T9" fmla="*/ 866 h 220"/>
                  <a:gd name="T10" fmla="*/ 576 w 425"/>
                  <a:gd name="T11" fmla="*/ 785 h 220"/>
                  <a:gd name="T12" fmla="*/ 336 w 425"/>
                  <a:gd name="T13" fmla="*/ 9 h 220"/>
                  <a:gd name="T14" fmla="*/ 139 w 425"/>
                  <a:gd name="T15" fmla="*/ 971 h 220"/>
                  <a:gd name="T16" fmla="*/ 113 w 425"/>
                  <a:gd name="T17" fmla="*/ 2300 h 220"/>
                  <a:gd name="T18" fmla="*/ 449 w 425"/>
                  <a:gd name="T19" fmla="*/ 1463 h 220"/>
                  <a:gd name="T20" fmla="*/ 1221 w 425"/>
                  <a:gd name="T21" fmla="*/ 1047 h 220"/>
                  <a:gd name="T22" fmla="*/ 2238 w 425"/>
                  <a:gd name="T23" fmla="*/ 1524 h 220"/>
                  <a:gd name="T24" fmla="*/ 3658 w 425"/>
                  <a:gd name="T25" fmla="*/ 1535 h 2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5" h="220">
                    <a:moveTo>
                      <a:pt x="425" y="147"/>
                    </a:moveTo>
                    <a:cubicBezTo>
                      <a:pt x="388" y="147"/>
                      <a:pt x="352" y="159"/>
                      <a:pt x="315" y="151"/>
                    </a:cubicBezTo>
                    <a:cubicBezTo>
                      <a:pt x="267" y="141"/>
                      <a:pt x="227" y="103"/>
                      <a:pt x="181" y="86"/>
                    </a:cubicBezTo>
                    <a:cubicBezTo>
                      <a:pt x="159" y="78"/>
                      <a:pt x="133" y="71"/>
                      <a:pt x="110" y="77"/>
                    </a:cubicBezTo>
                    <a:cubicBezTo>
                      <a:pt x="101" y="79"/>
                      <a:pt x="92" y="81"/>
                      <a:pt x="83" y="83"/>
                    </a:cubicBezTo>
                    <a:cubicBezTo>
                      <a:pt x="81" y="84"/>
                      <a:pt x="71" y="85"/>
                      <a:pt x="67" y="75"/>
                    </a:cubicBezTo>
                    <a:cubicBezTo>
                      <a:pt x="61" y="51"/>
                      <a:pt x="63" y="2"/>
                      <a:pt x="39" y="1"/>
                    </a:cubicBezTo>
                    <a:cubicBezTo>
                      <a:pt x="0" y="0"/>
                      <a:pt x="9" y="62"/>
                      <a:pt x="16" y="93"/>
                    </a:cubicBezTo>
                    <a:cubicBezTo>
                      <a:pt x="26" y="134"/>
                      <a:pt x="15" y="178"/>
                      <a:pt x="13" y="220"/>
                    </a:cubicBezTo>
                    <a:cubicBezTo>
                      <a:pt x="22" y="184"/>
                      <a:pt x="30" y="165"/>
                      <a:pt x="52" y="140"/>
                    </a:cubicBezTo>
                    <a:cubicBezTo>
                      <a:pt x="73" y="114"/>
                      <a:pt x="112" y="109"/>
                      <a:pt x="142" y="100"/>
                    </a:cubicBezTo>
                    <a:cubicBezTo>
                      <a:pt x="172" y="91"/>
                      <a:pt x="201" y="126"/>
                      <a:pt x="260" y="146"/>
                    </a:cubicBezTo>
                    <a:cubicBezTo>
                      <a:pt x="318" y="165"/>
                      <a:pt x="364" y="157"/>
                      <a:pt x="425" y="147"/>
                    </a:cubicBezTo>
                    <a:close/>
                  </a:path>
                </a:pathLst>
              </a:custGeom>
              <a:solidFill>
                <a:srgbClr val="DFE4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4" name="Freeform 42"/>
              <p:cNvSpPr>
                <a:spLocks/>
              </p:cNvSpPr>
              <p:nvPr/>
            </p:nvSpPr>
            <p:spPr bwMode="auto">
              <a:xfrm>
                <a:off x="629" y="2279"/>
                <a:ext cx="893" cy="300"/>
              </a:xfrm>
              <a:custGeom>
                <a:avLst/>
                <a:gdLst>
                  <a:gd name="T0" fmla="*/ 0 w 436"/>
                  <a:gd name="T1" fmla="*/ 1253 h 137"/>
                  <a:gd name="T2" fmla="*/ 629 w 436"/>
                  <a:gd name="T3" fmla="*/ 1305 h 137"/>
                  <a:gd name="T4" fmla="*/ 1376 w 436"/>
                  <a:gd name="T5" fmla="*/ 874 h 137"/>
                  <a:gd name="T6" fmla="*/ 1778 w 436"/>
                  <a:gd name="T7" fmla="*/ 1007 h 137"/>
                  <a:gd name="T8" fmla="*/ 2337 w 436"/>
                  <a:gd name="T9" fmla="*/ 1430 h 137"/>
                  <a:gd name="T10" fmla="*/ 2697 w 436"/>
                  <a:gd name="T11" fmla="*/ 1334 h 137"/>
                  <a:gd name="T12" fmla="*/ 3066 w 436"/>
                  <a:gd name="T13" fmla="*/ 1386 h 137"/>
                  <a:gd name="T14" fmla="*/ 3255 w 436"/>
                  <a:gd name="T15" fmla="*/ 891 h 137"/>
                  <a:gd name="T16" fmla="*/ 3625 w 436"/>
                  <a:gd name="T17" fmla="*/ 653 h 137"/>
                  <a:gd name="T18" fmla="*/ 3670 w 436"/>
                  <a:gd name="T19" fmla="*/ 0 h 137"/>
                  <a:gd name="T20" fmla="*/ 3461 w 436"/>
                  <a:gd name="T21" fmla="*/ 536 h 137"/>
                  <a:gd name="T22" fmla="*/ 2966 w 436"/>
                  <a:gd name="T23" fmla="*/ 819 h 137"/>
                  <a:gd name="T24" fmla="*/ 2638 w 436"/>
                  <a:gd name="T25" fmla="*/ 1016 h 137"/>
                  <a:gd name="T26" fmla="*/ 2206 w 436"/>
                  <a:gd name="T27" fmla="*/ 882 h 137"/>
                  <a:gd name="T28" fmla="*/ 1409 w 436"/>
                  <a:gd name="T29" fmla="*/ 653 h 137"/>
                  <a:gd name="T30" fmla="*/ 825 w 436"/>
                  <a:gd name="T31" fmla="*/ 1084 h 137"/>
                  <a:gd name="T32" fmla="*/ 248 w 436"/>
                  <a:gd name="T33" fmla="*/ 1185 h 137"/>
                  <a:gd name="T34" fmla="*/ 0 w 436"/>
                  <a:gd name="T35" fmla="*/ 1253 h 13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36" h="137">
                    <a:moveTo>
                      <a:pt x="0" y="119"/>
                    </a:moveTo>
                    <a:cubicBezTo>
                      <a:pt x="15" y="112"/>
                      <a:pt x="57" y="130"/>
                      <a:pt x="73" y="124"/>
                    </a:cubicBezTo>
                    <a:cubicBezTo>
                      <a:pt x="88" y="118"/>
                      <a:pt x="138" y="91"/>
                      <a:pt x="160" y="83"/>
                    </a:cubicBezTo>
                    <a:cubicBezTo>
                      <a:pt x="182" y="76"/>
                      <a:pt x="187" y="81"/>
                      <a:pt x="207" y="96"/>
                    </a:cubicBezTo>
                    <a:cubicBezTo>
                      <a:pt x="228" y="110"/>
                      <a:pt x="257" y="135"/>
                      <a:pt x="272" y="136"/>
                    </a:cubicBezTo>
                    <a:cubicBezTo>
                      <a:pt x="287" y="137"/>
                      <a:pt x="297" y="131"/>
                      <a:pt x="314" y="127"/>
                    </a:cubicBezTo>
                    <a:cubicBezTo>
                      <a:pt x="330" y="124"/>
                      <a:pt x="348" y="137"/>
                      <a:pt x="357" y="132"/>
                    </a:cubicBezTo>
                    <a:cubicBezTo>
                      <a:pt x="365" y="127"/>
                      <a:pt x="370" y="98"/>
                      <a:pt x="379" y="85"/>
                    </a:cubicBezTo>
                    <a:cubicBezTo>
                      <a:pt x="388" y="72"/>
                      <a:pt x="412" y="68"/>
                      <a:pt x="422" y="62"/>
                    </a:cubicBezTo>
                    <a:cubicBezTo>
                      <a:pt x="436" y="52"/>
                      <a:pt x="435" y="7"/>
                      <a:pt x="427" y="0"/>
                    </a:cubicBezTo>
                    <a:cubicBezTo>
                      <a:pt x="429" y="20"/>
                      <a:pt x="428" y="41"/>
                      <a:pt x="403" y="51"/>
                    </a:cubicBezTo>
                    <a:cubicBezTo>
                      <a:pt x="377" y="60"/>
                      <a:pt x="354" y="57"/>
                      <a:pt x="345" y="78"/>
                    </a:cubicBezTo>
                    <a:cubicBezTo>
                      <a:pt x="337" y="99"/>
                      <a:pt x="327" y="88"/>
                      <a:pt x="307" y="97"/>
                    </a:cubicBezTo>
                    <a:cubicBezTo>
                      <a:pt x="288" y="106"/>
                      <a:pt x="283" y="105"/>
                      <a:pt x="257" y="84"/>
                    </a:cubicBezTo>
                    <a:cubicBezTo>
                      <a:pt x="231" y="64"/>
                      <a:pt x="191" y="49"/>
                      <a:pt x="164" y="62"/>
                    </a:cubicBezTo>
                    <a:cubicBezTo>
                      <a:pt x="140" y="74"/>
                      <a:pt x="119" y="91"/>
                      <a:pt x="96" y="103"/>
                    </a:cubicBezTo>
                    <a:cubicBezTo>
                      <a:pt x="73" y="115"/>
                      <a:pt x="43" y="114"/>
                      <a:pt x="29" y="113"/>
                    </a:cubicBezTo>
                    <a:cubicBezTo>
                      <a:pt x="16" y="113"/>
                      <a:pt x="0" y="119"/>
                      <a:pt x="0" y="119"/>
                    </a:cubicBezTo>
                    <a:close/>
                  </a:path>
                </a:pathLst>
              </a:custGeom>
              <a:solidFill>
                <a:srgbClr val="99AA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5" name="Freeform 43"/>
              <p:cNvSpPr>
                <a:spLocks/>
              </p:cNvSpPr>
              <p:nvPr/>
            </p:nvSpPr>
            <p:spPr bwMode="auto">
              <a:xfrm>
                <a:off x="516" y="1954"/>
                <a:ext cx="162" cy="264"/>
              </a:xfrm>
              <a:custGeom>
                <a:avLst/>
                <a:gdLst>
                  <a:gd name="T0" fmla="*/ 156 w 79"/>
                  <a:gd name="T1" fmla="*/ 0 h 121"/>
                  <a:gd name="T2" fmla="*/ 51 w 79"/>
                  <a:gd name="T3" fmla="*/ 456 h 121"/>
                  <a:gd name="T4" fmla="*/ 121 w 79"/>
                  <a:gd name="T5" fmla="*/ 729 h 121"/>
                  <a:gd name="T6" fmla="*/ 121 w 79"/>
                  <a:gd name="T7" fmla="*/ 1071 h 121"/>
                  <a:gd name="T8" fmla="*/ 148 w 79"/>
                  <a:gd name="T9" fmla="*/ 1257 h 121"/>
                  <a:gd name="T10" fmla="*/ 285 w 79"/>
                  <a:gd name="T11" fmla="*/ 1019 h 121"/>
                  <a:gd name="T12" fmla="*/ 681 w 79"/>
                  <a:gd name="T13" fmla="*/ 790 h 121"/>
                  <a:gd name="T14" fmla="*/ 336 w 79"/>
                  <a:gd name="T15" fmla="*/ 748 h 121"/>
                  <a:gd name="T16" fmla="*/ 303 w 79"/>
                  <a:gd name="T17" fmla="*/ 476 h 121"/>
                  <a:gd name="T18" fmla="*/ 240 w 79"/>
                  <a:gd name="T19" fmla="*/ 157 h 1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121">
                    <a:moveTo>
                      <a:pt x="18" y="0"/>
                    </a:moveTo>
                    <a:cubicBezTo>
                      <a:pt x="0" y="6"/>
                      <a:pt x="5" y="30"/>
                      <a:pt x="6" y="44"/>
                    </a:cubicBezTo>
                    <a:cubicBezTo>
                      <a:pt x="8" y="53"/>
                      <a:pt x="11" y="61"/>
                      <a:pt x="14" y="70"/>
                    </a:cubicBezTo>
                    <a:cubicBezTo>
                      <a:pt x="16" y="81"/>
                      <a:pt x="15" y="92"/>
                      <a:pt x="14" y="103"/>
                    </a:cubicBezTo>
                    <a:cubicBezTo>
                      <a:pt x="13" y="107"/>
                      <a:pt x="10" y="121"/>
                      <a:pt x="17" y="121"/>
                    </a:cubicBezTo>
                    <a:cubicBezTo>
                      <a:pt x="24" y="121"/>
                      <a:pt x="29" y="102"/>
                      <a:pt x="33" y="98"/>
                    </a:cubicBezTo>
                    <a:cubicBezTo>
                      <a:pt x="44" y="88"/>
                      <a:pt x="76" y="91"/>
                      <a:pt x="79" y="76"/>
                    </a:cubicBezTo>
                    <a:cubicBezTo>
                      <a:pt x="67" y="71"/>
                      <a:pt x="50" y="89"/>
                      <a:pt x="39" y="72"/>
                    </a:cubicBezTo>
                    <a:cubicBezTo>
                      <a:pt x="35" y="66"/>
                      <a:pt x="36" y="53"/>
                      <a:pt x="35" y="46"/>
                    </a:cubicBezTo>
                    <a:cubicBezTo>
                      <a:pt x="34" y="34"/>
                      <a:pt x="31" y="25"/>
                      <a:pt x="28" y="15"/>
                    </a:cubicBezTo>
                  </a:path>
                </a:pathLst>
              </a:custGeom>
              <a:solidFill>
                <a:srgbClr val="EFF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6" name="Freeform 44"/>
              <p:cNvSpPr>
                <a:spLocks/>
              </p:cNvSpPr>
              <p:nvPr/>
            </p:nvSpPr>
            <p:spPr bwMode="auto">
              <a:xfrm>
                <a:off x="551" y="2115"/>
                <a:ext cx="61" cy="75"/>
              </a:xfrm>
              <a:custGeom>
                <a:avLst/>
                <a:gdLst>
                  <a:gd name="T0" fmla="*/ 41 w 30"/>
                  <a:gd name="T1" fmla="*/ 185 h 34"/>
                  <a:gd name="T2" fmla="*/ 16 w 30"/>
                  <a:gd name="T3" fmla="*/ 364 h 34"/>
                  <a:gd name="T4" fmla="*/ 100 w 30"/>
                  <a:gd name="T5" fmla="*/ 223 h 34"/>
                  <a:gd name="T6" fmla="*/ 252 w 30"/>
                  <a:gd name="T7" fmla="*/ 126 h 34"/>
                  <a:gd name="T8" fmla="*/ 67 w 30"/>
                  <a:gd name="T9" fmla="*/ 15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5" y="17"/>
                    </a:moveTo>
                    <a:cubicBezTo>
                      <a:pt x="1" y="22"/>
                      <a:pt x="0" y="29"/>
                      <a:pt x="2" y="34"/>
                    </a:cubicBezTo>
                    <a:cubicBezTo>
                      <a:pt x="7" y="33"/>
                      <a:pt x="7" y="25"/>
                      <a:pt x="12" y="21"/>
                    </a:cubicBezTo>
                    <a:cubicBezTo>
                      <a:pt x="18" y="17"/>
                      <a:pt x="25" y="18"/>
                      <a:pt x="30" y="12"/>
                    </a:cubicBezTo>
                    <a:cubicBezTo>
                      <a:pt x="27" y="0"/>
                      <a:pt x="13" y="8"/>
                      <a:pt x="8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7" name="Freeform 45"/>
              <p:cNvSpPr>
                <a:spLocks/>
              </p:cNvSpPr>
              <p:nvPr/>
            </p:nvSpPr>
            <p:spPr bwMode="auto">
              <a:xfrm>
                <a:off x="625" y="2122"/>
                <a:ext cx="20" cy="15"/>
              </a:xfrm>
              <a:custGeom>
                <a:avLst/>
                <a:gdLst>
                  <a:gd name="T0" fmla="*/ 40 w 10"/>
                  <a:gd name="T1" fmla="*/ 19 h 7"/>
                  <a:gd name="T2" fmla="*/ 0 w 10"/>
                  <a:gd name="T3" fmla="*/ 60 h 7"/>
                  <a:gd name="T4" fmla="*/ 80 w 10"/>
                  <a:gd name="T5" fmla="*/ 19 h 7"/>
                  <a:gd name="T6" fmla="*/ 40 w 10"/>
                  <a:gd name="T7" fmla="*/ 19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7">
                    <a:moveTo>
                      <a:pt x="5" y="2"/>
                    </a:moveTo>
                    <a:cubicBezTo>
                      <a:pt x="2" y="3"/>
                      <a:pt x="0" y="4"/>
                      <a:pt x="0" y="6"/>
                    </a:cubicBezTo>
                    <a:cubicBezTo>
                      <a:pt x="4" y="7"/>
                      <a:pt x="8" y="5"/>
                      <a:pt x="10" y="2"/>
                    </a:cubicBezTo>
                    <a:cubicBezTo>
                      <a:pt x="8" y="0"/>
                      <a:pt x="6" y="1"/>
                      <a:pt x="5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8" name="Freeform 46"/>
              <p:cNvSpPr>
                <a:spLocks/>
              </p:cNvSpPr>
              <p:nvPr/>
            </p:nvSpPr>
            <p:spPr bwMode="auto">
              <a:xfrm>
                <a:off x="1147" y="2443"/>
                <a:ext cx="272" cy="140"/>
              </a:xfrm>
              <a:custGeom>
                <a:avLst/>
                <a:gdLst>
                  <a:gd name="T0" fmla="*/ 41 w 133"/>
                  <a:gd name="T1" fmla="*/ 556 h 64"/>
                  <a:gd name="T2" fmla="*/ 360 w 133"/>
                  <a:gd name="T3" fmla="*/ 556 h 64"/>
                  <a:gd name="T4" fmla="*/ 736 w 133"/>
                  <a:gd name="T5" fmla="*/ 545 h 64"/>
                  <a:gd name="T6" fmla="*/ 957 w 133"/>
                  <a:gd name="T7" fmla="*/ 354 h 64"/>
                  <a:gd name="T8" fmla="*/ 1137 w 133"/>
                  <a:gd name="T9" fmla="*/ 0 h 64"/>
                  <a:gd name="T10" fmla="*/ 892 w 133"/>
                  <a:gd name="T11" fmla="*/ 201 h 64"/>
                  <a:gd name="T12" fmla="*/ 656 w 133"/>
                  <a:gd name="T13" fmla="*/ 451 h 64"/>
                  <a:gd name="T14" fmla="*/ 292 w 133"/>
                  <a:gd name="T15" fmla="*/ 512 h 64"/>
                  <a:gd name="T16" fmla="*/ 0 w 133"/>
                  <a:gd name="T17" fmla="*/ 512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3" h="64">
                    <a:moveTo>
                      <a:pt x="5" y="53"/>
                    </a:moveTo>
                    <a:cubicBezTo>
                      <a:pt x="15" y="64"/>
                      <a:pt x="31" y="57"/>
                      <a:pt x="42" y="53"/>
                    </a:cubicBezTo>
                    <a:cubicBezTo>
                      <a:pt x="58" y="47"/>
                      <a:pt x="71" y="48"/>
                      <a:pt x="86" y="52"/>
                    </a:cubicBezTo>
                    <a:cubicBezTo>
                      <a:pt x="104" y="57"/>
                      <a:pt x="107" y="50"/>
                      <a:pt x="112" y="34"/>
                    </a:cubicBezTo>
                    <a:cubicBezTo>
                      <a:pt x="116" y="19"/>
                      <a:pt x="119" y="8"/>
                      <a:pt x="133" y="0"/>
                    </a:cubicBezTo>
                    <a:cubicBezTo>
                      <a:pt x="123" y="1"/>
                      <a:pt x="108" y="10"/>
                      <a:pt x="104" y="19"/>
                    </a:cubicBezTo>
                    <a:cubicBezTo>
                      <a:pt x="96" y="34"/>
                      <a:pt x="96" y="40"/>
                      <a:pt x="77" y="43"/>
                    </a:cubicBezTo>
                    <a:cubicBezTo>
                      <a:pt x="62" y="45"/>
                      <a:pt x="49" y="44"/>
                      <a:pt x="34" y="49"/>
                    </a:cubicBezTo>
                    <a:cubicBezTo>
                      <a:pt x="23" y="52"/>
                      <a:pt x="11" y="58"/>
                      <a:pt x="0" y="49"/>
                    </a:cubicBezTo>
                  </a:path>
                </a:pathLst>
              </a:custGeom>
              <a:solidFill>
                <a:srgbClr val="7787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9" name="Freeform 47"/>
              <p:cNvSpPr>
                <a:spLocks/>
              </p:cNvSpPr>
              <p:nvPr/>
            </p:nvSpPr>
            <p:spPr bwMode="auto">
              <a:xfrm>
                <a:off x="459" y="1886"/>
                <a:ext cx="1088" cy="717"/>
              </a:xfrm>
              <a:custGeom>
                <a:avLst/>
                <a:gdLst>
                  <a:gd name="T0" fmla="*/ 764 w 531"/>
                  <a:gd name="T1" fmla="*/ 765 h 328"/>
                  <a:gd name="T2" fmla="*/ 861 w 531"/>
                  <a:gd name="T3" fmla="*/ 846 h 328"/>
                  <a:gd name="T4" fmla="*/ 1092 w 531"/>
                  <a:gd name="T5" fmla="*/ 774 h 328"/>
                  <a:gd name="T6" fmla="*/ 1705 w 531"/>
                  <a:gd name="T7" fmla="*/ 879 h 328"/>
                  <a:gd name="T8" fmla="*/ 2862 w 531"/>
                  <a:gd name="T9" fmla="*/ 1559 h 328"/>
                  <a:gd name="T10" fmla="*/ 4051 w 531"/>
                  <a:gd name="T11" fmla="*/ 1548 h 328"/>
                  <a:gd name="T12" fmla="*/ 4430 w 531"/>
                  <a:gd name="T13" fmla="*/ 2475 h 328"/>
                  <a:gd name="T14" fmla="*/ 4059 w 531"/>
                  <a:gd name="T15" fmla="*/ 2776 h 328"/>
                  <a:gd name="T16" fmla="*/ 3821 w 531"/>
                  <a:gd name="T17" fmla="*/ 3331 h 328"/>
                  <a:gd name="T18" fmla="*/ 3450 w 531"/>
                  <a:gd name="T19" fmla="*/ 3279 h 328"/>
                  <a:gd name="T20" fmla="*/ 2985 w 531"/>
                  <a:gd name="T21" fmla="*/ 3355 h 328"/>
                  <a:gd name="T22" fmla="*/ 2393 w 531"/>
                  <a:gd name="T23" fmla="*/ 2896 h 328"/>
                  <a:gd name="T24" fmla="*/ 1838 w 531"/>
                  <a:gd name="T25" fmla="*/ 2977 h 328"/>
                  <a:gd name="T26" fmla="*/ 1305 w 531"/>
                  <a:gd name="T27" fmla="*/ 3259 h 328"/>
                  <a:gd name="T28" fmla="*/ 748 w 531"/>
                  <a:gd name="T29" fmla="*/ 3187 h 328"/>
                  <a:gd name="T30" fmla="*/ 285 w 531"/>
                  <a:gd name="T31" fmla="*/ 3216 h 328"/>
                  <a:gd name="T32" fmla="*/ 139 w 531"/>
                  <a:gd name="T33" fmla="*/ 2341 h 328"/>
                  <a:gd name="T34" fmla="*/ 121 w 531"/>
                  <a:gd name="T35" fmla="*/ 1047 h 328"/>
                  <a:gd name="T36" fmla="*/ 428 w 531"/>
                  <a:gd name="T37" fmla="*/ 9 h 328"/>
                  <a:gd name="T38" fmla="*/ 764 w 531"/>
                  <a:gd name="T39" fmla="*/ 765 h 32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31" h="328">
                    <a:moveTo>
                      <a:pt x="89" y="73"/>
                    </a:moveTo>
                    <a:cubicBezTo>
                      <a:pt x="93" y="82"/>
                      <a:pt x="98" y="81"/>
                      <a:pt x="100" y="81"/>
                    </a:cubicBezTo>
                    <a:cubicBezTo>
                      <a:pt x="109" y="79"/>
                      <a:pt x="118" y="77"/>
                      <a:pt x="127" y="74"/>
                    </a:cubicBezTo>
                    <a:cubicBezTo>
                      <a:pt x="150" y="69"/>
                      <a:pt x="176" y="76"/>
                      <a:pt x="198" y="84"/>
                    </a:cubicBezTo>
                    <a:cubicBezTo>
                      <a:pt x="244" y="101"/>
                      <a:pt x="284" y="138"/>
                      <a:pt x="333" y="149"/>
                    </a:cubicBezTo>
                    <a:cubicBezTo>
                      <a:pt x="378" y="158"/>
                      <a:pt x="425" y="136"/>
                      <a:pt x="471" y="148"/>
                    </a:cubicBezTo>
                    <a:cubicBezTo>
                      <a:pt x="516" y="160"/>
                      <a:pt x="531" y="194"/>
                      <a:pt x="515" y="237"/>
                    </a:cubicBezTo>
                    <a:cubicBezTo>
                      <a:pt x="508" y="256"/>
                      <a:pt x="483" y="252"/>
                      <a:pt x="472" y="266"/>
                    </a:cubicBezTo>
                    <a:cubicBezTo>
                      <a:pt x="459" y="280"/>
                      <a:pt x="460" y="312"/>
                      <a:pt x="444" y="319"/>
                    </a:cubicBezTo>
                    <a:cubicBezTo>
                      <a:pt x="430" y="326"/>
                      <a:pt x="417" y="313"/>
                      <a:pt x="401" y="314"/>
                    </a:cubicBezTo>
                    <a:cubicBezTo>
                      <a:pt x="384" y="314"/>
                      <a:pt x="365" y="328"/>
                      <a:pt x="347" y="321"/>
                    </a:cubicBezTo>
                    <a:cubicBezTo>
                      <a:pt x="320" y="312"/>
                      <a:pt x="302" y="292"/>
                      <a:pt x="278" y="277"/>
                    </a:cubicBezTo>
                    <a:cubicBezTo>
                      <a:pt x="253" y="262"/>
                      <a:pt x="238" y="273"/>
                      <a:pt x="214" y="285"/>
                    </a:cubicBezTo>
                    <a:cubicBezTo>
                      <a:pt x="195" y="294"/>
                      <a:pt x="174" y="309"/>
                      <a:pt x="152" y="312"/>
                    </a:cubicBezTo>
                    <a:cubicBezTo>
                      <a:pt x="130" y="314"/>
                      <a:pt x="108" y="301"/>
                      <a:pt x="87" y="305"/>
                    </a:cubicBezTo>
                    <a:cubicBezTo>
                      <a:pt x="66" y="310"/>
                      <a:pt x="56" y="322"/>
                      <a:pt x="33" y="308"/>
                    </a:cubicBezTo>
                    <a:cubicBezTo>
                      <a:pt x="0" y="287"/>
                      <a:pt x="14" y="259"/>
                      <a:pt x="16" y="224"/>
                    </a:cubicBezTo>
                    <a:cubicBezTo>
                      <a:pt x="18" y="183"/>
                      <a:pt x="24" y="141"/>
                      <a:pt x="14" y="100"/>
                    </a:cubicBezTo>
                    <a:cubicBezTo>
                      <a:pt x="7" y="69"/>
                      <a:pt x="1" y="0"/>
                      <a:pt x="50" y="1"/>
                    </a:cubicBezTo>
                    <a:cubicBezTo>
                      <a:pt x="83" y="1"/>
                      <a:pt x="84" y="49"/>
                      <a:pt x="89" y="73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927" name="Group 48"/>
            <p:cNvGrpSpPr>
              <a:grpSpLocks noChangeAspect="1"/>
            </p:cNvGrpSpPr>
            <p:nvPr/>
          </p:nvGrpSpPr>
          <p:grpSpPr bwMode="auto">
            <a:xfrm>
              <a:off x="10271573" y="5357460"/>
              <a:ext cx="818661" cy="540000"/>
              <a:chOff x="1727" y="1873"/>
              <a:chExt cx="1087" cy="717"/>
            </a:xfrm>
          </p:grpSpPr>
          <p:sp>
            <p:nvSpPr>
              <p:cNvPr id="994" name="Freeform 49"/>
              <p:cNvSpPr>
                <a:spLocks/>
              </p:cNvSpPr>
              <p:nvPr/>
            </p:nvSpPr>
            <p:spPr bwMode="auto">
              <a:xfrm>
                <a:off x="1727" y="1873"/>
                <a:ext cx="1087" cy="717"/>
              </a:xfrm>
              <a:custGeom>
                <a:avLst/>
                <a:gdLst>
                  <a:gd name="T0" fmla="*/ 764 w 531"/>
                  <a:gd name="T1" fmla="*/ 765 h 328"/>
                  <a:gd name="T2" fmla="*/ 860 w 531"/>
                  <a:gd name="T3" fmla="*/ 846 h 328"/>
                  <a:gd name="T4" fmla="*/ 1089 w 531"/>
                  <a:gd name="T5" fmla="*/ 774 h 328"/>
                  <a:gd name="T6" fmla="*/ 1697 w 531"/>
                  <a:gd name="T7" fmla="*/ 879 h 328"/>
                  <a:gd name="T8" fmla="*/ 2850 w 531"/>
                  <a:gd name="T9" fmla="*/ 1559 h 328"/>
                  <a:gd name="T10" fmla="*/ 4039 w 531"/>
                  <a:gd name="T11" fmla="*/ 1548 h 328"/>
                  <a:gd name="T12" fmla="*/ 4418 w 531"/>
                  <a:gd name="T13" fmla="*/ 2475 h 328"/>
                  <a:gd name="T14" fmla="*/ 4047 w 531"/>
                  <a:gd name="T15" fmla="*/ 2776 h 328"/>
                  <a:gd name="T16" fmla="*/ 3810 w 531"/>
                  <a:gd name="T17" fmla="*/ 3331 h 328"/>
                  <a:gd name="T18" fmla="*/ 3441 w 531"/>
                  <a:gd name="T19" fmla="*/ 3279 h 328"/>
                  <a:gd name="T20" fmla="*/ 2974 w 531"/>
                  <a:gd name="T21" fmla="*/ 3355 h 328"/>
                  <a:gd name="T22" fmla="*/ 2385 w 531"/>
                  <a:gd name="T23" fmla="*/ 2896 h 328"/>
                  <a:gd name="T24" fmla="*/ 1836 w 531"/>
                  <a:gd name="T25" fmla="*/ 2977 h 328"/>
                  <a:gd name="T26" fmla="*/ 1304 w 531"/>
                  <a:gd name="T27" fmla="*/ 3259 h 328"/>
                  <a:gd name="T28" fmla="*/ 745 w 531"/>
                  <a:gd name="T29" fmla="*/ 3187 h 328"/>
                  <a:gd name="T30" fmla="*/ 285 w 531"/>
                  <a:gd name="T31" fmla="*/ 3216 h 328"/>
                  <a:gd name="T32" fmla="*/ 139 w 531"/>
                  <a:gd name="T33" fmla="*/ 2341 h 328"/>
                  <a:gd name="T34" fmla="*/ 121 w 531"/>
                  <a:gd name="T35" fmla="*/ 1047 h 328"/>
                  <a:gd name="T36" fmla="*/ 428 w 531"/>
                  <a:gd name="T37" fmla="*/ 9 h 328"/>
                  <a:gd name="T38" fmla="*/ 764 w 531"/>
                  <a:gd name="T39" fmla="*/ 765 h 32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31" h="328">
                    <a:moveTo>
                      <a:pt x="89" y="73"/>
                    </a:moveTo>
                    <a:cubicBezTo>
                      <a:pt x="93" y="82"/>
                      <a:pt x="98" y="81"/>
                      <a:pt x="100" y="81"/>
                    </a:cubicBezTo>
                    <a:cubicBezTo>
                      <a:pt x="109" y="79"/>
                      <a:pt x="118" y="77"/>
                      <a:pt x="127" y="74"/>
                    </a:cubicBezTo>
                    <a:cubicBezTo>
                      <a:pt x="150" y="69"/>
                      <a:pt x="176" y="76"/>
                      <a:pt x="198" y="84"/>
                    </a:cubicBezTo>
                    <a:cubicBezTo>
                      <a:pt x="244" y="101"/>
                      <a:pt x="284" y="138"/>
                      <a:pt x="332" y="149"/>
                    </a:cubicBezTo>
                    <a:cubicBezTo>
                      <a:pt x="378" y="158"/>
                      <a:pt x="425" y="136"/>
                      <a:pt x="471" y="148"/>
                    </a:cubicBezTo>
                    <a:cubicBezTo>
                      <a:pt x="516" y="160"/>
                      <a:pt x="531" y="194"/>
                      <a:pt x="515" y="237"/>
                    </a:cubicBezTo>
                    <a:cubicBezTo>
                      <a:pt x="508" y="256"/>
                      <a:pt x="483" y="252"/>
                      <a:pt x="472" y="266"/>
                    </a:cubicBezTo>
                    <a:cubicBezTo>
                      <a:pt x="459" y="280"/>
                      <a:pt x="460" y="312"/>
                      <a:pt x="444" y="319"/>
                    </a:cubicBezTo>
                    <a:cubicBezTo>
                      <a:pt x="430" y="326"/>
                      <a:pt x="417" y="313"/>
                      <a:pt x="401" y="314"/>
                    </a:cubicBezTo>
                    <a:cubicBezTo>
                      <a:pt x="384" y="314"/>
                      <a:pt x="365" y="328"/>
                      <a:pt x="347" y="321"/>
                    </a:cubicBezTo>
                    <a:cubicBezTo>
                      <a:pt x="320" y="312"/>
                      <a:pt x="302" y="292"/>
                      <a:pt x="278" y="277"/>
                    </a:cubicBezTo>
                    <a:cubicBezTo>
                      <a:pt x="253" y="262"/>
                      <a:pt x="238" y="273"/>
                      <a:pt x="214" y="285"/>
                    </a:cubicBezTo>
                    <a:cubicBezTo>
                      <a:pt x="195" y="294"/>
                      <a:pt x="174" y="309"/>
                      <a:pt x="152" y="312"/>
                    </a:cubicBezTo>
                    <a:cubicBezTo>
                      <a:pt x="130" y="314"/>
                      <a:pt x="108" y="301"/>
                      <a:pt x="87" y="305"/>
                    </a:cubicBezTo>
                    <a:cubicBezTo>
                      <a:pt x="66" y="310"/>
                      <a:pt x="56" y="322"/>
                      <a:pt x="33" y="308"/>
                    </a:cubicBezTo>
                    <a:cubicBezTo>
                      <a:pt x="0" y="287"/>
                      <a:pt x="14" y="259"/>
                      <a:pt x="16" y="224"/>
                    </a:cubicBezTo>
                    <a:cubicBezTo>
                      <a:pt x="18" y="183"/>
                      <a:pt x="24" y="141"/>
                      <a:pt x="14" y="100"/>
                    </a:cubicBezTo>
                    <a:cubicBezTo>
                      <a:pt x="7" y="69"/>
                      <a:pt x="1" y="0"/>
                      <a:pt x="50" y="1"/>
                    </a:cubicBezTo>
                    <a:cubicBezTo>
                      <a:pt x="82" y="1"/>
                      <a:pt x="83" y="49"/>
                      <a:pt x="89" y="73"/>
                    </a:cubicBezTo>
                    <a:close/>
                  </a:path>
                </a:pathLst>
              </a:custGeom>
              <a:solidFill>
                <a:srgbClr val="9167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5" name="Freeform 50"/>
              <p:cNvSpPr>
                <a:spLocks/>
              </p:cNvSpPr>
              <p:nvPr/>
            </p:nvSpPr>
            <p:spPr bwMode="auto">
              <a:xfrm>
                <a:off x="1749" y="1897"/>
                <a:ext cx="871" cy="481"/>
              </a:xfrm>
              <a:custGeom>
                <a:avLst/>
                <a:gdLst>
                  <a:gd name="T0" fmla="*/ 3658 w 425"/>
                  <a:gd name="T1" fmla="*/ 1535 h 220"/>
                  <a:gd name="T2" fmla="*/ 2713 w 425"/>
                  <a:gd name="T3" fmla="*/ 1579 h 220"/>
                  <a:gd name="T4" fmla="*/ 1558 w 425"/>
                  <a:gd name="T5" fmla="*/ 899 h 220"/>
                  <a:gd name="T6" fmla="*/ 945 w 425"/>
                  <a:gd name="T7" fmla="*/ 802 h 220"/>
                  <a:gd name="T8" fmla="*/ 713 w 425"/>
                  <a:gd name="T9" fmla="*/ 866 h 220"/>
                  <a:gd name="T10" fmla="*/ 576 w 425"/>
                  <a:gd name="T11" fmla="*/ 785 h 220"/>
                  <a:gd name="T12" fmla="*/ 328 w 425"/>
                  <a:gd name="T13" fmla="*/ 9 h 220"/>
                  <a:gd name="T14" fmla="*/ 139 w 425"/>
                  <a:gd name="T15" fmla="*/ 971 h 220"/>
                  <a:gd name="T16" fmla="*/ 113 w 425"/>
                  <a:gd name="T17" fmla="*/ 2300 h 220"/>
                  <a:gd name="T18" fmla="*/ 449 w 425"/>
                  <a:gd name="T19" fmla="*/ 1463 h 220"/>
                  <a:gd name="T20" fmla="*/ 1221 w 425"/>
                  <a:gd name="T21" fmla="*/ 1047 h 220"/>
                  <a:gd name="T22" fmla="*/ 2238 w 425"/>
                  <a:gd name="T23" fmla="*/ 1524 h 220"/>
                  <a:gd name="T24" fmla="*/ 3658 w 425"/>
                  <a:gd name="T25" fmla="*/ 1535 h 2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5" h="220">
                    <a:moveTo>
                      <a:pt x="425" y="147"/>
                    </a:moveTo>
                    <a:cubicBezTo>
                      <a:pt x="388" y="147"/>
                      <a:pt x="352" y="159"/>
                      <a:pt x="315" y="151"/>
                    </a:cubicBezTo>
                    <a:cubicBezTo>
                      <a:pt x="267" y="141"/>
                      <a:pt x="227" y="103"/>
                      <a:pt x="181" y="86"/>
                    </a:cubicBezTo>
                    <a:cubicBezTo>
                      <a:pt x="159" y="78"/>
                      <a:pt x="133" y="71"/>
                      <a:pt x="110" y="77"/>
                    </a:cubicBezTo>
                    <a:cubicBezTo>
                      <a:pt x="101" y="79"/>
                      <a:pt x="92" y="81"/>
                      <a:pt x="83" y="83"/>
                    </a:cubicBezTo>
                    <a:cubicBezTo>
                      <a:pt x="80" y="84"/>
                      <a:pt x="71" y="85"/>
                      <a:pt x="67" y="75"/>
                    </a:cubicBezTo>
                    <a:cubicBezTo>
                      <a:pt x="61" y="51"/>
                      <a:pt x="63" y="2"/>
                      <a:pt x="38" y="1"/>
                    </a:cubicBezTo>
                    <a:cubicBezTo>
                      <a:pt x="0" y="0"/>
                      <a:pt x="9" y="62"/>
                      <a:pt x="16" y="93"/>
                    </a:cubicBezTo>
                    <a:cubicBezTo>
                      <a:pt x="26" y="134"/>
                      <a:pt x="15" y="178"/>
                      <a:pt x="13" y="220"/>
                    </a:cubicBezTo>
                    <a:cubicBezTo>
                      <a:pt x="22" y="184"/>
                      <a:pt x="30" y="165"/>
                      <a:pt x="52" y="140"/>
                    </a:cubicBezTo>
                    <a:cubicBezTo>
                      <a:pt x="73" y="114"/>
                      <a:pt x="112" y="109"/>
                      <a:pt x="142" y="100"/>
                    </a:cubicBezTo>
                    <a:cubicBezTo>
                      <a:pt x="172" y="91"/>
                      <a:pt x="201" y="126"/>
                      <a:pt x="260" y="146"/>
                    </a:cubicBezTo>
                    <a:cubicBezTo>
                      <a:pt x="318" y="165"/>
                      <a:pt x="364" y="157"/>
                      <a:pt x="425" y="147"/>
                    </a:cubicBezTo>
                    <a:close/>
                  </a:path>
                </a:pathLst>
              </a:custGeom>
              <a:solidFill>
                <a:srgbClr val="BCA4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6" name="Freeform 51"/>
              <p:cNvSpPr>
                <a:spLocks/>
              </p:cNvSpPr>
              <p:nvPr/>
            </p:nvSpPr>
            <p:spPr bwMode="auto">
              <a:xfrm>
                <a:off x="1895" y="2266"/>
                <a:ext cx="895" cy="300"/>
              </a:xfrm>
              <a:custGeom>
                <a:avLst/>
                <a:gdLst>
                  <a:gd name="T0" fmla="*/ 0 w 437"/>
                  <a:gd name="T1" fmla="*/ 1253 h 137"/>
                  <a:gd name="T2" fmla="*/ 629 w 437"/>
                  <a:gd name="T3" fmla="*/ 1305 h 137"/>
                  <a:gd name="T4" fmla="*/ 1384 w 437"/>
                  <a:gd name="T5" fmla="*/ 874 h 137"/>
                  <a:gd name="T6" fmla="*/ 1786 w 437"/>
                  <a:gd name="T7" fmla="*/ 1007 h 137"/>
                  <a:gd name="T8" fmla="*/ 2345 w 437"/>
                  <a:gd name="T9" fmla="*/ 1430 h 137"/>
                  <a:gd name="T10" fmla="*/ 2697 w 437"/>
                  <a:gd name="T11" fmla="*/ 1334 h 137"/>
                  <a:gd name="T12" fmla="*/ 3074 w 437"/>
                  <a:gd name="T13" fmla="*/ 1386 h 137"/>
                  <a:gd name="T14" fmla="*/ 3263 w 437"/>
                  <a:gd name="T15" fmla="*/ 891 h 137"/>
                  <a:gd name="T16" fmla="*/ 3633 w 437"/>
                  <a:gd name="T17" fmla="*/ 653 h 137"/>
                  <a:gd name="T18" fmla="*/ 3678 w 437"/>
                  <a:gd name="T19" fmla="*/ 0 h 137"/>
                  <a:gd name="T20" fmla="*/ 3469 w 437"/>
                  <a:gd name="T21" fmla="*/ 536 h 137"/>
                  <a:gd name="T22" fmla="*/ 2974 w 437"/>
                  <a:gd name="T23" fmla="*/ 819 h 137"/>
                  <a:gd name="T24" fmla="*/ 2646 w 437"/>
                  <a:gd name="T25" fmla="*/ 1016 h 137"/>
                  <a:gd name="T26" fmla="*/ 2214 w 437"/>
                  <a:gd name="T27" fmla="*/ 882 h 137"/>
                  <a:gd name="T28" fmla="*/ 1417 w 437"/>
                  <a:gd name="T29" fmla="*/ 653 h 137"/>
                  <a:gd name="T30" fmla="*/ 836 w 437"/>
                  <a:gd name="T31" fmla="*/ 1084 h 137"/>
                  <a:gd name="T32" fmla="*/ 256 w 437"/>
                  <a:gd name="T33" fmla="*/ 1185 h 137"/>
                  <a:gd name="T34" fmla="*/ 0 w 437"/>
                  <a:gd name="T35" fmla="*/ 1253 h 13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37" h="137">
                    <a:moveTo>
                      <a:pt x="0" y="119"/>
                    </a:moveTo>
                    <a:cubicBezTo>
                      <a:pt x="16" y="112"/>
                      <a:pt x="58" y="130"/>
                      <a:pt x="73" y="124"/>
                    </a:cubicBezTo>
                    <a:cubicBezTo>
                      <a:pt x="89" y="118"/>
                      <a:pt x="139" y="91"/>
                      <a:pt x="161" y="83"/>
                    </a:cubicBezTo>
                    <a:cubicBezTo>
                      <a:pt x="183" y="76"/>
                      <a:pt x="188" y="81"/>
                      <a:pt x="208" y="96"/>
                    </a:cubicBezTo>
                    <a:cubicBezTo>
                      <a:pt x="229" y="110"/>
                      <a:pt x="258" y="135"/>
                      <a:pt x="273" y="136"/>
                    </a:cubicBezTo>
                    <a:cubicBezTo>
                      <a:pt x="288" y="137"/>
                      <a:pt x="297" y="131"/>
                      <a:pt x="314" y="127"/>
                    </a:cubicBezTo>
                    <a:cubicBezTo>
                      <a:pt x="331" y="124"/>
                      <a:pt x="349" y="137"/>
                      <a:pt x="358" y="132"/>
                    </a:cubicBezTo>
                    <a:cubicBezTo>
                      <a:pt x="366" y="127"/>
                      <a:pt x="370" y="98"/>
                      <a:pt x="380" y="85"/>
                    </a:cubicBezTo>
                    <a:cubicBezTo>
                      <a:pt x="389" y="72"/>
                      <a:pt x="413" y="68"/>
                      <a:pt x="423" y="62"/>
                    </a:cubicBezTo>
                    <a:cubicBezTo>
                      <a:pt x="437" y="52"/>
                      <a:pt x="436" y="7"/>
                      <a:pt x="428" y="0"/>
                    </a:cubicBezTo>
                    <a:cubicBezTo>
                      <a:pt x="430" y="20"/>
                      <a:pt x="429" y="41"/>
                      <a:pt x="404" y="51"/>
                    </a:cubicBezTo>
                    <a:cubicBezTo>
                      <a:pt x="378" y="60"/>
                      <a:pt x="355" y="57"/>
                      <a:pt x="346" y="78"/>
                    </a:cubicBezTo>
                    <a:cubicBezTo>
                      <a:pt x="338" y="99"/>
                      <a:pt x="328" y="88"/>
                      <a:pt x="308" y="97"/>
                    </a:cubicBezTo>
                    <a:cubicBezTo>
                      <a:pt x="289" y="106"/>
                      <a:pt x="284" y="105"/>
                      <a:pt x="258" y="84"/>
                    </a:cubicBezTo>
                    <a:cubicBezTo>
                      <a:pt x="232" y="64"/>
                      <a:pt x="191" y="49"/>
                      <a:pt x="165" y="62"/>
                    </a:cubicBezTo>
                    <a:cubicBezTo>
                      <a:pt x="141" y="74"/>
                      <a:pt x="120" y="91"/>
                      <a:pt x="97" y="103"/>
                    </a:cubicBezTo>
                    <a:cubicBezTo>
                      <a:pt x="74" y="115"/>
                      <a:pt x="44" y="114"/>
                      <a:pt x="30" y="113"/>
                    </a:cubicBezTo>
                    <a:cubicBezTo>
                      <a:pt x="17" y="113"/>
                      <a:pt x="0" y="119"/>
                      <a:pt x="0" y="119"/>
                    </a:cubicBezTo>
                    <a:close/>
                  </a:path>
                </a:pathLst>
              </a:custGeom>
              <a:solidFill>
                <a:srgbClr val="7C49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7" name="Freeform 52"/>
              <p:cNvSpPr>
                <a:spLocks/>
              </p:cNvSpPr>
              <p:nvPr/>
            </p:nvSpPr>
            <p:spPr bwMode="auto">
              <a:xfrm>
                <a:off x="1784" y="1941"/>
                <a:ext cx="162" cy="264"/>
              </a:xfrm>
              <a:custGeom>
                <a:avLst/>
                <a:gdLst>
                  <a:gd name="T0" fmla="*/ 156 w 79"/>
                  <a:gd name="T1" fmla="*/ 0 h 121"/>
                  <a:gd name="T2" fmla="*/ 51 w 79"/>
                  <a:gd name="T3" fmla="*/ 456 h 121"/>
                  <a:gd name="T4" fmla="*/ 113 w 79"/>
                  <a:gd name="T5" fmla="*/ 729 h 121"/>
                  <a:gd name="T6" fmla="*/ 121 w 79"/>
                  <a:gd name="T7" fmla="*/ 1071 h 121"/>
                  <a:gd name="T8" fmla="*/ 148 w 79"/>
                  <a:gd name="T9" fmla="*/ 1257 h 121"/>
                  <a:gd name="T10" fmla="*/ 285 w 79"/>
                  <a:gd name="T11" fmla="*/ 1019 h 121"/>
                  <a:gd name="T12" fmla="*/ 681 w 79"/>
                  <a:gd name="T13" fmla="*/ 790 h 121"/>
                  <a:gd name="T14" fmla="*/ 336 w 79"/>
                  <a:gd name="T15" fmla="*/ 748 h 121"/>
                  <a:gd name="T16" fmla="*/ 303 w 79"/>
                  <a:gd name="T17" fmla="*/ 476 h 121"/>
                  <a:gd name="T18" fmla="*/ 240 w 79"/>
                  <a:gd name="T19" fmla="*/ 157 h 12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79" h="121">
                    <a:moveTo>
                      <a:pt x="18" y="0"/>
                    </a:moveTo>
                    <a:cubicBezTo>
                      <a:pt x="0" y="6"/>
                      <a:pt x="4" y="30"/>
                      <a:pt x="6" y="44"/>
                    </a:cubicBezTo>
                    <a:cubicBezTo>
                      <a:pt x="8" y="53"/>
                      <a:pt x="11" y="61"/>
                      <a:pt x="13" y="70"/>
                    </a:cubicBezTo>
                    <a:cubicBezTo>
                      <a:pt x="16" y="81"/>
                      <a:pt x="14" y="92"/>
                      <a:pt x="14" y="103"/>
                    </a:cubicBezTo>
                    <a:cubicBezTo>
                      <a:pt x="13" y="107"/>
                      <a:pt x="10" y="121"/>
                      <a:pt x="17" y="121"/>
                    </a:cubicBezTo>
                    <a:cubicBezTo>
                      <a:pt x="24" y="121"/>
                      <a:pt x="29" y="102"/>
                      <a:pt x="33" y="98"/>
                    </a:cubicBezTo>
                    <a:cubicBezTo>
                      <a:pt x="44" y="88"/>
                      <a:pt x="75" y="91"/>
                      <a:pt x="79" y="76"/>
                    </a:cubicBezTo>
                    <a:cubicBezTo>
                      <a:pt x="67" y="71"/>
                      <a:pt x="50" y="89"/>
                      <a:pt x="39" y="72"/>
                    </a:cubicBezTo>
                    <a:cubicBezTo>
                      <a:pt x="35" y="66"/>
                      <a:pt x="36" y="53"/>
                      <a:pt x="35" y="46"/>
                    </a:cubicBezTo>
                    <a:cubicBezTo>
                      <a:pt x="34" y="34"/>
                      <a:pt x="31" y="25"/>
                      <a:pt x="28" y="15"/>
                    </a:cubicBezTo>
                  </a:path>
                </a:pathLst>
              </a:custGeom>
              <a:solidFill>
                <a:srgbClr val="D5C4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8" name="Freeform 53"/>
              <p:cNvSpPr>
                <a:spLocks/>
              </p:cNvSpPr>
              <p:nvPr/>
            </p:nvSpPr>
            <p:spPr bwMode="auto">
              <a:xfrm>
                <a:off x="1819" y="2102"/>
                <a:ext cx="61" cy="75"/>
              </a:xfrm>
              <a:custGeom>
                <a:avLst/>
                <a:gdLst>
                  <a:gd name="T0" fmla="*/ 41 w 30"/>
                  <a:gd name="T1" fmla="*/ 185 h 34"/>
                  <a:gd name="T2" fmla="*/ 16 w 30"/>
                  <a:gd name="T3" fmla="*/ 364 h 34"/>
                  <a:gd name="T4" fmla="*/ 100 w 30"/>
                  <a:gd name="T5" fmla="*/ 223 h 34"/>
                  <a:gd name="T6" fmla="*/ 252 w 30"/>
                  <a:gd name="T7" fmla="*/ 126 h 34"/>
                  <a:gd name="T8" fmla="*/ 67 w 30"/>
                  <a:gd name="T9" fmla="*/ 15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34">
                    <a:moveTo>
                      <a:pt x="5" y="17"/>
                    </a:moveTo>
                    <a:cubicBezTo>
                      <a:pt x="1" y="22"/>
                      <a:pt x="0" y="29"/>
                      <a:pt x="2" y="34"/>
                    </a:cubicBezTo>
                    <a:cubicBezTo>
                      <a:pt x="7" y="33"/>
                      <a:pt x="7" y="25"/>
                      <a:pt x="12" y="21"/>
                    </a:cubicBezTo>
                    <a:cubicBezTo>
                      <a:pt x="17" y="17"/>
                      <a:pt x="25" y="18"/>
                      <a:pt x="30" y="12"/>
                    </a:cubicBezTo>
                    <a:cubicBezTo>
                      <a:pt x="27" y="0"/>
                      <a:pt x="13" y="8"/>
                      <a:pt x="8" y="1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9" name="Freeform 54"/>
              <p:cNvSpPr>
                <a:spLocks/>
              </p:cNvSpPr>
              <p:nvPr/>
            </p:nvSpPr>
            <p:spPr bwMode="auto">
              <a:xfrm>
                <a:off x="1893" y="2109"/>
                <a:ext cx="20" cy="15"/>
              </a:xfrm>
              <a:custGeom>
                <a:avLst/>
                <a:gdLst>
                  <a:gd name="T0" fmla="*/ 40 w 10"/>
                  <a:gd name="T1" fmla="*/ 19 h 7"/>
                  <a:gd name="T2" fmla="*/ 0 w 10"/>
                  <a:gd name="T3" fmla="*/ 60 h 7"/>
                  <a:gd name="T4" fmla="*/ 80 w 10"/>
                  <a:gd name="T5" fmla="*/ 19 h 7"/>
                  <a:gd name="T6" fmla="*/ 40 w 10"/>
                  <a:gd name="T7" fmla="*/ 19 h 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" h="7">
                    <a:moveTo>
                      <a:pt x="5" y="2"/>
                    </a:moveTo>
                    <a:cubicBezTo>
                      <a:pt x="2" y="3"/>
                      <a:pt x="0" y="4"/>
                      <a:pt x="0" y="6"/>
                    </a:cubicBezTo>
                    <a:cubicBezTo>
                      <a:pt x="4" y="7"/>
                      <a:pt x="8" y="5"/>
                      <a:pt x="10" y="2"/>
                    </a:cubicBezTo>
                    <a:cubicBezTo>
                      <a:pt x="8" y="0"/>
                      <a:pt x="6" y="1"/>
                      <a:pt x="5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0" name="Freeform 55"/>
              <p:cNvSpPr>
                <a:spLocks/>
              </p:cNvSpPr>
              <p:nvPr/>
            </p:nvSpPr>
            <p:spPr bwMode="auto">
              <a:xfrm>
                <a:off x="2415" y="2430"/>
                <a:ext cx="272" cy="140"/>
              </a:xfrm>
              <a:custGeom>
                <a:avLst/>
                <a:gdLst>
                  <a:gd name="T0" fmla="*/ 41 w 133"/>
                  <a:gd name="T1" fmla="*/ 556 h 64"/>
                  <a:gd name="T2" fmla="*/ 360 w 133"/>
                  <a:gd name="T3" fmla="*/ 556 h 64"/>
                  <a:gd name="T4" fmla="*/ 736 w 133"/>
                  <a:gd name="T5" fmla="*/ 545 h 64"/>
                  <a:gd name="T6" fmla="*/ 949 w 133"/>
                  <a:gd name="T7" fmla="*/ 354 h 64"/>
                  <a:gd name="T8" fmla="*/ 1137 w 133"/>
                  <a:gd name="T9" fmla="*/ 0 h 64"/>
                  <a:gd name="T10" fmla="*/ 883 w 133"/>
                  <a:gd name="T11" fmla="*/ 201 h 64"/>
                  <a:gd name="T12" fmla="*/ 656 w 133"/>
                  <a:gd name="T13" fmla="*/ 451 h 64"/>
                  <a:gd name="T14" fmla="*/ 292 w 133"/>
                  <a:gd name="T15" fmla="*/ 512 h 64"/>
                  <a:gd name="T16" fmla="*/ 0 w 133"/>
                  <a:gd name="T17" fmla="*/ 512 h 6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3" h="64">
                    <a:moveTo>
                      <a:pt x="5" y="53"/>
                    </a:moveTo>
                    <a:cubicBezTo>
                      <a:pt x="15" y="64"/>
                      <a:pt x="31" y="57"/>
                      <a:pt x="42" y="53"/>
                    </a:cubicBezTo>
                    <a:cubicBezTo>
                      <a:pt x="58" y="47"/>
                      <a:pt x="71" y="48"/>
                      <a:pt x="86" y="52"/>
                    </a:cubicBezTo>
                    <a:cubicBezTo>
                      <a:pt x="104" y="57"/>
                      <a:pt x="107" y="50"/>
                      <a:pt x="111" y="34"/>
                    </a:cubicBezTo>
                    <a:cubicBezTo>
                      <a:pt x="116" y="19"/>
                      <a:pt x="119" y="8"/>
                      <a:pt x="133" y="0"/>
                    </a:cubicBezTo>
                    <a:cubicBezTo>
                      <a:pt x="123" y="1"/>
                      <a:pt x="108" y="10"/>
                      <a:pt x="103" y="19"/>
                    </a:cubicBezTo>
                    <a:cubicBezTo>
                      <a:pt x="96" y="34"/>
                      <a:pt x="96" y="40"/>
                      <a:pt x="77" y="43"/>
                    </a:cubicBezTo>
                    <a:cubicBezTo>
                      <a:pt x="62" y="45"/>
                      <a:pt x="49" y="44"/>
                      <a:pt x="34" y="49"/>
                    </a:cubicBezTo>
                    <a:cubicBezTo>
                      <a:pt x="23" y="52"/>
                      <a:pt x="11" y="58"/>
                      <a:pt x="0" y="49"/>
                    </a:cubicBezTo>
                  </a:path>
                </a:pathLst>
              </a:custGeom>
              <a:solidFill>
                <a:srgbClr val="6124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1" name="Freeform 56"/>
              <p:cNvSpPr>
                <a:spLocks/>
              </p:cNvSpPr>
              <p:nvPr/>
            </p:nvSpPr>
            <p:spPr bwMode="auto">
              <a:xfrm>
                <a:off x="1727" y="1873"/>
                <a:ext cx="1087" cy="717"/>
              </a:xfrm>
              <a:custGeom>
                <a:avLst/>
                <a:gdLst>
                  <a:gd name="T0" fmla="*/ 764 w 531"/>
                  <a:gd name="T1" fmla="*/ 765 h 328"/>
                  <a:gd name="T2" fmla="*/ 860 w 531"/>
                  <a:gd name="T3" fmla="*/ 846 h 328"/>
                  <a:gd name="T4" fmla="*/ 1089 w 531"/>
                  <a:gd name="T5" fmla="*/ 774 h 328"/>
                  <a:gd name="T6" fmla="*/ 1697 w 531"/>
                  <a:gd name="T7" fmla="*/ 879 h 328"/>
                  <a:gd name="T8" fmla="*/ 2850 w 531"/>
                  <a:gd name="T9" fmla="*/ 1559 h 328"/>
                  <a:gd name="T10" fmla="*/ 4039 w 531"/>
                  <a:gd name="T11" fmla="*/ 1548 h 328"/>
                  <a:gd name="T12" fmla="*/ 4418 w 531"/>
                  <a:gd name="T13" fmla="*/ 2475 h 328"/>
                  <a:gd name="T14" fmla="*/ 4047 w 531"/>
                  <a:gd name="T15" fmla="*/ 2776 h 328"/>
                  <a:gd name="T16" fmla="*/ 3810 w 531"/>
                  <a:gd name="T17" fmla="*/ 3331 h 328"/>
                  <a:gd name="T18" fmla="*/ 3441 w 531"/>
                  <a:gd name="T19" fmla="*/ 3279 h 328"/>
                  <a:gd name="T20" fmla="*/ 2974 w 531"/>
                  <a:gd name="T21" fmla="*/ 3355 h 328"/>
                  <a:gd name="T22" fmla="*/ 2385 w 531"/>
                  <a:gd name="T23" fmla="*/ 2896 h 328"/>
                  <a:gd name="T24" fmla="*/ 1836 w 531"/>
                  <a:gd name="T25" fmla="*/ 2977 h 328"/>
                  <a:gd name="T26" fmla="*/ 1304 w 531"/>
                  <a:gd name="T27" fmla="*/ 3259 h 328"/>
                  <a:gd name="T28" fmla="*/ 745 w 531"/>
                  <a:gd name="T29" fmla="*/ 3187 h 328"/>
                  <a:gd name="T30" fmla="*/ 285 w 531"/>
                  <a:gd name="T31" fmla="*/ 3216 h 328"/>
                  <a:gd name="T32" fmla="*/ 139 w 531"/>
                  <a:gd name="T33" fmla="*/ 2341 h 328"/>
                  <a:gd name="T34" fmla="*/ 121 w 531"/>
                  <a:gd name="T35" fmla="*/ 1047 h 328"/>
                  <a:gd name="T36" fmla="*/ 428 w 531"/>
                  <a:gd name="T37" fmla="*/ 9 h 328"/>
                  <a:gd name="T38" fmla="*/ 764 w 531"/>
                  <a:gd name="T39" fmla="*/ 765 h 328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31" h="328">
                    <a:moveTo>
                      <a:pt x="89" y="73"/>
                    </a:moveTo>
                    <a:cubicBezTo>
                      <a:pt x="93" y="82"/>
                      <a:pt x="98" y="81"/>
                      <a:pt x="100" y="81"/>
                    </a:cubicBezTo>
                    <a:cubicBezTo>
                      <a:pt x="109" y="79"/>
                      <a:pt x="118" y="77"/>
                      <a:pt x="127" y="74"/>
                    </a:cubicBezTo>
                    <a:cubicBezTo>
                      <a:pt x="150" y="69"/>
                      <a:pt x="176" y="76"/>
                      <a:pt x="198" y="84"/>
                    </a:cubicBezTo>
                    <a:cubicBezTo>
                      <a:pt x="244" y="101"/>
                      <a:pt x="284" y="138"/>
                      <a:pt x="332" y="149"/>
                    </a:cubicBezTo>
                    <a:cubicBezTo>
                      <a:pt x="378" y="158"/>
                      <a:pt x="425" y="136"/>
                      <a:pt x="471" y="148"/>
                    </a:cubicBezTo>
                    <a:cubicBezTo>
                      <a:pt x="516" y="160"/>
                      <a:pt x="531" y="194"/>
                      <a:pt x="515" y="237"/>
                    </a:cubicBezTo>
                    <a:cubicBezTo>
                      <a:pt x="508" y="256"/>
                      <a:pt x="483" y="252"/>
                      <a:pt x="472" y="266"/>
                    </a:cubicBezTo>
                    <a:cubicBezTo>
                      <a:pt x="459" y="280"/>
                      <a:pt x="460" y="312"/>
                      <a:pt x="444" y="319"/>
                    </a:cubicBezTo>
                    <a:cubicBezTo>
                      <a:pt x="430" y="326"/>
                      <a:pt x="417" y="313"/>
                      <a:pt x="401" y="314"/>
                    </a:cubicBezTo>
                    <a:cubicBezTo>
                      <a:pt x="384" y="314"/>
                      <a:pt x="365" y="328"/>
                      <a:pt x="347" y="321"/>
                    </a:cubicBezTo>
                    <a:cubicBezTo>
                      <a:pt x="320" y="312"/>
                      <a:pt x="302" y="292"/>
                      <a:pt x="278" y="277"/>
                    </a:cubicBezTo>
                    <a:cubicBezTo>
                      <a:pt x="253" y="262"/>
                      <a:pt x="238" y="273"/>
                      <a:pt x="214" y="285"/>
                    </a:cubicBezTo>
                    <a:cubicBezTo>
                      <a:pt x="195" y="294"/>
                      <a:pt x="174" y="309"/>
                      <a:pt x="152" y="312"/>
                    </a:cubicBezTo>
                    <a:cubicBezTo>
                      <a:pt x="130" y="314"/>
                      <a:pt x="108" y="301"/>
                      <a:pt x="87" y="305"/>
                    </a:cubicBezTo>
                    <a:cubicBezTo>
                      <a:pt x="66" y="310"/>
                      <a:pt x="56" y="322"/>
                      <a:pt x="33" y="308"/>
                    </a:cubicBezTo>
                    <a:cubicBezTo>
                      <a:pt x="0" y="287"/>
                      <a:pt x="14" y="259"/>
                      <a:pt x="16" y="224"/>
                    </a:cubicBezTo>
                    <a:cubicBezTo>
                      <a:pt x="18" y="183"/>
                      <a:pt x="24" y="141"/>
                      <a:pt x="14" y="100"/>
                    </a:cubicBezTo>
                    <a:cubicBezTo>
                      <a:pt x="7" y="69"/>
                      <a:pt x="1" y="0"/>
                      <a:pt x="50" y="1"/>
                    </a:cubicBezTo>
                    <a:cubicBezTo>
                      <a:pt x="82" y="1"/>
                      <a:pt x="83" y="49"/>
                      <a:pt x="89" y="73"/>
                    </a:cubicBezTo>
                    <a:close/>
                  </a:path>
                </a:pathLst>
              </a:custGeom>
              <a:noFill/>
              <a:ln w="95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930" name="Group 75"/>
            <p:cNvGrpSpPr>
              <a:grpSpLocks noChangeAspect="1"/>
            </p:cNvGrpSpPr>
            <p:nvPr/>
          </p:nvGrpSpPr>
          <p:grpSpPr bwMode="auto">
            <a:xfrm>
              <a:off x="10259341" y="6094228"/>
              <a:ext cx="627977" cy="540000"/>
              <a:chOff x="567" y="2847"/>
              <a:chExt cx="1035" cy="890"/>
            </a:xfrm>
          </p:grpSpPr>
          <p:sp>
            <p:nvSpPr>
              <p:cNvPr id="967" name="Freeform 76"/>
              <p:cNvSpPr>
                <a:spLocks/>
              </p:cNvSpPr>
              <p:nvPr/>
            </p:nvSpPr>
            <p:spPr bwMode="auto">
              <a:xfrm>
                <a:off x="567" y="2847"/>
                <a:ext cx="1035" cy="890"/>
              </a:xfrm>
              <a:custGeom>
                <a:avLst/>
                <a:gdLst>
                  <a:gd name="T0" fmla="*/ 129 w 457"/>
                  <a:gd name="T1" fmla="*/ 2904 h 369"/>
                  <a:gd name="T2" fmla="*/ 82 w 457"/>
                  <a:gd name="T3" fmla="*/ 3350 h 369"/>
                  <a:gd name="T4" fmla="*/ 11 w 457"/>
                  <a:gd name="T5" fmla="*/ 3717 h 369"/>
                  <a:gd name="T6" fmla="*/ 292 w 457"/>
                  <a:gd name="T7" fmla="*/ 4095 h 369"/>
                  <a:gd name="T8" fmla="*/ 534 w 457"/>
                  <a:gd name="T9" fmla="*/ 4660 h 369"/>
                  <a:gd name="T10" fmla="*/ 1744 w 457"/>
                  <a:gd name="T11" fmla="*/ 4783 h 369"/>
                  <a:gd name="T12" fmla="*/ 2709 w 457"/>
                  <a:gd name="T13" fmla="*/ 3635 h 369"/>
                  <a:gd name="T14" fmla="*/ 4113 w 457"/>
                  <a:gd name="T15" fmla="*/ 3408 h 369"/>
                  <a:gd name="T16" fmla="*/ 4867 w 457"/>
                  <a:gd name="T17" fmla="*/ 1153 h 369"/>
                  <a:gd name="T18" fmla="*/ 3508 w 457"/>
                  <a:gd name="T19" fmla="*/ 140 h 369"/>
                  <a:gd name="T20" fmla="*/ 3309 w 457"/>
                  <a:gd name="T21" fmla="*/ 338 h 369"/>
                  <a:gd name="T22" fmla="*/ 3066 w 457"/>
                  <a:gd name="T23" fmla="*/ 367 h 369"/>
                  <a:gd name="T24" fmla="*/ 2928 w 457"/>
                  <a:gd name="T25" fmla="*/ 576 h 369"/>
                  <a:gd name="T26" fmla="*/ 2672 w 457"/>
                  <a:gd name="T27" fmla="*/ 605 h 369"/>
                  <a:gd name="T28" fmla="*/ 1708 w 457"/>
                  <a:gd name="T29" fmla="*/ 396 h 369"/>
                  <a:gd name="T30" fmla="*/ 836 w 457"/>
                  <a:gd name="T31" fmla="*/ 1657 h 369"/>
                  <a:gd name="T32" fmla="*/ 799 w 457"/>
                  <a:gd name="T33" fmla="*/ 2542 h 369"/>
                  <a:gd name="T34" fmla="*/ 616 w 457"/>
                  <a:gd name="T35" fmla="*/ 2682 h 369"/>
                  <a:gd name="T36" fmla="*/ 498 w 457"/>
                  <a:gd name="T37" fmla="*/ 2892 h 369"/>
                  <a:gd name="T38" fmla="*/ 129 w 457"/>
                  <a:gd name="T39" fmla="*/ 2904 h 36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57" h="369">
                    <a:moveTo>
                      <a:pt x="11" y="207"/>
                    </a:moveTo>
                    <a:cubicBezTo>
                      <a:pt x="3" y="213"/>
                      <a:pt x="11" y="231"/>
                      <a:pt x="7" y="239"/>
                    </a:cubicBezTo>
                    <a:cubicBezTo>
                      <a:pt x="3" y="246"/>
                      <a:pt x="1" y="254"/>
                      <a:pt x="1" y="265"/>
                    </a:cubicBezTo>
                    <a:cubicBezTo>
                      <a:pt x="0" y="277"/>
                      <a:pt x="18" y="282"/>
                      <a:pt x="25" y="292"/>
                    </a:cubicBezTo>
                    <a:cubicBezTo>
                      <a:pt x="35" y="306"/>
                      <a:pt x="37" y="325"/>
                      <a:pt x="46" y="332"/>
                    </a:cubicBezTo>
                    <a:cubicBezTo>
                      <a:pt x="79" y="360"/>
                      <a:pt x="114" y="369"/>
                      <a:pt x="150" y="341"/>
                    </a:cubicBezTo>
                    <a:cubicBezTo>
                      <a:pt x="181" y="316"/>
                      <a:pt x="198" y="279"/>
                      <a:pt x="233" y="259"/>
                    </a:cubicBezTo>
                    <a:cubicBezTo>
                      <a:pt x="272" y="237"/>
                      <a:pt x="312" y="247"/>
                      <a:pt x="354" y="243"/>
                    </a:cubicBezTo>
                    <a:cubicBezTo>
                      <a:pt x="440" y="236"/>
                      <a:pt x="457" y="147"/>
                      <a:pt x="419" y="82"/>
                    </a:cubicBezTo>
                    <a:cubicBezTo>
                      <a:pt x="397" y="44"/>
                      <a:pt x="350" y="0"/>
                      <a:pt x="302" y="10"/>
                    </a:cubicBezTo>
                    <a:cubicBezTo>
                      <a:pt x="295" y="11"/>
                      <a:pt x="292" y="21"/>
                      <a:pt x="285" y="24"/>
                    </a:cubicBezTo>
                    <a:cubicBezTo>
                      <a:pt x="279" y="27"/>
                      <a:pt x="270" y="23"/>
                      <a:pt x="264" y="26"/>
                    </a:cubicBezTo>
                    <a:cubicBezTo>
                      <a:pt x="259" y="30"/>
                      <a:pt x="257" y="39"/>
                      <a:pt x="252" y="41"/>
                    </a:cubicBezTo>
                    <a:cubicBezTo>
                      <a:pt x="246" y="44"/>
                      <a:pt x="236" y="41"/>
                      <a:pt x="230" y="43"/>
                    </a:cubicBezTo>
                    <a:cubicBezTo>
                      <a:pt x="199" y="53"/>
                      <a:pt x="176" y="35"/>
                      <a:pt x="147" y="28"/>
                    </a:cubicBezTo>
                    <a:cubicBezTo>
                      <a:pt x="84" y="13"/>
                      <a:pt x="58" y="63"/>
                      <a:pt x="72" y="118"/>
                    </a:cubicBezTo>
                    <a:cubicBezTo>
                      <a:pt x="78" y="142"/>
                      <a:pt x="78" y="163"/>
                      <a:pt x="69" y="181"/>
                    </a:cubicBezTo>
                    <a:cubicBezTo>
                      <a:pt x="66" y="186"/>
                      <a:pt x="57" y="186"/>
                      <a:pt x="53" y="191"/>
                    </a:cubicBezTo>
                    <a:cubicBezTo>
                      <a:pt x="49" y="195"/>
                      <a:pt x="49" y="203"/>
                      <a:pt x="43" y="206"/>
                    </a:cubicBezTo>
                    <a:cubicBezTo>
                      <a:pt x="33" y="214"/>
                      <a:pt x="16" y="203"/>
                      <a:pt x="11" y="207"/>
                    </a:cubicBezTo>
                    <a:close/>
                  </a:path>
                </a:pathLst>
              </a:custGeom>
              <a:solidFill>
                <a:srgbClr val="C5B5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8" name="Freeform 77"/>
              <p:cNvSpPr>
                <a:spLocks/>
              </p:cNvSpPr>
              <p:nvPr/>
            </p:nvSpPr>
            <p:spPr bwMode="auto">
              <a:xfrm>
                <a:off x="830" y="2963"/>
                <a:ext cx="742" cy="716"/>
              </a:xfrm>
              <a:custGeom>
                <a:avLst/>
                <a:gdLst>
                  <a:gd name="T0" fmla="*/ 2943 w 328"/>
                  <a:gd name="T1" fmla="*/ 2117 h 297"/>
                  <a:gd name="T2" fmla="*/ 1366 w 328"/>
                  <a:gd name="T3" fmla="*/ 2464 h 297"/>
                  <a:gd name="T4" fmla="*/ 511 w 328"/>
                  <a:gd name="T5" fmla="*/ 3626 h 297"/>
                  <a:gd name="T6" fmla="*/ 0 w 328"/>
                  <a:gd name="T7" fmla="*/ 4161 h 297"/>
                  <a:gd name="T8" fmla="*/ 385 w 328"/>
                  <a:gd name="T9" fmla="*/ 3934 h 297"/>
                  <a:gd name="T10" fmla="*/ 1274 w 328"/>
                  <a:gd name="T11" fmla="*/ 2830 h 297"/>
                  <a:gd name="T12" fmla="*/ 2744 w 328"/>
                  <a:gd name="T13" fmla="*/ 2604 h 297"/>
                  <a:gd name="T14" fmla="*/ 3382 w 328"/>
                  <a:gd name="T15" fmla="*/ 436 h 297"/>
                  <a:gd name="T16" fmla="*/ 3101 w 328"/>
                  <a:gd name="T17" fmla="*/ 0 h 297"/>
                  <a:gd name="T18" fmla="*/ 2943 w 328"/>
                  <a:gd name="T19" fmla="*/ 2117 h 2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8" h="297">
                    <a:moveTo>
                      <a:pt x="254" y="151"/>
                    </a:moveTo>
                    <a:cubicBezTo>
                      <a:pt x="227" y="172"/>
                      <a:pt x="155" y="159"/>
                      <a:pt x="118" y="176"/>
                    </a:cubicBezTo>
                    <a:cubicBezTo>
                      <a:pt x="81" y="193"/>
                      <a:pt x="61" y="236"/>
                      <a:pt x="44" y="259"/>
                    </a:cubicBezTo>
                    <a:cubicBezTo>
                      <a:pt x="27" y="282"/>
                      <a:pt x="22" y="289"/>
                      <a:pt x="0" y="297"/>
                    </a:cubicBezTo>
                    <a:cubicBezTo>
                      <a:pt x="11" y="295"/>
                      <a:pt x="22" y="290"/>
                      <a:pt x="33" y="281"/>
                    </a:cubicBezTo>
                    <a:cubicBezTo>
                      <a:pt x="62" y="258"/>
                      <a:pt x="77" y="221"/>
                      <a:pt x="110" y="202"/>
                    </a:cubicBezTo>
                    <a:cubicBezTo>
                      <a:pt x="147" y="181"/>
                      <a:pt x="197" y="190"/>
                      <a:pt x="237" y="186"/>
                    </a:cubicBezTo>
                    <a:cubicBezTo>
                      <a:pt x="317" y="179"/>
                      <a:pt x="328" y="92"/>
                      <a:pt x="292" y="31"/>
                    </a:cubicBezTo>
                    <a:cubicBezTo>
                      <a:pt x="286" y="21"/>
                      <a:pt x="278" y="10"/>
                      <a:pt x="268" y="0"/>
                    </a:cubicBezTo>
                    <a:cubicBezTo>
                      <a:pt x="288" y="40"/>
                      <a:pt x="305" y="110"/>
                      <a:pt x="254" y="151"/>
                    </a:cubicBezTo>
                    <a:close/>
                  </a:path>
                </a:pathLst>
              </a:custGeom>
              <a:solidFill>
                <a:srgbClr val="AA93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9" name="Freeform 78"/>
              <p:cNvSpPr>
                <a:spLocks/>
              </p:cNvSpPr>
              <p:nvPr/>
            </p:nvSpPr>
            <p:spPr bwMode="auto">
              <a:xfrm>
                <a:off x="594" y="2873"/>
                <a:ext cx="827" cy="801"/>
              </a:xfrm>
              <a:custGeom>
                <a:avLst/>
                <a:gdLst>
                  <a:gd name="T0" fmla="*/ 421 w 365"/>
                  <a:gd name="T1" fmla="*/ 3819 h 332"/>
                  <a:gd name="T2" fmla="*/ 535 w 365"/>
                  <a:gd name="T3" fmla="*/ 3021 h 332"/>
                  <a:gd name="T4" fmla="*/ 1176 w 365"/>
                  <a:gd name="T5" fmla="*/ 2304 h 332"/>
                  <a:gd name="T6" fmla="*/ 1464 w 365"/>
                  <a:gd name="T7" fmla="*/ 1153 h 332"/>
                  <a:gd name="T8" fmla="*/ 2510 w 365"/>
                  <a:gd name="T9" fmla="*/ 828 h 332"/>
                  <a:gd name="T10" fmla="*/ 3383 w 365"/>
                  <a:gd name="T11" fmla="*/ 379 h 332"/>
                  <a:gd name="T12" fmla="*/ 4246 w 365"/>
                  <a:gd name="T13" fmla="*/ 420 h 332"/>
                  <a:gd name="T14" fmla="*/ 3399 w 365"/>
                  <a:gd name="T15" fmla="*/ 82 h 332"/>
                  <a:gd name="T16" fmla="*/ 3224 w 365"/>
                  <a:gd name="T17" fmla="*/ 280 h 332"/>
                  <a:gd name="T18" fmla="*/ 2977 w 365"/>
                  <a:gd name="T19" fmla="*/ 309 h 332"/>
                  <a:gd name="T20" fmla="*/ 2848 w 365"/>
                  <a:gd name="T21" fmla="*/ 507 h 332"/>
                  <a:gd name="T22" fmla="*/ 2499 w 365"/>
                  <a:gd name="T23" fmla="*/ 577 h 332"/>
                  <a:gd name="T24" fmla="*/ 1591 w 365"/>
                  <a:gd name="T25" fmla="*/ 367 h 332"/>
                  <a:gd name="T26" fmla="*/ 779 w 365"/>
                  <a:gd name="T27" fmla="*/ 1561 h 332"/>
                  <a:gd name="T28" fmla="*/ 734 w 365"/>
                  <a:gd name="T29" fmla="*/ 2444 h 332"/>
                  <a:gd name="T30" fmla="*/ 560 w 365"/>
                  <a:gd name="T31" fmla="*/ 2572 h 332"/>
                  <a:gd name="T32" fmla="*/ 451 w 365"/>
                  <a:gd name="T33" fmla="*/ 2864 h 332"/>
                  <a:gd name="T34" fmla="*/ 93 w 365"/>
                  <a:gd name="T35" fmla="*/ 2881 h 332"/>
                  <a:gd name="T36" fmla="*/ 73 w 365"/>
                  <a:gd name="T37" fmla="*/ 3161 h 332"/>
                  <a:gd name="T38" fmla="*/ 11 w 365"/>
                  <a:gd name="T39" fmla="*/ 3498 h 332"/>
                  <a:gd name="T40" fmla="*/ 276 w 365"/>
                  <a:gd name="T41" fmla="*/ 3848 h 332"/>
                  <a:gd name="T42" fmla="*/ 498 w 365"/>
                  <a:gd name="T43" fmla="*/ 4384 h 332"/>
                  <a:gd name="T44" fmla="*/ 884 w 365"/>
                  <a:gd name="T45" fmla="*/ 4664 h 332"/>
                  <a:gd name="T46" fmla="*/ 421 w 365"/>
                  <a:gd name="T47" fmla="*/ 3819 h 33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5" h="332">
                    <a:moveTo>
                      <a:pt x="36" y="272"/>
                    </a:moveTo>
                    <a:cubicBezTo>
                      <a:pt x="36" y="262"/>
                      <a:pt x="29" y="227"/>
                      <a:pt x="46" y="215"/>
                    </a:cubicBezTo>
                    <a:cubicBezTo>
                      <a:pt x="49" y="212"/>
                      <a:pt x="80" y="192"/>
                      <a:pt x="101" y="164"/>
                    </a:cubicBezTo>
                    <a:cubicBezTo>
                      <a:pt x="118" y="142"/>
                      <a:pt x="109" y="98"/>
                      <a:pt x="126" y="82"/>
                    </a:cubicBezTo>
                    <a:cubicBezTo>
                      <a:pt x="139" y="70"/>
                      <a:pt x="184" y="75"/>
                      <a:pt x="216" y="59"/>
                    </a:cubicBezTo>
                    <a:cubicBezTo>
                      <a:pt x="241" y="46"/>
                      <a:pt x="268" y="34"/>
                      <a:pt x="291" y="27"/>
                    </a:cubicBezTo>
                    <a:cubicBezTo>
                      <a:pt x="331" y="14"/>
                      <a:pt x="353" y="23"/>
                      <a:pt x="365" y="30"/>
                    </a:cubicBezTo>
                    <a:cubicBezTo>
                      <a:pt x="343" y="10"/>
                      <a:pt x="320" y="0"/>
                      <a:pt x="292" y="6"/>
                    </a:cubicBezTo>
                    <a:cubicBezTo>
                      <a:pt x="286" y="8"/>
                      <a:pt x="282" y="17"/>
                      <a:pt x="277" y="20"/>
                    </a:cubicBezTo>
                    <a:cubicBezTo>
                      <a:pt x="271" y="23"/>
                      <a:pt x="262" y="19"/>
                      <a:pt x="256" y="22"/>
                    </a:cubicBezTo>
                    <a:cubicBezTo>
                      <a:pt x="251" y="25"/>
                      <a:pt x="250" y="33"/>
                      <a:pt x="245" y="36"/>
                    </a:cubicBezTo>
                    <a:cubicBezTo>
                      <a:pt x="239" y="39"/>
                      <a:pt x="221" y="39"/>
                      <a:pt x="215" y="41"/>
                    </a:cubicBezTo>
                    <a:cubicBezTo>
                      <a:pt x="186" y="50"/>
                      <a:pt x="165" y="33"/>
                      <a:pt x="137" y="26"/>
                    </a:cubicBezTo>
                    <a:cubicBezTo>
                      <a:pt x="79" y="12"/>
                      <a:pt x="54" y="59"/>
                      <a:pt x="67" y="111"/>
                    </a:cubicBezTo>
                    <a:cubicBezTo>
                      <a:pt x="73" y="133"/>
                      <a:pt x="72" y="157"/>
                      <a:pt x="63" y="174"/>
                    </a:cubicBezTo>
                    <a:cubicBezTo>
                      <a:pt x="60" y="179"/>
                      <a:pt x="52" y="179"/>
                      <a:pt x="48" y="183"/>
                    </a:cubicBezTo>
                    <a:cubicBezTo>
                      <a:pt x="44" y="187"/>
                      <a:pt x="44" y="201"/>
                      <a:pt x="39" y="204"/>
                    </a:cubicBezTo>
                    <a:cubicBezTo>
                      <a:pt x="29" y="211"/>
                      <a:pt x="14" y="201"/>
                      <a:pt x="8" y="205"/>
                    </a:cubicBezTo>
                    <a:cubicBezTo>
                      <a:pt x="1" y="210"/>
                      <a:pt x="10" y="217"/>
                      <a:pt x="6" y="225"/>
                    </a:cubicBezTo>
                    <a:cubicBezTo>
                      <a:pt x="3" y="231"/>
                      <a:pt x="1" y="239"/>
                      <a:pt x="1" y="249"/>
                    </a:cubicBezTo>
                    <a:cubicBezTo>
                      <a:pt x="0" y="260"/>
                      <a:pt x="17" y="264"/>
                      <a:pt x="24" y="274"/>
                    </a:cubicBezTo>
                    <a:cubicBezTo>
                      <a:pt x="33" y="287"/>
                      <a:pt x="35" y="305"/>
                      <a:pt x="43" y="312"/>
                    </a:cubicBezTo>
                    <a:cubicBezTo>
                      <a:pt x="54" y="321"/>
                      <a:pt x="65" y="328"/>
                      <a:pt x="76" y="332"/>
                    </a:cubicBezTo>
                    <a:cubicBezTo>
                      <a:pt x="38" y="306"/>
                      <a:pt x="36" y="283"/>
                      <a:pt x="36" y="272"/>
                    </a:cubicBezTo>
                    <a:close/>
                  </a:path>
                </a:pathLst>
              </a:custGeom>
              <a:solidFill>
                <a:srgbClr val="E8E2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0" name="Freeform 79"/>
              <p:cNvSpPr>
                <a:spLocks/>
              </p:cNvSpPr>
              <p:nvPr/>
            </p:nvSpPr>
            <p:spPr bwMode="auto">
              <a:xfrm>
                <a:off x="748" y="2953"/>
                <a:ext cx="281" cy="355"/>
              </a:xfrm>
              <a:custGeom>
                <a:avLst/>
                <a:gdLst>
                  <a:gd name="T0" fmla="*/ 360 w 124"/>
                  <a:gd name="T1" fmla="*/ 58 h 147"/>
                  <a:gd name="T2" fmla="*/ 129 w 124"/>
                  <a:gd name="T3" fmla="*/ 985 h 147"/>
                  <a:gd name="T4" fmla="*/ 150 w 124"/>
                  <a:gd name="T5" fmla="*/ 1521 h 147"/>
                  <a:gd name="T6" fmla="*/ 0 w 124"/>
                  <a:gd name="T7" fmla="*/ 2070 h 147"/>
                  <a:gd name="T8" fmla="*/ 313 w 124"/>
                  <a:gd name="T9" fmla="*/ 1451 h 147"/>
                  <a:gd name="T10" fmla="*/ 360 w 124"/>
                  <a:gd name="T11" fmla="*/ 589 h 147"/>
                  <a:gd name="T12" fmla="*/ 816 w 124"/>
                  <a:gd name="T13" fmla="*/ 326 h 147"/>
                  <a:gd name="T14" fmla="*/ 1444 w 124"/>
                  <a:gd name="T15" fmla="*/ 210 h 147"/>
                  <a:gd name="T16" fmla="*/ 1002 w 124"/>
                  <a:gd name="T17" fmla="*/ 111 h 147"/>
                  <a:gd name="T18" fmla="*/ 499 w 124"/>
                  <a:gd name="T19" fmla="*/ 0 h 1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24" h="147">
                    <a:moveTo>
                      <a:pt x="31" y="4"/>
                    </a:moveTo>
                    <a:cubicBezTo>
                      <a:pt x="4" y="10"/>
                      <a:pt x="7" y="50"/>
                      <a:pt x="11" y="70"/>
                    </a:cubicBezTo>
                    <a:cubicBezTo>
                      <a:pt x="13" y="83"/>
                      <a:pt x="14" y="94"/>
                      <a:pt x="13" y="108"/>
                    </a:cubicBezTo>
                    <a:cubicBezTo>
                      <a:pt x="11" y="122"/>
                      <a:pt x="3" y="133"/>
                      <a:pt x="0" y="147"/>
                    </a:cubicBezTo>
                    <a:cubicBezTo>
                      <a:pt x="13" y="134"/>
                      <a:pt x="24" y="122"/>
                      <a:pt x="27" y="103"/>
                    </a:cubicBezTo>
                    <a:cubicBezTo>
                      <a:pt x="29" y="83"/>
                      <a:pt x="24" y="60"/>
                      <a:pt x="31" y="42"/>
                    </a:cubicBezTo>
                    <a:cubicBezTo>
                      <a:pt x="37" y="24"/>
                      <a:pt x="54" y="23"/>
                      <a:pt x="70" y="23"/>
                    </a:cubicBezTo>
                    <a:cubicBezTo>
                      <a:pt x="89" y="22"/>
                      <a:pt x="106" y="17"/>
                      <a:pt x="124" y="15"/>
                    </a:cubicBezTo>
                    <a:cubicBezTo>
                      <a:pt x="109" y="15"/>
                      <a:pt x="100" y="14"/>
                      <a:pt x="86" y="8"/>
                    </a:cubicBezTo>
                    <a:cubicBezTo>
                      <a:pt x="71" y="2"/>
                      <a:pt x="59" y="0"/>
                      <a:pt x="43" y="0"/>
                    </a:cubicBezTo>
                  </a:path>
                </a:pathLst>
              </a:custGeom>
              <a:solidFill>
                <a:srgbClr val="F3EF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1" name="Freeform 80"/>
              <p:cNvSpPr>
                <a:spLocks/>
              </p:cNvSpPr>
              <p:nvPr/>
            </p:nvSpPr>
            <p:spPr bwMode="auto">
              <a:xfrm>
                <a:off x="785" y="2977"/>
                <a:ext cx="61" cy="104"/>
              </a:xfrm>
              <a:custGeom>
                <a:avLst/>
                <a:gdLst>
                  <a:gd name="T0" fmla="*/ 210 w 27"/>
                  <a:gd name="T1" fmla="*/ 0 h 43"/>
                  <a:gd name="T2" fmla="*/ 45 w 27"/>
                  <a:gd name="T3" fmla="*/ 609 h 43"/>
                  <a:gd name="T4" fmla="*/ 127 w 27"/>
                  <a:gd name="T5" fmla="*/ 210 h 43"/>
                  <a:gd name="T6" fmla="*/ 312 w 27"/>
                  <a:gd name="T7" fmla="*/ 70 h 43"/>
                  <a:gd name="T8" fmla="*/ 264 w 27"/>
                  <a:gd name="T9" fmla="*/ 12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" h="43">
                    <a:moveTo>
                      <a:pt x="18" y="0"/>
                    </a:moveTo>
                    <a:cubicBezTo>
                      <a:pt x="0" y="9"/>
                      <a:pt x="1" y="25"/>
                      <a:pt x="4" y="43"/>
                    </a:cubicBezTo>
                    <a:cubicBezTo>
                      <a:pt x="7" y="34"/>
                      <a:pt x="5" y="23"/>
                      <a:pt x="11" y="15"/>
                    </a:cubicBezTo>
                    <a:cubicBezTo>
                      <a:pt x="15" y="10"/>
                      <a:pt x="23" y="10"/>
                      <a:pt x="27" y="5"/>
                    </a:cubicBezTo>
                    <a:cubicBezTo>
                      <a:pt x="26" y="3"/>
                      <a:pt x="25" y="2"/>
                      <a:pt x="23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2" name="Freeform 81"/>
              <p:cNvSpPr>
                <a:spLocks/>
              </p:cNvSpPr>
              <p:nvPr/>
            </p:nvSpPr>
            <p:spPr bwMode="auto">
              <a:xfrm>
                <a:off x="850" y="2970"/>
                <a:ext cx="30" cy="22"/>
              </a:xfrm>
              <a:custGeom>
                <a:avLst/>
                <a:gdLst>
                  <a:gd name="T0" fmla="*/ 134 w 13"/>
                  <a:gd name="T1" fmla="*/ 29 h 9"/>
                  <a:gd name="T2" fmla="*/ 12 w 13"/>
                  <a:gd name="T3" fmla="*/ 132 h 9"/>
                  <a:gd name="T4" fmla="*/ 159 w 13"/>
                  <a:gd name="T5" fmla="*/ 90 h 9"/>
                  <a:gd name="T6" fmla="*/ 134 w 13"/>
                  <a:gd name="T7" fmla="*/ 42 h 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9">
                    <a:moveTo>
                      <a:pt x="11" y="2"/>
                    </a:moveTo>
                    <a:cubicBezTo>
                      <a:pt x="6" y="0"/>
                      <a:pt x="0" y="3"/>
                      <a:pt x="1" y="9"/>
                    </a:cubicBezTo>
                    <a:cubicBezTo>
                      <a:pt x="6" y="9"/>
                      <a:pt x="10" y="8"/>
                      <a:pt x="13" y="6"/>
                    </a:cubicBezTo>
                    <a:cubicBezTo>
                      <a:pt x="13" y="4"/>
                      <a:pt x="12" y="4"/>
                      <a:pt x="11" y="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3" name="Freeform 82"/>
              <p:cNvSpPr>
                <a:spLocks/>
              </p:cNvSpPr>
              <p:nvPr/>
            </p:nvSpPr>
            <p:spPr bwMode="auto">
              <a:xfrm>
                <a:off x="789" y="3093"/>
                <a:ext cx="14" cy="26"/>
              </a:xfrm>
              <a:custGeom>
                <a:avLst/>
                <a:gdLst>
                  <a:gd name="T0" fmla="*/ 12 w 6"/>
                  <a:gd name="T1" fmla="*/ 12 h 11"/>
                  <a:gd name="T2" fmla="*/ 49 w 6"/>
                  <a:gd name="T3" fmla="*/ 144 h 11"/>
                  <a:gd name="T4" fmla="*/ 65 w 6"/>
                  <a:gd name="T5" fmla="*/ 12 h 11"/>
                  <a:gd name="T6" fmla="*/ 37 w 6"/>
                  <a:gd name="T7" fmla="*/ 28 h 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" h="11">
                    <a:moveTo>
                      <a:pt x="1" y="1"/>
                    </a:moveTo>
                    <a:cubicBezTo>
                      <a:pt x="0" y="5"/>
                      <a:pt x="1" y="9"/>
                      <a:pt x="4" y="11"/>
                    </a:cubicBezTo>
                    <a:cubicBezTo>
                      <a:pt x="6" y="8"/>
                      <a:pt x="6" y="4"/>
                      <a:pt x="5" y="1"/>
                    </a:cubicBezTo>
                    <a:cubicBezTo>
                      <a:pt x="3" y="0"/>
                      <a:pt x="3" y="2"/>
                      <a:pt x="3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4" name="Freeform 83"/>
              <p:cNvSpPr>
                <a:spLocks/>
              </p:cNvSpPr>
              <p:nvPr/>
            </p:nvSpPr>
            <p:spPr bwMode="auto">
              <a:xfrm>
                <a:off x="624" y="3407"/>
                <a:ext cx="38" cy="57"/>
              </a:xfrm>
              <a:custGeom>
                <a:avLst/>
                <a:gdLst>
                  <a:gd name="T0" fmla="*/ 65 w 17"/>
                  <a:gd name="T1" fmla="*/ 12 h 24"/>
                  <a:gd name="T2" fmla="*/ 45 w 17"/>
                  <a:gd name="T3" fmla="*/ 321 h 24"/>
                  <a:gd name="T4" fmla="*/ 110 w 17"/>
                  <a:gd name="T5" fmla="*/ 78 h 24"/>
                  <a:gd name="T6" fmla="*/ 89 w 17"/>
                  <a:gd name="T7" fmla="*/ 12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" h="24">
                    <a:moveTo>
                      <a:pt x="6" y="1"/>
                    </a:moveTo>
                    <a:cubicBezTo>
                      <a:pt x="2" y="7"/>
                      <a:pt x="0" y="18"/>
                      <a:pt x="4" y="24"/>
                    </a:cubicBezTo>
                    <a:cubicBezTo>
                      <a:pt x="7" y="21"/>
                      <a:pt x="9" y="10"/>
                      <a:pt x="10" y="6"/>
                    </a:cubicBezTo>
                    <a:cubicBezTo>
                      <a:pt x="10" y="3"/>
                      <a:pt x="17" y="0"/>
                      <a:pt x="8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5" name="Freeform 84"/>
              <p:cNvSpPr>
                <a:spLocks/>
              </p:cNvSpPr>
              <p:nvPr/>
            </p:nvSpPr>
            <p:spPr bwMode="auto">
              <a:xfrm>
                <a:off x="644" y="3387"/>
                <a:ext cx="12" cy="12"/>
              </a:xfrm>
              <a:custGeom>
                <a:avLst/>
                <a:gdLst>
                  <a:gd name="T0" fmla="*/ 41 w 5"/>
                  <a:gd name="T1" fmla="*/ 12 h 5"/>
                  <a:gd name="T2" fmla="*/ 0 w 5"/>
                  <a:gd name="T3" fmla="*/ 70 h 5"/>
                  <a:gd name="T4" fmla="*/ 70 w 5"/>
                  <a:gd name="T5" fmla="*/ 12 h 5"/>
                  <a:gd name="T6" fmla="*/ 41 w 5"/>
                  <a:gd name="T7" fmla="*/ 29 h 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3" y="1"/>
                    </a:moveTo>
                    <a:cubicBezTo>
                      <a:pt x="1" y="3"/>
                      <a:pt x="0" y="3"/>
                      <a:pt x="0" y="5"/>
                    </a:cubicBezTo>
                    <a:cubicBezTo>
                      <a:pt x="3" y="4"/>
                      <a:pt x="3" y="3"/>
                      <a:pt x="5" y="1"/>
                    </a:cubicBezTo>
                    <a:cubicBezTo>
                      <a:pt x="4" y="0"/>
                      <a:pt x="3" y="2"/>
                      <a:pt x="3" y="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6" name="Freeform 85"/>
              <p:cNvSpPr>
                <a:spLocks/>
              </p:cNvSpPr>
              <p:nvPr/>
            </p:nvSpPr>
            <p:spPr bwMode="auto">
              <a:xfrm>
                <a:off x="1228" y="3105"/>
                <a:ext cx="333" cy="330"/>
              </a:xfrm>
              <a:custGeom>
                <a:avLst/>
                <a:gdLst>
                  <a:gd name="T0" fmla="*/ 0 w 147"/>
                  <a:gd name="T1" fmla="*/ 1804 h 137"/>
                  <a:gd name="T2" fmla="*/ 1407 w 147"/>
                  <a:gd name="T3" fmla="*/ 1272 h 137"/>
                  <a:gd name="T4" fmla="*/ 1463 w 147"/>
                  <a:gd name="T5" fmla="*/ 0 h 137"/>
                  <a:gd name="T6" fmla="*/ 1139 w 147"/>
                  <a:gd name="T7" fmla="*/ 1428 h 137"/>
                  <a:gd name="T8" fmla="*/ 0 w 147"/>
                  <a:gd name="T9" fmla="*/ 1804 h 1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7" h="137">
                    <a:moveTo>
                      <a:pt x="0" y="129"/>
                    </a:moveTo>
                    <a:cubicBezTo>
                      <a:pt x="26" y="129"/>
                      <a:pt x="95" y="137"/>
                      <a:pt x="121" y="91"/>
                    </a:cubicBezTo>
                    <a:cubicBezTo>
                      <a:pt x="147" y="45"/>
                      <a:pt x="126" y="0"/>
                      <a:pt x="126" y="0"/>
                    </a:cubicBezTo>
                    <a:cubicBezTo>
                      <a:pt x="130" y="34"/>
                      <a:pt x="123" y="78"/>
                      <a:pt x="98" y="102"/>
                    </a:cubicBezTo>
                    <a:cubicBezTo>
                      <a:pt x="71" y="129"/>
                      <a:pt x="11" y="130"/>
                      <a:pt x="0" y="129"/>
                    </a:cubicBezTo>
                    <a:close/>
                  </a:path>
                </a:pathLst>
              </a:custGeom>
              <a:solidFill>
                <a:srgbClr val="8E6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7" name="Freeform 86"/>
              <p:cNvSpPr>
                <a:spLocks/>
              </p:cNvSpPr>
              <p:nvPr/>
            </p:nvSpPr>
            <p:spPr bwMode="auto">
              <a:xfrm>
                <a:off x="567" y="2847"/>
                <a:ext cx="1035" cy="890"/>
              </a:xfrm>
              <a:custGeom>
                <a:avLst/>
                <a:gdLst>
                  <a:gd name="T0" fmla="*/ 129 w 457"/>
                  <a:gd name="T1" fmla="*/ 2904 h 369"/>
                  <a:gd name="T2" fmla="*/ 82 w 457"/>
                  <a:gd name="T3" fmla="*/ 3350 h 369"/>
                  <a:gd name="T4" fmla="*/ 11 w 457"/>
                  <a:gd name="T5" fmla="*/ 3717 h 369"/>
                  <a:gd name="T6" fmla="*/ 292 w 457"/>
                  <a:gd name="T7" fmla="*/ 4095 h 369"/>
                  <a:gd name="T8" fmla="*/ 534 w 457"/>
                  <a:gd name="T9" fmla="*/ 4660 h 369"/>
                  <a:gd name="T10" fmla="*/ 1744 w 457"/>
                  <a:gd name="T11" fmla="*/ 4783 h 369"/>
                  <a:gd name="T12" fmla="*/ 2709 w 457"/>
                  <a:gd name="T13" fmla="*/ 3635 h 369"/>
                  <a:gd name="T14" fmla="*/ 4113 w 457"/>
                  <a:gd name="T15" fmla="*/ 3408 h 369"/>
                  <a:gd name="T16" fmla="*/ 4867 w 457"/>
                  <a:gd name="T17" fmla="*/ 1153 h 369"/>
                  <a:gd name="T18" fmla="*/ 3508 w 457"/>
                  <a:gd name="T19" fmla="*/ 140 h 369"/>
                  <a:gd name="T20" fmla="*/ 3309 w 457"/>
                  <a:gd name="T21" fmla="*/ 338 h 369"/>
                  <a:gd name="T22" fmla="*/ 3066 w 457"/>
                  <a:gd name="T23" fmla="*/ 367 h 369"/>
                  <a:gd name="T24" fmla="*/ 2928 w 457"/>
                  <a:gd name="T25" fmla="*/ 576 h 369"/>
                  <a:gd name="T26" fmla="*/ 2672 w 457"/>
                  <a:gd name="T27" fmla="*/ 605 h 369"/>
                  <a:gd name="T28" fmla="*/ 1708 w 457"/>
                  <a:gd name="T29" fmla="*/ 396 h 369"/>
                  <a:gd name="T30" fmla="*/ 836 w 457"/>
                  <a:gd name="T31" fmla="*/ 1657 h 369"/>
                  <a:gd name="T32" fmla="*/ 799 w 457"/>
                  <a:gd name="T33" fmla="*/ 2542 h 369"/>
                  <a:gd name="T34" fmla="*/ 616 w 457"/>
                  <a:gd name="T35" fmla="*/ 2682 h 369"/>
                  <a:gd name="T36" fmla="*/ 498 w 457"/>
                  <a:gd name="T37" fmla="*/ 2892 h 369"/>
                  <a:gd name="T38" fmla="*/ 129 w 457"/>
                  <a:gd name="T39" fmla="*/ 2904 h 36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457" h="369">
                    <a:moveTo>
                      <a:pt x="11" y="207"/>
                    </a:moveTo>
                    <a:cubicBezTo>
                      <a:pt x="3" y="213"/>
                      <a:pt x="11" y="231"/>
                      <a:pt x="7" y="239"/>
                    </a:cubicBezTo>
                    <a:cubicBezTo>
                      <a:pt x="3" y="246"/>
                      <a:pt x="1" y="254"/>
                      <a:pt x="1" y="265"/>
                    </a:cubicBezTo>
                    <a:cubicBezTo>
                      <a:pt x="0" y="277"/>
                      <a:pt x="18" y="282"/>
                      <a:pt x="25" y="292"/>
                    </a:cubicBezTo>
                    <a:cubicBezTo>
                      <a:pt x="35" y="306"/>
                      <a:pt x="37" y="325"/>
                      <a:pt x="46" y="332"/>
                    </a:cubicBezTo>
                    <a:cubicBezTo>
                      <a:pt x="79" y="360"/>
                      <a:pt x="114" y="369"/>
                      <a:pt x="150" y="341"/>
                    </a:cubicBezTo>
                    <a:cubicBezTo>
                      <a:pt x="181" y="316"/>
                      <a:pt x="198" y="279"/>
                      <a:pt x="233" y="259"/>
                    </a:cubicBezTo>
                    <a:cubicBezTo>
                      <a:pt x="272" y="237"/>
                      <a:pt x="312" y="247"/>
                      <a:pt x="354" y="243"/>
                    </a:cubicBezTo>
                    <a:cubicBezTo>
                      <a:pt x="440" y="236"/>
                      <a:pt x="457" y="147"/>
                      <a:pt x="419" y="82"/>
                    </a:cubicBezTo>
                    <a:cubicBezTo>
                      <a:pt x="397" y="44"/>
                      <a:pt x="350" y="0"/>
                      <a:pt x="302" y="10"/>
                    </a:cubicBezTo>
                    <a:cubicBezTo>
                      <a:pt x="295" y="11"/>
                      <a:pt x="292" y="21"/>
                      <a:pt x="285" y="24"/>
                    </a:cubicBezTo>
                    <a:cubicBezTo>
                      <a:pt x="279" y="27"/>
                      <a:pt x="270" y="23"/>
                      <a:pt x="264" y="26"/>
                    </a:cubicBezTo>
                    <a:cubicBezTo>
                      <a:pt x="259" y="30"/>
                      <a:pt x="257" y="39"/>
                      <a:pt x="252" y="41"/>
                    </a:cubicBezTo>
                    <a:cubicBezTo>
                      <a:pt x="246" y="44"/>
                      <a:pt x="236" y="41"/>
                      <a:pt x="230" y="43"/>
                    </a:cubicBezTo>
                    <a:cubicBezTo>
                      <a:pt x="199" y="53"/>
                      <a:pt x="176" y="35"/>
                      <a:pt x="147" y="28"/>
                    </a:cubicBezTo>
                    <a:cubicBezTo>
                      <a:pt x="84" y="13"/>
                      <a:pt x="58" y="63"/>
                      <a:pt x="72" y="118"/>
                    </a:cubicBezTo>
                    <a:cubicBezTo>
                      <a:pt x="78" y="142"/>
                      <a:pt x="78" y="163"/>
                      <a:pt x="69" y="181"/>
                    </a:cubicBezTo>
                    <a:cubicBezTo>
                      <a:pt x="66" y="186"/>
                      <a:pt x="57" y="186"/>
                      <a:pt x="53" y="191"/>
                    </a:cubicBezTo>
                    <a:cubicBezTo>
                      <a:pt x="49" y="195"/>
                      <a:pt x="49" y="203"/>
                      <a:pt x="43" y="206"/>
                    </a:cubicBezTo>
                    <a:cubicBezTo>
                      <a:pt x="33" y="214"/>
                      <a:pt x="16" y="203"/>
                      <a:pt x="11" y="207"/>
                    </a:cubicBezTo>
                    <a:close/>
                  </a:path>
                </a:pathLst>
              </a:custGeom>
              <a:noFill/>
              <a:ln w="11113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1042" name="Groupe 1041"/>
            <p:cNvGrpSpPr>
              <a:grpSpLocks noChangeAspect="1"/>
            </p:cNvGrpSpPr>
            <p:nvPr/>
          </p:nvGrpSpPr>
          <p:grpSpPr>
            <a:xfrm>
              <a:off x="6720335" y="6021723"/>
              <a:ext cx="1347894" cy="249129"/>
              <a:chOff x="3386897" y="3903663"/>
              <a:chExt cx="5651500" cy="1044575"/>
            </a:xfrm>
            <a:solidFill>
              <a:srgbClr val="91678B"/>
            </a:solidFill>
          </p:grpSpPr>
          <p:grpSp>
            <p:nvGrpSpPr>
              <p:cNvPr id="1043" name="Group 72"/>
              <p:cNvGrpSpPr>
                <a:grpSpLocks/>
              </p:cNvGrpSpPr>
              <p:nvPr/>
            </p:nvGrpSpPr>
            <p:grpSpPr bwMode="auto">
              <a:xfrm>
                <a:off x="3512310" y="4284663"/>
                <a:ext cx="150812" cy="460375"/>
                <a:chOff x="435" y="866"/>
                <a:chExt cx="95" cy="289"/>
              </a:xfrm>
              <a:grpFill/>
            </p:grpSpPr>
            <p:sp>
              <p:nvSpPr>
                <p:cNvPr id="1141" name="Freeform 73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2" name="Freeform 74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3" name="Freeform 75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4" name="Freeform 7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44" name="Group 83"/>
              <p:cNvGrpSpPr>
                <a:grpSpLocks/>
              </p:cNvGrpSpPr>
              <p:nvPr/>
            </p:nvGrpSpPr>
            <p:grpSpPr bwMode="auto">
              <a:xfrm>
                <a:off x="4339397" y="4389438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1137" name="Freeform 84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8" name="Freeform 85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9" name="Freeform 86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40" name="Freeform 8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45" name="Group 94"/>
              <p:cNvGrpSpPr>
                <a:grpSpLocks/>
              </p:cNvGrpSpPr>
              <p:nvPr/>
            </p:nvGrpSpPr>
            <p:grpSpPr bwMode="auto">
              <a:xfrm>
                <a:off x="5444297" y="426561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1133" name="Freeform 95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4" name="Freeform 96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5" name="Freeform 97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6" name="Freeform 9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46" name="Group 105"/>
              <p:cNvGrpSpPr>
                <a:grpSpLocks/>
              </p:cNvGrpSpPr>
              <p:nvPr/>
            </p:nvGrpSpPr>
            <p:grpSpPr bwMode="auto">
              <a:xfrm>
                <a:off x="6006272" y="43227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1129" name="Freeform 106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0" name="Freeform 107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1" name="Freeform 108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32" name="Freeform 109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47" name="Group 116"/>
              <p:cNvGrpSpPr>
                <a:grpSpLocks/>
              </p:cNvGrpSpPr>
              <p:nvPr/>
            </p:nvGrpSpPr>
            <p:grpSpPr bwMode="auto">
              <a:xfrm>
                <a:off x="6939722" y="44370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1125" name="Freeform 117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6" name="Freeform 118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7" name="Freeform 119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8" name="Freeform 120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48" name="Group 127"/>
              <p:cNvGrpSpPr>
                <a:grpSpLocks/>
              </p:cNvGrpSpPr>
              <p:nvPr/>
            </p:nvGrpSpPr>
            <p:grpSpPr bwMode="auto">
              <a:xfrm>
                <a:off x="8111297" y="4360863"/>
                <a:ext cx="150813" cy="460375"/>
                <a:chOff x="435" y="866"/>
                <a:chExt cx="95" cy="289"/>
              </a:xfrm>
              <a:grpFill/>
            </p:grpSpPr>
            <p:sp>
              <p:nvSpPr>
                <p:cNvPr id="1121" name="Freeform 128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2" name="Freeform 129"/>
                <p:cNvSpPr>
                  <a:spLocks/>
                </p:cNvSpPr>
                <p:nvPr/>
              </p:nvSpPr>
              <p:spPr bwMode="auto">
                <a:xfrm>
                  <a:off x="435" y="866"/>
                  <a:ext cx="55" cy="289"/>
                </a:xfrm>
                <a:custGeom>
                  <a:avLst/>
                  <a:gdLst>
                    <a:gd name="T0" fmla="*/ 95 w 22"/>
                    <a:gd name="T1" fmla="*/ 1239 h 115"/>
                    <a:gd name="T2" fmla="*/ 95 w 22"/>
                    <a:gd name="T3" fmla="*/ 188 h 115"/>
                    <a:gd name="T4" fmla="*/ 345 w 22"/>
                    <a:gd name="T5" fmla="*/ 20 h 115"/>
                    <a:gd name="T6" fmla="*/ 300 w 22"/>
                    <a:gd name="T7" fmla="*/ 0 h 115"/>
                    <a:gd name="T8" fmla="*/ 0 w 22"/>
                    <a:gd name="T9" fmla="*/ 188 h 115"/>
                    <a:gd name="T10" fmla="*/ 0 w 22"/>
                    <a:gd name="T11" fmla="*/ 1239 h 115"/>
                    <a:gd name="T12" fmla="*/ 300 w 22"/>
                    <a:gd name="T13" fmla="*/ 1824 h 115"/>
                    <a:gd name="T14" fmla="*/ 345 w 22"/>
                    <a:gd name="T15" fmla="*/ 1762 h 115"/>
                    <a:gd name="T16" fmla="*/ 95 w 22"/>
                    <a:gd name="T17" fmla="*/ 1239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2" h="115">
                      <a:moveTo>
                        <a:pt x="6" y="78"/>
                      </a:move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9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22" y="111"/>
                        <a:pt x="22" y="111"/>
                        <a:pt x="22" y="111"/>
                      </a:cubicBezTo>
                      <a:lnTo>
                        <a:pt x="6" y="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3" name="Freeform 130"/>
                <p:cNvSpPr>
                  <a:spLocks/>
                </p:cNvSpPr>
                <p:nvPr/>
              </p:nvSpPr>
              <p:spPr bwMode="auto">
                <a:xfrm>
                  <a:off x="480" y="866"/>
                  <a:ext cx="50" cy="289"/>
                </a:xfrm>
                <a:custGeom>
                  <a:avLst/>
                  <a:gdLst>
                    <a:gd name="T0" fmla="*/ 283 w 20"/>
                    <a:gd name="T1" fmla="*/ 188 h 115"/>
                    <a:gd name="T2" fmla="*/ 283 w 20"/>
                    <a:gd name="T3" fmla="*/ 1239 h 115"/>
                    <a:gd name="T4" fmla="*/ 20 w 20"/>
                    <a:gd name="T5" fmla="*/ 1824 h 115"/>
                    <a:gd name="T6" fmla="*/ 20 w 20"/>
                    <a:gd name="T7" fmla="*/ 1824 h 115"/>
                    <a:gd name="T8" fmla="*/ 313 w 20"/>
                    <a:gd name="T9" fmla="*/ 1239 h 115"/>
                    <a:gd name="T10" fmla="*/ 313 w 20"/>
                    <a:gd name="T11" fmla="*/ 188 h 115"/>
                    <a:gd name="T12" fmla="*/ 20 w 20"/>
                    <a:gd name="T13" fmla="*/ 0 h 115"/>
                    <a:gd name="T14" fmla="*/ 0 w 20"/>
                    <a:gd name="T15" fmla="*/ 0 h 115"/>
                    <a:gd name="T16" fmla="*/ 283 w 20"/>
                    <a:gd name="T17" fmla="*/ 188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" h="115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1" y="115"/>
                        <a:pt x="1" y="115"/>
                        <a:pt x="1" y="115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4" name="Freeform 131"/>
                <p:cNvSpPr>
                  <a:spLocks/>
                </p:cNvSpPr>
                <p:nvPr/>
              </p:nvSpPr>
              <p:spPr bwMode="auto">
                <a:xfrm>
                  <a:off x="435" y="866"/>
                  <a:ext cx="95" cy="289"/>
                </a:xfrm>
                <a:custGeom>
                  <a:avLst/>
                  <a:gdLst>
                    <a:gd name="T0" fmla="*/ 595 w 38"/>
                    <a:gd name="T1" fmla="*/ 1239 h 115"/>
                    <a:gd name="T2" fmla="*/ 595 w 38"/>
                    <a:gd name="T3" fmla="*/ 188 h 115"/>
                    <a:gd name="T4" fmla="*/ 300 w 38"/>
                    <a:gd name="T5" fmla="*/ 0 h 115"/>
                    <a:gd name="T6" fmla="*/ 0 w 38"/>
                    <a:gd name="T7" fmla="*/ 188 h 115"/>
                    <a:gd name="T8" fmla="*/ 0 w 38"/>
                    <a:gd name="T9" fmla="*/ 1239 h 115"/>
                    <a:gd name="T10" fmla="*/ 300 w 38"/>
                    <a:gd name="T11" fmla="*/ 1824 h 115"/>
                    <a:gd name="T12" fmla="*/ 595 w 38"/>
                    <a:gd name="T13" fmla="*/ 1239 h 1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115">
                      <a:moveTo>
                        <a:pt x="38" y="78"/>
                      </a:move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9" y="115"/>
                        <a:pt x="19" y="115"/>
                        <a:pt x="19" y="115"/>
                      </a:cubicBezTo>
                      <a:lnTo>
                        <a:pt x="38" y="78"/>
                      </a:lnTo>
                      <a:close/>
                    </a:path>
                  </a:pathLst>
                </a:custGeom>
                <a:grpFill/>
                <a:ln w="4763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49" name="Group 138"/>
              <p:cNvGrpSpPr>
                <a:grpSpLocks/>
              </p:cNvGrpSpPr>
              <p:nvPr/>
            </p:nvGrpSpPr>
            <p:grpSpPr bwMode="auto">
              <a:xfrm>
                <a:off x="3777422" y="422433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117" name="Freeform 1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8" name="Freeform 1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9" name="Freeform 1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20" name="Freeform 1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0" name="Group 148"/>
              <p:cNvGrpSpPr>
                <a:grpSpLocks/>
              </p:cNvGrpSpPr>
              <p:nvPr/>
            </p:nvGrpSpPr>
            <p:grpSpPr bwMode="auto">
              <a:xfrm>
                <a:off x="4625147" y="44846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113" name="Freeform 1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4" name="Freeform 1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5" name="Freeform 1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6" name="Freeform 1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1" name="Group 158"/>
              <p:cNvGrpSpPr>
                <a:grpSpLocks/>
              </p:cNvGrpSpPr>
              <p:nvPr/>
            </p:nvGrpSpPr>
            <p:grpSpPr bwMode="auto">
              <a:xfrm>
                <a:off x="5177597" y="43608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109" name="Freeform 1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0" name="Freeform 1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1" name="Freeform 1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12" name="Freeform 1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2" name="Group 168"/>
              <p:cNvGrpSpPr>
                <a:grpSpLocks/>
              </p:cNvGrpSpPr>
              <p:nvPr/>
            </p:nvGrpSpPr>
            <p:grpSpPr bwMode="auto">
              <a:xfrm>
                <a:off x="6301547" y="44370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105" name="Freeform 16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6" name="Freeform 17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7" name="Freeform 17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8" name="Freeform 17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3" name="Group 178"/>
              <p:cNvGrpSpPr>
                <a:grpSpLocks/>
              </p:cNvGrpSpPr>
              <p:nvPr/>
            </p:nvGrpSpPr>
            <p:grpSpPr bwMode="auto">
              <a:xfrm>
                <a:off x="7501697" y="42084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101" name="Freeform 17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2" name="Freeform 18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3" name="Freeform 18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4" name="Freeform 18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4" name="Group 188"/>
              <p:cNvGrpSpPr>
                <a:grpSpLocks/>
              </p:cNvGrpSpPr>
              <p:nvPr/>
            </p:nvGrpSpPr>
            <p:grpSpPr bwMode="auto">
              <a:xfrm>
                <a:off x="8416097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097" name="Freeform 18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8" name="Freeform 19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9" name="Freeform 19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00" name="Freeform 19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5" name="Group 198"/>
              <p:cNvGrpSpPr>
                <a:grpSpLocks/>
              </p:cNvGrpSpPr>
              <p:nvPr/>
            </p:nvGrpSpPr>
            <p:grpSpPr bwMode="auto">
              <a:xfrm>
                <a:off x="4063172" y="42973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093" name="Freeform 19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4" name="Freeform 20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5" name="Freeform 20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6" name="Freeform 20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6" name="Group 208"/>
              <p:cNvGrpSpPr>
                <a:grpSpLocks/>
              </p:cNvGrpSpPr>
              <p:nvPr/>
            </p:nvGrpSpPr>
            <p:grpSpPr bwMode="auto">
              <a:xfrm>
                <a:off x="4901372" y="44846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089" name="Freeform 20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0" name="Freeform 21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1" name="Freeform 21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92" name="Freeform 21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7" name="Group 218"/>
              <p:cNvGrpSpPr>
                <a:grpSpLocks/>
              </p:cNvGrpSpPr>
              <p:nvPr/>
            </p:nvGrpSpPr>
            <p:grpSpPr bwMode="auto">
              <a:xfrm>
                <a:off x="5720522" y="42656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085" name="Freeform 21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6" name="Freeform 22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7" name="Freeform 22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8" name="Freeform 22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8" name="Group 228"/>
              <p:cNvGrpSpPr>
                <a:grpSpLocks/>
              </p:cNvGrpSpPr>
              <p:nvPr/>
            </p:nvGrpSpPr>
            <p:grpSpPr bwMode="auto">
              <a:xfrm>
                <a:off x="6615872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081" name="Freeform 22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2" name="Freeform 23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3" name="Freeform 23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4" name="Freeform 23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59" name="Group 238"/>
              <p:cNvGrpSpPr>
                <a:grpSpLocks/>
              </p:cNvGrpSpPr>
              <p:nvPr/>
            </p:nvGrpSpPr>
            <p:grpSpPr bwMode="auto">
              <a:xfrm>
                <a:off x="7234997" y="4294188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077" name="Freeform 23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8" name="Freeform 24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9" name="Freeform 24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80" name="Freeform 24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60" name="Group 248"/>
              <p:cNvGrpSpPr>
                <a:grpSpLocks/>
              </p:cNvGrpSpPr>
              <p:nvPr/>
            </p:nvGrpSpPr>
            <p:grpSpPr bwMode="auto">
              <a:xfrm>
                <a:off x="7806497" y="428466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073" name="Freeform 24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4" name="Freeform 25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5" name="Freeform 25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6" name="Freeform 25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61" name="Group 258"/>
              <p:cNvGrpSpPr>
                <a:grpSpLocks/>
              </p:cNvGrpSpPr>
              <p:nvPr/>
            </p:nvGrpSpPr>
            <p:grpSpPr bwMode="auto">
              <a:xfrm>
                <a:off x="8720897" y="4494213"/>
                <a:ext cx="152400" cy="454025"/>
                <a:chOff x="818" y="866"/>
                <a:chExt cx="96" cy="286"/>
              </a:xfrm>
              <a:grpFill/>
            </p:grpSpPr>
            <p:sp>
              <p:nvSpPr>
                <p:cNvPr id="1069" name="Freeform 259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0" name="Freeform 260"/>
                <p:cNvSpPr>
                  <a:spLocks/>
                </p:cNvSpPr>
                <p:nvPr/>
              </p:nvSpPr>
              <p:spPr bwMode="auto">
                <a:xfrm>
                  <a:off x="864" y="866"/>
                  <a:ext cx="50" cy="286"/>
                </a:xfrm>
                <a:custGeom>
                  <a:avLst/>
                  <a:gdLst>
                    <a:gd name="T0" fmla="*/ 283 w 20"/>
                    <a:gd name="T1" fmla="*/ 188 h 114"/>
                    <a:gd name="T2" fmla="*/ 283 w 20"/>
                    <a:gd name="T3" fmla="*/ 1234 h 114"/>
                    <a:gd name="T4" fmla="*/ 283 w 20"/>
                    <a:gd name="T5" fmla="*/ 1234 h 114"/>
                    <a:gd name="T6" fmla="*/ 83 w 20"/>
                    <a:gd name="T7" fmla="*/ 1402 h 114"/>
                    <a:gd name="T8" fmla="*/ 188 w 20"/>
                    <a:gd name="T9" fmla="*/ 1593 h 114"/>
                    <a:gd name="T10" fmla="*/ 0 w 20"/>
                    <a:gd name="T11" fmla="*/ 1801 h 114"/>
                    <a:gd name="T12" fmla="*/ 20 w 20"/>
                    <a:gd name="T13" fmla="*/ 1801 h 114"/>
                    <a:gd name="T14" fmla="*/ 220 w 20"/>
                    <a:gd name="T15" fmla="*/ 1593 h 114"/>
                    <a:gd name="T16" fmla="*/ 113 w 20"/>
                    <a:gd name="T17" fmla="*/ 1402 h 114"/>
                    <a:gd name="T18" fmla="*/ 313 w 20"/>
                    <a:gd name="T19" fmla="*/ 1234 h 114"/>
                    <a:gd name="T20" fmla="*/ 313 w 20"/>
                    <a:gd name="T21" fmla="*/ 1234 h 114"/>
                    <a:gd name="T22" fmla="*/ 313 w 20"/>
                    <a:gd name="T23" fmla="*/ 188 h 114"/>
                    <a:gd name="T24" fmla="*/ 20 w 20"/>
                    <a:gd name="T25" fmla="*/ 0 h 114"/>
                    <a:gd name="T26" fmla="*/ 0 w 20"/>
                    <a:gd name="T27" fmla="*/ 0 h 114"/>
                    <a:gd name="T28" fmla="*/ 283 w 20"/>
                    <a:gd name="T29" fmla="*/ 188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0" h="114">
                      <a:moveTo>
                        <a:pt x="18" y="12"/>
                      </a:move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78"/>
                        <a:pt x="18" y="78"/>
                        <a:pt x="18" y="78"/>
                      </a:cubicBezTo>
                      <a:cubicBezTo>
                        <a:pt x="18" y="81"/>
                        <a:pt x="17" y="87"/>
                        <a:pt x="5" y="89"/>
                      </a:cubicBezTo>
                      <a:cubicBezTo>
                        <a:pt x="9" y="91"/>
                        <a:pt x="12" y="95"/>
                        <a:pt x="12" y="101"/>
                      </a:cubicBezTo>
                      <a:cubicBezTo>
                        <a:pt x="12" y="108"/>
                        <a:pt x="7" y="113"/>
                        <a:pt x="0" y="114"/>
                      </a:cubicBezTo>
                      <a:cubicBezTo>
                        <a:pt x="0" y="114"/>
                        <a:pt x="0" y="114"/>
                        <a:pt x="1" y="114"/>
                      </a:cubicBezTo>
                      <a:cubicBezTo>
                        <a:pt x="8" y="114"/>
                        <a:pt x="14" y="108"/>
                        <a:pt x="14" y="101"/>
                      </a:cubicBezTo>
                      <a:cubicBezTo>
                        <a:pt x="14" y="95"/>
                        <a:pt x="11" y="91"/>
                        <a:pt x="7" y="89"/>
                      </a:cubicBezTo>
                      <a:cubicBezTo>
                        <a:pt x="19" y="87"/>
                        <a:pt x="20" y="81"/>
                        <a:pt x="20" y="78"/>
                      </a:cubicBezTo>
                      <a:cubicBezTo>
                        <a:pt x="20" y="78"/>
                        <a:pt x="20" y="78"/>
                        <a:pt x="20" y="78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20" y="7"/>
                        <a:pt x="16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4" y="1"/>
                        <a:pt x="18" y="8"/>
                        <a:pt x="1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1" name="Freeform 261"/>
                <p:cNvSpPr>
                  <a:spLocks/>
                </p:cNvSpPr>
                <p:nvPr/>
              </p:nvSpPr>
              <p:spPr bwMode="auto">
                <a:xfrm>
                  <a:off x="818" y="866"/>
                  <a:ext cx="56" cy="286"/>
                </a:xfrm>
                <a:custGeom>
                  <a:avLst/>
                  <a:gdLst>
                    <a:gd name="T0" fmla="*/ 201 w 22"/>
                    <a:gd name="T1" fmla="*/ 1593 h 114"/>
                    <a:gd name="T2" fmla="*/ 311 w 22"/>
                    <a:gd name="T3" fmla="*/ 1402 h 114"/>
                    <a:gd name="T4" fmla="*/ 97 w 22"/>
                    <a:gd name="T5" fmla="*/ 1234 h 114"/>
                    <a:gd name="T6" fmla="*/ 97 w 22"/>
                    <a:gd name="T7" fmla="*/ 1234 h 114"/>
                    <a:gd name="T8" fmla="*/ 97 w 22"/>
                    <a:gd name="T9" fmla="*/ 188 h 114"/>
                    <a:gd name="T10" fmla="*/ 364 w 22"/>
                    <a:gd name="T11" fmla="*/ 20 h 114"/>
                    <a:gd name="T12" fmla="*/ 311 w 22"/>
                    <a:gd name="T13" fmla="*/ 0 h 114"/>
                    <a:gd name="T14" fmla="*/ 0 w 22"/>
                    <a:gd name="T15" fmla="*/ 188 h 114"/>
                    <a:gd name="T16" fmla="*/ 0 w 22"/>
                    <a:gd name="T17" fmla="*/ 1234 h 114"/>
                    <a:gd name="T18" fmla="*/ 0 w 22"/>
                    <a:gd name="T19" fmla="*/ 1234 h 114"/>
                    <a:gd name="T20" fmla="*/ 214 w 22"/>
                    <a:gd name="T21" fmla="*/ 1402 h 114"/>
                    <a:gd name="T22" fmla="*/ 97 w 22"/>
                    <a:gd name="T23" fmla="*/ 1593 h 114"/>
                    <a:gd name="T24" fmla="*/ 311 w 22"/>
                    <a:gd name="T25" fmla="*/ 1801 h 114"/>
                    <a:gd name="T26" fmla="*/ 364 w 22"/>
                    <a:gd name="T27" fmla="*/ 1801 h 114"/>
                    <a:gd name="T28" fmla="*/ 201 w 22"/>
                    <a:gd name="T29" fmla="*/ 1593 h 114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22" h="114">
                      <a:moveTo>
                        <a:pt x="12" y="101"/>
                      </a:moveTo>
                      <a:cubicBezTo>
                        <a:pt x="12" y="95"/>
                        <a:pt x="15" y="91"/>
                        <a:pt x="19" y="89"/>
                      </a:cubicBezTo>
                      <a:cubicBezTo>
                        <a:pt x="7" y="87"/>
                        <a:pt x="6" y="81"/>
                        <a:pt x="6" y="78"/>
                      </a:cubicBezTo>
                      <a:cubicBezTo>
                        <a:pt x="6" y="78"/>
                        <a:pt x="6" y="78"/>
                        <a:pt x="6" y="78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6" y="8"/>
                        <a:pt x="8" y="1"/>
                        <a:pt x="22" y="1"/>
                      </a:cubicBezTo>
                      <a:cubicBezTo>
                        <a:pt x="21" y="0"/>
                        <a:pt x="20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0" y="114"/>
                        <a:pt x="21" y="114"/>
                        <a:pt x="22" y="114"/>
                      </a:cubicBezTo>
                      <a:cubicBezTo>
                        <a:pt x="16" y="112"/>
                        <a:pt x="12" y="107"/>
                        <a:pt x="12" y="10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72" name="Freeform 262"/>
                <p:cNvSpPr>
                  <a:spLocks/>
                </p:cNvSpPr>
                <p:nvPr/>
              </p:nvSpPr>
              <p:spPr bwMode="auto">
                <a:xfrm>
                  <a:off x="818" y="866"/>
                  <a:ext cx="96" cy="286"/>
                </a:xfrm>
                <a:custGeom>
                  <a:avLst/>
                  <a:gdLst>
                    <a:gd name="T0" fmla="*/ 518 w 38"/>
                    <a:gd name="T1" fmla="*/ 1593 h 114"/>
                    <a:gd name="T2" fmla="*/ 402 w 38"/>
                    <a:gd name="T3" fmla="*/ 1402 h 114"/>
                    <a:gd name="T4" fmla="*/ 614 w 38"/>
                    <a:gd name="T5" fmla="*/ 1234 h 114"/>
                    <a:gd name="T6" fmla="*/ 614 w 38"/>
                    <a:gd name="T7" fmla="*/ 1234 h 114"/>
                    <a:gd name="T8" fmla="*/ 614 w 38"/>
                    <a:gd name="T9" fmla="*/ 188 h 114"/>
                    <a:gd name="T10" fmla="*/ 306 w 38"/>
                    <a:gd name="T11" fmla="*/ 0 h 114"/>
                    <a:gd name="T12" fmla="*/ 0 w 38"/>
                    <a:gd name="T13" fmla="*/ 188 h 114"/>
                    <a:gd name="T14" fmla="*/ 0 w 38"/>
                    <a:gd name="T15" fmla="*/ 1234 h 114"/>
                    <a:gd name="T16" fmla="*/ 0 w 38"/>
                    <a:gd name="T17" fmla="*/ 1234 h 114"/>
                    <a:gd name="T18" fmla="*/ 210 w 38"/>
                    <a:gd name="T19" fmla="*/ 1402 h 114"/>
                    <a:gd name="T20" fmla="*/ 96 w 38"/>
                    <a:gd name="T21" fmla="*/ 1593 h 114"/>
                    <a:gd name="T22" fmla="*/ 306 w 38"/>
                    <a:gd name="T23" fmla="*/ 1801 h 114"/>
                    <a:gd name="T24" fmla="*/ 518 w 38"/>
                    <a:gd name="T25" fmla="*/ 1593 h 11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8" h="114">
                      <a:moveTo>
                        <a:pt x="32" y="101"/>
                      </a:moveTo>
                      <a:cubicBezTo>
                        <a:pt x="32" y="95"/>
                        <a:pt x="29" y="91"/>
                        <a:pt x="25" y="89"/>
                      </a:cubicBezTo>
                      <a:cubicBezTo>
                        <a:pt x="37" y="87"/>
                        <a:pt x="38" y="81"/>
                        <a:pt x="38" y="78"/>
                      </a:cubicBezTo>
                      <a:cubicBezTo>
                        <a:pt x="38" y="78"/>
                        <a:pt x="38" y="78"/>
                        <a:pt x="38" y="78"/>
                      </a:cubicBezTo>
                      <a:cubicBezTo>
                        <a:pt x="38" y="12"/>
                        <a:pt x="38" y="12"/>
                        <a:pt x="38" y="12"/>
                      </a:cubicBezTo>
                      <a:cubicBezTo>
                        <a:pt x="38" y="7"/>
                        <a:pt x="34" y="0"/>
                        <a:pt x="19" y="0"/>
                      </a:cubicBezTo>
                      <a:cubicBezTo>
                        <a:pt x="4" y="0"/>
                        <a:pt x="0" y="7"/>
                        <a:pt x="0" y="12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81"/>
                        <a:pt x="1" y="87"/>
                        <a:pt x="13" y="89"/>
                      </a:cubicBezTo>
                      <a:cubicBezTo>
                        <a:pt x="8" y="91"/>
                        <a:pt x="6" y="95"/>
                        <a:pt x="6" y="101"/>
                      </a:cubicBezTo>
                      <a:cubicBezTo>
                        <a:pt x="6" y="108"/>
                        <a:pt x="11" y="114"/>
                        <a:pt x="19" y="114"/>
                      </a:cubicBezTo>
                      <a:cubicBezTo>
                        <a:pt x="26" y="114"/>
                        <a:pt x="32" y="108"/>
                        <a:pt x="32" y="101"/>
                      </a:cubicBezTo>
                      <a:close/>
                    </a:path>
                  </a:pathLst>
                </a:custGeom>
                <a:grpFill/>
                <a:ln w="3175" cap="flat">
                  <a:solidFill>
                    <a:srgbClr val="343434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  <p:grpSp>
            <p:nvGrpSpPr>
              <p:cNvPr id="1062" name="Group 268"/>
              <p:cNvGrpSpPr>
                <a:grpSpLocks/>
              </p:cNvGrpSpPr>
              <p:nvPr/>
            </p:nvGrpSpPr>
            <p:grpSpPr bwMode="auto">
              <a:xfrm>
                <a:off x="3386897" y="3903663"/>
                <a:ext cx="5651500" cy="993775"/>
                <a:chOff x="1733" y="2270"/>
                <a:chExt cx="3560" cy="626"/>
              </a:xfrm>
              <a:grpFill/>
            </p:grpSpPr>
            <p:sp>
              <p:nvSpPr>
                <p:cNvPr id="1063" name="Freeform 269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626"/>
                </a:xfrm>
                <a:custGeom>
                  <a:avLst/>
                  <a:gdLst>
                    <a:gd name="T0" fmla="*/ 22250 w 1424"/>
                    <a:gd name="T1" fmla="*/ 2214 h 250"/>
                    <a:gd name="T2" fmla="*/ 14875 w 1424"/>
                    <a:gd name="T3" fmla="*/ 2168 h 250"/>
                    <a:gd name="T4" fmla="*/ 14813 w 1424"/>
                    <a:gd name="T5" fmla="*/ 2214 h 250"/>
                    <a:gd name="T6" fmla="*/ 7438 w 1424"/>
                    <a:gd name="T7" fmla="*/ 2168 h 250"/>
                    <a:gd name="T8" fmla="*/ 7375 w 1424"/>
                    <a:gd name="T9" fmla="*/ 2214 h 250"/>
                    <a:gd name="T10" fmla="*/ 0 w 1424"/>
                    <a:gd name="T11" fmla="*/ 2168 h 250"/>
                    <a:gd name="T12" fmla="*/ 0 w 1424"/>
                    <a:gd name="T13" fmla="*/ 1588 h 250"/>
                    <a:gd name="T14" fmla="*/ 7375 w 1424"/>
                    <a:gd name="T15" fmla="*/ 1630 h 250"/>
                    <a:gd name="T16" fmla="*/ 7438 w 1424"/>
                    <a:gd name="T17" fmla="*/ 1588 h 250"/>
                    <a:gd name="T18" fmla="*/ 14813 w 1424"/>
                    <a:gd name="T19" fmla="*/ 1630 h 250"/>
                    <a:gd name="T20" fmla="*/ 14875 w 1424"/>
                    <a:gd name="T21" fmla="*/ 1588 h 250"/>
                    <a:gd name="T22" fmla="*/ 22250 w 1424"/>
                    <a:gd name="T23" fmla="*/ 1630 h 250"/>
                    <a:gd name="T24" fmla="*/ 22250 w 1424"/>
                    <a:gd name="T25" fmla="*/ 2214 h 25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424" h="250">
                      <a:moveTo>
                        <a:pt x="1424" y="141"/>
                      </a:moveTo>
                      <a:cubicBezTo>
                        <a:pt x="1280" y="250"/>
                        <a:pt x="1109" y="37"/>
                        <a:pt x="952" y="138"/>
                      </a:cubicBezTo>
                      <a:cubicBezTo>
                        <a:pt x="948" y="141"/>
                        <a:pt x="948" y="141"/>
                        <a:pt x="948" y="141"/>
                      </a:cubicBezTo>
                      <a:cubicBezTo>
                        <a:pt x="804" y="250"/>
                        <a:pt x="633" y="37"/>
                        <a:pt x="476" y="138"/>
                      </a:cubicBezTo>
                      <a:cubicBezTo>
                        <a:pt x="472" y="141"/>
                        <a:pt x="472" y="141"/>
                        <a:pt x="472" y="141"/>
                      </a:cubicBezTo>
                      <a:cubicBezTo>
                        <a:pt x="328" y="250"/>
                        <a:pt x="157" y="37"/>
                        <a:pt x="0" y="138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  <a:lnTo>
                        <a:pt x="1424" y="1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4" name="Freeform 270"/>
                <p:cNvSpPr>
                  <a:spLocks/>
                </p:cNvSpPr>
                <p:nvPr/>
              </p:nvSpPr>
              <p:spPr bwMode="auto">
                <a:xfrm>
                  <a:off x="1733" y="2363"/>
                  <a:ext cx="3560" cy="533"/>
                </a:xfrm>
                <a:custGeom>
                  <a:avLst/>
                  <a:gdLst>
                    <a:gd name="T0" fmla="*/ 22250 w 1424"/>
                    <a:gd name="T1" fmla="*/ 1629 h 213"/>
                    <a:gd name="T2" fmla="*/ 14875 w 1424"/>
                    <a:gd name="T3" fmla="*/ 1584 h 213"/>
                    <a:gd name="T4" fmla="*/ 14813 w 1424"/>
                    <a:gd name="T5" fmla="*/ 1629 h 213"/>
                    <a:gd name="T6" fmla="*/ 7438 w 1424"/>
                    <a:gd name="T7" fmla="*/ 1584 h 213"/>
                    <a:gd name="T8" fmla="*/ 7375 w 1424"/>
                    <a:gd name="T9" fmla="*/ 1629 h 213"/>
                    <a:gd name="T10" fmla="*/ 0 w 1424"/>
                    <a:gd name="T11" fmla="*/ 1584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1424" y="104"/>
                      </a:moveTo>
                      <a:cubicBezTo>
                        <a:pt x="1280" y="213"/>
                        <a:pt x="1109" y="0"/>
                        <a:pt x="952" y="101"/>
                      </a:cubicBezTo>
                      <a:cubicBezTo>
                        <a:pt x="948" y="104"/>
                        <a:pt x="948" y="104"/>
                        <a:pt x="948" y="104"/>
                      </a:cubicBezTo>
                      <a:cubicBezTo>
                        <a:pt x="804" y="213"/>
                        <a:pt x="633" y="0"/>
                        <a:pt x="476" y="101"/>
                      </a:cubicBezTo>
                      <a:cubicBezTo>
                        <a:pt x="472" y="104"/>
                        <a:pt x="472" y="104"/>
                        <a:pt x="472" y="104"/>
                      </a:cubicBezTo>
                      <a:cubicBezTo>
                        <a:pt x="328" y="213"/>
                        <a:pt x="157" y="0"/>
                        <a:pt x="0" y="101"/>
                      </a:cubicBezTo>
                    </a:path>
                  </a:pathLst>
                </a:custGeom>
                <a:grp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5" name="Freeform 271"/>
                <p:cNvSpPr>
                  <a:spLocks/>
                </p:cNvSpPr>
                <p:nvPr/>
              </p:nvSpPr>
              <p:spPr bwMode="auto">
                <a:xfrm>
                  <a:off x="1733" y="2270"/>
                  <a:ext cx="3560" cy="533"/>
                </a:xfrm>
                <a:custGeom>
                  <a:avLst/>
                  <a:gdLst>
                    <a:gd name="T0" fmla="*/ 0 w 1424"/>
                    <a:gd name="T1" fmla="*/ 1584 h 213"/>
                    <a:gd name="T2" fmla="*/ 7375 w 1424"/>
                    <a:gd name="T3" fmla="*/ 1629 h 213"/>
                    <a:gd name="T4" fmla="*/ 7438 w 1424"/>
                    <a:gd name="T5" fmla="*/ 1584 h 213"/>
                    <a:gd name="T6" fmla="*/ 14813 w 1424"/>
                    <a:gd name="T7" fmla="*/ 1629 h 213"/>
                    <a:gd name="T8" fmla="*/ 14875 w 1424"/>
                    <a:gd name="T9" fmla="*/ 1584 h 213"/>
                    <a:gd name="T10" fmla="*/ 22250 w 1424"/>
                    <a:gd name="T11" fmla="*/ 1629 h 2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424" h="213">
                      <a:moveTo>
                        <a:pt x="0" y="101"/>
                      </a:moveTo>
                      <a:cubicBezTo>
                        <a:pt x="157" y="0"/>
                        <a:pt x="328" y="213"/>
                        <a:pt x="472" y="104"/>
                      </a:cubicBezTo>
                      <a:cubicBezTo>
                        <a:pt x="476" y="101"/>
                        <a:pt x="476" y="101"/>
                        <a:pt x="476" y="101"/>
                      </a:cubicBezTo>
                      <a:cubicBezTo>
                        <a:pt x="633" y="0"/>
                        <a:pt x="804" y="213"/>
                        <a:pt x="948" y="104"/>
                      </a:cubicBezTo>
                      <a:cubicBezTo>
                        <a:pt x="952" y="101"/>
                        <a:pt x="952" y="101"/>
                        <a:pt x="952" y="101"/>
                      </a:cubicBezTo>
                      <a:cubicBezTo>
                        <a:pt x="1109" y="0"/>
                        <a:pt x="1280" y="213"/>
                        <a:pt x="1424" y="104"/>
                      </a:cubicBezTo>
                    </a:path>
                  </a:pathLst>
                </a:custGeom>
                <a:grpFill/>
                <a:ln w="7938" cap="rnd">
                  <a:solidFill>
                    <a:srgbClr val="343434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6" name="Freeform 272"/>
                <p:cNvSpPr>
                  <a:spLocks/>
                </p:cNvSpPr>
                <p:nvPr/>
              </p:nvSpPr>
              <p:spPr bwMode="auto">
                <a:xfrm>
                  <a:off x="176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7" name="Freeform 273"/>
                <p:cNvSpPr>
                  <a:spLocks/>
                </p:cNvSpPr>
                <p:nvPr/>
              </p:nvSpPr>
              <p:spPr bwMode="auto">
                <a:xfrm>
                  <a:off x="2950" y="2406"/>
                  <a:ext cx="938" cy="220"/>
                </a:xfrm>
                <a:custGeom>
                  <a:avLst/>
                  <a:gdLst>
                    <a:gd name="T0" fmla="*/ 5868 w 375"/>
                    <a:gd name="T1" fmla="*/ 1375 h 88"/>
                    <a:gd name="T2" fmla="*/ 2741 w 375"/>
                    <a:gd name="T3" fmla="*/ 708 h 88"/>
                    <a:gd name="T4" fmla="*/ 0 w 375"/>
                    <a:gd name="T5" fmla="*/ 783 h 88"/>
                    <a:gd name="T6" fmla="*/ 2741 w 375"/>
                    <a:gd name="T7" fmla="*/ 613 h 88"/>
                    <a:gd name="T8" fmla="*/ 5868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50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5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068" name="Freeform 274"/>
                <p:cNvSpPr>
                  <a:spLocks/>
                </p:cNvSpPr>
                <p:nvPr/>
              </p:nvSpPr>
              <p:spPr bwMode="auto">
                <a:xfrm>
                  <a:off x="4143" y="2406"/>
                  <a:ext cx="937" cy="220"/>
                </a:xfrm>
                <a:custGeom>
                  <a:avLst/>
                  <a:gdLst>
                    <a:gd name="T0" fmla="*/ 5849 w 375"/>
                    <a:gd name="T1" fmla="*/ 1375 h 88"/>
                    <a:gd name="T2" fmla="*/ 2729 w 375"/>
                    <a:gd name="T3" fmla="*/ 708 h 88"/>
                    <a:gd name="T4" fmla="*/ 0 w 375"/>
                    <a:gd name="T5" fmla="*/ 783 h 88"/>
                    <a:gd name="T6" fmla="*/ 2716 w 375"/>
                    <a:gd name="T7" fmla="*/ 613 h 88"/>
                    <a:gd name="T8" fmla="*/ 5849 w 375"/>
                    <a:gd name="T9" fmla="*/ 1375 h 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75" h="88">
                      <a:moveTo>
                        <a:pt x="375" y="88"/>
                      </a:moveTo>
                      <a:cubicBezTo>
                        <a:pt x="327" y="88"/>
                        <a:pt x="301" y="85"/>
                        <a:pt x="175" y="45"/>
                      </a:cubicBezTo>
                      <a:cubicBezTo>
                        <a:pt x="49" y="6"/>
                        <a:pt x="0" y="50"/>
                        <a:pt x="0" y="50"/>
                      </a:cubicBezTo>
                      <a:cubicBezTo>
                        <a:pt x="0" y="50"/>
                        <a:pt x="49" y="0"/>
                        <a:pt x="174" y="39"/>
                      </a:cubicBezTo>
                      <a:cubicBezTo>
                        <a:pt x="300" y="79"/>
                        <a:pt x="327" y="88"/>
                        <a:pt x="375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cxnSp>
          <p:nvCxnSpPr>
            <p:cNvPr id="1145" name="Connecteur droit avec flèche 1144"/>
            <p:cNvCxnSpPr/>
            <p:nvPr/>
          </p:nvCxnSpPr>
          <p:spPr>
            <a:xfrm flipV="1">
              <a:off x="8218832" y="5408672"/>
              <a:ext cx="7200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46" name="ZoneTexte 1145"/>
            <p:cNvSpPr txBox="1"/>
            <p:nvPr/>
          </p:nvSpPr>
          <p:spPr>
            <a:xfrm>
              <a:off x="8720026" y="3948478"/>
              <a:ext cx="2843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Prédiction de l’intégrité de la protéine</a:t>
              </a:r>
              <a:endParaRPr lang="fr-FR" dirty="0"/>
            </a:p>
          </p:txBody>
        </p:sp>
        <p:sp>
          <p:nvSpPr>
            <p:cNvPr id="16" name="Interdiction 15"/>
            <p:cNvSpPr>
              <a:spLocks noChangeAspect="1"/>
            </p:cNvSpPr>
            <p:nvPr/>
          </p:nvSpPr>
          <p:spPr>
            <a:xfrm>
              <a:off x="10346464" y="6141801"/>
              <a:ext cx="396000" cy="396000"/>
            </a:xfrm>
            <a:prstGeom prst="noSmoking">
              <a:avLst>
                <a:gd name="adj" fmla="val 862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7" name="Interdiction 1146"/>
            <p:cNvSpPr>
              <a:spLocks noChangeAspect="1"/>
            </p:cNvSpPr>
            <p:nvPr/>
          </p:nvSpPr>
          <p:spPr>
            <a:xfrm>
              <a:off x="10278897" y="4788476"/>
              <a:ext cx="396000" cy="396000"/>
            </a:xfrm>
            <a:prstGeom prst="noSmoking">
              <a:avLst>
                <a:gd name="adj" fmla="val 862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48" name="Interdiction 1147"/>
            <p:cNvSpPr>
              <a:spLocks noChangeAspect="1"/>
            </p:cNvSpPr>
            <p:nvPr/>
          </p:nvSpPr>
          <p:spPr>
            <a:xfrm>
              <a:off x="9526697" y="4978412"/>
              <a:ext cx="396000" cy="396000"/>
            </a:xfrm>
            <a:prstGeom prst="noSmoking">
              <a:avLst>
                <a:gd name="adj" fmla="val 862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3" name="ZoneTexte 1152"/>
            <p:cNvSpPr txBox="1"/>
            <p:nvPr/>
          </p:nvSpPr>
          <p:spPr>
            <a:xfrm>
              <a:off x="117828" y="5097235"/>
              <a:ext cx="2087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Collection de 112 échantillons ARN</a:t>
              </a:r>
              <a:endParaRPr lang="fr-FR" dirty="0"/>
            </a:p>
          </p:txBody>
        </p:sp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46</a:t>
            </a:fld>
            <a:endParaRPr lang="en-US"/>
          </a:p>
        </p:txBody>
      </p:sp>
      <p:grpSp>
        <p:nvGrpSpPr>
          <p:cNvPr id="924" name="Groupe 923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925" name="Forme libre 92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928" name="Forme libre 927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929" name="Forme libre 928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sp>
        <p:nvSpPr>
          <p:cNvPr id="931" name="ZoneTexte 930"/>
          <p:cNvSpPr txBox="1"/>
          <p:nvPr/>
        </p:nvSpPr>
        <p:spPr>
          <a:xfrm>
            <a:off x="890921" y="485617"/>
            <a:ext cx="10410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Épissage alternatif de </a:t>
            </a:r>
            <a:r>
              <a:rPr lang="fr-FR" sz="3200" i="1" dirty="0" smtClean="0"/>
              <a:t>PALB2 </a:t>
            </a:r>
            <a:r>
              <a:rPr lang="fr-FR" sz="3200" dirty="0" smtClean="0"/>
              <a:t>et règles d’interprétation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(2/3)</a:t>
            </a:r>
            <a:r>
              <a:rPr lang="fr-FR" sz="3200" dirty="0" smtClean="0"/>
              <a:t> 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66"/>
          <a:stretch/>
        </p:blipFill>
        <p:spPr>
          <a:xfrm>
            <a:off x="3282944" y="1480930"/>
            <a:ext cx="5626113" cy="3305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e 16"/>
          <p:cNvGrpSpPr/>
          <p:nvPr/>
        </p:nvGrpSpPr>
        <p:grpSpPr>
          <a:xfrm>
            <a:off x="1865865" y="1903514"/>
            <a:ext cx="8460270" cy="1879974"/>
            <a:chOff x="1729409" y="1903514"/>
            <a:chExt cx="8460270" cy="1879974"/>
          </a:xfrm>
        </p:grpSpPr>
        <p:sp>
          <p:nvSpPr>
            <p:cNvPr id="13" name="Rectangle 12"/>
            <p:cNvSpPr/>
            <p:nvPr/>
          </p:nvSpPr>
          <p:spPr>
            <a:xfrm>
              <a:off x="1729409" y="1903514"/>
              <a:ext cx="8460270" cy="1879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1826120" y="1966999"/>
              <a:ext cx="8280000" cy="1728752"/>
              <a:chOff x="2163506" y="1936352"/>
              <a:chExt cx="9528122" cy="1989332"/>
            </a:xfrm>
          </p:grpSpPr>
          <p:pic>
            <p:nvPicPr>
              <p:cNvPr id="1154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56" t="27930" r="17990" b="41432"/>
              <a:stretch>
                <a:fillRect/>
              </a:stretch>
            </p:blipFill>
            <p:spPr bwMode="auto">
              <a:xfrm>
                <a:off x="4891804" y="2481437"/>
                <a:ext cx="2293648" cy="855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2" name="Groupe 21"/>
              <p:cNvGrpSpPr>
                <a:grpSpLocks noChangeAspect="1"/>
              </p:cNvGrpSpPr>
              <p:nvPr/>
            </p:nvGrpSpPr>
            <p:grpSpPr>
              <a:xfrm>
                <a:off x="2163506" y="1936352"/>
                <a:ext cx="2160000" cy="1989332"/>
                <a:chOff x="8330226" y="1027155"/>
                <a:chExt cx="2499471" cy="2301985"/>
              </a:xfrm>
            </p:grpSpPr>
            <p:pic>
              <p:nvPicPr>
                <p:cNvPr id="932" name="Image 93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30226" y="1142333"/>
                  <a:ext cx="900000" cy="900000"/>
                </a:xfrm>
                <a:prstGeom prst="rect">
                  <a:avLst/>
                </a:prstGeom>
              </p:spPr>
            </p:pic>
            <p:pic>
              <p:nvPicPr>
                <p:cNvPr id="5" name="Image 4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7184" t="14856" r="4788" b="15979"/>
                <a:stretch/>
              </p:blipFill>
              <p:spPr>
                <a:xfrm>
                  <a:off x="8330226" y="2457603"/>
                  <a:ext cx="1012582" cy="795600"/>
                </a:xfrm>
                <a:prstGeom prst="rect">
                  <a:avLst/>
                </a:prstGeom>
              </p:spPr>
            </p:pic>
            <p:pic>
              <p:nvPicPr>
                <p:cNvPr id="6" name="Image 5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21271" r="21639" b="7586"/>
                <a:stretch/>
              </p:blipFill>
              <p:spPr>
                <a:xfrm>
                  <a:off x="10259794" y="1027155"/>
                  <a:ext cx="569903" cy="1422000"/>
                </a:xfrm>
                <a:prstGeom prst="rect">
                  <a:avLst/>
                </a:prstGeom>
              </p:spPr>
            </p:pic>
            <p:pic>
              <p:nvPicPr>
                <p:cNvPr id="8" name="Image 7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68" r="15553" b="3119"/>
                <a:stretch/>
              </p:blipFill>
              <p:spPr>
                <a:xfrm>
                  <a:off x="9291585" y="1293788"/>
                  <a:ext cx="762005" cy="1065600"/>
                </a:xfrm>
                <a:prstGeom prst="rect">
                  <a:avLst/>
                </a:prstGeom>
              </p:spPr>
            </p:pic>
            <p:pic>
              <p:nvPicPr>
                <p:cNvPr id="21" name="Image 20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21456" t="15025" r="25098" b="38131"/>
                <a:stretch/>
              </p:blipFill>
              <p:spPr>
                <a:xfrm>
                  <a:off x="9592423" y="2583940"/>
                  <a:ext cx="1090684" cy="745200"/>
                </a:xfrm>
                <a:prstGeom prst="rect">
                  <a:avLst/>
                </a:prstGeom>
              </p:spPr>
            </p:pic>
          </p:grpSp>
          <p:sp>
            <p:nvSpPr>
              <p:cNvPr id="28" name="Accolade fermante 27"/>
              <p:cNvSpPr/>
              <p:nvPr/>
            </p:nvSpPr>
            <p:spPr>
              <a:xfrm>
                <a:off x="4405515" y="1936352"/>
                <a:ext cx="420346" cy="1989332"/>
              </a:xfrm>
              <a:prstGeom prst="rightBrace">
                <a:avLst>
                  <a:gd name="adj1" fmla="val 53653"/>
                  <a:gd name="adj2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ZoneTexte 28"/>
              <p:cNvSpPr txBox="1"/>
              <p:nvPr/>
            </p:nvSpPr>
            <p:spPr>
              <a:xfrm>
                <a:off x="8272771" y="2555062"/>
                <a:ext cx="34188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 smtClean="0"/>
                  <a:t>Analyse du panel des transcrits alternatifs de </a:t>
                </a:r>
                <a:r>
                  <a:rPr lang="fr-FR" sz="2000" i="1" dirty="0" smtClean="0"/>
                  <a:t>PALB2</a:t>
                </a:r>
                <a:endParaRPr lang="fr-FR" sz="2000" i="1" dirty="0"/>
              </a:p>
            </p:txBody>
          </p:sp>
          <p:sp>
            <p:nvSpPr>
              <p:cNvPr id="30" name="Flèche droite 29"/>
              <p:cNvSpPr/>
              <p:nvPr/>
            </p:nvSpPr>
            <p:spPr>
              <a:xfrm>
                <a:off x="7495819" y="2759653"/>
                <a:ext cx="466584" cy="361616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ZoneTexte 18"/>
          <p:cNvSpPr txBox="1"/>
          <p:nvPr/>
        </p:nvSpPr>
        <p:spPr>
          <a:xfrm>
            <a:off x="3599644" y="1111043"/>
            <a:ext cx="499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i="1" dirty="0" smtClean="0"/>
              <a:t>PALB2</a:t>
            </a:r>
            <a:r>
              <a:rPr lang="fr-FR" dirty="0" smtClean="0"/>
              <a:t>, </a:t>
            </a:r>
            <a:r>
              <a:rPr lang="fr-FR" sz="1400" dirty="0" smtClean="0"/>
              <a:t>gène de prédisposition aux cancers du sein et de l’ovaire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55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090"/>
            <a:ext cx="422288" cy="5400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47</a:t>
            </a:fld>
            <a:endParaRPr lang="en-US"/>
          </a:p>
        </p:txBody>
      </p:sp>
      <p:grpSp>
        <p:nvGrpSpPr>
          <p:cNvPr id="924" name="Groupe 923"/>
          <p:cNvGrpSpPr/>
          <p:nvPr/>
        </p:nvGrpSpPr>
        <p:grpSpPr>
          <a:xfrm>
            <a:off x="-17693" y="36000"/>
            <a:ext cx="12259699" cy="396000"/>
            <a:chOff x="-17693" y="27591"/>
            <a:chExt cx="12259699" cy="396000"/>
          </a:xfrm>
        </p:grpSpPr>
        <p:sp>
          <p:nvSpPr>
            <p:cNvPr id="925" name="Forme libre 92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928" name="Forme libre 927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929" name="Forme libre 928"/>
            <p:cNvSpPr/>
            <p:nvPr/>
          </p:nvSpPr>
          <p:spPr>
            <a:xfrm>
              <a:off x="3732548" y="27591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</p:grpSp>
      <p:grpSp>
        <p:nvGrpSpPr>
          <p:cNvPr id="32" name="Groupe 31"/>
          <p:cNvGrpSpPr>
            <a:grpSpLocks noChangeAspect="1"/>
          </p:cNvGrpSpPr>
          <p:nvPr/>
        </p:nvGrpSpPr>
        <p:grpSpPr>
          <a:xfrm>
            <a:off x="2157016" y="2269081"/>
            <a:ext cx="2160000" cy="845306"/>
            <a:chOff x="233342" y="2828338"/>
            <a:chExt cx="3068064" cy="1200677"/>
          </a:xfrm>
        </p:grpSpPr>
        <p:grpSp>
          <p:nvGrpSpPr>
            <p:cNvPr id="936" name="Groupe 935"/>
            <p:cNvGrpSpPr/>
            <p:nvPr/>
          </p:nvGrpSpPr>
          <p:grpSpPr>
            <a:xfrm>
              <a:off x="233342" y="3556499"/>
              <a:ext cx="3068064" cy="180000"/>
              <a:chOff x="147943" y="4837814"/>
              <a:chExt cx="3068064" cy="180000"/>
            </a:xfrm>
          </p:grpSpPr>
          <p:sp>
            <p:nvSpPr>
              <p:cNvPr id="940" name="Rectangle 939"/>
              <p:cNvSpPr/>
              <p:nvPr/>
            </p:nvSpPr>
            <p:spPr>
              <a:xfrm>
                <a:off x="147943" y="4837814"/>
                <a:ext cx="720000" cy="180000"/>
              </a:xfrm>
              <a:prstGeom prst="rect">
                <a:avLst/>
              </a:prstGeom>
              <a:solidFill>
                <a:srgbClr val="00B0F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4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41" name="Groupe 940"/>
              <p:cNvGrpSpPr/>
              <p:nvPr/>
            </p:nvGrpSpPr>
            <p:grpSpPr>
              <a:xfrm>
                <a:off x="867943" y="4837814"/>
                <a:ext cx="2348064" cy="180000"/>
                <a:chOff x="867943" y="4837814"/>
                <a:chExt cx="2348064" cy="180000"/>
              </a:xfrm>
            </p:grpSpPr>
            <p:sp>
              <p:nvSpPr>
                <p:cNvPr id="942" name="Rectangle 941"/>
                <p:cNvSpPr/>
                <p:nvPr/>
              </p:nvSpPr>
              <p:spPr>
                <a:xfrm>
                  <a:off x="2496007" y="4837814"/>
                  <a:ext cx="720000" cy="180000"/>
                </a:xfrm>
                <a:prstGeom prst="rect">
                  <a:avLst/>
                </a:prstGeom>
                <a:solidFill>
                  <a:srgbClr val="FF9999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 smtClean="0">
                      <a:solidFill>
                        <a:schemeClr val="tx1"/>
                      </a:solidFill>
                    </a:rPr>
                    <a:t>5</a:t>
                  </a:r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43" name="Connecteur droit 942"/>
                <p:cNvCxnSpPr>
                  <a:stCxn id="940" idx="3"/>
                  <a:endCxn id="942" idx="1"/>
                </p:cNvCxnSpPr>
                <p:nvPr/>
              </p:nvCxnSpPr>
              <p:spPr>
                <a:xfrm>
                  <a:off x="867943" y="4927814"/>
                  <a:ext cx="162806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37" name="Groupe 936"/>
            <p:cNvGrpSpPr/>
            <p:nvPr/>
          </p:nvGrpSpPr>
          <p:grpSpPr>
            <a:xfrm>
              <a:off x="953342" y="3194752"/>
              <a:ext cx="1880446" cy="360000"/>
              <a:chOff x="1083468" y="1431131"/>
              <a:chExt cx="720000" cy="360000"/>
            </a:xfrm>
          </p:grpSpPr>
          <p:cxnSp>
            <p:nvCxnSpPr>
              <p:cNvPr id="938" name="Connecteur droit 937"/>
              <p:cNvCxnSpPr/>
              <p:nvPr/>
            </p:nvCxnSpPr>
            <p:spPr>
              <a:xfrm flipV="1">
                <a:off x="1083468" y="1431131"/>
                <a:ext cx="360000" cy="36000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9" name="Connecteur droit 938"/>
              <p:cNvCxnSpPr/>
              <p:nvPr/>
            </p:nvCxnSpPr>
            <p:spPr>
              <a:xfrm flipH="1" flipV="1">
                <a:off x="1443468" y="1431131"/>
                <a:ext cx="360000" cy="36000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62" name="ZoneTexte 961"/>
            <p:cNvSpPr txBox="1"/>
            <p:nvPr/>
          </p:nvSpPr>
          <p:spPr>
            <a:xfrm>
              <a:off x="1303143" y="2828338"/>
              <a:ext cx="1091258" cy="437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 smtClean="0"/>
                <a:t>Δ</a:t>
              </a:r>
              <a:r>
                <a:rPr lang="fr-FR" sz="1400" dirty="0" smtClean="0"/>
                <a:t>5p(24</a:t>
              </a:r>
              <a:r>
                <a:rPr lang="fr-FR" sz="1400" dirty="0"/>
                <a:t>)</a:t>
              </a:r>
            </a:p>
          </p:txBody>
        </p:sp>
        <p:cxnSp>
          <p:nvCxnSpPr>
            <p:cNvPr id="965" name="Connecteur droit 964"/>
            <p:cNvCxnSpPr/>
            <p:nvPr/>
          </p:nvCxnSpPr>
          <p:spPr>
            <a:xfrm>
              <a:off x="2833788" y="3490174"/>
              <a:ext cx="0" cy="36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6" name="Connecteur droit avec flèche 965"/>
            <p:cNvCxnSpPr/>
            <p:nvPr/>
          </p:nvCxnSpPr>
          <p:spPr>
            <a:xfrm>
              <a:off x="2581788" y="3796693"/>
              <a:ext cx="234000" cy="0"/>
            </a:xfrm>
            <a:prstGeom prst="straightConnector1">
              <a:avLst/>
            </a:prstGeom>
            <a:ln>
              <a:headEnd type="triangle" w="med" len="sm"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8" name="ZoneTexte 977"/>
            <p:cNvSpPr txBox="1"/>
            <p:nvPr/>
          </p:nvSpPr>
          <p:spPr>
            <a:xfrm>
              <a:off x="2635587" y="3850174"/>
              <a:ext cx="149034" cy="1788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 smtClean="0"/>
                <a:t>24</a:t>
              </a:r>
              <a:endParaRPr lang="en-US" sz="800" dirty="0"/>
            </a:p>
          </p:txBody>
        </p:sp>
      </p:grpSp>
      <p:grpSp>
        <p:nvGrpSpPr>
          <p:cNvPr id="31" name="Groupe 30"/>
          <p:cNvGrpSpPr>
            <a:grpSpLocks noChangeAspect="1"/>
          </p:cNvGrpSpPr>
          <p:nvPr/>
        </p:nvGrpSpPr>
        <p:grpSpPr>
          <a:xfrm>
            <a:off x="2157016" y="1422476"/>
            <a:ext cx="2160000" cy="852799"/>
            <a:chOff x="233342" y="1422466"/>
            <a:chExt cx="3068064" cy="1211318"/>
          </a:xfrm>
        </p:grpSpPr>
        <p:sp>
          <p:nvSpPr>
            <p:cNvPr id="932" name="ZoneTexte 931"/>
            <p:cNvSpPr txBox="1"/>
            <p:nvPr/>
          </p:nvSpPr>
          <p:spPr>
            <a:xfrm>
              <a:off x="1362949" y="1422466"/>
              <a:ext cx="956714" cy="437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 smtClean="0"/>
                <a:t>Δ</a:t>
              </a:r>
              <a:r>
                <a:rPr lang="fr-FR" sz="1400" dirty="0" smtClean="0"/>
                <a:t>2p(6)</a:t>
              </a:r>
              <a:endParaRPr lang="fr-FR" sz="1400" dirty="0"/>
            </a:p>
          </p:txBody>
        </p:sp>
        <p:grpSp>
          <p:nvGrpSpPr>
            <p:cNvPr id="8" name="Groupe 7"/>
            <p:cNvGrpSpPr/>
            <p:nvPr/>
          </p:nvGrpSpPr>
          <p:grpSpPr>
            <a:xfrm>
              <a:off x="233342" y="2155292"/>
              <a:ext cx="3068064" cy="180000"/>
              <a:chOff x="147943" y="4837814"/>
              <a:chExt cx="3068064" cy="1800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47943" y="4837814"/>
                <a:ext cx="720000" cy="180000"/>
              </a:xfrm>
              <a:prstGeom prst="rect">
                <a:avLst/>
              </a:prstGeom>
              <a:solidFill>
                <a:srgbClr val="00B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1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" name="Groupe 6"/>
              <p:cNvGrpSpPr/>
              <p:nvPr/>
            </p:nvGrpSpPr>
            <p:grpSpPr>
              <a:xfrm>
                <a:off x="867943" y="4837814"/>
                <a:ext cx="2348064" cy="180000"/>
                <a:chOff x="867943" y="4837814"/>
                <a:chExt cx="2348064" cy="180000"/>
              </a:xfrm>
            </p:grpSpPr>
            <p:sp>
              <p:nvSpPr>
                <p:cNvPr id="933" name="Rectangle 932"/>
                <p:cNvSpPr/>
                <p:nvPr/>
              </p:nvSpPr>
              <p:spPr>
                <a:xfrm>
                  <a:off x="2496007" y="4837814"/>
                  <a:ext cx="720000" cy="180000"/>
                </a:xfrm>
                <a:prstGeom prst="rect">
                  <a:avLst/>
                </a:prstGeom>
                <a:solidFill>
                  <a:srgbClr val="FFC000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 smtClean="0">
                      <a:solidFill>
                        <a:schemeClr val="tx1"/>
                      </a:solidFill>
                    </a:rPr>
                    <a:t>2</a:t>
                  </a:r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" name="Connecteur droit 5"/>
                <p:cNvCxnSpPr>
                  <a:stCxn id="4" idx="3"/>
                  <a:endCxn id="933" idx="1"/>
                </p:cNvCxnSpPr>
                <p:nvPr/>
              </p:nvCxnSpPr>
              <p:spPr>
                <a:xfrm>
                  <a:off x="867943" y="4927814"/>
                  <a:ext cx="162806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e 20"/>
            <p:cNvGrpSpPr/>
            <p:nvPr/>
          </p:nvGrpSpPr>
          <p:grpSpPr>
            <a:xfrm>
              <a:off x="953341" y="1793545"/>
              <a:ext cx="1737263" cy="360000"/>
              <a:chOff x="1083468" y="1431131"/>
              <a:chExt cx="720000" cy="360000"/>
            </a:xfrm>
          </p:grpSpPr>
          <p:cxnSp>
            <p:nvCxnSpPr>
              <p:cNvPr id="13" name="Connecteur droit 12"/>
              <p:cNvCxnSpPr/>
              <p:nvPr/>
            </p:nvCxnSpPr>
            <p:spPr>
              <a:xfrm flipV="1">
                <a:off x="1083468" y="1431131"/>
                <a:ext cx="360000" cy="36000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4" name="Connecteur droit 933"/>
              <p:cNvCxnSpPr/>
              <p:nvPr/>
            </p:nvCxnSpPr>
            <p:spPr>
              <a:xfrm flipH="1" flipV="1">
                <a:off x="1443468" y="1431131"/>
                <a:ext cx="360000" cy="36000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79" name="Connecteur droit 978"/>
            <p:cNvCxnSpPr/>
            <p:nvPr/>
          </p:nvCxnSpPr>
          <p:spPr>
            <a:xfrm>
              <a:off x="2702575" y="2094943"/>
              <a:ext cx="0" cy="36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Connecteur droit avec flèche 979"/>
            <p:cNvCxnSpPr/>
            <p:nvPr/>
          </p:nvCxnSpPr>
          <p:spPr>
            <a:xfrm>
              <a:off x="2582605" y="2401462"/>
              <a:ext cx="108000" cy="0"/>
            </a:xfrm>
            <a:prstGeom prst="straightConnector1">
              <a:avLst/>
            </a:prstGeom>
            <a:ln>
              <a:headEnd type="triangle" w="med" len="sm"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1" name="ZoneTexte 980"/>
            <p:cNvSpPr txBox="1"/>
            <p:nvPr/>
          </p:nvSpPr>
          <p:spPr>
            <a:xfrm>
              <a:off x="2604618" y="2454943"/>
              <a:ext cx="74517" cy="17884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 smtClean="0"/>
                <a:t>6</a:t>
              </a:r>
              <a:endParaRPr lang="en-US" sz="800" dirty="0"/>
            </a:p>
          </p:txBody>
        </p:sp>
      </p:grpSp>
      <p:grpSp>
        <p:nvGrpSpPr>
          <p:cNvPr id="34" name="Groupe 33"/>
          <p:cNvGrpSpPr>
            <a:grpSpLocks noChangeAspect="1"/>
          </p:cNvGrpSpPr>
          <p:nvPr/>
        </p:nvGrpSpPr>
        <p:grpSpPr>
          <a:xfrm>
            <a:off x="2154325" y="3108193"/>
            <a:ext cx="2160000" cy="832273"/>
            <a:chOff x="233342" y="4229545"/>
            <a:chExt cx="3068064" cy="1182151"/>
          </a:xfrm>
        </p:grpSpPr>
        <p:grpSp>
          <p:nvGrpSpPr>
            <p:cNvPr id="945" name="Groupe 944"/>
            <p:cNvGrpSpPr/>
            <p:nvPr/>
          </p:nvGrpSpPr>
          <p:grpSpPr>
            <a:xfrm>
              <a:off x="233342" y="4957706"/>
              <a:ext cx="3068064" cy="180000"/>
              <a:chOff x="147943" y="4837814"/>
              <a:chExt cx="3068064" cy="180000"/>
            </a:xfrm>
          </p:grpSpPr>
          <p:sp>
            <p:nvSpPr>
              <p:cNvPr id="949" name="Rectangle 948"/>
              <p:cNvSpPr/>
              <p:nvPr/>
            </p:nvSpPr>
            <p:spPr>
              <a:xfrm>
                <a:off x="147943" y="4837814"/>
                <a:ext cx="720000" cy="180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6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0" name="Groupe 949"/>
              <p:cNvGrpSpPr/>
              <p:nvPr/>
            </p:nvGrpSpPr>
            <p:grpSpPr>
              <a:xfrm>
                <a:off x="867943" y="4837814"/>
                <a:ext cx="2348064" cy="180000"/>
                <a:chOff x="867943" y="4837814"/>
                <a:chExt cx="2348064" cy="180000"/>
              </a:xfrm>
            </p:grpSpPr>
            <p:sp>
              <p:nvSpPr>
                <p:cNvPr id="951" name="Rectangle 950"/>
                <p:cNvSpPr/>
                <p:nvPr/>
              </p:nvSpPr>
              <p:spPr>
                <a:xfrm>
                  <a:off x="2496007" y="4837814"/>
                  <a:ext cx="720000" cy="18000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 smtClean="0">
                      <a:solidFill>
                        <a:schemeClr val="tx1"/>
                      </a:solidFill>
                    </a:rPr>
                    <a:t>7</a:t>
                  </a:r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52" name="Connecteur droit 951"/>
                <p:cNvCxnSpPr>
                  <a:stCxn id="949" idx="3"/>
                  <a:endCxn id="951" idx="1"/>
                </p:cNvCxnSpPr>
                <p:nvPr/>
              </p:nvCxnSpPr>
              <p:spPr>
                <a:xfrm>
                  <a:off x="867943" y="4927814"/>
                  <a:ext cx="162806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46" name="Groupe 945"/>
            <p:cNvGrpSpPr/>
            <p:nvPr/>
          </p:nvGrpSpPr>
          <p:grpSpPr>
            <a:xfrm>
              <a:off x="953342" y="4595959"/>
              <a:ext cx="1399546" cy="360000"/>
              <a:chOff x="1083468" y="1431131"/>
              <a:chExt cx="720000" cy="360000"/>
            </a:xfrm>
          </p:grpSpPr>
          <p:cxnSp>
            <p:nvCxnSpPr>
              <p:cNvPr id="947" name="Connecteur droit 946"/>
              <p:cNvCxnSpPr/>
              <p:nvPr/>
            </p:nvCxnSpPr>
            <p:spPr>
              <a:xfrm flipV="1">
                <a:off x="1083468" y="1431131"/>
                <a:ext cx="360000" cy="36000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8" name="Connecteur droit 947"/>
              <p:cNvCxnSpPr/>
              <p:nvPr/>
            </p:nvCxnSpPr>
            <p:spPr>
              <a:xfrm flipH="1" flipV="1">
                <a:off x="1443468" y="1431131"/>
                <a:ext cx="360000" cy="36000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63" name="ZoneTexte 962"/>
            <p:cNvSpPr txBox="1"/>
            <p:nvPr/>
          </p:nvSpPr>
          <p:spPr>
            <a:xfrm>
              <a:off x="1227000" y="4229545"/>
              <a:ext cx="1265131" cy="437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 smtClean="0">
                  <a:cs typeface="Times New Roman" panose="02020603050405020304" pitchFamily="18" charset="0"/>
                </a:rPr>
                <a:t>▼</a:t>
              </a:r>
              <a:r>
                <a:rPr lang="fr-FR" sz="1400" dirty="0" smtClean="0">
                  <a:cs typeface="Times New Roman" panose="02020603050405020304" pitchFamily="18" charset="0"/>
                </a:rPr>
                <a:t>7p(42)</a:t>
              </a:r>
              <a:r>
                <a:rPr lang="fr-FR" sz="1400" dirty="0" smtClean="0"/>
                <a:t> </a:t>
              </a:r>
              <a:endParaRPr lang="fr-FR" sz="1400" dirty="0"/>
            </a:p>
          </p:txBody>
        </p:sp>
        <p:cxnSp>
          <p:nvCxnSpPr>
            <p:cNvPr id="982" name="Connecteur droit 981"/>
            <p:cNvCxnSpPr/>
            <p:nvPr/>
          </p:nvCxnSpPr>
          <p:spPr>
            <a:xfrm>
              <a:off x="2354462" y="4877889"/>
              <a:ext cx="0" cy="36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3" name="Connecteur droit avec flèche 982"/>
            <p:cNvCxnSpPr/>
            <p:nvPr/>
          </p:nvCxnSpPr>
          <p:spPr>
            <a:xfrm>
              <a:off x="2375827" y="5186983"/>
              <a:ext cx="198000" cy="0"/>
            </a:xfrm>
            <a:prstGeom prst="straightConnector1">
              <a:avLst/>
            </a:prstGeom>
            <a:ln>
              <a:headEnd type="triangle" w="med" len="sm"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4" name="ZoneTexte 983"/>
            <p:cNvSpPr txBox="1"/>
            <p:nvPr/>
          </p:nvSpPr>
          <p:spPr>
            <a:xfrm>
              <a:off x="2409104" y="5232857"/>
              <a:ext cx="149034" cy="1788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 smtClean="0"/>
                <a:t>42</a:t>
              </a:r>
              <a:endParaRPr lang="en-US" sz="800" dirty="0"/>
            </a:p>
          </p:txBody>
        </p:sp>
      </p:grpSp>
      <p:grpSp>
        <p:nvGrpSpPr>
          <p:cNvPr id="33" name="Groupe 32"/>
          <p:cNvGrpSpPr>
            <a:grpSpLocks noChangeAspect="1"/>
          </p:cNvGrpSpPr>
          <p:nvPr/>
        </p:nvGrpSpPr>
        <p:grpSpPr>
          <a:xfrm>
            <a:off x="2154324" y="3934273"/>
            <a:ext cx="2160000" cy="871575"/>
            <a:chOff x="233342" y="5581960"/>
            <a:chExt cx="3068064" cy="1237974"/>
          </a:xfrm>
        </p:grpSpPr>
        <p:grpSp>
          <p:nvGrpSpPr>
            <p:cNvPr id="954" name="Groupe 953"/>
            <p:cNvGrpSpPr/>
            <p:nvPr/>
          </p:nvGrpSpPr>
          <p:grpSpPr>
            <a:xfrm>
              <a:off x="233342" y="6358912"/>
              <a:ext cx="3068064" cy="180000"/>
              <a:chOff x="147943" y="4837814"/>
              <a:chExt cx="3068064" cy="180000"/>
            </a:xfrm>
          </p:grpSpPr>
          <p:sp>
            <p:nvSpPr>
              <p:cNvPr id="958" name="Rectangle 957"/>
              <p:cNvSpPr/>
              <p:nvPr/>
            </p:nvSpPr>
            <p:spPr>
              <a:xfrm>
                <a:off x="147943" y="4837814"/>
                <a:ext cx="720000" cy="1800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 smtClean="0">
                    <a:solidFill>
                      <a:schemeClr val="tx1"/>
                    </a:solidFill>
                  </a:rPr>
                  <a:t>9</a:t>
                </a:r>
                <a:endParaRPr lang="en-US" sz="11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59" name="Groupe 958"/>
              <p:cNvGrpSpPr/>
              <p:nvPr/>
            </p:nvGrpSpPr>
            <p:grpSpPr>
              <a:xfrm>
                <a:off x="867943" y="4837814"/>
                <a:ext cx="2348064" cy="180000"/>
                <a:chOff x="867943" y="4837814"/>
                <a:chExt cx="2348064" cy="180000"/>
              </a:xfrm>
            </p:grpSpPr>
            <p:sp>
              <p:nvSpPr>
                <p:cNvPr id="960" name="Rectangle 959"/>
                <p:cNvSpPr/>
                <p:nvPr/>
              </p:nvSpPr>
              <p:spPr>
                <a:xfrm>
                  <a:off x="2496007" y="4837814"/>
                  <a:ext cx="720000" cy="180000"/>
                </a:xfrm>
                <a:prstGeom prst="rect">
                  <a:avLst/>
                </a:prstGeom>
                <a:solidFill>
                  <a:srgbClr val="FF0000"/>
                </a:solidFill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b="1" dirty="0" smtClean="0">
                      <a:solidFill>
                        <a:schemeClr val="tx1"/>
                      </a:solidFill>
                    </a:rPr>
                    <a:t>10</a:t>
                  </a:r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961" name="Connecteur droit 960"/>
                <p:cNvCxnSpPr>
                  <a:stCxn id="958" idx="3"/>
                  <a:endCxn id="960" idx="1"/>
                </p:cNvCxnSpPr>
                <p:nvPr/>
              </p:nvCxnSpPr>
              <p:spPr>
                <a:xfrm>
                  <a:off x="867943" y="4927814"/>
                  <a:ext cx="1628064" cy="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55" name="Groupe 954"/>
            <p:cNvGrpSpPr/>
            <p:nvPr/>
          </p:nvGrpSpPr>
          <p:grpSpPr>
            <a:xfrm>
              <a:off x="953341" y="5997165"/>
              <a:ext cx="1749233" cy="360000"/>
              <a:chOff x="1083468" y="1431131"/>
              <a:chExt cx="720000" cy="360000"/>
            </a:xfrm>
          </p:grpSpPr>
          <p:cxnSp>
            <p:nvCxnSpPr>
              <p:cNvPr id="956" name="Connecteur droit 955"/>
              <p:cNvCxnSpPr/>
              <p:nvPr/>
            </p:nvCxnSpPr>
            <p:spPr>
              <a:xfrm flipV="1">
                <a:off x="1083468" y="1431131"/>
                <a:ext cx="360000" cy="36000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7" name="Connecteur droit 956"/>
              <p:cNvCxnSpPr/>
              <p:nvPr/>
            </p:nvCxnSpPr>
            <p:spPr>
              <a:xfrm flipH="1" flipV="1">
                <a:off x="1443468" y="1431131"/>
                <a:ext cx="360000" cy="360000"/>
              </a:xfrm>
              <a:prstGeom prst="line">
                <a:avLst/>
              </a:prstGeom>
              <a:ln w="9525">
                <a:solidFill>
                  <a:srgbClr val="FF0000"/>
                </a:solidFill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64" name="ZoneTexte 963"/>
            <p:cNvSpPr txBox="1"/>
            <p:nvPr/>
          </p:nvSpPr>
          <p:spPr>
            <a:xfrm>
              <a:off x="1424429" y="5581960"/>
              <a:ext cx="1091258" cy="437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1400" dirty="0" smtClean="0"/>
                <a:t>Δ</a:t>
              </a:r>
              <a:r>
                <a:rPr lang="fr-FR" sz="1400" dirty="0" smtClean="0"/>
                <a:t>10p(3)</a:t>
              </a:r>
              <a:endParaRPr lang="fr-FR" sz="1400" dirty="0"/>
            </a:p>
          </p:txBody>
        </p:sp>
        <p:cxnSp>
          <p:nvCxnSpPr>
            <p:cNvPr id="985" name="Connecteur droit 984"/>
            <p:cNvCxnSpPr/>
            <p:nvPr/>
          </p:nvCxnSpPr>
          <p:spPr>
            <a:xfrm>
              <a:off x="2702575" y="6281095"/>
              <a:ext cx="0" cy="360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6" name="Connecteur droit avec flèche 985"/>
            <p:cNvCxnSpPr/>
            <p:nvPr/>
          </p:nvCxnSpPr>
          <p:spPr>
            <a:xfrm>
              <a:off x="2582605" y="6587614"/>
              <a:ext cx="108000" cy="0"/>
            </a:xfrm>
            <a:prstGeom prst="straightConnector1">
              <a:avLst/>
            </a:prstGeom>
            <a:ln>
              <a:headEnd type="triangle" w="med" len="sm"/>
              <a:tailEnd type="triangl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7" name="ZoneTexte 986"/>
            <p:cNvSpPr txBox="1"/>
            <p:nvPr/>
          </p:nvSpPr>
          <p:spPr>
            <a:xfrm>
              <a:off x="2604618" y="6641095"/>
              <a:ext cx="74517" cy="17883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800" dirty="0" smtClean="0"/>
                <a:t>3</a:t>
              </a:r>
              <a:endParaRPr lang="en-US" sz="800" dirty="0"/>
            </a:p>
          </p:txBody>
        </p:sp>
      </p:grp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015" y="4288020"/>
            <a:ext cx="5812253" cy="2526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Accolade fermante 34"/>
          <p:cNvSpPr/>
          <p:nvPr/>
        </p:nvSpPr>
        <p:spPr>
          <a:xfrm>
            <a:off x="4362894" y="1422467"/>
            <a:ext cx="476359" cy="3383382"/>
          </a:xfrm>
          <a:prstGeom prst="rightBrace">
            <a:avLst>
              <a:gd name="adj1" fmla="val 61428"/>
              <a:gd name="adj2" fmla="val 100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e 43"/>
          <p:cNvGrpSpPr/>
          <p:nvPr/>
        </p:nvGrpSpPr>
        <p:grpSpPr>
          <a:xfrm>
            <a:off x="5030874" y="1545755"/>
            <a:ext cx="6746655" cy="2090453"/>
            <a:chOff x="4348782" y="1564805"/>
            <a:chExt cx="6746655" cy="2090453"/>
          </a:xfrm>
        </p:grpSpPr>
        <p:sp>
          <p:nvSpPr>
            <p:cNvPr id="36" name="ZoneTexte 35"/>
            <p:cNvSpPr txBox="1"/>
            <p:nvPr/>
          </p:nvSpPr>
          <p:spPr>
            <a:xfrm>
              <a:off x="4348782" y="1564805"/>
              <a:ext cx="6746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4 sites accepteurs pour lesquels la classe PVS n’est pas garantie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9904667" y="2485707"/>
              <a:ext cx="112402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c.49-2A&gt;T</a:t>
              </a:r>
            </a:p>
            <a:p>
              <a:r>
                <a:rPr lang="en-US" sz="1400" dirty="0" smtClean="0"/>
                <a:t>c.1685-2A&gt;G</a:t>
              </a:r>
            </a:p>
            <a:p>
              <a:r>
                <a:rPr lang="en-US" sz="1400" dirty="0" smtClean="0"/>
                <a:t>c.1685-1G&gt;C</a:t>
              </a:r>
            </a:p>
            <a:p>
              <a:r>
                <a:rPr lang="en-US" sz="1400" dirty="0" smtClean="0"/>
                <a:t>c.2587-2A&gt;C</a:t>
              </a:r>
            </a:p>
            <a:p>
              <a:r>
                <a:rPr lang="en-US" sz="1400" dirty="0" smtClean="0"/>
                <a:t>c.2997-2A&gt;C</a:t>
              </a:r>
              <a:endParaRPr lang="en-US" sz="1400" dirty="0"/>
            </a:p>
          </p:txBody>
        </p:sp>
        <p:grpSp>
          <p:nvGrpSpPr>
            <p:cNvPr id="42" name="Groupe 41"/>
            <p:cNvGrpSpPr>
              <a:grpSpLocks noChangeAspect="1"/>
            </p:cNvGrpSpPr>
            <p:nvPr/>
          </p:nvGrpSpPr>
          <p:grpSpPr>
            <a:xfrm>
              <a:off x="5570081" y="2653252"/>
              <a:ext cx="4309511" cy="900000"/>
              <a:chOff x="4677553" y="2772389"/>
              <a:chExt cx="3518839" cy="734876"/>
            </a:xfrm>
          </p:grpSpPr>
          <p:pic>
            <p:nvPicPr>
              <p:cNvPr id="38" name="Image 37"/>
              <p:cNvPicPr>
                <a:picLocks noChangeAspect="1"/>
              </p:cNvPicPr>
              <p:nvPr/>
            </p:nvPicPr>
            <p:blipFill rotWithShape="1">
              <a:blip r:embed="rId4"/>
              <a:srcRect l="1" r="39835"/>
              <a:stretch/>
            </p:blipFill>
            <p:spPr>
              <a:xfrm>
                <a:off x="4677553" y="2772389"/>
                <a:ext cx="3518839" cy="734876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6687739" y="3032934"/>
                <a:ext cx="1508651" cy="210536"/>
              </a:xfrm>
              <a:prstGeom prst="rect">
                <a:avLst/>
              </a:prstGeom>
              <a:solidFill>
                <a:srgbClr val="1419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Flèche vers le bas 42"/>
            <p:cNvSpPr/>
            <p:nvPr/>
          </p:nvSpPr>
          <p:spPr>
            <a:xfrm>
              <a:off x="7312037" y="2164875"/>
              <a:ext cx="820144" cy="308594"/>
            </a:xfrm>
            <a:prstGeom prst="down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8" name="ZoneTexte 987"/>
          <p:cNvSpPr txBox="1"/>
          <p:nvPr/>
        </p:nvSpPr>
        <p:spPr>
          <a:xfrm>
            <a:off x="937408" y="485617"/>
            <a:ext cx="10317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Épissage alternatif de </a:t>
            </a:r>
            <a:r>
              <a:rPr lang="fr-FR" sz="3200" i="1" dirty="0" smtClean="0"/>
              <a:t>PALB2 </a:t>
            </a:r>
            <a:r>
              <a:rPr lang="fr-FR" sz="3200" dirty="0" smtClean="0"/>
              <a:t>et règles d’interprétation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(3/3)</a:t>
            </a:r>
            <a:endParaRPr lang="en-US" sz="3200" dirty="0"/>
          </a:p>
        </p:txBody>
      </p:sp>
      <p:grpSp>
        <p:nvGrpSpPr>
          <p:cNvPr id="9" name="Groupe 8"/>
          <p:cNvGrpSpPr>
            <a:grpSpLocks noChangeAspect="1"/>
          </p:cNvGrpSpPr>
          <p:nvPr/>
        </p:nvGrpSpPr>
        <p:grpSpPr>
          <a:xfrm>
            <a:off x="85810" y="1614125"/>
            <a:ext cx="1512000" cy="3533625"/>
            <a:chOff x="29137" y="2001767"/>
            <a:chExt cx="1037511" cy="2424719"/>
          </a:xfrm>
        </p:grpSpPr>
        <p:grpSp>
          <p:nvGrpSpPr>
            <p:cNvPr id="5" name="Groupe 4"/>
            <p:cNvGrpSpPr>
              <a:grpSpLocks noChangeAspect="1"/>
            </p:cNvGrpSpPr>
            <p:nvPr/>
          </p:nvGrpSpPr>
          <p:grpSpPr>
            <a:xfrm>
              <a:off x="129266" y="2212439"/>
              <a:ext cx="720000" cy="1458560"/>
              <a:chOff x="-32723" y="2065129"/>
              <a:chExt cx="968389" cy="1961708"/>
            </a:xfrm>
          </p:grpSpPr>
          <p:pic>
            <p:nvPicPr>
              <p:cNvPr id="70" name="Image 69"/>
              <p:cNvPicPr>
                <a:picLocks noChangeAspect="1"/>
              </p:cNvPicPr>
              <p:nvPr/>
            </p:nvPicPr>
            <p:blipFill rotWithShape="1">
              <a:blip r:embed="rId5"/>
              <a:srcRect r="48611"/>
              <a:stretch/>
            </p:blipFill>
            <p:spPr>
              <a:xfrm>
                <a:off x="-32723" y="2065129"/>
                <a:ext cx="968388" cy="1961708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716882" y="2777819"/>
                <a:ext cx="218784" cy="261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e 9"/>
            <p:cNvGrpSpPr>
              <a:grpSpLocks noChangeAspect="1"/>
            </p:cNvGrpSpPr>
            <p:nvPr/>
          </p:nvGrpSpPr>
          <p:grpSpPr>
            <a:xfrm>
              <a:off x="129266" y="3670999"/>
              <a:ext cx="720000" cy="648060"/>
              <a:chOff x="4678326" y="5411972"/>
              <a:chExt cx="1086788" cy="978196"/>
            </a:xfrm>
          </p:grpSpPr>
          <p:pic>
            <p:nvPicPr>
              <p:cNvPr id="71" name="Image 70"/>
              <p:cNvPicPr>
                <a:picLocks noChangeAspect="1"/>
              </p:cNvPicPr>
              <p:nvPr/>
            </p:nvPicPr>
            <p:blipFill rotWithShape="1">
              <a:blip r:embed="rId5"/>
              <a:srcRect l="42329" t="38572" b="11563"/>
              <a:stretch/>
            </p:blipFill>
            <p:spPr>
              <a:xfrm>
                <a:off x="4678326" y="5411972"/>
                <a:ext cx="1086788" cy="978196"/>
              </a:xfrm>
              <a:prstGeom prst="rect">
                <a:avLst/>
              </a:prstGeom>
            </p:spPr>
          </p:pic>
          <p:sp>
            <p:nvSpPr>
              <p:cNvPr id="75" name="Rectangle 74"/>
              <p:cNvSpPr/>
              <p:nvPr/>
            </p:nvSpPr>
            <p:spPr>
              <a:xfrm>
                <a:off x="4678326" y="5773190"/>
                <a:ext cx="218784" cy="2612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Ellipse 10"/>
            <p:cNvSpPr/>
            <p:nvPr/>
          </p:nvSpPr>
          <p:spPr>
            <a:xfrm>
              <a:off x="29137" y="2001767"/>
              <a:ext cx="1037511" cy="2424719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Connecteur droit avec flèche 14"/>
          <p:cNvCxnSpPr/>
          <p:nvPr/>
        </p:nvCxnSpPr>
        <p:spPr>
          <a:xfrm>
            <a:off x="1690257" y="3415970"/>
            <a:ext cx="360000" cy="0"/>
          </a:xfrm>
          <a:prstGeom prst="straightConnector1">
            <a:avLst/>
          </a:prstGeom>
          <a:ln w="88900">
            <a:solidFill>
              <a:schemeClr val="tx1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159498" y="5606433"/>
            <a:ext cx="433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Pas d’épissage alternatif pouvant sauvegarder la protéine si variant tronquant</a:t>
            </a:r>
            <a:endParaRPr lang="fr-FR" dirty="0"/>
          </a:p>
        </p:txBody>
      </p:sp>
      <p:sp>
        <p:nvSpPr>
          <p:cNvPr id="17" name="Plus 16"/>
          <p:cNvSpPr>
            <a:spLocks noChangeAspect="1"/>
          </p:cNvSpPr>
          <p:nvPr/>
        </p:nvSpPr>
        <p:spPr>
          <a:xfrm>
            <a:off x="3060931" y="4959066"/>
            <a:ext cx="540000" cy="540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48</a:t>
            </a:fld>
            <a:endParaRPr lang="en-US"/>
          </a:p>
        </p:txBody>
      </p:sp>
      <p:sp>
        <p:nvSpPr>
          <p:cNvPr id="38" name="ZoneTexte 37"/>
          <p:cNvSpPr txBox="1"/>
          <p:nvPr/>
        </p:nvSpPr>
        <p:spPr>
          <a:xfrm>
            <a:off x="540871" y="485617"/>
            <a:ext cx="1111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Résumé des travaux de thèse</a:t>
            </a:r>
            <a:endParaRPr lang="fr-FR" sz="3200" dirty="0"/>
          </a:p>
        </p:txBody>
      </p:sp>
      <p:grpSp>
        <p:nvGrpSpPr>
          <p:cNvPr id="39" name="Groupe 38"/>
          <p:cNvGrpSpPr/>
          <p:nvPr/>
        </p:nvGrpSpPr>
        <p:grpSpPr>
          <a:xfrm>
            <a:off x="-17693" y="37684"/>
            <a:ext cx="12288274" cy="396000"/>
            <a:chOff x="-17693" y="29275"/>
            <a:chExt cx="12288274" cy="396000"/>
          </a:xfrm>
        </p:grpSpPr>
        <p:sp>
          <p:nvSpPr>
            <p:cNvPr id="40" name="Forme libre 39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41" name="Forme libre 40"/>
            <p:cNvSpPr/>
            <p:nvPr/>
          </p:nvSpPr>
          <p:spPr>
            <a:xfrm>
              <a:off x="3732548" y="85341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42" name="Forme libre 41"/>
            <p:cNvSpPr/>
            <p:nvPr/>
          </p:nvSpPr>
          <p:spPr>
            <a:xfrm>
              <a:off x="7579519" y="29275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</p:grpSp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2232169" y="1444340"/>
            <a:ext cx="7794396" cy="4174109"/>
            <a:chOff x="938029" y="1903158"/>
            <a:chExt cx="10399268" cy="5569044"/>
          </a:xfrm>
        </p:grpSpPr>
        <p:grpSp>
          <p:nvGrpSpPr>
            <p:cNvPr id="660" name="Groupe 659"/>
            <p:cNvGrpSpPr/>
            <p:nvPr/>
          </p:nvGrpSpPr>
          <p:grpSpPr>
            <a:xfrm>
              <a:off x="3846000" y="1903158"/>
              <a:ext cx="4500000" cy="4500000"/>
              <a:chOff x="4115025" y="1629000"/>
              <a:chExt cx="4500000" cy="4500000"/>
            </a:xfrm>
          </p:grpSpPr>
          <p:grpSp>
            <p:nvGrpSpPr>
              <p:cNvPr id="358" name="Groupe 357"/>
              <p:cNvGrpSpPr/>
              <p:nvPr/>
            </p:nvGrpSpPr>
            <p:grpSpPr>
              <a:xfrm>
                <a:off x="4115025" y="1629000"/>
                <a:ext cx="4500000" cy="4500000"/>
                <a:chOff x="4296000" y="1629000"/>
                <a:chExt cx="3600000" cy="3600000"/>
              </a:xfrm>
            </p:grpSpPr>
            <p:sp>
              <p:nvSpPr>
                <p:cNvPr id="4" name="Secteurs 3"/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pie">
                  <a:avLst>
                    <a:gd name="adj1" fmla="val 8846596"/>
                    <a:gd name="adj2" fmla="val 17103813"/>
                  </a:avLst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Secteurs 8"/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pie">
                  <a:avLst>
                    <a:gd name="adj1" fmla="val 17092612"/>
                    <a:gd name="adj2" fmla="val 2832760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Secteurs 9"/>
                <p:cNvSpPr>
                  <a:spLocks noChangeAspect="1"/>
                </p:cNvSpPr>
                <p:nvPr/>
              </p:nvSpPr>
              <p:spPr>
                <a:xfrm>
                  <a:off x="4296000" y="1629000"/>
                  <a:ext cx="3600000" cy="3600000"/>
                </a:xfrm>
                <a:prstGeom prst="pie">
                  <a:avLst>
                    <a:gd name="adj1" fmla="val 2833325"/>
                    <a:gd name="adj2" fmla="val 8850839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Flèche droite 10"/>
                <p:cNvSpPr/>
                <p:nvPr/>
              </p:nvSpPr>
              <p:spPr>
                <a:xfrm rot="896001">
                  <a:off x="6325384" y="2071675"/>
                  <a:ext cx="382325" cy="962706"/>
                </a:xfrm>
                <a:prstGeom prst="rightArrow">
                  <a:avLst>
                    <a:gd name="adj1" fmla="val 50000"/>
                    <a:gd name="adj2" fmla="val 57968"/>
                  </a:avLst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2" name="Flèche droite 11"/>
                <p:cNvSpPr/>
                <p:nvPr/>
              </p:nvSpPr>
              <p:spPr>
                <a:xfrm rot="8235162">
                  <a:off x="6359105" y="3704939"/>
                  <a:ext cx="382325" cy="962706"/>
                </a:xfrm>
                <a:prstGeom prst="rightArrow">
                  <a:avLst>
                    <a:gd name="adj1" fmla="val 50000"/>
                    <a:gd name="adj2" fmla="val 57968"/>
                  </a:avLst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3" name="Flèche droite 12"/>
                <p:cNvSpPr/>
                <p:nvPr/>
              </p:nvSpPr>
              <p:spPr>
                <a:xfrm rot="14254850">
                  <a:off x="5110818" y="3257418"/>
                  <a:ext cx="382325" cy="962706"/>
                </a:xfrm>
                <a:prstGeom prst="rightArrow">
                  <a:avLst>
                    <a:gd name="adj1" fmla="val 50000"/>
                    <a:gd name="adj2" fmla="val 5796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pic>
              <p:nvPicPr>
                <p:cNvPr id="14" name="Picture 4" descr="C:\Documents and Settings\LEMRAP\Local Settings\Temporary Internet Files\Content.IE5\2F6RZO5N\0511-0709-2511-5453_Excited_Fortune_Teller_clipart_image[1]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15622" y="2534862"/>
                  <a:ext cx="857143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6" descr="C:\Documents and Settings\LEMRAP\Local Settings\Temporary Internet Files\Content.IE5\A1BW38LD\6052E-observation[1].gif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04016" y="3155025"/>
                  <a:ext cx="759372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39" name="Image 6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09074" y="4937266"/>
                <a:ext cx="703813" cy="900000"/>
              </a:xfrm>
              <a:prstGeom prst="rect">
                <a:avLst/>
              </a:prstGeom>
            </p:spPr>
          </p:pic>
          <p:sp>
            <p:nvSpPr>
              <p:cNvPr id="640" name="ZoneTexte 639"/>
              <p:cNvSpPr txBox="1"/>
              <p:nvPr/>
            </p:nvSpPr>
            <p:spPr>
              <a:xfrm>
                <a:off x="4889553" y="2325831"/>
                <a:ext cx="1050634" cy="369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/>
                  <a:t>PREDIRE</a:t>
                </a:r>
                <a:endParaRPr lang="en-US" sz="1200" b="1" dirty="0"/>
              </a:p>
            </p:txBody>
          </p:sp>
          <p:sp>
            <p:nvSpPr>
              <p:cNvPr id="641" name="ZoneTexte 640"/>
              <p:cNvSpPr txBox="1"/>
              <p:nvPr/>
            </p:nvSpPr>
            <p:spPr>
              <a:xfrm>
                <a:off x="7137391" y="3026662"/>
                <a:ext cx="1174523" cy="369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/>
                  <a:t>ANALYSER</a:t>
                </a:r>
                <a:endParaRPr lang="en-US" sz="1200" b="1" dirty="0"/>
              </a:p>
            </p:txBody>
          </p:sp>
          <p:sp>
            <p:nvSpPr>
              <p:cNvPr id="642" name="ZoneTexte 641"/>
              <p:cNvSpPr txBox="1"/>
              <p:nvPr/>
            </p:nvSpPr>
            <p:spPr>
              <a:xfrm>
                <a:off x="5215186" y="4565454"/>
                <a:ext cx="1519221" cy="369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INTERPRETER</a:t>
                </a:r>
                <a:endParaRPr lang="en-US" sz="1200" b="1" dirty="0"/>
              </a:p>
            </p:txBody>
          </p:sp>
        </p:grpSp>
        <p:grpSp>
          <p:nvGrpSpPr>
            <p:cNvPr id="23" name="Groupe 22"/>
            <p:cNvGrpSpPr>
              <a:grpSpLocks noChangeAspect="1"/>
            </p:cNvGrpSpPr>
            <p:nvPr/>
          </p:nvGrpSpPr>
          <p:grpSpPr>
            <a:xfrm>
              <a:off x="4038780" y="6448350"/>
              <a:ext cx="2553175" cy="1023852"/>
              <a:chOff x="3951755" y="6774535"/>
              <a:chExt cx="3063810" cy="1228623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1755" y="6944820"/>
                <a:ext cx="899999" cy="888054"/>
              </a:xfrm>
              <a:prstGeom prst="rect">
                <a:avLst/>
              </a:prstGeom>
            </p:spPr>
          </p:pic>
          <p:pic>
            <p:nvPicPr>
              <p:cNvPr id="45" name="Image 4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55565" y="6774535"/>
                <a:ext cx="2160000" cy="1228623"/>
              </a:xfrm>
              <a:prstGeom prst="rect">
                <a:avLst/>
              </a:prstGeom>
            </p:spPr>
          </p:pic>
        </p:grpSp>
        <p:grpSp>
          <p:nvGrpSpPr>
            <p:cNvPr id="22" name="Groupe 21"/>
            <p:cNvGrpSpPr>
              <a:grpSpLocks noChangeAspect="1"/>
            </p:cNvGrpSpPr>
            <p:nvPr/>
          </p:nvGrpSpPr>
          <p:grpSpPr>
            <a:xfrm>
              <a:off x="938029" y="2157256"/>
              <a:ext cx="1800001" cy="1759728"/>
              <a:chOff x="531277" y="2331888"/>
              <a:chExt cx="2160000" cy="2111672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1279" y="2331888"/>
                <a:ext cx="900003" cy="888054"/>
              </a:xfrm>
              <a:prstGeom prst="rect">
                <a:avLst/>
              </a:prstGeom>
            </p:spPr>
          </p:pic>
          <p:grpSp>
            <p:nvGrpSpPr>
              <p:cNvPr id="19" name="Groupe 18"/>
              <p:cNvGrpSpPr>
                <a:grpSpLocks noChangeAspect="1"/>
              </p:cNvGrpSpPr>
              <p:nvPr/>
            </p:nvGrpSpPr>
            <p:grpSpPr>
              <a:xfrm>
                <a:off x="531277" y="3222384"/>
                <a:ext cx="2160000" cy="1221176"/>
                <a:chOff x="-1758534" y="3561948"/>
                <a:chExt cx="3420001" cy="1933529"/>
              </a:xfrm>
            </p:grpSpPr>
            <p:pic>
              <p:nvPicPr>
                <p:cNvPr id="8" name="Image 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-1758531" y="3874143"/>
                  <a:ext cx="3419998" cy="1621334"/>
                </a:xfrm>
                <a:prstGeom prst="rect">
                  <a:avLst/>
                </a:prstGeom>
              </p:spPr>
            </p:pic>
            <p:pic>
              <p:nvPicPr>
                <p:cNvPr id="17" name="Image 16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1758534" y="3561948"/>
                  <a:ext cx="3420000" cy="3086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e 20"/>
            <p:cNvGrpSpPr>
              <a:grpSpLocks noChangeAspect="1"/>
            </p:cNvGrpSpPr>
            <p:nvPr/>
          </p:nvGrpSpPr>
          <p:grpSpPr>
            <a:xfrm>
              <a:off x="9537297" y="2813860"/>
              <a:ext cx="1800000" cy="1876011"/>
              <a:chOff x="9558619" y="2368577"/>
              <a:chExt cx="2160000" cy="2251211"/>
            </a:xfrm>
          </p:grpSpPr>
          <p:pic>
            <p:nvPicPr>
              <p:cNvPr id="44" name="Image 4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88618" y="2368577"/>
                <a:ext cx="899999" cy="888056"/>
              </a:xfrm>
              <a:prstGeom prst="rect">
                <a:avLst/>
              </a:prstGeom>
            </p:spPr>
          </p:pic>
          <p:grpSp>
            <p:nvGrpSpPr>
              <p:cNvPr id="20" name="Groupe 19"/>
              <p:cNvGrpSpPr>
                <a:grpSpLocks noChangeAspect="1"/>
              </p:cNvGrpSpPr>
              <p:nvPr/>
            </p:nvGrpSpPr>
            <p:grpSpPr>
              <a:xfrm>
                <a:off x="9558619" y="3254983"/>
                <a:ext cx="2160000" cy="1364805"/>
                <a:chOff x="9929915" y="3254970"/>
                <a:chExt cx="3060000" cy="1933480"/>
              </a:xfrm>
            </p:grpSpPr>
            <p:pic>
              <p:nvPicPr>
                <p:cNvPr id="7" name="Image 6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929915" y="3737784"/>
                  <a:ext cx="3060000" cy="1450666"/>
                </a:xfrm>
                <a:prstGeom prst="rect">
                  <a:avLst/>
                </a:prstGeom>
              </p:spPr>
            </p:pic>
            <p:pic>
              <p:nvPicPr>
                <p:cNvPr id="18" name="Image 17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29915" y="3254970"/>
                  <a:ext cx="3060000" cy="48072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6" name="ZoneTexte 45"/>
          <p:cNvSpPr txBox="1"/>
          <p:nvPr/>
        </p:nvSpPr>
        <p:spPr>
          <a:xfrm>
            <a:off x="1361658" y="2967607"/>
            <a:ext cx="3043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SPiP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 un outil pour prédire un défaut d’épissage quelle que soit la position du variant 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7719777" y="3529031"/>
            <a:ext cx="3163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SpliceLauncher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 Outils prometteurs pour analyser l’épissage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4371762" y="5615582"/>
            <a:ext cx="2847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Étude de l’épissage </a:t>
            </a:r>
            <a:r>
              <a:rPr lang="fr-FR" dirty="0" smtClean="0">
                <a:sym typeface="Wingdings" panose="05000000000000000000" pitchFamily="2" charset="2"/>
              </a:rPr>
              <a:t> une étape obligatoire pour l’interprétation des </a:t>
            </a:r>
            <a:r>
              <a:rPr lang="fr-FR" dirty="0" err="1" smtClean="0">
                <a:sym typeface="Wingdings" panose="05000000000000000000" pitchFamily="2" charset="2"/>
              </a:rPr>
              <a:t>variants</a:t>
            </a:r>
            <a:endParaRPr lang="fr-FR" dirty="0"/>
          </a:p>
        </p:txBody>
      </p:sp>
      <p:grpSp>
        <p:nvGrpSpPr>
          <p:cNvPr id="33" name="Groupe 32"/>
          <p:cNvGrpSpPr>
            <a:grpSpLocks noChangeAspect="1"/>
          </p:cNvGrpSpPr>
          <p:nvPr/>
        </p:nvGrpSpPr>
        <p:grpSpPr>
          <a:xfrm>
            <a:off x="8636272" y="5374020"/>
            <a:ext cx="2310435" cy="1440000"/>
            <a:chOff x="9226550" y="5049660"/>
            <a:chExt cx="2178050" cy="1357490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97185" y="5049660"/>
              <a:ext cx="761400" cy="540000"/>
            </a:xfrm>
            <a:prstGeom prst="rect">
              <a:avLst/>
            </a:prstGeom>
          </p:spPr>
        </p:pic>
        <p:grpSp>
          <p:nvGrpSpPr>
            <p:cNvPr id="31" name="Groupe 30"/>
            <p:cNvGrpSpPr/>
            <p:nvPr/>
          </p:nvGrpSpPr>
          <p:grpSpPr>
            <a:xfrm>
              <a:off x="9226550" y="5589660"/>
              <a:ext cx="2178050" cy="817490"/>
              <a:chOff x="9226550" y="5589660"/>
              <a:chExt cx="2178050" cy="817490"/>
            </a:xfrm>
          </p:grpSpPr>
          <p:grpSp>
            <p:nvGrpSpPr>
              <p:cNvPr id="29" name="Groupe 28"/>
              <p:cNvGrpSpPr/>
              <p:nvPr/>
            </p:nvGrpSpPr>
            <p:grpSpPr>
              <a:xfrm>
                <a:off x="9284052" y="5631675"/>
                <a:ext cx="2069748" cy="720000"/>
                <a:chOff x="8991642" y="5595525"/>
                <a:chExt cx="2069748" cy="720000"/>
              </a:xfrm>
            </p:grpSpPr>
            <p:pic>
              <p:nvPicPr>
                <p:cNvPr id="27" name="Image 26"/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87" t="6819" r="7112" b="7746"/>
                <a:stretch/>
              </p:blipFill>
              <p:spPr>
                <a:xfrm>
                  <a:off x="8991642" y="5595525"/>
                  <a:ext cx="717918" cy="720000"/>
                </a:xfrm>
                <a:prstGeom prst="rect">
                  <a:avLst/>
                </a:prstGeom>
              </p:spPr>
            </p:pic>
            <p:pic>
              <p:nvPicPr>
                <p:cNvPr id="50" name="Picture 2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156" t="27930" r="17990" b="41432"/>
                <a:stretch>
                  <a:fillRect/>
                </a:stretch>
              </p:blipFill>
              <p:spPr bwMode="auto">
                <a:xfrm>
                  <a:off x="9709560" y="5697660"/>
                  <a:ext cx="1351830" cy="504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0" name="Rectangle 29"/>
              <p:cNvSpPr/>
              <p:nvPr/>
            </p:nvSpPr>
            <p:spPr>
              <a:xfrm>
                <a:off x="9226550" y="5589660"/>
                <a:ext cx="2178050" cy="8174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Plus 31"/>
            <p:cNvSpPr>
              <a:spLocks noChangeAspect="1"/>
            </p:cNvSpPr>
            <p:nvPr/>
          </p:nvSpPr>
          <p:spPr>
            <a:xfrm>
              <a:off x="9463011" y="5143191"/>
              <a:ext cx="360000" cy="360000"/>
            </a:xfrm>
            <a:prstGeom prst="mathPlu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02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05913" y="489422"/>
            <a:ext cx="5580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Limites actuelles des prédictions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79" y="2095848"/>
            <a:ext cx="1911168" cy="1098429"/>
          </a:xfrm>
          <a:prstGeom prst="rect">
            <a:avLst/>
          </a:prstGeom>
        </p:spPr>
      </p:pic>
      <p:sp>
        <p:nvSpPr>
          <p:cNvPr id="939" name="ZoneTexte 938"/>
          <p:cNvSpPr txBox="1"/>
          <p:nvPr/>
        </p:nvSpPr>
        <p:spPr>
          <a:xfrm>
            <a:off x="914400" y="1544839"/>
            <a:ext cx="302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Les prédictions d’épissage ne prédisent pas la pathogénicité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49</a:t>
            </a:fld>
            <a:endParaRPr lang="en-US"/>
          </a:p>
        </p:txBody>
      </p:sp>
      <p:grpSp>
        <p:nvGrpSpPr>
          <p:cNvPr id="29" name="Groupe 28"/>
          <p:cNvGrpSpPr/>
          <p:nvPr/>
        </p:nvGrpSpPr>
        <p:grpSpPr>
          <a:xfrm>
            <a:off x="-17693" y="37684"/>
            <a:ext cx="12288274" cy="396000"/>
            <a:chOff x="-17693" y="29275"/>
            <a:chExt cx="12288274" cy="396000"/>
          </a:xfrm>
        </p:grpSpPr>
        <p:sp>
          <p:nvSpPr>
            <p:cNvPr id="31" name="Forme libre 30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33" name="Forme libre 32"/>
            <p:cNvSpPr/>
            <p:nvPr/>
          </p:nvSpPr>
          <p:spPr>
            <a:xfrm>
              <a:off x="3732548" y="85341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34" name="Forme libre 33"/>
            <p:cNvSpPr/>
            <p:nvPr/>
          </p:nvSpPr>
          <p:spPr>
            <a:xfrm>
              <a:off x="7579519" y="29275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</p:grpSp>
      <p:sp>
        <p:nvSpPr>
          <p:cNvPr id="7" name="Ellipse 6"/>
          <p:cNvSpPr/>
          <p:nvPr/>
        </p:nvSpPr>
        <p:spPr>
          <a:xfrm>
            <a:off x="4998079" y="1555761"/>
            <a:ext cx="2160000" cy="21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" descr="C:\Documents and Settings\LEMRAP\Local Settings\Temporary Internet Files\Content.IE5\2F6RZO5N\0511-0709-2511-5453_Excited_Fortune_Teller_clipart_image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385" y="2213041"/>
            <a:ext cx="803051" cy="6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C:\Documents and Settings\LEMRAP\Local Settings\Temporary Internet Files\Content.IE5\A1BW38LD\6052E-observation[1].gif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596" y="2213041"/>
            <a:ext cx="711450" cy="6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206" y="2213041"/>
            <a:ext cx="527518" cy="674568"/>
          </a:xfrm>
          <a:prstGeom prst="rect">
            <a:avLst/>
          </a:prstGeom>
        </p:spPr>
      </p:pic>
      <p:cxnSp>
        <p:nvCxnSpPr>
          <p:cNvPr id="39" name="Connecteur en arc 38"/>
          <p:cNvCxnSpPr>
            <a:stCxn id="50" idx="2"/>
            <a:endCxn id="52" idx="2"/>
          </p:cNvCxnSpPr>
          <p:nvPr/>
        </p:nvCxnSpPr>
        <p:spPr>
          <a:xfrm rot="16200000" flipH="1">
            <a:off x="2515438" y="1843082"/>
            <a:ext cx="12700" cy="2089054"/>
          </a:xfrm>
          <a:prstGeom prst="curvedConnector3">
            <a:avLst>
              <a:gd name="adj1" fmla="val 2775000"/>
            </a:avLst>
          </a:prstGeom>
          <a:ln w="34925">
            <a:solidFill>
              <a:srgbClr val="C00000"/>
            </a:solidFill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Multiplication 40"/>
          <p:cNvSpPr/>
          <p:nvPr/>
        </p:nvSpPr>
        <p:spPr>
          <a:xfrm>
            <a:off x="2122468" y="2095848"/>
            <a:ext cx="914400" cy="914400"/>
          </a:xfrm>
          <a:prstGeom prst="mathMultiply">
            <a:avLst>
              <a:gd name="adj1" fmla="val 9631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ZoneTexte 62"/>
          <p:cNvSpPr txBox="1"/>
          <p:nvPr/>
        </p:nvSpPr>
        <p:spPr>
          <a:xfrm>
            <a:off x="8214605" y="1544839"/>
            <a:ext cx="3031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limites à l’utilisation du </a:t>
            </a:r>
            <a:r>
              <a:rPr lang="fr-FR" i="1" dirty="0" err="1" smtClean="0"/>
              <a:t>Deep</a:t>
            </a:r>
            <a:r>
              <a:rPr lang="fr-FR" i="1" dirty="0" smtClean="0"/>
              <a:t> Learning </a:t>
            </a:r>
            <a:endParaRPr lang="fr-FR" i="1" dirty="0"/>
          </a:p>
        </p:txBody>
      </p:sp>
      <p:grpSp>
        <p:nvGrpSpPr>
          <p:cNvPr id="55" name="Groupe 54"/>
          <p:cNvGrpSpPr/>
          <p:nvPr/>
        </p:nvGrpSpPr>
        <p:grpSpPr>
          <a:xfrm>
            <a:off x="8443832" y="2211048"/>
            <a:ext cx="2211518" cy="684000"/>
            <a:chOff x="1750122" y="5297527"/>
            <a:chExt cx="2211518" cy="684000"/>
          </a:xfrm>
        </p:grpSpPr>
        <p:pic>
          <p:nvPicPr>
            <p:cNvPr id="67" name="Image 66"/>
            <p:cNvPicPr>
              <a:picLocks noChangeAspect="1"/>
            </p:cNvPicPr>
            <p:nvPr/>
          </p:nvPicPr>
          <p:blipFill rotWithShape="1">
            <a:blip r:embed="rId7"/>
            <a:srcRect l="26375" r="18500"/>
            <a:stretch/>
          </p:blipFill>
          <p:spPr>
            <a:xfrm>
              <a:off x="1750122" y="5297527"/>
              <a:ext cx="677854" cy="684000"/>
            </a:xfrm>
            <a:prstGeom prst="rect">
              <a:avLst/>
            </a:prstGeom>
          </p:spPr>
        </p:pic>
        <p:sp>
          <p:nvSpPr>
            <p:cNvPr id="53" name="Non égal 52"/>
            <p:cNvSpPr>
              <a:spLocks noChangeAspect="1"/>
            </p:cNvSpPr>
            <p:nvPr/>
          </p:nvSpPr>
          <p:spPr>
            <a:xfrm>
              <a:off x="2552808" y="5459527"/>
              <a:ext cx="600000" cy="360000"/>
            </a:xfrm>
            <a:prstGeom prst="mathNotEqual">
              <a:avLst>
                <a:gd name="adj1" fmla="val 16906"/>
                <a:gd name="adj2" fmla="val 6484315"/>
                <a:gd name="adj3" fmla="val 14406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7640" y="5297527"/>
              <a:ext cx="684000" cy="684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7061269" y="3194277"/>
            <a:ext cx="5130731" cy="3434863"/>
            <a:chOff x="5811594" y="2837501"/>
            <a:chExt cx="6181461" cy="4138305"/>
          </a:xfrm>
        </p:grpSpPr>
        <p:grpSp>
          <p:nvGrpSpPr>
            <p:cNvPr id="27" name="Groupe 26"/>
            <p:cNvGrpSpPr/>
            <p:nvPr/>
          </p:nvGrpSpPr>
          <p:grpSpPr>
            <a:xfrm>
              <a:off x="6969234" y="2837501"/>
              <a:ext cx="3924000" cy="3545528"/>
              <a:chOff x="4110623" y="1697196"/>
              <a:chExt cx="3924000" cy="3545528"/>
            </a:xfrm>
          </p:grpSpPr>
          <p:grpSp>
            <p:nvGrpSpPr>
              <p:cNvPr id="28" name="Groupe 27"/>
              <p:cNvGrpSpPr>
                <a:grpSpLocks noChangeAspect="1"/>
              </p:cNvGrpSpPr>
              <p:nvPr/>
            </p:nvGrpSpPr>
            <p:grpSpPr>
              <a:xfrm>
                <a:off x="4110623" y="3077275"/>
                <a:ext cx="3924000" cy="2165449"/>
                <a:chOff x="3802489" y="4059403"/>
                <a:chExt cx="4381189" cy="2417743"/>
              </a:xfrm>
            </p:grpSpPr>
            <p:sp>
              <p:nvSpPr>
                <p:cNvPr id="36" name="Flèche droite 35"/>
                <p:cNvSpPr>
                  <a:spLocks/>
                </p:cNvSpPr>
                <p:nvPr/>
              </p:nvSpPr>
              <p:spPr>
                <a:xfrm rot="1200000">
                  <a:off x="5879678" y="4548580"/>
                  <a:ext cx="2304000" cy="180000"/>
                </a:xfrm>
                <a:prstGeom prst="rightArrow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7" name="Flèche droite 36"/>
                <p:cNvSpPr>
                  <a:spLocks/>
                </p:cNvSpPr>
                <p:nvPr/>
              </p:nvSpPr>
              <p:spPr>
                <a:xfrm rot="2400000">
                  <a:off x="5706706" y="4888181"/>
                  <a:ext cx="2304000" cy="180000"/>
                </a:xfrm>
                <a:prstGeom prst="rightArrow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" name="Flèche droite 37"/>
                <p:cNvSpPr>
                  <a:spLocks/>
                </p:cNvSpPr>
                <p:nvPr/>
              </p:nvSpPr>
              <p:spPr>
                <a:xfrm rot="3600000">
                  <a:off x="5420317" y="5121403"/>
                  <a:ext cx="2304000" cy="180000"/>
                </a:xfrm>
                <a:prstGeom prst="rightArrow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0" name="Flèche droite 39"/>
                <p:cNvSpPr>
                  <a:spLocks/>
                </p:cNvSpPr>
                <p:nvPr/>
              </p:nvSpPr>
              <p:spPr>
                <a:xfrm rot="4800000">
                  <a:off x="5055051" y="5235146"/>
                  <a:ext cx="2304000" cy="180000"/>
                </a:xfrm>
                <a:prstGeom prst="rightArrow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2" name="Flèche droite 41"/>
                <p:cNvSpPr>
                  <a:spLocks/>
                </p:cNvSpPr>
                <p:nvPr/>
              </p:nvSpPr>
              <p:spPr>
                <a:xfrm rot="6000000">
                  <a:off x="4627110" y="5235146"/>
                  <a:ext cx="2304000" cy="180000"/>
                </a:xfrm>
                <a:prstGeom prst="rightArrow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3" name="Flèche droite 42"/>
                <p:cNvSpPr>
                  <a:spLocks/>
                </p:cNvSpPr>
                <p:nvPr/>
              </p:nvSpPr>
              <p:spPr>
                <a:xfrm rot="7200000">
                  <a:off x="4261848" y="5121404"/>
                  <a:ext cx="2304000" cy="180000"/>
                </a:xfrm>
                <a:prstGeom prst="rightArrow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4" name="Flèche droite 43"/>
                <p:cNvSpPr>
                  <a:spLocks/>
                </p:cNvSpPr>
                <p:nvPr/>
              </p:nvSpPr>
              <p:spPr>
                <a:xfrm rot="8400000">
                  <a:off x="3975450" y="4888180"/>
                  <a:ext cx="2304000" cy="180000"/>
                </a:xfrm>
                <a:prstGeom prst="rightArrow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45" name="Flèche droite 44"/>
                <p:cNvSpPr>
                  <a:spLocks/>
                </p:cNvSpPr>
                <p:nvPr/>
              </p:nvSpPr>
              <p:spPr>
                <a:xfrm rot="9600000">
                  <a:off x="3802489" y="4557324"/>
                  <a:ext cx="2304000" cy="180000"/>
                </a:xfrm>
                <a:prstGeom prst="rightArrow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pic>
            <p:nvPicPr>
              <p:cNvPr id="35" name="Image 34"/>
              <p:cNvPicPr>
                <a:picLocks noChangeAspect="1"/>
              </p:cNvPicPr>
              <p:nvPr/>
            </p:nvPicPr>
            <p:blipFill rotWithShape="1">
              <a:blip r:embed="rId7"/>
              <a:srcRect l="26375" r="18500"/>
              <a:stretch/>
            </p:blipFill>
            <p:spPr>
              <a:xfrm>
                <a:off x="5186247" y="1697196"/>
                <a:ext cx="1819518" cy="1836000"/>
              </a:xfrm>
              <a:prstGeom prst="rect">
                <a:avLst/>
              </a:prstGeom>
            </p:spPr>
          </p:pic>
        </p:grpSp>
        <p:sp>
          <p:nvSpPr>
            <p:cNvPr id="46" name="ZoneTexte 45"/>
            <p:cNvSpPr txBox="1"/>
            <p:nvPr/>
          </p:nvSpPr>
          <p:spPr>
            <a:xfrm>
              <a:off x="6271042" y="4930763"/>
              <a:ext cx="813457" cy="57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Iss-PC</a:t>
              </a:r>
              <a:r>
                <a:rPr lang="en-US" sz="1400" baseline="30000" dirty="0" smtClean="0"/>
                <a:t>1</a:t>
              </a:r>
            </a:p>
            <a:p>
              <a:pPr algn="ctr"/>
              <a:r>
                <a:rPr lang="en-US" sz="1050" dirty="0" smtClean="0"/>
                <a:t>2017</a:t>
              </a:r>
              <a:endParaRPr lang="en-US" sz="1400" dirty="0"/>
            </a:p>
          </p:txBody>
        </p:sp>
        <p:sp>
          <p:nvSpPr>
            <p:cNvPr id="47" name="ZoneTexte 46"/>
            <p:cNvSpPr txBox="1"/>
            <p:nvPr/>
          </p:nvSpPr>
          <p:spPr>
            <a:xfrm>
              <a:off x="5811594" y="5546012"/>
              <a:ext cx="1552134" cy="57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Branchpointer</a:t>
              </a:r>
              <a:r>
                <a:rPr lang="en-US" sz="1400" baseline="30000" dirty="0" smtClean="0"/>
                <a:t>2</a:t>
              </a:r>
            </a:p>
            <a:p>
              <a:pPr algn="ctr"/>
              <a:r>
                <a:rPr lang="en-US" sz="1050" dirty="0" smtClean="0"/>
                <a:t>2017</a:t>
              </a:r>
              <a:endParaRPr lang="en-US" sz="1100" dirty="0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6562660" y="6062213"/>
              <a:ext cx="1334363" cy="57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LaBranchoR</a:t>
              </a:r>
              <a:r>
                <a:rPr lang="en-US" sz="1400" baseline="30000" dirty="0" smtClean="0"/>
                <a:t>3</a:t>
              </a:r>
            </a:p>
            <a:p>
              <a:pPr algn="ctr"/>
              <a:r>
                <a:rPr lang="en-US" sz="1050" dirty="0"/>
                <a:t>2018</a:t>
              </a:r>
              <a:endParaRPr lang="en-US" sz="1400" dirty="0"/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7730747" y="6401053"/>
              <a:ext cx="1006585" cy="57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RNABPS</a:t>
              </a:r>
              <a:r>
                <a:rPr lang="en-US" sz="1400" baseline="30000" dirty="0" smtClean="0"/>
                <a:t>4</a:t>
              </a:r>
            </a:p>
            <a:p>
              <a:pPr algn="ctr"/>
              <a:r>
                <a:rPr lang="en-US" sz="1050" dirty="0" smtClean="0"/>
                <a:t>2019</a:t>
              </a:r>
              <a:endParaRPr lang="en-US" sz="1400" dirty="0"/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9159626" y="6401054"/>
              <a:ext cx="872864" cy="57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SPANR</a:t>
              </a:r>
              <a:r>
                <a:rPr lang="en-US" sz="1400" baseline="30000" dirty="0" smtClean="0"/>
                <a:t>5</a:t>
              </a:r>
            </a:p>
            <a:p>
              <a:pPr algn="ctr"/>
              <a:r>
                <a:rPr lang="en-US" sz="1050" dirty="0" smtClean="0"/>
                <a:t>2015</a:t>
              </a:r>
              <a:endParaRPr lang="en-US" sz="1400" dirty="0"/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9921959" y="6062213"/>
              <a:ext cx="987272" cy="57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SpliceAI</a:t>
              </a:r>
              <a:r>
                <a:rPr lang="en-US" sz="1400" baseline="30000" dirty="0" smtClean="0"/>
                <a:t>6</a:t>
              </a:r>
            </a:p>
            <a:p>
              <a:pPr algn="ctr"/>
              <a:r>
                <a:rPr lang="en-US" sz="1050" dirty="0" smtClean="0"/>
                <a:t>2019</a:t>
              </a:r>
              <a:endParaRPr lang="en-US" sz="1400" dirty="0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10481681" y="5605006"/>
              <a:ext cx="1313970" cy="57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SpliceRover</a:t>
              </a:r>
              <a:r>
                <a:rPr lang="en-US" sz="1400" baseline="30000" dirty="0" smtClean="0"/>
                <a:t>7</a:t>
              </a:r>
            </a:p>
            <a:p>
              <a:pPr algn="ctr"/>
              <a:r>
                <a:rPr lang="en-US" sz="1050" dirty="0" smtClean="0"/>
                <a:t>2018</a:t>
              </a:r>
              <a:endParaRPr lang="en-US" sz="1400" dirty="0"/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10814585" y="4927208"/>
              <a:ext cx="1178470" cy="574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MMSplice</a:t>
              </a:r>
              <a:r>
                <a:rPr lang="en-US" sz="1400" baseline="30000" dirty="0" smtClean="0"/>
                <a:t>8</a:t>
              </a:r>
            </a:p>
            <a:p>
              <a:pPr algn="ctr"/>
              <a:r>
                <a:rPr lang="en-US" sz="1050" dirty="0" smtClean="0"/>
                <a:t>2018</a:t>
              </a:r>
              <a:endParaRPr lang="en-US" sz="1400" dirty="0"/>
            </a:p>
          </p:txBody>
        </p:sp>
      </p:grpSp>
      <p:graphicFrame>
        <p:nvGraphicFramePr>
          <p:cNvPr id="60" name="Tableau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744153"/>
              </p:ext>
            </p:extLst>
          </p:nvPr>
        </p:nvGraphicFramePr>
        <p:xfrm>
          <a:off x="-11794" y="5993774"/>
          <a:ext cx="4480780" cy="81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780">
                  <a:extLst>
                    <a:ext uri="{9D8B030D-6E8A-4147-A177-3AD203B41FA5}">
                      <a16:colId xmlns:a16="http://schemas.microsoft.com/office/drawing/2014/main" val="736747529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3576732009"/>
                    </a:ext>
                  </a:extLst>
                </a:gridCol>
              </a:tblGrid>
              <a:tr h="131763"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Xu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Sci. Rep., 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Xiong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Science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</a:rPr>
                        <a:t> 2015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593136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Signal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 Bioinformatics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 2017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Jaganathan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b="0" i="1" baseline="0" dirty="0" smtClean="0">
                          <a:solidFill>
                            <a:schemeClr val="tx1"/>
                          </a:solidFill>
                        </a:rPr>
                        <a:t>et al., Cell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</a:rPr>
                        <a:t>, 2019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080138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Paggi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RNA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 2018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Zuallaert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Bioinformatics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 2018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785716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Nazari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IEEE Access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 2019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Cheng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Genome</a:t>
                      </a:r>
                      <a:r>
                        <a:rPr lang="en-US" sz="1100" b="0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b="0" i="1" baseline="0" dirty="0" err="1" smtClean="0">
                          <a:solidFill>
                            <a:schemeClr val="tx1"/>
                          </a:solidFill>
                        </a:rPr>
                        <a:t>Biol</a:t>
                      </a:r>
                      <a:r>
                        <a:rPr lang="en-US" sz="1100" b="0" i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936232"/>
                  </a:ext>
                </a:extLst>
              </a:tr>
            </a:tbl>
          </a:graphicData>
        </a:graphic>
      </p:graphicFrame>
      <p:grpSp>
        <p:nvGrpSpPr>
          <p:cNvPr id="4" name="Groupe 3"/>
          <p:cNvGrpSpPr>
            <a:grpSpLocks noChangeAspect="1"/>
          </p:cNvGrpSpPr>
          <p:nvPr/>
        </p:nvGrpSpPr>
        <p:grpSpPr>
          <a:xfrm>
            <a:off x="2717694" y="3971095"/>
            <a:ext cx="2700000" cy="563880"/>
            <a:chOff x="1812601" y="4197325"/>
            <a:chExt cx="4309511" cy="900000"/>
          </a:xfrm>
        </p:grpSpPr>
        <p:pic>
          <p:nvPicPr>
            <p:cNvPr id="61" name="Image 60"/>
            <p:cNvPicPr>
              <a:picLocks noChangeAspect="1"/>
            </p:cNvPicPr>
            <p:nvPr/>
          </p:nvPicPr>
          <p:blipFill rotWithShape="1">
            <a:blip r:embed="rId9"/>
            <a:srcRect l="1" r="39835"/>
            <a:stretch/>
          </p:blipFill>
          <p:spPr>
            <a:xfrm>
              <a:off x="1812601" y="4197325"/>
              <a:ext cx="4309511" cy="900000"/>
            </a:xfrm>
            <a:prstGeom prst="rect">
              <a:avLst/>
            </a:prstGeom>
          </p:spPr>
        </p:pic>
        <p:sp>
          <p:nvSpPr>
            <p:cNvPr id="62" name="Rectangle 61"/>
            <p:cNvSpPr>
              <a:spLocks noChangeAspect="1"/>
            </p:cNvSpPr>
            <p:nvPr/>
          </p:nvSpPr>
          <p:spPr>
            <a:xfrm>
              <a:off x="4274469" y="4516414"/>
              <a:ext cx="1847640" cy="257843"/>
            </a:xfrm>
            <a:prstGeom prst="rect">
              <a:avLst/>
            </a:prstGeom>
            <a:solidFill>
              <a:srgbClr val="1419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e 64"/>
          <p:cNvGrpSpPr>
            <a:grpSpLocks noChangeAspect="1"/>
          </p:cNvGrpSpPr>
          <p:nvPr/>
        </p:nvGrpSpPr>
        <p:grpSpPr>
          <a:xfrm>
            <a:off x="288436" y="3619833"/>
            <a:ext cx="1584000" cy="1512672"/>
            <a:chOff x="2807215" y="3128866"/>
            <a:chExt cx="2053798" cy="1961311"/>
          </a:xfrm>
        </p:grpSpPr>
        <p:grpSp>
          <p:nvGrpSpPr>
            <p:cNvPr id="66" name="Groupe 65"/>
            <p:cNvGrpSpPr>
              <a:grpSpLocks noChangeAspect="1"/>
            </p:cNvGrpSpPr>
            <p:nvPr/>
          </p:nvGrpSpPr>
          <p:grpSpPr>
            <a:xfrm>
              <a:off x="2951580" y="3511951"/>
              <a:ext cx="1836000" cy="1578226"/>
              <a:chOff x="9124950" y="3318937"/>
              <a:chExt cx="2638425" cy="2268000"/>
            </a:xfrm>
          </p:grpSpPr>
          <p:sp>
            <p:nvSpPr>
              <p:cNvPr id="71" name="Corde 70"/>
              <p:cNvSpPr>
                <a:spLocks noChangeAspect="1"/>
              </p:cNvSpPr>
              <p:nvPr/>
            </p:nvSpPr>
            <p:spPr>
              <a:xfrm rot="5400000">
                <a:off x="9363075" y="3372347"/>
                <a:ext cx="2160000" cy="2160000"/>
              </a:xfrm>
              <a:prstGeom prst="chord">
                <a:avLst>
                  <a:gd name="adj1" fmla="val 5361877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2" name="Arc plein 71"/>
              <p:cNvSpPr>
                <a:spLocks noChangeAspect="1"/>
              </p:cNvSpPr>
              <p:nvPr/>
            </p:nvSpPr>
            <p:spPr>
              <a:xfrm>
                <a:off x="9363075" y="3372937"/>
                <a:ext cx="2160000" cy="2160000"/>
              </a:xfrm>
              <a:prstGeom prst="blockArc">
                <a:avLst>
                  <a:gd name="adj1" fmla="val 18849254"/>
                  <a:gd name="adj2" fmla="val 0"/>
                  <a:gd name="adj3" fmla="val 14858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Arc plein 72"/>
              <p:cNvSpPr>
                <a:spLocks noChangeAspect="1"/>
              </p:cNvSpPr>
              <p:nvPr/>
            </p:nvSpPr>
            <p:spPr>
              <a:xfrm>
                <a:off x="9363075" y="3372937"/>
                <a:ext cx="2160000" cy="2160000"/>
              </a:xfrm>
              <a:prstGeom prst="blockArc">
                <a:avLst>
                  <a:gd name="adj1" fmla="val 16191946"/>
                  <a:gd name="adj2" fmla="val 18852583"/>
                  <a:gd name="adj3" fmla="val 14780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Arc plein 73"/>
              <p:cNvSpPr>
                <a:spLocks noChangeAspect="1"/>
              </p:cNvSpPr>
              <p:nvPr/>
            </p:nvSpPr>
            <p:spPr>
              <a:xfrm>
                <a:off x="9363075" y="3372937"/>
                <a:ext cx="2160000" cy="2160000"/>
              </a:xfrm>
              <a:prstGeom prst="blockArc">
                <a:avLst>
                  <a:gd name="adj1" fmla="val 13546722"/>
                  <a:gd name="adj2" fmla="val 16186750"/>
                  <a:gd name="adj3" fmla="val 147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Arc plein 74"/>
              <p:cNvSpPr>
                <a:spLocks/>
              </p:cNvSpPr>
              <p:nvPr/>
            </p:nvSpPr>
            <p:spPr>
              <a:xfrm flipH="1">
                <a:off x="9363075" y="3372937"/>
                <a:ext cx="2160000" cy="2160000"/>
              </a:xfrm>
              <a:prstGeom prst="blockArc">
                <a:avLst>
                  <a:gd name="adj1" fmla="val 18849254"/>
                  <a:gd name="adj2" fmla="val 0"/>
                  <a:gd name="adj3" fmla="val 1485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Arc plein 75"/>
              <p:cNvSpPr>
                <a:spLocks noChangeAspect="1"/>
              </p:cNvSpPr>
              <p:nvPr/>
            </p:nvSpPr>
            <p:spPr>
              <a:xfrm>
                <a:off x="9309385" y="3318937"/>
                <a:ext cx="2267380" cy="2268000"/>
              </a:xfrm>
              <a:prstGeom prst="blockArc">
                <a:avLst>
                  <a:gd name="adj1" fmla="val 10800000"/>
                  <a:gd name="adj2" fmla="val 21598482"/>
                  <a:gd name="adj3" fmla="val 2552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Connecteur droit 76"/>
              <p:cNvCxnSpPr/>
              <p:nvPr/>
            </p:nvCxnSpPr>
            <p:spPr>
              <a:xfrm flipV="1">
                <a:off x="9124950" y="4452347"/>
                <a:ext cx="2638425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e 77"/>
              <p:cNvGrpSpPr/>
              <p:nvPr/>
            </p:nvGrpSpPr>
            <p:grpSpPr>
              <a:xfrm>
                <a:off x="10317075" y="3819525"/>
                <a:ext cx="252000" cy="758822"/>
                <a:chOff x="10317075" y="3819525"/>
                <a:chExt cx="252000" cy="758822"/>
              </a:xfrm>
            </p:grpSpPr>
            <p:sp>
              <p:nvSpPr>
                <p:cNvPr id="79" name="Triangle isocèle 78"/>
                <p:cNvSpPr/>
                <p:nvPr/>
              </p:nvSpPr>
              <p:spPr>
                <a:xfrm>
                  <a:off x="10344149" y="3819525"/>
                  <a:ext cx="195264" cy="632822"/>
                </a:xfrm>
                <a:prstGeom prst="triangle">
                  <a:avLst>
                    <a:gd name="adj" fmla="val 4878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80" name="Groupe 79"/>
                <p:cNvGrpSpPr/>
                <p:nvPr/>
              </p:nvGrpSpPr>
              <p:grpSpPr>
                <a:xfrm>
                  <a:off x="10317075" y="4326347"/>
                  <a:ext cx="252000" cy="252000"/>
                  <a:chOff x="10317075" y="4326347"/>
                  <a:chExt cx="252000" cy="252000"/>
                </a:xfrm>
              </p:grpSpPr>
              <p:sp>
                <p:nvSpPr>
                  <p:cNvPr id="81" name="Ellipse 80"/>
                  <p:cNvSpPr>
                    <a:spLocks noChangeAspect="1"/>
                  </p:cNvSpPr>
                  <p:nvPr/>
                </p:nvSpPr>
                <p:spPr>
                  <a:xfrm>
                    <a:off x="10317075" y="4326347"/>
                    <a:ext cx="252000" cy="25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82" name="Ellipse 81"/>
                  <p:cNvSpPr>
                    <a:spLocks noChangeAspect="1"/>
                  </p:cNvSpPr>
                  <p:nvPr/>
                </p:nvSpPr>
                <p:spPr>
                  <a:xfrm>
                    <a:off x="10371075" y="4380347"/>
                    <a:ext cx="144000" cy="144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</p:grpSp>
        </p:grpSp>
        <p:sp>
          <p:nvSpPr>
            <p:cNvPr id="68" name="ZoneTexte 67"/>
            <p:cNvSpPr txBox="1"/>
            <p:nvPr/>
          </p:nvSpPr>
          <p:spPr>
            <a:xfrm>
              <a:off x="2807215" y="4310159"/>
              <a:ext cx="775201" cy="272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 smtClean="0"/>
                <a:t>Altération</a:t>
              </a:r>
              <a:endParaRPr lang="fr-FR" sz="900" dirty="0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4170852" y="4307087"/>
              <a:ext cx="690161" cy="2721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 smtClean="0"/>
                <a:t>Création</a:t>
              </a:r>
              <a:endParaRPr lang="fr-FR" sz="900" dirty="0"/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3128319" y="3128866"/>
              <a:ext cx="1527349" cy="3084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50" dirty="0" smtClean="0"/>
                <a:t>Score de prédiction</a:t>
              </a:r>
              <a:endParaRPr lang="fr-FR" sz="1050" dirty="0"/>
            </a:p>
          </p:txBody>
        </p:sp>
      </p:grpSp>
      <p:sp>
        <p:nvSpPr>
          <p:cNvPr id="5" name="Flèche droite 4"/>
          <p:cNvSpPr>
            <a:spLocks noChangeAspect="1"/>
          </p:cNvSpPr>
          <p:nvPr/>
        </p:nvSpPr>
        <p:spPr>
          <a:xfrm>
            <a:off x="2048871" y="4113926"/>
            <a:ext cx="540000" cy="26747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78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2041820" y="485617"/>
            <a:ext cx="8108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Comment identifier </a:t>
            </a:r>
            <a:r>
              <a:rPr lang="en-US" sz="3200" dirty="0" smtClean="0"/>
              <a:t>un variant </a:t>
            </a:r>
            <a:r>
              <a:rPr lang="en-US" sz="3200" dirty="0" err="1" smtClean="0"/>
              <a:t>splicéogénique</a:t>
            </a:r>
            <a:r>
              <a:rPr lang="en-US" sz="3200" dirty="0" smtClean="0"/>
              <a:t> ?</a:t>
            </a:r>
            <a:endParaRPr lang="en-US" sz="3200" dirty="0"/>
          </a:p>
        </p:txBody>
      </p:sp>
      <p:sp>
        <p:nvSpPr>
          <p:cNvPr id="10" name="ZoneTexte 9"/>
          <p:cNvSpPr txBox="1"/>
          <p:nvPr/>
        </p:nvSpPr>
        <p:spPr>
          <a:xfrm>
            <a:off x="1398000" y="2178986"/>
            <a:ext cx="1962204" cy="551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1000 Genomes Project</a:t>
            </a:r>
          </a:p>
          <a:p>
            <a:pPr algn="ctr"/>
            <a:r>
              <a:rPr lang="en-US" sz="1600" dirty="0" smtClean="0">
                <a:sym typeface="Wingdings" panose="05000000000000000000" pitchFamily="2" charset="2"/>
              </a:rPr>
              <a:t> </a:t>
            </a:r>
            <a:r>
              <a:rPr lang="en-US" sz="1600" dirty="0" smtClean="0"/>
              <a:t>2 </a:t>
            </a:r>
            <a:r>
              <a:rPr lang="en-US" sz="1600" dirty="0"/>
              <a:t>500 </a:t>
            </a:r>
            <a:r>
              <a:rPr lang="en-US" sz="1600" dirty="0" smtClean="0"/>
              <a:t>genomes</a:t>
            </a:r>
            <a:endParaRPr lang="en-US" sz="16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75" y="1409719"/>
            <a:ext cx="1155055" cy="769267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670738" y="1948976"/>
            <a:ext cx="2937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84 000 000 variations génétiques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23" y="3493009"/>
            <a:ext cx="800592" cy="792000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427261" y="4287666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Population mondiale</a:t>
            </a:r>
          </a:p>
          <a:p>
            <a:pPr algn="ctr"/>
            <a:r>
              <a:rPr lang="fr-FR" sz="1600" dirty="0" smtClean="0">
                <a:sym typeface="Wingdings" panose="05000000000000000000" pitchFamily="2" charset="2"/>
              </a:rPr>
              <a:t> 7 milliards</a:t>
            </a:r>
            <a:endParaRPr lang="fr-FR" sz="1600" dirty="0"/>
          </a:p>
        </p:txBody>
      </p:sp>
      <p:sp>
        <p:nvSpPr>
          <p:cNvPr id="19" name="Chevron 18"/>
          <p:cNvSpPr/>
          <p:nvPr/>
        </p:nvSpPr>
        <p:spPr>
          <a:xfrm>
            <a:off x="4338493" y="1898779"/>
            <a:ext cx="380509" cy="421977"/>
          </a:xfrm>
          <a:prstGeom prst="chevron">
            <a:avLst>
              <a:gd name="adj" fmla="val 578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4338234" y="3966550"/>
            <a:ext cx="380509" cy="421977"/>
          </a:xfrm>
          <a:prstGeom prst="chevron">
            <a:avLst>
              <a:gd name="adj" fmla="val 578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1" name="Flèche à quatre pointes 20"/>
          <p:cNvSpPr>
            <a:spLocks noChangeAspect="1"/>
          </p:cNvSpPr>
          <p:nvPr/>
        </p:nvSpPr>
        <p:spPr>
          <a:xfrm rot="18929709">
            <a:off x="3823209" y="2422837"/>
            <a:ext cx="1410558" cy="1410560"/>
          </a:xfrm>
          <a:prstGeom prst="quadArrow">
            <a:avLst>
              <a:gd name="adj1" fmla="val 5813"/>
              <a:gd name="adj2" fmla="val 8300"/>
              <a:gd name="adj3" fmla="val 10361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ZoneTexte 21"/>
          <p:cNvSpPr txBox="1"/>
          <p:nvPr/>
        </p:nvSpPr>
        <p:spPr>
          <a:xfrm>
            <a:off x="5788557" y="4016747"/>
            <a:ext cx="371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600" dirty="0" smtClean="0"/>
              <a:t>2,4x10</a:t>
            </a:r>
            <a:r>
              <a:rPr lang="fr-FR" sz="1600" baseline="30000" dirty="0" smtClean="0"/>
              <a:t>14</a:t>
            </a:r>
            <a:r>
              <a:rPr lang="fr-FR" sz="1600" dirty="0" smtClean="0"/>
              <a:t> variations génétiques </a:t>
            </a:r>
            <a:r>
              <a:rPr lang="fr-FR" sz="1600" dirty="0" smtClean="0">
                <a:sym typeface="Wingdings" panose="05000000000000000000" pitchFamily="2" charset="2"/>
              </a:rPr>
              <a:t> ~1 000 x</a:t>
            </a:r>
            <a:endParaRPr lang="fr-FR" sz="1600" dirty="0" smtClean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895" y="3690291"/>
            <a:ext cx="974493" cy="974494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9120395" y="4664784"/>
            <a:ext cx="1743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Voie lactée</a:t>
            </a:r>
          </a:p>
          <a:p>
            <a:pPr algn="ctr"/>
            <a:r>
              <a:rPr lang="fr-FR" sz="1200" dirty="0" smtClean="0">
                <a:sym typeface="Wingdings" panose="05000000000000000000" pitchFamily="2" charset="2"/>
              </a:rPr>
              <a:t> 250 milliards d’étoiles</a:t>
            </a:r>
            <a:endParaRPr lang="fr-FR" sz="1200" dirty="0"/>
          </a:p>
        </p:txBody>
      </p:sp>
      <p:cxnSp>
        <p:nvCxnSpPr>
          <p:cNvPr id="28" name="Connecteur droit 27"/>
          <p:cNvCxnSpPr/>
          <p:nvPr/>
        </p:nvCxnSpPr>
        <p:spPr>
          <a:xfrm flipV="1">
            <a:off x="928688" y="5185842"/>
            <a:ext cx="103346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1546357" y="5591175"/>
            <a:ext cx="9099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Impossible de tester expérimentalement chaque variant sur l’épissage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2" name="Espace réservé du numéro de diapositive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2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7684"/>
            <a:ext cx="12288274" cy="396000"/>
            <a:chOff x="-17693" y="29275"/>
            <a:chExt cx="12288274" cy="396000"/>
          </a:xfrm>
        </p:grpSpPr>
        <p:sp>
          <p:nvSpPr>
            <p:cNvPr id="6" name="Forme libre 5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32548" y="85341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7579519" y="29275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2447508" y="489422"/>
            <a:ext cx="7296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Limites actuelles des analyses par RNA-</a:t>
            </a:r>
            <a:r>
              <a:rPr lang="fr-FR" sz="3200" dirty="0" err="1" smtClean="0"/>
              <a:t>seq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96" name="Groupe 95"/>
          <p:cNvGrpSpPr/>
          <p:nvPr/>
        </p:nvGrpSpPr>
        <p:grpSpPr>
          <a:xfrm>
            <a:off x="1087224" y="1511065"/>
            <a:ext cx="10017552" cy="4204772"/>
            <a:chOff x="398658" y="1511065"/>
            <a:chExt cx="10017552" cy="4204772"/>
          </a:xfrm>
        </p:grpSpPr>
        <p:grpSp>
          <p:nvGrpSpPr>
            <p:cNvPr id="95" name="Groupe 94"/>
            <p:cNvGrpSpPr/>
            <p:nvPr/>
          </p:nvGrpSpPr>
          <p:grpSpPr>
            <a:xfrm>
              <a:off x="4327434" y="1555761"/>
              <a:ext cx="2160000" cy="2160000"/>
              <a:chOff x="4505651" y="1555761"/>
              <a:chExt cx="2160000" cy="2160000"/>
            </a:xfrm>
          </p:grpSpPr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630191" y="2087218"/>
                <a:ext cx="1910921" cy="1098287"/>
              </a:xfrm>
              <a:prstGeom prst="rect">
                <a:avLst/>
              </a:prstGeom>
            </p:spPr>
          </p:pic>
          <p:sp>
            <p:nvSpPr>
              <p:cNvPr id="11" name="Ellipse 10"/>
              <p:cNvSpPr/>
              <p:nvPr/>
            </p:nvSpPr>
            <p:spPr>
              <a:xfrm>
                <a:off x="4505651" y="1555761"/>
                <a:ext cx="2160000" cy="2160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e 79"/>
            <p:cNvGrpSpPr/>
            <p:nvPr/>
          </p:nvGrpSpPr>
          <p:grpSpPr>
            <a:xfrm>
              <a:off x="8274523" y="1757159"/>
              <a:ext cx="2141687" cy="3958678"/>
              <a:chOff x="8324218" y="2185761"/>
              <a:chExt cx="2141687" cy="3958678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8324218" y="2185761"/>
                <a:ext cx="2141687" cy="395867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20" descr="C:\Documents and Settings\LEMRAP\Local Settings\Temporary Internet Files\Content.IE5\W9ULQTKJ\shredded-paper-documents-440x293[1]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6066" y="2273794"/>
                <a:ext cx="1392069" cy="926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29533" y="3996802"/>
                <a:ext cx="305134" cy="497576"/>
              </a:xfrm>
              <a:prstGeom prst="rect">
                <a:avLst/>
              </a:prstGeom>
            </p:spPr>
          </p:pic>
          <p:sp>
            <p:nvSpPr>
              <p:cNvPr id="19" name="Flèche droite 18"/>
              <p:cNvSpPr>
                <a:spLocks noChangeAspect="1"/>
              </p:cNvSpPr>
              <p:nvPr/>
            </p:nvSpPr>
            <p:spPr>
              <a:xfrm rot="5400000">
                <a:off x="9107480" y="3461771"/>
                <a:ext cx="549241" cy="272052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lèche droite 19"/>
              <p:cNvSpPr>
                <a:spLocks noChangeAspect="1"/>
              </p:cNvSpPr>
              <p:nvPr/>
            </p:nvSpPr>
            <p:spPr>
              <a:xfrm rot="5400000">
                <a:off x="9107480" y="4755792"/>
                <a:ext cx="549241" cy="272052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e 20"/>
              <p:cNvGrpSpPr>
                <a:grpSpLocks noChangeAspect="1"/>
              </p:cNvGrpSpPr>
              <p:nvPr/>
            </p:nvGrpSpPr>
            <p:grpSpPr>
              <a:xfrm>
                <a:off x="8423626" y="5297028"/>
                <a:ext cx="1916947" cy="762834"/>
                <a:chOff x="7493666" y="1708176"/>
                <a:chExt cx="2737531" cy="1089380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8089886" y="1997101"/>
                  <a:ext cx="246505" cy="8300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8339461" y="1997101"/>
                  <a:ext cx="246505" cy="8300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639511" y="2017956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585966" y="2017642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843820" y="1997101"/>
                  <a:ext cx="246505" cy="8300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 dirty="0"/>
                </a:p>
              </p:txBody>
            </p:sp>
            <p:sp>
              <p:nvSpPr>
                <p:cNvPr id="27" name="Virage 26"/>
                <p:cNvSpPr>
                  <a:spLocks/>
                </p:cNvSpPr>
                <p:nvPr/>
              </p:nvSpPr>
              <p:spPr>
                <a:xfrm>
                  <a:off x="7925988" y="1873847"/>
                  <a:ext cx="82168" cy="123254"/>
                </a:xfrm>
                <a:prstGeom prst="bentArrow">
                  <a:avLst>
                    <a:gd name="adj1" fmla="val 19502"/>
                    <a:gd name="adj2" fmla="val 25000"/>
                    <a:gd name="adj3" fmla="val 25000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28" name="Groupe 27"/>
                <p:cNvGrpSpPr/>
                <p:nvPr/>
              </p:nvGrpSpPr>
              <p:grpSpPr>
                <a:xfrm>
                  <a:off x="8473778" y="1873847"/>
                  <a:ext cx="61626" cy="123254"/>
                  <a:chOff x="2626519" y="4905375"/>
                  <a:chExt cx="108000" cy="216000"/>
                </a:xfrm>
              </p:grpSpPr>
              <p:sp>
                <p:nvSpPr>
                  <p:cNvPr id="78" name="Organigramme : Connecteur 77"/>
                  <p:cNvSpPr>
                    <a:spLocks noChangeAspect="1"/>
                  </p:cNvSpPr>
                  <p:nvPr/>
                </p:nvSpPr>
                <p:spPr>
                  <a:xfrm>
                    <a:off x="2626519" y="4905375"/>
                    <a:ext cx="108000" cy="108000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sz="2000"/>
                  </a:p>
                </p:txBody>
              </p:sp>
              <p:cxnSp>
                <p:nvCxnSpPr>
                  <p:cNvPr id="79" name="Connecteur droit 78"/>
                  <p:cNvCxnSpPr>
                    <a:stCxn id="78" idx="4"/>
                  </p:cNvCxnSpPr>
                  <p:nvPr/>
                </p:nvCxnSpPr>
                <p:spPr>
                  <a:xfrm>
                    <a:off x="2680519" y="5013375"/>
                    <a:ext cx="0" cy="10800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Rectangle 28"/>
                <p:cNvSpPr/>
                <p:nvPr/>
              </p:nvSpPr>
              <p:spPr>
                <a:xfrm>
                  <a:off x="8089886" y="2314431"/>
                  <a:ext cx="246505" cy="8300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7639511" y="2335286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8336392" y="2334972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7843820" y="2314431"/>
                  <a:ext cx="246505" cy="8300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 dirty="0"/>
                </a:p>
              </p:txBody>
            </p:sp>
            <p:sp>
              <p:nvSpPr>
                <p:cNvPr id="33" name="Virage 32"/>
                <p:cNvSpPr>
                  <a:spLocks/>
                </p:cNvSpPr>
                <p:nvPr/>
              </p:nvSpPr>
              <p:spPr>
                <a:xfrm>
                  <a:off x="7925988" y="2191177"/>
                  <a:ext cx="82168" cy="123254"/>
                </a:xfrm>
                <a:prstGeom prst="bentArrow">
                  <a:avLst>
                    <a:gd name="adj1" fmla="val 19502"/>
                    <a:gd name="adj2" fmla="val 25000"/>
                    <a:gd name="adj3" fmla="val 25000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4" name="Groupe 33"/>
                <p:cNvGrpSpPr/>
                <p:nvPr/>
              </p:nvGrpSpPr>
              <p:grpSpPr>
                <a:xfrm>
                  <a:off x="8224203" y="2191177"/>
                  <a:ext cx="61626" cy="123254"/>
                  <a:chOff x="2626519" y="4905375"/>
                  <a:chExt cx="108000" cy="216000"/>
                </a:xfrm>
              </p:grpSpPr>
              <p:sp>
                <p:nvSpPr>
                  <p:cNvPr id="76" name="Organigramme : Connecteur 75"/>
                  <p:cNvSpPr>
                    <a:spLocks noChangeAspect="1"/>
                  </p:cNvSpPr>
                  <p:nvPr/>
                </p:nvSpPr>
                <p:spPr>
                  <a:xfrm>
                    <a:off x="2626519" y="4905375"/>
                    <a:ext cx="108000" cy="108000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sz="2000"/>
                  </a:p>
                </p:txBody>
              </p:sp>
              <p:cxnSp>
                <p:nvCxnSpPr>
                  <p:cNvPr id="77" name="Connecteur droit 76"/>
                  <p:cNvCxnSpPr>
                    <a:stCxn id="76" idx="4"/>
                  </p:cNvCxnSpPr>
                  <p:nvPr/>
                </p:nvCxnSpPr>
                <p:spPr>
                  <a:xfrm>
                    <a:off x="2680519" y="5013375"/>
                    <a:ext cx="0" cy="10800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" name="Rectangle 34"/>
                <p:cNvSpPr/>
                <p:nvPr/>
              </p:nvSpPr>
              <p:spPr>
                <a:xfrm>
                  <a:off x="9364386" y="2158295"/>
                  <a:ext cx="246505" cy="8300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9613961" y="2158295"/>
                  <a:ext cx="246505" cy="8300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8784608" y="2179151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9860467" y="2178836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8988917" y="2158295"/>
                  <a:ext cx="246505" cy="8300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 dirty="0"/>
                </a:p>
              </p:txBody>
            </p:sp>
            <p:sp>
              <p:nvSpPr>
                <p:cNvPr id="40" name="Virage 39"/>
                <p:cNvSpPr>
                  <a:spLocks/>
                </p:cNvSpPr>
                <p:nvPr/>
              </p:nvSpPr>
              <p:spPr>
                <a:xfrm>
                  <a:off x="9071085" y="2035042"/>
                  <a:ext cx="82168" cy="123254"/>
                </a:xfrm>
                <a:prstGeom prst="bentArrow">
                  <a:avLst>
                    <a:gd name="adj1" fmla="val 19502"/>
                    <a:gd name="adj2" fmla="val 25000"/>
                    <a:gd name="adj3" fmla="val 25000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1" name="Groupe 40"/>
                <p:cNvGrpSpPr/>
                <p:nvPr/>
              </p:nvGrpSpPr>
              <p:grpSpPr>
                <a:xfrm>
                  <a:off x="9748278" y="2035042"/>
                  <a:ext cx="61626" cy="123254"/>
                  <a:chOff x="2626519" y="4905375"/>
                  <a:chExt cx="108000" cy="216000"/>
                </a:xfrm>
              </p:grpSpPr>
              <p:sp>
                <p:nvSpPr>
                  <p:cNvPr id="74" name="Organigramme : Connecteur 73"/>
                  <p:cNvSpPr>
                    <a:spLocks noChangeAspect="1"/>
                  </p:cNvSpPr>
                  <p:nvPr/>
                </p:nvSpPr>
                <p:spPr>
                  <a:xfrm>
                    <a:off x="2626519" y="4905375"/>
                    <a:ext cx="108000" cy="108000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sz="2000"/>
                  </a:p>
                </p:txBody>
              </p:sp>
              <p:cxnSp>
                <p:nvCxnSpPr>
                  <p:cNvPr id="75" name="Connecteur droit 74"/>
                  <p:cNvCxnSpPr>
                    <a:stCxn id="74" idx="4"/>
                  </p:cNvCxnSpPr>
                  <p:nvPr/>
                </p:nvCxnSpPr>
                <p:spPr>
                  <a:xfrm>
                    <a:off x="2680519" y="5013375"/>
                    <a:ext cx="0" cy="10800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Rectangle 41"/>
                <p:cNvSpPr/>
                <p:nvPr/>
              </p:nvSpPr>
              <p:spPr>
                <a:xfrm>
                  <a:off x="9239216" y="2158493"/>
                  <a:ext cx="121376" cy="8300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 dirty="0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9707918" y="2480179"/>
                  <a:ext cx="246505" cy="8300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8573182" y="2501035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9953648" y="2503590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8778267" y="2480179"/>
                  <a:ext cx="246505" cy="8300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 dirty="0"/>
                </a:p>
              </p:txBody>
            </p:sp>
            <p:sp>
              <p:nvSpPr>
                <p:cNvPr id="47" name="Virage 46"/>
                <p:cNvSpPr>
                  <a:spLocks/>
                </p:cNvSpPr>
                <p:nvPr/>
              </p:nvSpPr>
              <p:spPr>
                <a:xfrm>
                  <a:off x="8859659" y="2356926"/>
                  <a:ext cx="82168" cy="123253"/>
                </a:xfrm>
                <a:prstGeom prst="bentArrow">
                  <a:avLst>
                    <a:gd name="adj1" fmla="val 19502"/>
                    <a:gd name="adj2" fmla="val 25000"/>
                    <a:gd name="adj3" fmla="val 25000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8" name="Groupe 47"/>
                <p:cNvGrpSpPr/>
                <p:nvPr/>
              </p:nvGrpSpPr>
              <p:grpSpPr>
                <a:xfrm>
                  <a:off x="9841459" y="2359795"/>
                  <a:ext cx="61626" cy="123253"/>
                  <a:chOff x="2626519" y="4905375"/>
                  <a:chExt cx="108000" cy="216000"/>
                </a:xfrm>
              </p:grpSpPr>
              <p:sp>
                <p:nvSpPr>
                  <p:cNvPr id="72" name="Organigramme : Connecteur 71"/>
                  <p:cNvSpPr>
                    <a:spLocks noChangeAspect="1"/>
                  </p:cNvSpPr>
                  <p:nvPr/>
                </p:nvSpPr>
                <p:spPr>
                  <a:xfrm>
                    <a:off x="2626519" y="4905375"/>
                    <a:ext cx="108000" cy="108000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sz="2000"/>
                  </a:p>
                </p:txBody>
              </p:sp>
              <p:cxnSp>
                <p:nvCxnSpPr>
                  <p:cNvPr id="73" name="Connecteur droit 72"/>
                  <p:cNvCxnSpPr>
                    <a:stCxn id="72" idx="4"/>
                  </p:cNvCxnSpPr>
                  <p:nvPr/>
                </p:nvCxnSpPr>
                <p:spPr>
                  <a:xfrm>
                    <a:off x="2680519" y="5013375"/>
                    <a:ext cx="0" cy="10800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Rectangle 48"/>
                <p:cNvSpPr/>
                <p:nvPr/>
              </p:nvSpPr>
              <p:spPr>
                <a:xfrm>
                  <a:off x="9023514" y="2480179"/>
                  <a:ext cx="431404" cy="8300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 dirty="0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9456808" y="2480179"/>
                  <a:ext cx="245996" cy="8300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9365247" y="1829604"/>
                  <a:ext cx="158575" cy="8300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 dirty="0"/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9780046" y="1831430"/>
                  <a:ext cx="246505" cy="8300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8661995" y="1852285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10025776" y="1854840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8867080" y="1831430"/>
                  <a:ext cx="246505" cy="8300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 dirty="0"/>
                </a:p>
              </p:txBody>
            </p:sp>
            <p:sp>
              <p:nvSpPr>
                <p:cNvPr id="56" name="Virage 55"/>
                <p:cNvSpPr>
                  <a:spLocks/>
                </p:cNvSpPr>
                <p:nvPr/>
              </p:nvSpPr>
              <p:spPr>
                <a:xfrm>
                  <a:off x="8948473" y="1708176"/>
                  <a:ext cx="82168" cy="123253"/>
                </a:xfrm>
                <a:prstGeom prst="bentArrow">
                  <a:avLst>
                    <a:gd name="adj1" fmla="val 19502"/>
                    <a:gd name="adj2" fmla="val 25000"/>
                    <a:gd name="adj3" fmla="val 25000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7" name="Groupe 56"/>
                <p:cNvGrpSpPr/>
                <p:nvPr/>
              </p:nvGrpSpPr>
              <p:grpSpPr>
                <a:xfrm>
                  <a:off x="9913587" y="1711046"/>
                  <a:ext cx="61626" cy="123253"/>
                  <a:chOff x="2626519" y="4905375"/>
                  <a:chExt cx="108000" cy="216000"/>
                </a:xfrm>
              </p:grpSpPr>
              <p:sp>
                <p:nvSpPr>
                  <p:cNvPr id="70" name="Organigramme : Connecteur 69"/>
                  <p:cNvSpPr>
                    <a:spLocks noChangeAspect="1"/>
                  </p:cNvSpPr>
                  <p:nvPr/>
                </p:nvSpPr>
                <p:spPr>
                  <a:xfrm>
                    <a:off x="2626519" y="4905375"/>
                    <a:ext cx="108000" cy="108000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sz="2000"/>
                  </a:p>
                </p:txBody>
              </p:sp>
              <p:cxnSp>
                <p:nvCxnSpPr>
                  <p:cNvPr id="71" name="Connecteur droit 70"/>
                  <p:cNvCxnSpPr>
                    <a:stCxn id="70" idx="4"/>
                  </p:cNvCxnSpPr>
                  <p:nvPr/>
                </p:nvCxnSpPr>
                <p:spPr>
                  <a:xfrm>
                    <a:off x="2680519" y="5013375"/>
                    <a:ext cx="0" cy="10800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9528936" y="1831429"/>
                  <a:ext cx="245996" cy="8300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9115963" y="1829406"/>
                  <a:ext cx="246505" cy="8300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 dirty="0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8352129" y="2714553"/>
                  <a:ext cx="246505" cy="83003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7493666" y="2733386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8597859" y="2737964"/>
                  <a:ext cx="205421" cy="41084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800" dirty="0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7698751" y="2712530"/>
                  <a:ext cx="246505" cy="83003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 dirty="0"/>
                </a:p>
              </p:txBody>
            </p:sp>
            <p:sp>
              <p:nvSpPr>
                <p:cNvPr id="64" name="Virage 63"/>
                <p:cNvSpPr>
                  <a:spLocks/>
                </p:cNvSpPr>
                <p:nvPr/>
              </p:nvSpPr>
              <p:spPr>
                <a:xfrm>
                  <a:off x="7780144" y="2589277"/>
                  <a:ext cx="82168" cy="123253"/>
                </a:xfrm>
                <a:prstGeom prst="bentArrow">
                  <a:avLst>
                    <a:gd name="adj1" fmla="val 19502"/>
                    <a:gd name="adj2" fmla="val 25000"/>
                    <a:gd name="adj3" fmla="val 25000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5" name="Groupe 64"/>
                <p:cNvGrpSpPr/>
                <p:nvPr/>
              </p:nvGrpSpPr>
              <p:grpSpPr>
                <a:xfrm>
                  <a:off x="8485670" y="2594169"/>
                  <a:ext cx="61626" cy="123253"/>
                  <a:chOff x="2626519" y="4905375"/>
                  <a:chExt cx="108000" cy="216000"/>
                </a:xfrm>
              </p:grpSpPr>
              <p:sp>
                <p:nvSpPr>
                  <p:cNvPr id="68" name="Organigramme : Connecteur 67"/>
                  <p:cNvSpPr>
                    <a:spLocks noChangeAspect="1"/>
                  </p:cNvSpPr>
                  <p:nvPr/>
                </p:nvSpPr>
                <p:spPr>
                  <a:xfrm>
                    <a:off x="2626519" y="4905375"/>
                    <a:ext cx="108000" cy="108000"/>
                  </a:xfrm>
                  <a:prstGeom prst="flowChartConnector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fr-FR" sz="2000"/>
                  </a:p>
                </p:txBody>
              </p:sp>
              <p:cxnSp>
                <p:nvCxnSpPr>
                  <p:cNvPr id="69" name="Connecteur droit 68"/>
                  <p:cNvCxnSpPr>
                    <a:stCxn id="68" idx="4"/>
                  </p:cNvCxnSpPr>
                  <p:nvPr/>
                </p:nvCxnSpPr>
                <p:spPr>
                  <a:xfrm>
                    <a:off x="2680519" y="5013375"/>
                    <a:ext cx="0" cy="108000"/>
                  </a:xfrm>
                  <a:prstGeom prst="line">
                    <a:avLst/>
                  </a:prstGeom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Rectangle 65"/>
                <p:cNvSpPr/>
                <p:nvPr/>
              </p:nvSpPr>
              <p:spPr>
                <a:xfrm>
                  <a:off x="8101019" y="2714553"/>
                  <a:ext cx="245996" cy="83003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7946179" y="2712918"/>
                  <a:ext cx="153709" cy="8300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000" dirty="0"/>
                </a:p>
              </p:txBody>
            </p:sp>
          </p:grpSp>
        </p:grpSp>
        <p:grpSp>
          <p:nvGrpSpPr>
            <p:cNvPr id="94" name="Groupe 93"/>
            <p:cNvGrpSpPr/>
            <p:nvPr/>
          </p:nvGrpSpPr>
          <p:grpSpPr>
            <a:xfrm>
              <a:off x="398658" y="1511065"/>
              <a:ext cx="3126544" cy="4190860"/>
              <a:chOff x="398658" y="1511065"/>
              <a:chExt cx="3126544" cy="4190860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8171" y="1511065"/>
                <a:ext cx="527518" cy="674568"/>
              </a:xfrm>
              <a:prstGeom prst="rect">
                <a:avLst/>
              </a:prstGeom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398658" y="2235488"/>
                <a:ext cx="31265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Pas de recommandations pour l’utilisation du RNA-</a:t>
                </a:r>
                <a:r>
                  <a:rPr lang="fr-FR" dirty="0" err="1" smtClean="0"/>
                  <a:t>seq</a:t>
                </a:r>
                <a:r>
                  <a:rPr lang="fr-FR" dirty="0" smtClean="0"/>
                  <a:t> en diagnostic moléculaire</a:t>
                </a:r>
                <a:endParaRPr lang="fr-FR" dirty="0"/>
              </a:p>
            </p:txBody>
          </p:sp>
          <p:grpSp>
            <p:nvGrpSpPr>
              <p:cNvPr id="93" name="Groupe 92"/>
              <p:cNvGrpSpPr/>
              <p:nvPr/>
            </p:nvGrpSpPr>
            <p:grpSpPr>
              <a:xfrm>
                <a:off x="971930" y="3346924"/>
                <a:ext cx="1980000" cy="2355001"/>
                <a:chOff x="971930" y="3346924"/>
                <a:chExt cx="1980000" cy="2355001"/>
              </a:xfrm>
            </p:grpSpPr>
            <p:pic>
              <p:nvPicPr>
                <p:cNvPr id="81" name="Image 80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7206" r="6507"/>
                <a:stretch/>
              </p:blipFill>
              <p:spPr>
                <a:xfrm>
                  <a:off x="1550071" y="3346924"/>
                  <a:ext cx="896400" cy="779148"/>
                </a:xfrm>
                <a:prstGeom prst="rect">
                  <a:avLst/>
                </a:prstGeom>
              </p:spPr>
            </p:pic>
            <p:pic>
              <p:nvPicPr>
                <p:cNvPr id="82" name="Image 81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08" t="1645" r="2832" b="1227"/>
                <a:stretch/>
              </p:blipFill>
              <p:spPr>
                <a:xfrm>
                  <a:off x="971930" y="4886406"/>
                  <a:ext cx="669075" cy="696076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</p:pic>
            <p:pic>
              <p:nvPicPr>
                <p:cNvPr id="83" name="Image 82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742" r="16289"/>
                <a:stretch/>
              </p:blipFill>
              <p:spPr>
                <a:xfrm>
                  <a:off x="2390158" y="4875415"/>
                  <a:ext cx="561772" cy="826510"/>
                </a:xfrm>
                <a:prstGeom prst="rect">
                  <a:avLst/>
                </a:prstGeom>
                <a:ln>
                  <a:solidFill>
                    <a:srgbClr val="00B050"/>
                  </a:solidFill>
                </a:ln>
              </p:spPr>
            </p:pic>
            <p:pic>
              <p:nvPicPr>
                <p:cNvPr id="84" name="Image 8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77844" y="4285216"/>
                  <a:ext cx="244822" cy="399225"/>
                </a:xfrm>
                <a:prstGeom prst="rect">
                  <a:avLst/>
                </a:prstGeom>
              </p:spPr>
            </p:pic>
            <p:cxnSp>
              <p:nvCxnSpPr>
                <p:cNvPr id="87" name="Connecteur droit avec flèche 86"/>
                <p:cNvCxnSpPr>
                  <a:stCxn id="81" idx="2"/>
                  <a:endCxn id="82" idx="0"/>
                </p:cNvCxnSpPr>
                <p:nvPr/>
              </p:nvCxnSpPr>
              <p:spPr>
                <a:xfrm flipH="1">
                  <a:off x="1306468" y="4126072"/>
                  <a:ext cx="691803" cy="7603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Connecteur droit avec flèche 87"/>
                <p:cNvCxnSpPr>
                  <a:stCxn id="81" idx="2"/>
                  <a:endCxn id="83" idx="0"/>
                </p:cNvCxnSpPr>
                <p:nvPr/>
              </p:nvCxnSpPr>
              <p:spPr>
                <a:xfrm>
                  <a:off x="1998271" y="4126072"/>
                  <a:ext cx="672773" cy="74934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89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70738" y="485617"/>
            <a:ext cx="28505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Projets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</a:t>
            </a:r>
            <a:r>
              <a:rPr lang="en-US" sz="3200" dirty="0" err="1" smtClean="0"/>
              <a:t>cours</a:t>
            </a:r>
            <a:endParaRPr lang="en-US" sz="3200" dirty="0" smtClean="0"/>
          </a:p>
          <a:p>
            <a:pPr algn="ctr"/>
            <a:r>
              <a:rPr lang="en-US" sz="3200" dirty="0"/>
              <a:t>– QC </a:t>
            </a:r>
            <a:r>
              <a:rPr lang="en-US" sz="3200" dirty="0" smtClean="0"/>
              <a:t>RNA-</a:t>
            </a:r>
            <a:r>
              <a:rPr lang="en-US" sz="3200" dirty="0" err="1" smtClean="0"/>
              <a:t>seq</a:t>
            </a:r>
            <a:r>
              <a:rPr lang="en-US" sz="3200" dirty="0" smtClean="0"/>
              <a:t> –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23825" y="3877565"/>
            <a:ext cx="3188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/>
              <a:t>Projet mené par Logan Walker: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11 laboratoires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9 pays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9/11 ont fourni les données de séquençage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Données brutes analysées par </a:t>
            </a:r>
            <a:r>
              <a:rPr lang="fr-FR" dirty="0" err="1" smtClean="0"/>
              <a:t>SpliceLauncher</a:t>
            </a:r>
            <a:endParaRPr lang="fr-FR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t="27930" r="17990" b="41432"/>
          <a:stretch>
            <a:fillRect/>
          </a:stretch>
        </p:blipFill>
        <p:spPr bwMode="auto">
          <a:xfrm>
            <a:off x="483245" y="2639069"/>
            <a:ext cx="2255207" cy="84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51</a:t>
            </a:fld>
            <a:endParaRPr lang="en-US"/>
          </a:p>
        </p:txBody>
      </p:sp>
      <p:grpSp>
        <p:nvGrpSpPr>
          <p:cNvPr id="13" name="Groupe 12"/>
          <p:cNvGrpSpPr/>
          <p:nvPr/>
        </p:nvGrpSpPr>
        <p:grpSpPr>
          <a:xfrm>
            <a:off x="-17693" y="37684"/>
            <a:ext cx="12288274" cy="396000"/>
            <a:chOff x="-17693" y="29275"/>
            <a:chExt cx="12288274" cy="396000"/>
          </a:xfrm>
        </p:grpSpPr>
        <p:sp>
          <p:nvSpPr>
            <p:cNvPr id="15" name="Forme libre 14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16" name="Forme libre 15"/>
            <p:cNvSpPr/>
            <p:nvPr/>
          </p:nvSpPr>
          <p:spPr>
            <a:xfrm>
              <a:off x="3732548" y="85341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14" name="Forme libre 13"/>
            <p:cNvSpPr/>
            <p:nvPr/>
          </p:nvSpPr>
          <p:spPr>
            <a:xfrm>
              <a:off x="7579519" y="29275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200"/>
            <a:ext cx="576000" cy="45760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48" y="2005475"/>
            <a:ext cx="7749295" cy="471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ZoneTexte 5"/>
          <p:cNvSpPr txBox="1"/>
          <p:nvPr/>
        </p:nvSpPr>
        <p:spPr>
          <a:xfrm>
            <a:off x="1507661" y="1601089"/>
            <a:ext cx="9176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/>
              <a:t>Établissement de recommandations pour l’analyse des défauts d’épissage par RNA-</a:t>
            </a:r>
            <a:r>
              <a:rPr lang="fr-FR" sz="2000" dirty="0" err="1" smtClean="0"/>
              <a:t>seq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07198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10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8248"/>
          <a:stretch/>
        </p:blipFill>
        <p:spPr>
          <a:xfrm>
            <a:off x="11273577" y="485617"/>
            <a:ext cx="812050" cy="741063"/>
          </a:xfrm>
          <a:prstGeom prst="rect">
            <a:avLst/>
          </a:prstGeom>
        </p:spPr>
      </p:pic>
      <p:grpSp>
        <p:nvGrpSpPr>
          <p:cNvPr id="287" name="Groupe 286"/>
          <p:cNvGrpSpPr>
            <a:grpSpLocks noChangeAspect="1"/>
          </p:cNvGrpSpPr>
          <p:nvPr/>
        </p:nvGrpSpPr>
        <p:grpSpPr>
          <a:xfrm>
            <a:off x="3447475" y="3942624"/>
            <a:ext cx="5078392" cy="2160000"/>
            <a:chOff x="3177614" y="4264365"/>
            <a:chExt cx="5918761" cy="2517435"/>
          </a:xfrm>
        </p:grpSpPr>
        <p:sp>
          <p:nvSpPr>
            <p:cNvPr id="286" name="Rectangle 285"/>
            <p:cNvSpPr/>
            <p:nvPr/>
          </p:nvSpPr>
          <p:spPr>
            <a:xfrm>
              <a:off x="3177614" y="4264365"/>
              <a:ext cx="5918761" cy="251743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e 21"/>
            <p:cNvGrpSpPr/>
            <p:nvPr/>
          </p:nvGrpSpPr>
          <p:grpSpPr>
            <a:xfrm>
              <a:off x="3228683" y="4346104"/>
              <a:ext cx="5791763" cy="2352728"/>
              <a:chOff x="3508098" y="4237600"/>
              <a:chExt cx="5791763" cy="2352728"/>
            </a:xfrm>
          </p:grpSpPr>
          <p:cxnSp>
            <p:nvCxnSpPr>
              <p:cNvPr id="188" name="Connecteur droit 187"/>
              <p:cNvCxnSpPr/>
              <p:nvPr/>
            </p:nvCxnSpPr>
            <p:spPr>
              <a:xfrm>
                <a:off x="3508098" y="5166046"/>
                <a:ext cx="119938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necteur droit 188"/>
              <p:cNvCxnSpPr/>
              <p:nvPr/>
            </p:nvCxnSpPr>
            <p:spPr>
              <a:xfrm>
                <a:off x="3520896" y="5267386"/>
                <a:ext cx="371004" cy="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" name="Ellipse 189"/>
              <p:cNvSpPr>
                <a:spLocks noChangeAspect="1"/>
              </p:cNvSpPr>
              <p:nvPr/>
            </p:nvSpPr>
            <p:spPr>
              <a:xfrm>
                <a:off x="3556073" y="5270782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1" name="Ellipse 190"/>
              <p:cNvSpPr>
                <a:spLocks noChangeAspect="1"/>
              </p:cNvSpPr>
              <p:nvPr/>
            </p:nvSpPr>
            <p:spPr>
              <a:xfrm>
                <a:off x="3629780" y="5273060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2" name="Ellipse 191"/>
              <p:cNvSpPr>
                <a:spLocks noChangeAspect="1"/>
              </p:cNvSpPr>
              <p:nvPr/>
            </p:nvSpPr>
            <p:spPr>
              <a:xfrm>
                <a:off x="3701735" y="5271203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3" name="Ellipse 192"/>
              <p:cNvSpPr>
                <a:spLocks noChangeAspect="1"/>
              </p:cNvSpPr>
              <p:nvPr/>
            </p:nvSpPr>
            <p:spPr>
              <a:xfrm>
                <a:off x="3771938" y="5270782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94" name="Connecteur droit 193"/>
              <p:cNvCxnSpPr/>
              <p:nvPr/>
            </p:nvCxnSpPr>
            <p:spPr>
              <a:xfrm>
                <a:off x="3683499" y="5368922"/>
                <a:ext cx="371004" cy="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Ellipse 194"/>
              <p:cNvSpPr>
                <a:spLocks noChangeAspect="1"/>
              </p:cNvSpPr>
              <p:nvPr/>
            </p:nvSpPr>
            <p:spPr>
              <a:xfrm>
                <a:off x="3718676" y="5372318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6" name="Ellipse 195"/>
              <p:cNvSpPr>
                <a:spLocks noChangeAspect="1"/>
              </p:cNvSpPr>
              <p:nvPr/>
            </p:nvSpPr>
            <p:spPr>
              <a:xfrm>
                <a:off x="3792383" y="5374596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7" name="Ellipse 196"/>
              <p:cNvSpPr>
                <a:spLocks noChangeAspect="1"/>
              </p:cNvSpPr>
              <p:nvPr/>
            </p:nvSpPr>
            <p:spPr>
              <a:xfrm>
                <a:off x="3864338" y="5372739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8" name="Ellipse 197"/>
              <p:cNvSpPr>
                <a:spLocks noChangeAspect="1"/>
              </p:cNvSpPr>
              <p:nvPr/>
            </p:nvSpPr>
            <p:spPr>
              <a:xfrm>
                <a:off x="3934541" y="5372318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99" name="Connecteur droit 198"/>
              <p:cNvCxnSpPr/>
              <p:nvPr/>
            </p:nvCxnSpPr>
            <p:spPr>
              <a:xfrm>
                <a:off x="3901479" y="5267386"/>
                <a:ext cx="371004" cy="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Ellipse 199"/>
              <p:cNvSpPr>
                <a:spLocks noChangeAspect="1"/>
              </p:cNvSpPr>
              <p:nvPr/>
            </p:nvSpPr>
            <p:spPr>
              <a:xfrm>
                <a:off x="3936656" y="5270782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1" name="Ellipse 200"/>
              <p:cNvSpPr>
                <a:spLocks noChangeAspect="1"/>
              </p:cNvSpPr>
              <p:nvPr/>
            </p:nvSpPr>
            <p:spPr>
              <a:xfrm>
                <a:off x="4010363" y="5273060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2" name="Ellipse 201"/>
              <p:cNvSpPr>
                <a:spLocks noChangeAspect="1"/>
              </p:cNvSpPr>
              <p:nvPr/>
            </p:nvSpPr>
            <p:spPr>
              <a:xfrm>
                <a:off x="4082318" y="5271203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3" name="Ellipse 202"/>
              <p:cNvSpPr>
                <a:spLocks noChangeAspect="1"/>
              </p:cNvSpPr>
              <p:nvPr/>
            </p:nvSpPr>
            <p:spPr>
              <a:xfrm>
                <a:off x="4152521" y="5270782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04" name="Connecteur droit 203"/>
              <p:cNvCxnSpPr/>
              <p:nvPr/>
            </p:nvCxnSpPr>
            <p:spPr>
              <a:xfrm>
                <a:off x="4312511" y="5272079"/>
                <a:ext cx="371004" cy="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Ellipse 204"/>
              <p:cNvSpPr>
                <a:spLocks noChangeAspect="1"/>
              </p:cNvSpPr>
              <p:nvPr/>
            </p:nvSpPr>
            <p:spPr>
              <a:xfrm>
                <a:off x="4347688" y="5275475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6" name="Ellipse 205"/>
              <p:cNvSpPr>
                <a:spLocks noChangeAspect="1"/>
              </p:cNvSpPr>
              <p:nvPr/>
            </p:nvSpPr>
            <p:spPr>
              <a:xfrm>
                <a:off x="4421395" y="5277753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7" name="Ellipse 206"/>
              <p:cNvSpPr>
                <a:spLocks noChangeAspect="1"/>
              </p:cNvSpPr>
              <p:nvPr/>
            </p:nvSpPr>
            <p:spPr>
              <a:xfrm>
                <a:off x="4493350" y="5275896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8" name="Ellipse 207"/>
              <p:cNvSpPr>
                <a:spLocks noChangeAspect="1"/>
              </p:cNvSpPr>
              <p:nvPr/>
            </p:nvSpPr>
            <p:spPr>
              <a:xfrm>
                <a:off x="4563553" y="5275475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09" name="Connecteur droit 208"/>
              <p:cNvCxnSpPr/>
              <p:nvPr/>
            </p:nvCxnSpPr>
            <p:spPr>
              <a:xfrm>
                <a:off x="4063941" y="5379235"/>
                <a:ext cx="371004" cy="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0" name="Ellipse 209"/>
              <p:cNvSpPr>
                <a:spLocks noChangeAspect="1"/>
              </p:cNvSpPr>
              <p:nvPr/>
            </p:nvSpPr>
            <p:spPr>
              <a:xfrm>
                <a:off x="4099118" y="5382630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1" name="Ellipse 210"/>
              <p:cNvSpPr>
                <a:spLocks noChangeAspect="1"/>
              </p:cNvSpPr>
              <p:nvPr/>
            </p:nvSpPr>
            <p:spPr>
              <a:xfrm>
                <a:off x="4172825" y="5384908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2" name="Ellipse 211"/>
              <p:cNvSpPr>
                <a:spLocks noChangeAspect="1"/>
              </p:cNvSpPr>
              <p:nvPr/>
            </p:nvSpPr>
            <p:spPr>
              <a:xfrm>
                <a:off x="4244780" y="5383051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3" name="Ellipse 212"/>
              <p:cNvSpPr>
                <a:spLocks noChangeAspect="1"/>
              </p:cNvSpPr>
              <p:nvPr/>
            </p:nvSpPr>
            <p:spPr>
              <a:xfrm>
                <a:off x="4314983" y="5382630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4" name="Connecteur droit 213"/>
              <p:cNvCxnSpPr/>
              <p:nvPr/>
            </p:nvCxnSpPr>
            <p:spPr>
              <a:xfrm>
                <a:off x="3508098" y="5787693"/>
                <a:ext cx="11993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Multiplier 18440"/>
              <p:cNvSpPr/>
              <p:nvPr/>
            </p:nvSpPr>
            <p:spPr>
              <a:xfrm>
                <a:off x="3951395" y="5735970"/>
                <a:ext cx="312786" cy="317929"/>
              </a:xfrm>
              <a:prstGeom prst="mathMultiply">
                <a:avLst>
                  <a:gd name="adj1" fmla="val 18008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6" name="Flèche droite 215"/>
              <p:cNvSpPr/>
              <p:nvPr/>
            </p:nvSpPr>
            <p:spPr>
              <a:xfrm>
                <a:off x="4874475" y="5425435"/>
                <a:ext cx="335826" cy="255051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18" name="Connecteur droit 217"/>
              <p:cNvCxnSpPr/>
              <p:nvPr/>
            </p:nvCxnSpPr>
            <p:spPr>
              <a:xfrm>
                <a:off x="5420478" y="5084514"/>
                <a:ext cx="119938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necteur droit 218"/>
              <p:cNvCxnSpPr/>
              <p:nvPr/>
            </p:nvCxnSpPr>
            <p:spPr>
              <a:xfrm>
                <a:off x="5433276" y="5185855"/>
                <a:ext cx="371004" cy="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Ellipse 219"/>
              <p:cNvSpPr>
                <a:spLocks noChangeAspect="1"/>
              </p:cNvSpPr>
              <p:nvPr/>
            </p:nvSpPr>
            <p:spPr>
              <a:xfrm>
                <a:off x="5468454" y="5189251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1" name="Ellipse 220"/>
              <p:cNvSpPr>
                <a:spLocks noChangeAspect="1"/>
              </p:cNvSpPr>
              <p:nvPr/>
            </p:nvSpPr>
            <p:spPr>
              <a:xfrm>
                <a:off x="5542161" y="5191529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2" name="Ellipse 221"/>
              <p:cNvSpPr>
                <a:spLocks noChangeAspect="1"/>
              </p:cNvSpPr>
              <p:nvPr/>
            </p:nvSpPr>
            <p:spPr>
              <a:xfrm>
                <a:off x="5614116" y="5189672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3" name="Ellipse 222"/>
              <p:cNvSpPr>
                <a:spLocks noChangeAspect="1"/>
              </p:cNvSpPr>
              <p:nvPr/>
            </p:nvSpPr>
            <p:spPr>
              <a:xfrm>
                <a:off x="5684318" y="5189251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24" name="Connecteur droit 223"/>
              <p:cNvCxnSpPr/>
              <p:nvPr/>
            </p:nvCxnSpPr>
            <p:spPr>
              <a:xfrm>
                <a:off x="5595880" y="5287391"/>
                <a:ext cx="371004" cy="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Ellipse 224"/>
              <p:cNvSpPr>
                <a:spLocks noChangeAspect="1"/>
              </p:cNvSpPr>
              <p:nvPr/>
            </p:nvSpPr>
            <p:spPr>
              <a:xfrm>
                <a:off x="5631057" y="5290787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6" name="Ellipse 225"/>
              <p:cNvSpPr>
                <a:spLocks noChangeAspect="1"/>
              </p:cNvSpPr>
              <p:nvPr/>
            </p:nvSpPr>
            <p:spPr>
              <a:xfrm>
                <a:off x="5704764" y="5293065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7" name="Ellipse 226"/>
              <p:cNvSpPr>
                <a:spLocks noChangeAspect="1"/>
              </p:cNvSpPr>
              <p:nvPr/>
            </p:nvSpPr>
            <p:spPr>
              <a:xfrm>
                <a:off x="5776719" y="5291208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8" name="Ellipse 227"/>
              <p:cNvSpPr>
                <a:spLocks noChangeAspect="1"/>
              </p:cNvSpPr>
              <p:nvPr/>
            </p:nvSpPr>
            <p:spPr>
              <a:xfrm>
                <a:off x="5846921" y="5290787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29" name="Connecteur droit 228"/>
              <p:cNvCxnSpPr/>
              <p:nvPr/>
            </p:nvCxnSpPr>
            <p:spPr>
              <a:xfrm>
                <a:off x="5813859" y="5185855"/>
                <a:ext cx="371004" cy="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Ellipse 229"/>
              <p:cNvSpPr>
                <a:spLocks noChangeAspect="1"/>
              </p:cNvSpPr>
              <p:nvPr/>
            </p:nvSpPr>
            <p:spPr>
              <a:xfrm>
                <a:off x="5849037" y="5189251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1" name="Ellipse 230"/>
              <p:cNvSpPr>
                <a:spLocks noChangeAspect="1"/>
              </p:cNvSpPr>
              <p:nvPr/>
            </p:nvSpPr>
            <p:spPr>
              <a:xfrm>
                <a:off x="5922744" y="5191529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2" name="Ellipse 231"/>
              <p:cNvSpPr>
                <a:spLocks noChangeAspect="1"/>
              </p:cNvSpPr>
              <p:nvPr/>
            </p:nvSpPr>
            <p:spPr>
              <a:xfrm>
                <a:off x="5994699" y="5189672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/>
              <p:cNvSpPr>
                <a:spLocks noChangeAspect="1"/>
              </p:cNvSpPr>
              <p:nvPr/>
            </p:nvSpPr>
            <p:spPr>
              <a:xfrm>
                <a:off x="6064901" y="5189251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4" name="Connecteur droit 233"/>
              <p:cNvCxnSpPr/>
              <p:nvPr/>
            </p:nvCxnSpPr>
            <p:spPr>
              <a:xfrm>
                <a:off x="6224891" y="5190547"/>
                <a:ext cx="371004" cy="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Ellipse 234"/>
              <p:cNvSpPr>
                <a:spLocks noChangeAspect="1"/>
              </p:cNvSpPr>
              <p:nvPr/>
            </p:nvSpPr>
            <p:spPr>
              <a:xfrm>
                <a:off x="6260069" y="5193943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6" name="Ellipse 235"/>
              <p:cNvSpPr>
                <a:spLocks noChangeAspect="1"/>
              </p:cNvSpPr>
              <p:nvPr/>
            </p:nvSpPr>
            <p:spPr>
              <a:xfrm>
                <a:off x="6333776" y="5196221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7" name="Ellipse 236"/>
              <p:cNvSpPr>
                <a:spLocks noChangeAspect="1"/>
              </p:cNvSpPr>
              <p:nvPr/>
            </p:nvSpPr>
            <p:spPr>
              <a:xfrm>
                <a:off x="6405730" y="5194364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8" name="Ellipse 237"/>
              <p:cNvSpPr>
                <a:spLocks noChangeAspect="1"/>
              </p:cNvSpPr>
              <p:nvPr/>
            </p:nvSpPr>
            <p:spPr>
              <a:xfrm>
                <a:off x="6475933" y="5193943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39" name="Connecteur droit 238"/>
              <p:cNvCxnSpPr/>
              <p:nvPr/>
            </p:nvCxnSpPr>
            <p:spPr>
              <a:xfrm>
                <a:off x="5976321" y="5297703"/>
                <a:ext cx="371004" cy="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0" name="Ellipse 239"/>
              <p:cNvSpPr>
                <a:spLocks noChangeAspect="1"/>
              </p:cNvSpPr>
              <p:nvPr/>
            </p:nvSpPr>
            <p:spPr>
              <a:xfrm>
                <a:off x="6011499" y="5301099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1" name="Ellipse 240"/>
              <p:cNvSpPr>
                <a:spLocks noChangeAspect="1"/>
              </p:cNvSpPr>
              <p:nvPr/>
            </p:nvSpPr>
            <p:spPr>
              <a:xfrm>
                <a:off x="6085206" y="5303377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2" name="Ellipse 241"/>
              <p:cNvSpPr>
                <a:spLocks noChangeAspect="1"/>
              </p:cNvSpPr>
              <p:nvPr/>
            </p:nvSpPr>
            <p:spPr>
              <a:xfrm>
                <a:off x="6157161" y="5301520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3" name="Ellipse 242"/>
              <p:cNvSpPr>
                <a:spLocks noChangeAspect="1"/>
              </p:cNvSpPr>
              <p:nvPr/>
            </p:nvSpPr>
            <p:spPr>
              <a:xfrm>
                <a:off x="6227363" y="5301099"/>
                <a:ext cx="71955" cy="71955"/>
              </a:xfrm>
              <a:prstGeom prst="ellipse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70000">
                    <a:schemeClr val="bg2">
                      <a:lumMod val="75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44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4793" y="5245938"/>
                <a:ext cx="511912" cy="5161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5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1520" y="5328772"/>
                <a:ext cx="511912" cy="5161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3341" y="5215892"/>
                <a:ext cx="511912" cy="5161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47" name="Connecteur droit 246"/>
              <p:cNvCxnSpPr/>
              <p:nvPr/>
            </p:nvCxnSpPr>
            <p:spPr>
              <a:xfrm>
                <a:off x="5428074" y="5883465"/>
                <a:ext cx="11993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Multiplier 265"/>
              <p:cNvSpPr/>
              <p:nvPr/>
            </p:nvSpPr>
            <p:spPr>
              <a:xfrm>
                <a:off x="5871371" y="5831741"/>
                <a:ext cx="312786" cy="317929"/>
              </a:xfrm>
              <a:prstGeom prst="mathMultiply">
                <a:avLst>
                  <a:gd name="adj1" fmla="val 18008"/>
                </a:avLst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9" name="Flèche droite 248"/>
              <p:cNvSpPr/>
              <p:nvPr/>
            </p:nvSpPr>
            <p:spPr>
              <a:xfrm>
                <a:off x="6914338" y="5399446"/>
                <a:ext cx="335826" cy="255051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51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509050" y="5108575"/>
                <a:ext cx="401260" cy="2027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252" name="Connecteur droit 251"/>
              <p:cNvCxnSpPr/>
              <p:nvPr/>
            </p:nvCxnSpPr>
            <p:spPr>
              <a:xfrm>
                <a:off x="7619552" y="4723146"/>
                <a:ext cx="0" cy="16076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necteur droit 252"/>
              <p:cNvCxnSpPr/>
              <p:nvPr/>
            </p:nvCxnSpPr>
            <p:spPr>
              <a:xfrm>
                <a:off x="8213892" y="4723145"/>
                <a:ext cx="0" cy="160765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Rectangle 253"/>
              <p:cNvSpPr/>
              <p:nvPr/>
            </p:nvSpPr>
            <p:spPr>
              <a:xfrm>
                <a:off x="7320461" y="4997145"/>
                <a:ext cx="287851" cy="1179395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8222109" y="4996772"/>
                <a:ext cx="287851" cy="1179395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  <a:ln w="25400" cmpd="sng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6" name="Arc 255"/>
              <p:cNvSpPr/>
              <p:nvPr/>
            </p:nvSpPr>
            <p:spPr>
              <a:xfrm>
                <a:off x="7618863" y="5990706"/>
                <a:ext cx="599623" cy="599622"/>
              </a:xfrm>
              <a:prstGeom prst="arc">
                <a:avLst>
                  <a:gd name="adj1" fmla="val 21578345"/>
                  <a:gd name="adj2" fmla="val 1080000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57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509050" y="5507979"/>
                <a:ext cx="401260" cy="2027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8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7528342" y="5909239"/>
                <a:ext cx="401260" cy="2027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9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18506" y="5060677"/>
                <a:ext cx="401260" cy="2027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0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18506" y="5460081"/>
                <a:ext cx="401260" cy="2027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1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7937798" y="5861341"/>
                <a:ext cx="401260" cy="2027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62" name="Flèche en arc 261"/>
              <p:cNvSpPr/>
              <p:nvPr/>
            </p:nvSpPr>
            <p:spPr>
              <a:xfrm>
                <a:off x="7811049" y="4359143"/>
                <a:ext cx="741625" cy="738777"/>
              </a:xfrm>
              <a:prstGeom prst="circularArrow">
                <a:avLst>
                  <a:gd name="adj1" fmla="val 7387"/>
                  <a:gd name="adj2" fmla="val 998339"/>
                  <a:gd name="adj3" fmla="val 15964652"/>
                  <a:gd name="adj4" fmla="val 10800000"/>
                  <a:gd name="adj5" fmla="val 11439"/>
                </a:avLst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3" name="Connecteur droit 262"/>
              <p:cNvCxnSpPr/>
              <p:nvPr/>
            </p:nvCxnSpPr>
            <p:spPr>
              <a:xfrm>
                <a:off x="8307212" y="4257607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onnecteur droit 263"/>
              <p:cNvCxnSpPr/>
              <p:nvPr/>
            </p:nvCxnSpPr>
            <p:spPr>
              <a:xfrm>
                <a:off x="8408748" y="4359143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necteur droit 264"/>
              <p:cNvCxnSpPr/>
              <p:nvPr/>
            </p:nvCxnSpPr>
            <p:spPr>
              <a:xfrm>
                <a:off x="8389807" y="4474141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necteur droit 265"/>
              <p:cNvCxnSpPr/>
              <p:nvPr/>
            </p:nvCxnSpPr>
            <p:spPr>
              <a:xfrm>
                <a:off x="8470078" y="4237600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necteur droit 266"/>
              <p:cNvCxnSpPr/>
              <p:nvPr/>
            </p:nvCxnSpPr>
            <p:spPr>
              <a:xfrm>
                <a:off x="8571614" y="4339136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necteur droit 267"/>
              <p:cNvCxnSpPr/>
              <p:nvPr/>
            </p:nvCxnSpPr>
            <p:spPr>
              <a:xfrm>
                <a:off x="8552674" y="4454134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necteur droit 268"/>
              <p:cNvCxnSpPr/>
              <p:nvPr/>
            </p:nvCxnSpPr>
            <p:spPr>
              <a:xfrm>
                <a:off x="8350509" y="4308793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necteur droit 269"/>
              <p:cNvCxnSpPr/>
              <p:nvPr/>
            </p:nvCxnSpPr>
            <p:spPr>
              <a:xfrm>
                <a:off x="8452046" y="4410329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necteur droit 270"/>
              <p:cNvCxnSpPr/>
              <p:nvPr/>
            </p:nvCxnSpPr>
            <p:spPr>
              <a:xfrm>
                <a:off x="8433105" y="4525327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necteur droit 271"/>
              <p:cNvCxnSpPr/>
              <p:nvPr/>
            </p:nvCxnSpPr>
            <p:spPr>
              <a:xfrm>
                <a:off x="8513376" y="4288786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necteur droit 272"/>
              <p:cNvCxnSpPr/>
              <p:nvPr/>
            </p:nvCxnSpPr>
            <p:spPr>
              <a:xfrm>
                <a:off x="8614912" y="4390322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necteur droit 273"/>
              <p:cNvCxnSpPr/>
              <p:nvPr/>
            </p:nvCxnSpPr>
            <p:spPr>
              <a:xfrm>
                <a:off x="8595971" y="4505321"/>
                <a:ext cx="14392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Flèche droite 274"/>
              <p:cNvSpPr/>
              <p:nvPr/>
            </p:nvSpPr>
            <p:spPr>
              <a:xfrm>
                <a:off x="8614004" y="5444273"/>
                <a:ext cx="335826" cy="255051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276" name="Connecteur droit 275"/>
              <p:cNvCxnSpPr/>
              <p:nvPr/>
            </p:nvCxnSpPr>
            <p:spPr>
              <a:xfrm>
                <a:off x="9011101" y="5470648"/>
                <a:ext cx="1439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necteur droit 276"/>
              <p:cNvCxnSpPr/>
              <p:nvPr/>
            </p:nvCxnSpPr>
            <p:spPr>
              <a:xfrm>
                <a:off x="9112637" y="5572184"/>
                <a:ext cx="1439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necteur droit 277"/>
              <p:cNvCxnSpPr/>
              <p:nvPr/>
            </p:nvCxnSpPr>
            <p:spPr>
              <a:xfrm>
                <a:off x="9054399" y="5521834"/>
                <a:ext cx="1439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necteur droit 278"/>
              <p:cNvCxnSpPr/>
              <p:nvPr/>
            </p:nvCxnSpPr>
            <p:spPr>
              <a:xfrm>
                <a:off x="9155935" y="5623370"/>
                <a:ext cx="14392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e 2"/>
          <p:cNvGrpSpPr/>
          <p:nvPr/>
        </p:nvGrpSpPr>
        <p:grpSpPr>
          <a:xfrm>
            <a:off x="1064868" y="2125496"/>
            <a:ext cx="10062264" cy="1814888"/>
            <a:chOff x="1064868" y="2801356"/>
            <a:chExt cx="10062264" cy="1814888"/>
          </a:xfrm>
        </p:grpSpPr>
        <p:grpSp>
          <p:nvGrpSpPr>
            <p:cNvPr id="24" name="Group 56"/>
            <p:cNvGrpSpPr>
              <a:grpSpLocks noChangeAspect="1"/>
            </p:cNvGrpSpPr>
            <p:nvPr/>
          </p:nvGrpSpPr>
          <p:grpSpPr bwMode="auto">
            <a:xfrm>
              <a:off x="1064868" y="2801356"/>
              <a:ext cx="594367" cy="1728000"/>
              <a:chOff x="1637" y="1397"/>
              <a:chExt cx="418" cy="1216"/>
            </a:xfrm>
          </p:grpSpPr>
          <p:sp>
            <p:nvSpPr>
              <p:cNvPr id="25" name="Oval 57"/>
              <p:cNvSpPr>
                <a:spLocks noChangeArrowheads="1"/>
              </p:cNvSpPr>
              <p:nvPr/>
            </p:nvSpPr>
            <p:spPr bwMode="auto">
              <a:xfrm>
                <a:off x="1657" y="1512"/>
                <a:ext cx="60" cy="309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 sz="1600"/>
              </a:p>
            </p:txBody>
          </p:sp>
          <p:sp>
            <p:nvSpPr>
              <p:cNvPr id="26" name="Freeform 58"/>
              <p:cNvSpPr>
                <a:spLocks/>
              </p:cNvSpPr>
              <p:nvPr/>
            </p:nvSpPr>
            <p:spPr bwMode="auto">
              <a:xfrm>
                <a:off x="1637" y="1512"/>
                <a:ext cx="50" cy="309"/>
              </a:xfrm>
              <a:custGeom>
                <a:avLst/>
                <a:gdLst>
                  <a:gd name="T0" fmla="*/ 470 w 20"/>
                  <a:gd name="T1" fmla="*/ 0 h 116"/>
                  <a:gd name="T2" fmla="*/ 0 w 20"/>
                  <a:gd name="T3" fmla="*/ 2930 h 116"/>
                  <a:gd name="T4" fmla="*/ 470 w 20"/>
                  <a:gd name="T5" fmla="*/ 5839 h 116"/>
                  <a:gd name="T6" fmla="*/ 783 w 20"/>
                  <a:gd name="T7" fmla="*/ 5839 h 116"/>
                  <a:gd name="T8" fmla="*/ 313 w 20"/>
                  <a:gd name="T9" fmla="*/ 2930 h 116"/>
                  <a:gd name="T10" fmla="*/ 783 w 20"/>
                  <a:gd name="T11" fmla="*/ 0 h 116"/>
                  <a:gd name="T12" fmla="*/ 470 w 20"/>
                  <a:gd name="T13" fmla="*/ 0 h 1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6">
                    <a:moveTo>
                      <a:pt x="12" y="0"/>
                    </a:moveTo>
                    <a:cubicBezTo>
                      <a:pt x="5" y="0"/>
                      <a:pt x="0" y="26"/>
                      <a:pt x="0" y="58"/>
                    </a:cubicBezTo>
                    <a:cubicBezTo>
                      <a:pt x="0" y="90"/>
                      <a:pt x="5" y="116"/>
                      <a:pt x="12" y="11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4" y="116"/>
                      <a:pt x="8" y="90"/>
                      <a:pt x="8" y="58"/>
                    </a:cubicBezTo>
                    <a:cubicBezTo>
                      <a:pt x="8" y="26"/>
                      <a:pt x="14" y="0"/>
                      <a:pt x="20" y="0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7" name="Freeform 59"/>
              <p:cNvSpPr>
                <a:spLocks/>
              </p:cNvSpPr>
              <p:nvPr/>
            </p:nvSpPr>
            <p:spPr bwMode="auto">
              <a:xfrm>
                <a:off x="1672" y="1560"/>
                <a:ext cx="133" cy="211"/>
              </a:xfrm>
              <a:custGeom>
                <a:avLst/>
                <a:gdLst>
                  <a:gd name="T0" fmla="*/ 2103 w 53"/>
                  <a:gd name="T1" fmla="*/ 4022 h 79"/>
                  <a:gd name="T2" fmla="*/ 1865 w 53"/>
                  <a:gd name="T3" fmla="*/ 2041 h 79"/>
                  <a:gd name="T4" fmla="*/ 2103 w 53"/>
                  <a:gd name="T5" fmla="*/ 0 h 79"/>
                  <a:gd name="T6" fmla="*/ 238 w 53"/>
                  <a:gd name="T7" fmla="*/ 0 h 79"/>
                  <a:gd name="T8" fmla="*/ 0 w 53"/>
                  <a:gd name="T9" fmla="*/ 2041 h 79"/>
                  <a:gd name="T10" fmla="*/ 238 w 53"/>
                  <a:gd name="T11" fmla="*/ 4022 h 79"/>
                  <a:gd name="T12" fmla="*/ 2103 w 53"/>
                  <a:gd name="T13" fmla="*/ 4022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" h="79">
                    <a:moveTo>
                      <a:pt x="53" y="79"/>
                    </a:moveTo>
                    <a:cubicBezTo>
                      <a:pt x="50" y="79"/>
                      <a:pt x="47" y="62"/>
                      <a:pt x="47" y="40"/>
                    </a:cubicBezTo>
                    <a:cubicBezTo>
                      <a:pt x="47" y="18"/>
                      <a:pt x="50" y="0"/>
                      <a:pt x="5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18"/>
                      <a:pt x="0" y="40"/>
                    </a:cubicBezTo>
                    <a:cubicBezTo>
                      <a:pt x="0" y="62"/>
                      <a:pt x="3" y="79"/>
                      <a:pt x="6" y="79"/>
                    </a:cubicBezTo>
                    <a:lnTo>
                      <a:pt x="53" y="79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8" name="Oval 60"/>
              <p:cNvSpPr>
                <a:spLocks noChangeArrowheads="1"/>
              </p:cNvSpPr>
              <p:nvPr/>
            </p:nvSpPr>
            <p:spPr bwMode="auto">
              <a:xfrm>
                <a:off x="1765" y="1829"/>
                <a:ext cx="290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 sz="1600"/>
              </a:p>
            </p:txBody>
          </p:sp>
          <p:sp>
            <p:nvSpPr>
              <p:cNvPr id="29" name="Freeform 61"/>
              <p:cNvSpPr>
                <a:spLocks/>
              </p:cNvSpPr>
              <p:nvPr/>
            </p:nvSpPr>
            <p:spPr bwMode="auto">
              <a:xfrm>
                <a:off x="1765" y="1861"/>
                <a:ext cx="290" cy="56"/>
              </a:xfrm>
              <a:custGeom>
                <a:avLst/>
                <a:gdLst>
                  <a:gd name="T0" fmla="*/ 0 w 116"/>
                  <a:gd name="T1" fmla="*/ 456 h 21"/>
                  <a:gd name="T2" fmla="*/ 2270 w 116"/>
                  <a:gd name="T3" fmla="*/ 1059 h 21"/>
                  <a:gd name="T4" fmla="*/ 4533 w 116"/>
                  <a:gd name="T5" fmla="*/ 456 h 21"/>
                  <a:gd name="T6" fmla="*/ 4533 w 116"/>
                  <a:gd name="T7" fmla="*/ 0 h 21"/>
                  <a:gd name="T8" fmla="*/ 2270 w 116"/>
                  <a:gd name="T9" fmla="*/ 605 h 21"/>
                  <a:gd name="T10" fmla="*/ 0 w 116"/>
                  <a:gd name="T11" fmla="*/ 0 h 21"/>
                  <a:gd name="T12" fmla="*/ 0 w 116"/>
                  <a:gd name="T13" fmla="*/ 456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6" h="21">
                    <a:moveTo>
                      <a:pt x="0" y="9"/>
                    </a:moveTo>
                    <a:cubicBezTo>
                      <a:pt x="0" y="15"/>
                      <a:pt x="26" y="21"/>
                      <a:pt x="58" y="21"/>
                    </a:cubicBezTo>
                    <a:cubicBezTo>
                      <a:pt x="90" y="21"/>
                      <a:pt x="116" y="15"/>
                      <a:pt x="116" y="9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7"/>
                      <a:pt x="90" y="12"/>
                      <a:pt x="58" y="12"/>
                    </a:cubicBezTo>
                    <a:cubicBezTo>
                      <a:pt x="26" y="12"/>
                      <a:pt x="0" y="7"/>
                      <a:pt x="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0" name="Oval 62"/>
              <p:cNvSpPr>
                <a:spLocks noChangeArrowheads="1"/>
              </p:cNvSpPr>
              <p:nvPr/>
            </p:nvSpPr>
            <p:spPr bwMode="auto">
              <a:xfrm>
                <a:off x="1800" y="1845"/>
                <a:ext cx="222" cy="35"/>
              </a:xfrm>
              <a:prstGeom prst="ellipse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 sz="1600"/>
              </a:p>
            </p:txBody>
          </p:sp>
          <p:sp>
            <p:nvSpPr>
              <p:cNvPr id="32" name="Freeform 63"/>
              <p:cNvSpPr>
                <a:spLocks/>
              </p:cNvSpPr>
              <p:nvPr/>
            </p:nvSpPr>
            <p:spPr bwMode="auto">
              <a:xfrm>
                <a:off x="1672" y="1560"/>
                <a:ext cx="45" cy="211"/>
              </a:xfrm>
              <a:custGeom>
                <a:avLst/>
                <a:gdLst>
                  <a:gd name="T0" fmla="*/ 238 w 18"/>
                  <a:gd name="T1" fmla="*/ 4022 h 79"/>
                  <a:gd name="T2" fmla="*/ 595 w 18"/>
                  <a:gd name="T3" fmla="*/ 4022 h 79"/>
                  <a:gd name="T4" fmla="*/ 708 w 18"/>
                  <a:gd name="T5" fmla="*/ 2041 h 79"/>
                  <a:gd name="T6" fmla="*/ 595 w 18"/>
                  <a:gd name="T7" fmla="*/ 0 h 79"/>
                  <a:gd name="T8" fmla="*/ 238 w 18"/>
                  <a:gd name="T9" fmla="*/ 0 h 79"/>
                  <a:gd name="T10" fmla="*/ 0 w 18"/>
                  <a:gd name="T11" fmla="*/ 2041 h 79"/>
                  <a:gd name="T12" fmla="*/ 238 w 18"/>
                  <a:gd name="T13" fmla="*/ 4022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" h="79">
                    <a:moveTo>
                      <a:pt x="6" y="79"/>
                    </a:moveTo>
                    <a:cubicBezTo>
                      <a:pt x="15" y="79"/>
                      <a:pt x="15" y="79"/>
                      <a:pt x="15" y="79"/>
                    </a:cubicBezTo>
                    <a:cubicBezTo>
                      <a:pt x="17" y="69"/>
                      <a:pt x="18" y="55"/>
                      <a:pt x="18" y="40"/>
                    </a:cubicBezTo>
                    <a:cubicBezTo>
                      <a:pt x="18" y="24"/>
                      <a:pt x="17" y="11"/>
                      <a:pt x="15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18"/>
                      <a:pt x="0" y="40"/>
                    </a:cubicBezTo>
                    <a:cubicBezTo>
                      <a:pt x="0" y="62"/>
                      <a:pt x="3" y="79"/>
                      <a:pt x="6" y="79"/>
                    </a:cubicBez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3" name="Oval 64"/>
              <p:cNvSpPr>
                <a:spLocks noChangeArrowheads="1"/>
              </p:cNvSpPr>
              <p:nvPr/>
            </p:nvSpPr>
            <p:spPr bwMode="auto">
              <a:xfrm>
                <a:off x="1672" y="1560"/>
                <a:ext cx="30" cy="211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 sz="1600"/>
              </a:p>
            </p:txBody>
          </p:sp>
          <p:sp>
            <p:nvSpPr>
              <p:cNvPr id="34" name="Oval 65"/>
              <p:cNvSpPr>
                <a:spLocks noChangeArrowheads="1"/>
              </p:cNvSpPr>
              <p:nvPr/>
            </p:nvSpPr>
            <p:spPr bwMode="auto">
              <a:xfrm>
                <a:off x="1790" y="1560"/>
                <a:ext cx="30" cy="211"/>
              </a:xfrm>
              <a:prstGeom prst="ellipse">
                <a:avLst/>
              </a:pr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 sz="1600"/>
              </a:p>
            </p:txBody>
          </p:sp>
          <p:sp>
            <p:nvSpPr>
              <p:cNvPr id="35" name="Freeform 66"/>
              <p:cNvSpPr>
                <a:spLocks/>
              </p:cNvSpPr>
              <p:nvPr/>
            </p:nvSpPr>
            <p:spPr bwMode="auto">
              <a:xfrm>
                <a:off x="1800" y="1597"/>
                <a:ext cx="10" cy="139"/>
              </a:xfrm>
              <a:custGeom>
                <a:avLst/>
                <a:gdLst>
                  <a:gd name="T0" fmla="*/ 83 w 4"/>
                  <a:gd name="T1" fmla="*/ 2601 h 52"/>
                  <a:gd name="T2" fmla="*/ 0 w 4"/>
                  <a:gd name="T3" fmla="*/ 1337 h 52"/>
                  <a:gd name="T4" fmla="*/ 50 w 4"/>
                  <a:gd name="T5" fmla="*/ 56 h 52"/>
                  <a:gd name="T6" fmla="*/ 125 w 4"/>
                  <a:gd name="T7" fmla="*/ 56 h 52"/>
                  <a:gd name="T8" fmla="*/ 158 w 4"/>
                  <a:gd name="T9" fmla="*/ 1337 h 52"/>
                  <a:gd name="T10" fmla="*/ 83 w 4"/>
                  <a:gd name="T11" fmla="*/ 2601 h 52"/>
                  <a:gd name="T12" fmla="*/ 83 w 4"/>
                  <a:gd name="T13" fmla="*/ 2601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52">
                    <a:moveTo>
                      <a:pt x="2" y="51"/>
                    </a:moveTo>
                    <a:cubicBezTo>
                      <a:pt x="1" y="45"/>
                      <a:pt x="0" y="37"/>
                      <a:pt x="0" y="26"/>
                    </a:cubicBezTo>
                    <a:cubicBezTo>
                      <a:pt x="0" y="16"/>
                      <a:pt x="1" y="7"/>
                      <a:pt x="1" y="1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3" y="7"/>
                      <a:pt x="4" y="15"/>
                      <a:pt x="4" y="26"/>
                    </a:cubicBezTo>
                    <a:cubicBezTo>
                      <a:pt x="4" y="37"/>
                      <a:pt x="3" y="45"/>
                      <a:pt x="2" y="51"/>
                    </a:cubicBezTo>
                    <a:cubicBezTo>
                      <a:pt x="2" y="52"/>
                      <a:pt x="2" y="52"/>
                      <a:pt x="2" y="51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6" name="Freeform 67"/>
              <p:cNvSpPr>
                <a:spLocks/>
              </p:cNvSpPr>
              <p:nvPr/>
            </p:nvSpPr>
            <p:spPr bwMode="auto">
              <a:xfrm>
                <a:off x="1792" y="1904"/>
                <a:ext cx="238" cy="709"/>
              </a:xfrm>
              <a:custGeom>
                <a:avLst/>
                <a:gdLst>
                  <a:gd name="T0" fmla="*/ 1859 w 95"/>
                  <a:gd name="T1" fmla="*/ 248 h 266"/>
                  <a:gd name="T2" fmla="*/ 0 w 95"/>
                  <a:gd name="T3" fmla="*/ 0 h 266"/>
                  <a:gd name="T4" fmla="*/ 83 w 95"/>
                  <a:gd name="T5" fmla="*/ 6458 h 266"/>
                  <a:gd name="T6" fmla="*/ 1097 w 95"/>
                  <a:gd name="T7" fmla="*/ 12973 h 266"/>
                  <a:gd name="T8" fmla="*/ 1859 w 95"/>
                  <a:gd name="T9" fmla="*/ 13428 h 266"/>
                  <a:gd name="T10" fmla="*/ 2643 w 95"/>
                  <a:gd name="T11" fmla="*/ 12973 h 266"/>
                  <a:gd name="T12" fmla="*/ 3665 w 95"/>
                  <a:gd name="T13" fmla="*/ 6458 h 266"/>
                  <a:gd name="T14" fmla="*/ 3740 w 95"/>
                  <a:gd name="T15" fmla="*/ 0 h 266"/>
                  <a:gd name="T16" fmla="*/ 1859 w 95"/>
                  <a:gd name="T17" fmla="*/ 248 h 2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5" h="266">
                    <a:moveTo>
                      <a:pt x="47" y="5"/>
                    </a:moveTo>
                    <a:cubicBezTo>
                      <a:pt x="28" y="5"/>
                      <a:pt x="10" y="3"/>
                      <a:pt x="0" y="0"/>
                    </a:cubicBezTo>
                    <a:cubicBezTo>
                      <a:pt x="2" y="128"/>
                      <a:pt x="2" y="128"/>
                      <a:pt x="2" y="128"/>
                    </a:cubicBezTo>
                    <a:cubicBezTo>
                      <a:pt x="2" y="128"/>
                      <a:pt x="26" y="255"/>
                      <a:pt x="28" y="257"/>
                    </a:cubicBezTo>
                    <a:cubicBezTo>
                      <a:pt x="31" y="262"/>
                      <a:pt x="39" y="266"/>
                      <a:pt x="47" y="266"/>
                    </a:cubicBezTo>
                    <a:cubicBezTo>
                      <a:pt x="56" y="266"/>
                      <a:pt x="64" y="262"/>
                      <a:pt x="67" y="257"/>
                    </a:cubicBezTo>
                    <a:cubicBezTo>
                      <a:pt x="69" y="255"/>
                      <a:pt x="93" y="128"/>
                      <a:pt x="93" y="128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85" y="3"/>
                      <a:pt x="67" y="5"/>
                      <a:pt x="47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7" name="Freeform 68"/>
              <p:cNvSpPr>
                <a:spLocks/>
              </p:cNvSpPr>
              <p:nvPr/>
            </p:nvSpPr>
            <p:spPr bwMode="auto">
              <a:xfrm>
                <a:off x="1802" y="2011"/>
                <a:ext cx="50" cy="490"/>
              </a:xfrm>
              <a:custGeom>
                <a:avLst/>
                <a:gdLst>
                  <a:gd name="T0" fmla="*/ 50 w 20"/>
                  <a:gd name="T1" fmla="*/ 0 h 184"/>
                  <a:gd name="T2" fmla="*/ 0 w 20"/>
                  <a:gd name="T3" fmla="*/ 4077 h 184"/>
                  <a:gd name="T4" fmla="*/ 50 w 20"/>
                  <a:gd name="T5" fmla="*/ 4533 h 184"/>
                  <a:gd name="T6" fmla="*/ 208 w 20"/>
                  <a:gd name="T7" fmla="*/ 5531 h 184"/>
                  <a:gd name="T8" fmla="*/ 783 w 20"/>
                  <a:gd name="T9" fmla="*/ 9254 h 184"/>
                  <a:gd name="T10" fmla="*/ 783 w 20"/>
                  <a:gd name="T11" fmla="*/ 9254 h 184"/>
                  <a:gd name="T12" fmla="*/ 363 w 20"/>
                  <a:gd name="T13" fmla="*/ 5475 h 184"/>
                  <a:gd name="T14" fmla="*/ 208 w 20"/>
                  <a:gd name="T15" fmla="*/ 4474 h 184"/>
                  <a:gd name="T16" fmla="*/ 158 w 20"/>
                  <a:gd name="T17" fmla="*/ 4077 h 184"/>
                  <a:gd name="T18" fmla="*/ 50 w 20"/>
                  <a:gd name="T19" fmla="*/ 0 h 18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" h="184">
                    <a:moveTo>
                      <a:pt x="1" y="0"/>
                    </a:moveTo>
                    <a:cubicBezTo>
                      <a:pt x="0" y="81"/>
                      <a:pt x="0" y="81"/>
                      <a:pt x="0" y="81"/>
                    </a:cubicBezTo>
                    <a:cubicBezTo>
                      <a:pt x="0" y="81"/>
                      <a:pt x="1" y="90"/>
                      <a:pt x="1" y="90"/>
                    </a:cubicBezTo>
                    <a:cubicBezTo>
                      <a:pt x="5" y="110"/>
                      <a:pt x="5" y="110"/>
                      <a:pt x="5" y="110"/>
                    </a:cubicBezTo>
                    <a:cubicBezTo>
                      <a:pt x="20" y="184"/>
                      <a:pt x="20" y="184"/>
                      <a:pt x="20" y="184"/>
                    </a:cubicBezTo>
                    <a:cubicBezTo>
                      <a:pt x="20" y="184"/>
                      <a:pt x="20" y="184"/>
                      <a:pt x="20" y="184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5" y="89"/>
                      <a:pt x="4" y="81"/>
                      <a:pt x="4" y="8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8" name="Freeform 69"/>
              <p:cNvSpPr>
                <a:spLocks/>
              </p:cNvSpPr>
              <p:nvPr/>
            </p:nvSpPr>
            <p:spPr bwMode="auto">
              <a:xfrm>
                <a:off x="1802" y="1915"/>
                <a:ext cx="118" cy="674"/>
              </a:xfrm>
              <a:custGeom>
                <a:avLst/>
                <a:gdLst>
                  <a:gd name="T0" fmla="*/ 1865 w 47"/>
                  <a:gd name="T1" fmla="*/ 12747 h 253"/>
                  <a:gd name="T2" fmla="*/ 1268 w 47"/>
                  <a:gd name="T3" fmla="*/ 12292 h 253"/>
                  <a:gd name="T4" fmla="*/ 367 w 47"/>
                  <a:gd name="T5" fmla="*/ 6146 h 253"/>
                  <a:gd name="T6" fmla="*/ 0 w 47"/>
                  <a:gd name="T7" fmla="*/ 0 h 253"/>
                  <a:gd name="T8" fmla="*/ 0 w 47"/>
                  <a:gd name="T9" fmla="*/ 0 h 253"/>
                  <a:gd name="T10" fmla="*/ 83 w 47"/>
                  <a:gd name="T11" fmla="*/ 5898 h 253"/>
                  <a:gd name="T12" fmla="*/ 126 w 47"/>
                  <a:gd name="T13" fmla="*/ 6295 h 253"/>
                  <a:gd name="T14" fmla="*/ 997 w 47"/>
                  <a:gd name="T15" fmla="*/ 12292 h 253"/>
                  <a:gd name="T16" fmla="*/ 1582 w 47"/>
                  <a:gd name="T17" fmla="*/ 12747 h 2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7" h="253">
                    <a:moveTo>
                      <a:pt x="47" y="253"/>
                    </a:moveTo>
                    <a:cubicBezTo>
                      <a:pt x="40" y="252"/>
                      <a:pt x="35" y="249"/>
                      <a:pt x="32" y="244"/>
                    </a:cubicBezTo>
                    <a:cubicBezTo>
                      <a:pt x="30" y="242"/>
                      <a:pt x="9" y="122"/>
                      <a:pt x="9" y="1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7"/>
                      <a:pt x="2" y="117"/>
                      <a:pt x="2" y="117"/>
                    </a:cubicBezTo>
                    <a:cubicBezTo>
                      <a:pt x="2" y="117"/>
                      <a:pt x="3" y="123"/>
                      <a:pt x="3" y="125"/>
                    </a:cubicBezTo>
                    <a:cubicBezTo>
                      <a:pt x="7" y="147"/>
                      <a:pt x="24" y="243"/>
                      <a:pt x="25" y="244"/>
                    </a:cubicBezTo>
                    <a:cubicBezTo>
                      <a:pt x="27" y="248"/>
                      <a:pt x="31" y="253"/>
                      <a:pt x="40" y="253"/>
                    </a:cubicBezTo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39" name="Freeform 70"/>
              <p:cNvSpPr>
                <a:spLocks/>
              </p:cNvSpPr>
              <p:nvPr/>
            </p:nvSpPr>
            <p:spPr bwMode="auto">
              <a:xfrm>
                <a:off x="1807" y="1968"/>
                <a:ext cx="75" cy="597"/>
              </a:xfrm>
              <a:custGeom>
                <a:avLst/>
                <a:gdLst>
                  <a:gd name="T0" fmla="*/ 1175 w 30"/>
                  <a:gd name="T1" fmla="*/ 11300 h 224"/>
                  <a:gd name="T2" fmla="*/ 283 w 30"/>
                  <a:gd name="T3" fmla="*/ 5149 h 224"/>
                  <a:gd name="T4" fmla="*/ 0 w 30"/>
                  <a:gd name="T5" fmla="*/ 0 h 224"/>
                  <a:gd name="T6" fmla="*/ 395 w 30"/>
                  <a:gd name="T7" fmla="*/ 5059 h 224"/>
                  <a:gd name="T8" fmla="*/ 1175 w 30"/>
                  <a:gd name="T9" fmla="*/ 11300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224">
                    <a:moveTo>
                      <a:pt x="30" y="224"/>
                    </a:moveTo>
                    <a:cubicBezTo>
                      <a:pt x="28" y="222"/>
                      <a:pt x="7" y="102"/>
                      <a:pt x="7" y="10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4"/>
                      <a:pt x="8" y="88"/>
                      <a:pt x="10" y="100"/>
                    </a:cubicBezTo>
                    <a:cubicBezTo>
                      <a:pt x="11" y="112"/>
                      <a:pt x="30" y="224"/>
                      <a:pt x="30" y="224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40" name="Freeform 71"/>
              <p:cNvSpPr>
                <a:spLocks/>
              </p:cNvSpPr>
              <p:nvPr/>
            </p:nvSpPr>
            <p:spPr bwMode="auto">
              <a:xfrm>
                <a:off x="1677" y="1811"/>
                <a:ext cx="90" cy="66"/>
              </a:xfrm>
              <a:custGeom>
                <a:avLst/>
                <a:gdLst>
                  <a:gd name="T0" fmla="*/ 1375 w 36"/>
                  <a:gd name="T1" fmla="*/ 1156 h 25"/>
                  <a:gd name="T2" fmla="*/ 1408 w 36"/>
                  <a:gd name="T3" fmla="*/ 1067 h 25"/>
                  <a:gd name="T4" fmla="*/ 363 w 36"/>
                  <a:gd name="T5" fmla="*/ 1067 h 25"/>
                  <a:gd name="T6" fmla="*/ 158 w 36"/>
                  <a:gd name="T7" fmla="*/ 628 h 25"/>
                  <a:gd name="T8" fmla="*/ 158 w 36"/>
                  <a:gd name="T9" fmla="*/ 203 h 25"/>
                  <a:gd name="T10" fmla="*/ 0 w 36"/>
                  <a:gd name="T11" fmla="*/ 0 h 25"/>
                  <a:gd name="T12" fmla="*/ 0 w 36"/>
                  <a:gd name="T13" fmla="*/ 55 h 25"/>
                  <a:gd name="T14" fmla="*/ 313 w 36"/>
                  <a:gd name="T15" fmla="*/ 1212 h 25"/>
                  <a:gd name="T16" fmla="*/ 1408 w 36"/>
                  <a:gd name="T17" fmla="*/ 1212 h 25"/>
                  <a:gd name="T18" fmla="*/ 1375 w 36"/>
                  <a:gd name="T19" fmla="*/ 1156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5">
                    <a:moveTo>
                      <a:pt x="35" y="24"/>
                    </a:moveTo>
                    <a:cubicBezTo>
                      <a:pt x="35" y="23"/>
                      <a:pt x="36" y="22"/>
                      <a:pt x="36" y="22"/>
                    </a:cubicBezTo>
                    <a:cubicBezTo>
                      <a:pt x="29" y="22"/>
                      <a:pt x="12" y="22"/>
                      <a:pt x="9" y="22"/>
                    </a:cubicBezTo>
                    <a:cubicBezTo>
                      <a:pt x="7" y="22"/>
                      <a:pt x="4" y="20"/>
                      <a:pt x="4" y="13"/>
                    </a:cubicBezTo>
                    <a:cubicBezTo>
                      <a:pt x="4" y="10"/>
                      <a:pt x="4" y="8"/>
                      <a:pt x="4" y="4"/>
                    </a:cubicBezTo>
                    <a:cubicBezTo>
                      <a:pt x="3" y="4"/>
                      <a:pt x="2" y="3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25"/>
                      <a:pt x="8" y="25"/>
                    </a:cubicBezTo>
                    <a:cubicBezTo>
                      <a:pt x="15" y="25"/>
                      <a:pt x="25" y="25"/>
                      <a:pt x="36" y="25"/>
                    </a:cubicBezTo>
                    <a:cubicBezTo>
                      <a:pt x="36" y="25"/>
                      <a:pt x="35" y="24"/>
                      <a:pt x="35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41" name="Freeform 72"/>
              <p:cNvSpPr>
                <a:spLocks/>
              </p:cNvSpPr>
              <p:nvPr/>
            </p:nvSpPr>
            <p:spPr bwMode="auto">
              <a:xfrm>
                <a:off x="1664" y="1397"/>
                <a:ext cx="28" cy="123"/>
              </a:xfrm>
              <a:custGeom>
                <a:avLst/>
                <a:gdLst>
                  <a:gd name="T0" fmla="*/ 461 w 11"/>
                  <a:gd name="T1" fmla="*/ 308 h 46"/>
                  <a:gd name="T2" fmla="*/ 247 w 11"/>
                  <a:gd name="T3" fmla="*/ 0 h 46"/>
                  <a:gd name="T4" fmla="*/ 0 w 11"/>
                  <a:gd name="T5" fmla="*/ 209 h 46"/>
                  <a:gd name="T6" fmla="*/ 247 w 11"/>
                  <a:gd name="T7" fmla="*/ 457 h 46"/>
                  <a:gd name="T8" fmla="*/ 247 w 11"/>
                  <a:gd name="T9" fmla="*/ 2353 h 46"/>
                  <a:gd name="T10" fmla="*/ 382 w 11"/>
                  <a:gd name="T11" fmla="*/ 2203 h 46"/>
                  <a:gd name="T12" fmla="*/ 461 w 11"/>
                  <a:gd name="T13" fmla="*/ 2203 h 46"/>
                  <a:gd name="T14" fmla="*/ 461 w 11"/>
                  <a:gd name="T15" fmla="*/ 308 h 4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" h="46">
                    <a:moveTo>
                      <a:pt x="11" y="6"/>
                    </a:moveTo>
                    <a:cubicBezTo>
                      <a:pt x="11" y="2"/>
                      <a:pt x="8" y="0"/>
                      <a:pt x="6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3"/>
                      <a:pt x="6" y="4"/>
                      <a:pt x="6" y="9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4"/>
                      <a:pt x="8" y="43"/>
                      <a:pt x="9" y="43"/>
                    </a:cubicBezTo>
                    <a:cubicBezTo>
                      <a:pt x="10" y="43"/>
                      <a:pt x="10" y="43"/>
                      <a:pt x="11" y="43"/>
                    </a:cubicBezTo>
                    <a:cubicBezTo>
                      <a:pt x="11" y="6"/>
                      <a:pt x="11" y="6"/>
                      <a:pt x="11" y="6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42" name="Freeform 73"/>
              <p:cNvSpPr>
                <a:spLocks noEditPoints="1"/>
              </p:cNvSpPr>
              <p:nvPr/>
            </p:nvSpPr>
            <p:spPr bwMode="auto">
              <a:xfrm>
                <a:off x="1917" y="1931"/>
                <a:ext cx="100" cy="669"/>
              </a:xfrm>
              <a:custGeom>
                <a:avLst/>
                <a:gdLst>
                  <a:gd name="T0" fmla="*/ 1563 w 40"/>
                  <a:gd name="T1" fmla="*/ 0 h 251"/>
                  <a:gd name="T2" fmla="*/ 1408 w 40"/>
                  <a:gd name="T3" fmla="*/ 5605 h 251"/>
                  <a:gd name="T4" fmla="*/ 1375 w 40"/>
                  <a:gd name="T5" fmla="*/ 6002 h 251"/>
                  <a:gd name="T6" fmla="*/ 470 w 40"/>
                  <a:gd name="T7" fmla="*/ 12213 h 251"/>
                  <a:gd name="T8" fmla="*/ 0 w 40"/>
                  <a:gd name="T9" fmla="*/ 12666 h 251"/>
                  <a:gd name="T10" fmla="*/ 0 w 40"/>
                  <a:gd name="T11" fmla="*/ 12666 h 251"/>
                  <a:gd name="T12" fmla="*/ 625 w 40"/>
                  <a:gd name="T13" fmla="*/ 12269 h 251"/>
                  <a:gd name="T14" fmla="*/ 1533 w 40"/>
                  <a:gd name="T15" fmla="*/ 6061 h 251"/>
                  <a:gd name="T16" fmla="*/ 1563 w 40"/>
                  <a:gd name="T17" fmla="*/ 5605 h 251"/>
                  <a:gd name="T18" fmla="*/ 1563 w 40"/>
                  <a:gd name="T19" fmla="*/ 0 h 251"/>
                  <a:gd name="T20" fmla="*/ 625 w 40"/>
                  <a:gd name="T21" fmla="*/ 12269 h 251"/>
                  <a:gd name="T22" fmla="*/ 625 w 40"/>
                  <a:gd name="T23" fmla="*/ 12269 h 251"/>
                  <a:gd name="T24" fmla="*/ 625 w 40"/>
                  <a:gd name="T25" fmla="*/ 12269 h 251"/>
                  <a:gd name="T26" fmla="*/ 625 w 40"/>
                  <a:gd name="T27" fmla="*/ 12269 h 251"/>
                  <a:gd name="T28" fmla="*/ 625 w 40"/>
                  <a:gd name="T29" fmla="*/ 12303 h 251"/>
                  <a:gd name="T30" fmla="*/ 625 w 40"/>
                  <a:gd name="T31" fmla="*/ 12269 h 251"/>
                  <a:gd name="T32" fmla="*/ 625 w 40"/>
                  <a:gd name="T33" fmla="*/ 12303 h 25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0" h="251">
                    <a:moveTo>
                      <a:pt x="40" y="0"/>
                    </a:moveTo>
                    <a:cubicBezTo>
                      <a:pt x="40" y="4"/>
                      <a:pt x="36" y="110"/>
                      <a:pt x="36" y="111"/>
                    </a:cubicBezTo>
                    <a:cubicBezTo>
                      <a:pt x="36" y="111"/>
                      <a:pt x="35" y="119"/>
                      <a:pt x="35" y="119"/>
                    </a:cubicBezTo>
                    <a:cubicBezTo>
                      <a:pt x="25" y="178"/>
                      <a:pt x="13" y="238"/>
                      <a:pt x="12" y="242"/>
                    </a:cubicBezTo>
                    <a:cubicBezTo>
                      <a:pt x="11" y="245"/>
                      <a:pt x="7" y="251"/>
                      <a:pt x="0" y="251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9" y="251"/>
                      <a:pt x="14" y="248"/>
                      <a:pt x="16" y="243"/>
                    </a:cubicBezTo>
                    <a:cubicBezTo>
                      <a:pt x="16" y="242"/>
                      <a:pt x="19" y="231"/>
                      <a:pt x="39" y="120"/>
                    </a:cubicBezTo>
                    <a:cubicBezTo>
                      <a:pt x="40" y="111"/>
                      <a:pt x="40" y="111"/>
                      <a:pt x="40" y="111"/>
                    </a:cubicBezTo>
                    <a:cubicBezTo>
                      <a:pt x="40" y="107"/>
                      <a:pt x="40" y="4"/>
                      <a:pt x="40" y="0"/>
                    </a:cubicBezTo>
                    <a:close/>
                    <a:moveTo>
                      <a:pt x="16" y="243"/>
                    </a:moveTo>
                    <a:cubicBezTo>
                      <a:pt x="16" y="243"/>
                      <a:pt x="16" y="243"/>
                      <a:pt x="16" y="243"/>
                    </a:cubicBezTo>
                    <a:cubicBezTo>
                      <a:pt x="16" y="243"/>
                      <a:pt x="16" y="243"/>
                      <a:pt x="16" y="243"/>
                    </a:cubicBezTo>
                    <a:cubicBezTo>
                      <a:pt x="16" y="243"/>
                      <a:pt x="16" y="243"/>
                      <a:pt x="16" y="243"/>
                    </a:cubicBezTo>
                    <a:close/>
                    <a:moveTo>
                      <a:pt x="16" y="244"/>
                    </a:moveTo>
                    <a:cubicBezTo>
                      <a:pt x="16" y="244"/>
                      <a:pt x="16" y="243"/>
                      <a:pt x="16" y="243"/>
                    </a:cubicBezTo>
                    <a:cubicBezTo>
                      <a:pt x="16" y="243"/>
                      <a:pt x="16" y="244"/>
                      <a:pt x="16" y="2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43" name="Freeform 74"/>
              <p:cNvSpPr>
                <a:spLocks/>
              </p:cNvSpPr>
              <p:nvPr/>
            </p:nvSpPr>
            <p:spPr bwMode="auto">
              <a:xfrm>
                <a:off x="1855" y="1917"/>
                <a:ext cx="162" cy="683"/>
              </a:xfrm>
              <a:custGeom>
                <a:avLst/>
                <a:gdLst>
                  <a:gd name="T0" fmla="*/ 2428 w 65"/>
                  <a:gd name="T1" fmla="*/ 56 h 256"/>
                  <a:gd name="T2" fmla="*/ 850 w 65"/>
                  <a:gd name="T3" fmla="*/ 205 h 256"/>
                  <a:gd name="T4" fmla="*/ 0 w 65"/>
                  <a:gd name="T5" fmla="*/ 149 h 256"/>
                  <a:gd name="T6" fmla="*/ 1236 w 65"/>
                  <a:gd name="T7" fmla="*/ 398 h 256"/>
                  <a:gd name="T8" fmla="*/ 2044 w 65"/>
                  <a:gd name="T9" fmla="*/ 1425 h 256"/>
                  <a:gd name="T10" fmla="*/ 2044 w 65"/>
                  <a:gd name="T11" fmla="*/ 5624 h 256"/>
                  <a:gd name="T12" fmla="*/ 2014 w 65"/>
                  <a:gd name="T13" fmla="*/ 6136 h 256"/>
                  <a:gd name="T14" fmla="*/ 1236 w 65"/>
                  <a:gd name="T15" fmla="*/ 12513 h 256"/>
                  <a:gd name="T16" fmla="*/ 653 w 65"/>
                  <a:gd name="T17" fmla="*/ 12969 h 256"/>
                  <a:gd name="T18" fmla="*/ 962 w 65"/>
                  <a:gd name="T19" fmla="*/ 12969 h 256"/>
                  <a:gd name="T20" fmla="*/ 1503 w 65"/>
                  <a:gd name="T21" fmla="*/ 12513 h 256"/>
                  <a:gd name="T22" fmla="*/ 2398 w 65"/>
                  <a:gd name="T23" fmla="*/ 6286 h 256"/>
                  <a:gd name="T24" fmla="*/ 2428 w 65"/>
                  <a:gd name="T25" fmla="*/ 5864 h 256"/>
                  <a:gd name="T26" fmla="*/ 2510 w 65"/>
                  <a:gd name="T27" fmla="*/ 248 h 256"/>
                  <a:gd name="T28" fmla="*/ 2428 w 65"/>
                  <a:gd name="T29" fmla="*/ 56 h 25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5" h="256">
                    <a:moveTo>
                      <a:pt x="63" y="1"/>
                    </a:moveTo>
                    <a:cubicBezTo>
                      <a:pt x="52" y="3"/>
                      <a:pt x="38" y="4"/>
                      <a:pt x="22" y="4"/>
                    </a:cubicBezTo>
                    <a:cubicBezTo>
                      <a:pt x="14" y="4"/>
                      <a:pt x="7" y="4"/>
                      <a:pt x="0" y="3"/>
                    </a:cubicBezTo>
                    <a:cubicBezTo>
                      <a:pt x="9" y="6"/>
                      <a:pt x="24" y="8"/>
                      <a:pt x="32" y="8"/>
                    </a:cubicBezTo>
                    <a:cubicBezTo>
                      <a:pt x="40" y="9"/>
                      <a:pt x="52" y="10"/>
                      <a:pt x="53" y="28"/>
                    </a:cubicBezTo>
                    <a:cubicBezTo>
                      <a:pt x="54" y="42"/>
                      <a:pt x="54" y="89"/>
                      <a:pt x="53" y="111"/>
                    </a:cubicBezTo>
                    <a:cubicBezTo>
                      <a:pt x="52" y="121"/>
                      <a:pt x="52" y="121"/>
                      <a:pt x="52" y="121"/>
                    </a:cubicBezTo>
                    <a:cubicBezTo>
                      <a:pt x="52" y="121"/>
                      <a:pt x="34" y="245"/>
                      <a:pt x="32" y="247"/>
                    </a:cubicBezTo>
                    <a:cubicBezTo>
                      <a:pt x="29" y="252"/>
                      <a:pt x="24" y="255"/>
                      <a:pt x="17" y="256"/>
                    </a:cubicBezTo>
                    <a:cubicBezTo>
                      <a:pt x="25" y="256"/>
                      <a:pt x="25" y="256"/>
                      <a:pt x="25" y="256"/>
                    </a:cubicBezTo>
                    <a:cubicBezTo>
                      <a:pt x="33" y="256"/>
                      <a:pt x="38" y="251"/>
                      <a:pt x="39" y="247"/>
                    </a:cubicBezTo>
                    <a:cubicBezTo>
                      <a:pt x="40" y="246"/>
                      <a:pt x="59" y="146"/>
                      <a:pt x="62" y="124"/>
                    </a:cubicBezTo>
                    <a:cubicBezTo>
                      <a:pt x="63" y="122"/>
                      <a:pt x="63" y="116"/>
                      <a:pt x="63" y="116"/>
                    </a:cubicBezTo>
                    <a:cubicBezTo>
                      <a:pt x="63" y="116"/>
                      <a:pt x="65" y="9"/>
                      <a:pt x="65" y="5"/>
                    </a:cubicBezTo>
                    <a:cubicBezTo>
                      <a:pt x="65" y="2"/>
                      <a:pt x="65" y="0"/>
                      <a:pt x="63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44" name="Freeform 75"/>
              <p:cNvSpPr>
                <a:spLocks/>
              </p:cNvSpPr>
              <p:nvPr/>
            </p:nvSpPr>
            <p:spPr bwMode="auto">
              <a:xfrm>
                <a:off x="1935" y="1992"/>
                <a:ext cx="55" cy="584"/>
              </a:xfrm>
              <a:custGeom>
                <a:avLst/>
                <a:gdLst>
                  <a:gd name="T0" fmla="*/ 675 w 22"/>
                  <a:gd name="T1" fmla="*/ 4757 h 219"/>
                  <a:gd name="T2" fmla="*/ 833 w 22"/>
                  <a:gd name="T3" fmla="*/ 0 h 219"/>
                  <a:gd name="T4" fmla="*/ 833 w 22"/>
                  <a:gd name="T5" fmla="*/ 4189 h 219"/>
                  <a:gd name="T6" fmla="*/ 783 w 22"/>
                  <a:gd name="T7" fmla="*/ 4701 h 219"/>
                  <a:gd name="T8" fmla="*/ 0 w 22"/>
                  <a:gd name="T9" fmla="*/ 11072 h 219"/>
                  <a:gd name="T10" fmla="*/ 675 w 22"/>
                  <a:gd name="T11" fmla="*/ 4757 h 2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2" h="219">
                    <a:moveTo>
                      <a:pt x="17" y="94"/>
                    </a:moveTo>
                    <a:cubicBezTo>
                      <a:pt x="19" y="79"/>
                      <a:pt x="20" y="17"/>
                      <a:pt x="21" y="0"/>
                    </a:cubicBezTo>
                    <a:cubicBezTo>
                      <a:pt x="22" y="14"/>
                      <a:pt x="22" y="61"/>
                      <a:pt x="21" y="83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0" y="93"/>
                      <a:pt x="2" y="217"/>
                      <a:pt x="0" y="219"/>
                    </a:cubicBezTo>
                    <a:cubicBezTo>
                      <a:pt x="0" y="219"/>
                      <a:pt x="15" y="109"/>
                      <a:pt x="17" y="94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45" name="Oval 76"/>
              <p:cNvSpPr>
                <a:spLocks noChangeArrowheads="1"/>
              </p:cNvSpPr>
              <p:nvPr/>
            </p:nvSpPr>
            <p:spPr bwMode="auto">
              <a:xfrm>
                <a:off x="1840" y="1960"/>
                <a:ext cx="12" cy="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 sz="1600"/>
              </a:p>
            </p:txBody>
          </p:sp>
          <p:sp>
            <p:nvSpPr>
              <p:cNvPr id="46" name="Oval 77"/>
              <p:cNvSpPr>
                <a:spLocks noChangeArrowheads="1"/>
              </p:cNvSpPr>
              <p:nvPr/>
            </p:nvSpPr>
            <p:spPr bwMode="auto">
              <a:xfrm>
                <a:off x="1880" y="1963"/>
                <a:ext cx="12" cy="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 sz="1600"/>
              </a:p>
            </p:txBody>
          </p:sp>
          <p:sp>
            <p:nvSpPr>
              <p:cNvPr id="47" name="Oval 78"/>
              <p:cNvSpPr>
                <a:spLocks noChangeArrowheads="1"/>
              </p:cNvSpPr>
              <p:nvPr/>
            </p:nvSpPr>
            <p:spPr bwMode="auto">
              <a:xfrm>
                <a:off x="1860" y="1960"/>
                <a:ext cx="17" cy="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 sz="1600"/>
              </a:p>
            </p:txBody>
          </p:sp>
          <p:sp>
            <p:nvSpPr>
              <p:cNvPr id="48" name="Freeform 79"/>
              <p:cNvSpPr>
                <a:spLocks/>
              </p:cNvSpPr>
              <p:nvPr/>
            </p:nvSpPr>
            <p:spPr bwMode="auto">
              <a:xfrm>
                <a:off x="1950" y="1861"/>
                <a:ext cx="105" cy="54"/>
              </a:xfrm>
              <a:custGeom>
                <a:avLst/>
                <a:gdLst>
                  <a:gd name="T0" fmla="*/ 0 w 42"/>
                  <a:gd name="T1" fmla="*/ 1064 h 20"/>
                  <a:gd name="T2" fmla="*/ 1645 w 42"/>
                  <a:gd name="T3" fmla="*/ 475 h 20"/>
                  <a:gd name="T4" fmla="*/ 1645 w 42"/>
                  <a:gd name="T5" fmla="*/ 0 h 20"/>
                  <a:gd name="T6" fmla="*/ 0 w 42"/>
                  <a:gd name="T7" fmla="*/ 626 h 20"/>
                  <a:gd name="T8" fmla="*/ 0 w 42"/>
                  <a:gd name="T9" fmla="*/ 1064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0">
                    <a:moveTo>
                      <a:pt x="0" y="20"/>
                    </a:moveTo>
                    <a:cubicBezTo>
                      <a:pt x="25" y="19"/>
                      <a:pt x="42" y="14"/>
                      <a:pt x="42" y="9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6"/>
                      <a:pt x="25" y="10"/>
                      <a:pt x="0" y="12"/>
                    </a:cubicBezTo>
                    <a:cubicBezTo>
                      <a:pt x="1" y="15"/>
                      <a:pt x="1" y="18"/>
                      <a:pt x="0" y="2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49" name="Freeform 80"/>
              <p:cNvSpPr>
                <a:spLocks/>
              </p:cNvSpPr>
              <p:nvPr/>
            </p:nvSpPr>
            <p:spPr bwMode="auto">
              <a:xfrm>
                <a:off x="1787" y="1880"/>
                <a:ext cx="58" cy="32"/>
              </a:xfrm>
              <a:custGeom>
                <a:avLst/>
                <a:gdLst>
                  <a:gd name="T0" fmla="*/ 0 w 23"/>
                  <a:gd name="T1" fmla="*/ 397 h 12"/>
                  <a:gd name="T2" fmla="*/ 928 w 23"/>
                  <a:gd name="T3" fmla="*/ 605 h 12"/>
                  <a:gd name="T4" fmla="*/ 928 w 23"/>
                  <a:gd name="T5" fmla="*/ 205 h 12"/>
                  <a:gd name="T6" fmla="*/ 0 w 23"/>
                  <a:gd name="T7" fmla="*/ 0 h 12"/>
                  <a:gd name="T8" fmla="*/ 0 w 23"/>
                  <a:gd name="T9" fmla="*/ 397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cubicBezTo>
                      <a:pt x="6" y="10"/>
                      <a:pt x="14" y="11"/>
                      <a:pt x="23" y="12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4" y="3"/>
                      <a:pt x="6" y="1"/>
                      <a:pt x="0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0" name="Freeform 81"/>
              <p:cNvSpPr>
                <a:spLocks/>
              </p:cNvSpPr>
              <p:nvPr/>
            </p:nvSpPr>
            <p:spPr bwMode="auto">
              <a:xfrm>
                <a:off x="1822" y="1888"/>
                <a:ext cx="15" cy="24"/>
              </a:xfrm>
              <a:custGeom>
                <a:avLst/>
                <a:gdLst>
                  <a:gd name="T0" fmla="*/ 0 w 6"/>
                  <a:gd name="T1" fmla="*/ 397 h 9"/>
                  <a:gd name="T2" fmla="*/ 238 w 6"/>
                  <a:gd name="T3" fmla="*/ 456 h 9"/>
                  <a:gd name="T4" fmla="*/ 238 w 6"/>
                  <a:gd name="T5" fmla="*/ 56 h 9"/>
                  <a:gd name="T6" fmla="*/ 0 w 6"/>
                  <a:gd name="T7" fmla="*/ 0 h 9"/>
                  <a:gd name="T8" fmla="*/ 0 w 6"/>
                  <a:gd name="T9" fmla="*/ 397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0" y="8"/>
                    </a:moveTo>
                    <a:cubicBezTo>
                      <a:pt x="2" y="9"/>
                      <a:pt x="4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0"/>
                      <a:pt x="2" y="0"/>
                      <a:pt x="0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1" name="Freeform 82"/>
              <p:cNvSpPr>
                <a:spLocks/>
              </p:cNvSpPr>
              <p:nvPr/>
            </p:nvSpPr>
            <p:spPr bwMode="auto">
              <a:xfrm>
                <a:off x="2027" y="1872"/>
                <a:ext cx="20" cy="32"/>
              </a:xfrm>
              <a:custGeom>
                <a:avLst/>
                <a:gdLst>
                  <a:gd name="T0" fmla="*/ 313 w 8"/>
                  <a:gd name="T1" fmla="*/ 0 h 12"/>
                  <a:gd name="T2" fmla="*/ 0 w 8"/>
                  <a:gd name="T3" fmla="*/ 205 h 12"/>
                  <a:gd name="T4" fmla="*/ 0 w 8"/>
                  <a:gd name="T5" fmla="*/ 605 h 12"/>
                  <a:gd name="T6" fmla="*/ 313 w 8"/>
                  <a:gd name="T7" fmla="*/ 456 h 12"/>
                  <a:gd name="T8" fmla="*/ 313 w 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12">
                    <a:moveTo>
                      <a:pt x="8" y="0"/>
                    </a:moveTo>
                    <a:cubicBezTo>
                      <a:pt x="6" y="2"/>
                      <a:pt x="3" y="3"/>
                      <a:pt x="0" y="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" y="11"/>
                      <a:pt x="6" y="10"/>
                      <a:pt x="8" y="9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2" name="Freeform 83"/>
              <p:cNvSpPr>
                <a:spLocks/>
              </p:cNvSpPr>
              <p:nvPr/>
            </p:nvSpPr>
            <p:spPr bwMode="auto">
              <a:xfrm>
                <a:off x="1642" y="1536"/>
                <a:ext cx="30" cy="43"/>
              </a:xfrm>
              <a:custGeom>
                <a:avLst/>
                <a:gdLst>
                  <a:gd name="T0" fmla="*/ 125 w 12"/>
                  <a:gd name="T1" fmla="*/ 0 h 16"/>
                  <a:gd name="T2" fmla="*/ 0 w 12"/>
                  <a:gd name="T3" fmla="*/ 839 h 16"/>
                  <a:gd name="T4" fmla="*/ 363 w 12"/>
                  <a:gd name="T5" fmla="*/ 839 h 16"/>
                  <a:gd name="T6" fmla="*/ 470 w 12"/>
                  <a:gd name="T7" fmla="*/ 0 h 16"/>
                  <a:gd name="T8" fmla="*/ 125 w 12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3" y="0"/>
                    </a:moveTo>
                    <a:cubicBezTo>
                      <a:pt x="2" y="4"/>
                      <a:pt x="1" y="10"/>
                      <a:pt x="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11" y="4"/>
                      <a:pt x="1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3" name="Freeform 84"/>
              <p:cNvSpPr>
                <a:spLocks/>
              </p:cNvSpPr>
              <p:nvPr/>
            </p:nvSpPr>
            <p:spPr bwMode="auto">
              <a:xfrm>
                <a:off x="1644" y="1544"/>
                <a:ext cx="25" cy="16"/>
              </a:xfrm>
              <a:custGeom>
                <a:avLst/>
                <a:gdLst>
                  <a:gd name="T0" fmla="*/ 0 w 10"/>
                  <a:gd name="T1" fmla="*/ 307 h 6"/>
                  <a:gd name="T2" fmla="*/ 363 w 10"/>
                  <a:gd name="T3" fmla="*/ 307 h 6"/>
                  <a:gd name="T4" fmla="*/ 395 w 10"/>
                  <a:gd name="T5" fmla="*/ 0 h 6"/>
                  <a:gd name="T6" fmla="*/ 83 w 10"/>
                  <a:gd name="T7" fmla="*/ 0 h 6"/>
                  <a:gd name="T8" fmla="*/ 0 w 10"/>
                  <a:gd name="T9" fmla="*/ 307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0" y="6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4"/>
                      <a:pt x="10" y="2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4"/>
                      <a:pt x="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4" name="Freeform 85"/>
              <p:cNvSpPr>
                <a:spLocks/>
              </p:cNvSpPr>
              <p:nvPr/>
            </p:nvSpPr>
            <p:spPr bwMode="auto">
              <a:xfrm>
                <a:off x="1639" y="1736"/>
                <a:ext cx="33" cy="59"/>
              </a:xfrm>
              <a:custGeom>
                <a:avLst/>
                <a:gdLst>
                  <a:gd name="T0" fmla="*/ 160 w 13"/>
                  <a:gd name="T1" fmla="*/ 1137 h 22"/>
                  <a:gd name="T2" fmla="*/ 541 w 13"/>
                  <a:gd name="T3" fmla="*/ 1137 h 22"/>
                  <a:gd name="T4" fmla="*/ 373 w 13"/>
                  <a:gd name="T5" fmla="*/ 0 h 22"/>
                  <a:gd name="T6" fmla="*/ 0 w 13"/>
                  <a:gd name="T7" fmla="*/ 0 h 22"/>
                  <a:gd name="T8" fmla="*/ 160 w 13"/>
                  <a:gd name="T9" fmla="*/ 1137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22">
                    <a:moveTo>
                      <a:pt x="4" y="22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1" y="16"/>
                      <a:pt x="10" y="9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9"/>
                      <a:pt x="3" y="16"/>
                      <a:pt x="4" y="22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5" name="Freeform 86"/>
              <p:cNvSpPr>
                <a:spLocks/>
              </p:cNvSpPr>
              <p:nvPr/>
            </p:nvSpPr>
            <p:spPr bwMode="auto">
              <a:xfrm>
                <a:off x="1642" y="1760"/>
                <a:ext cx="27" cy="21"/>
              </a:xfrm>
              <a:custGeom>
                <a:avLst/>
                <a:gdLst>
                  <a:gd name="T0" fmla="*/ 71 w 11"/>
                  <a:gd name="T1" fmla="*/ 378 h 8"/>
                  <a:gd name="T2" fmla="*/ 398 w 11"/>
                  <a:gd name="T3" fmla="*/ 378 h 8"/>
                  <a:gd name="T4" fmla="*/ 326 w 11"/>
                  <a:gd name="T5" fmla="*/ 0 h 8"/>
                  <a:gd name="T6" fmla="*/ 0 w 11"/>
                  <a:gd name="T7" fmla="*/ 0 h 8"/>
                  <a:gd name="T8" fmla="*/ 71 w 11"/>
                  <a:gd name="T9" fmla="*/ 378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6"/>
                      <a:pt x="9" y="3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1" y="6"/>
                      <a:pt x="2" y="8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6" name="Freeform 87"/>
              <p:cNvSpPr>
                <a:spLocks/>
              </p:cNvSpPr>
              <p:nvPr/>
            </p:nvSpPr>
            <p:spPr bwMode="auto">
              <a:xfrm>
                <a:off x="1810" y="1859"/>
                <a:ext cx="202" cy="21"/>
              </a:xfrm>
              <a:custGeom>
                <a:avLst/>
                <a:gdLst>
                  <a:gd name="T0" fmla="*/ 0 w 81"/>
                  <a:gd name="T1" fmla="*/ 200 h 8"/>
                  <a:gd name="T2" fmla="*/ 1549 w 81"/>
                  <a:gd name="T3" fmla="*/ 378 h 8"/>
                  <a:gd name="T4" fmla="*/ 3135 w 81"/>
                  <a:gd name="T5" fmla="*/ 200 h 8"/>
                  <a:gd name="T6" fmla="*/ 1549 w 81"/>
                  <a:gd name="T7" fmla="*/ 0 h 8"/>
                  <a:gd name="T8" fmla="*/ 0 w 81"/>
                  <a:gd name="T9" fmla="*/ 20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1" h="8">
                    <a:moveTo>
                      <a:pt x="0" y="4"/>
                    </a:moveTo>
                    <a:cubicBezTo>
                      <a:pt x="7" y="6"/>
                      <a:pt x="22" y="8"/>
                      <a:pt x="40" y="8"/>
                    </a:cubicBezTo>
                    <a:cubicBezTo>
                      <a:pt x="58" y="8"/>
                      <a:pt x="74" y="6"/>
                      <a:pt x="81" y="4"/>
                    </a:cubicBezTo>
                    <a:cubicBezTo>
                      <a:pt x="74" y="2"/>
                      <a:pt x="58" y="0"/>
                      <a:pt x="40" y="0"/>
                    </a:cubicBezTo>
                    <a:cubicBezTo>
                      <a:pt x="22" y="0"/>
                      <a:pt x="7" y="2"/>
                      <a:pt x="0" y="4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7" name="Freeform 88"/>
              <p:cNvSpPr>
                <a:spLocks/>
              </p:cNvSpPr>
              <p:nvPr/>
            </p:nvSpPr>
            <p:spPr bwMode="auto">
              <a:xfrm>
                <a:off x="1992" y="1845"/>
                <a:ext cx="45" cy="35"/>
              </a:xfrm>
              <a:custGeom>
                <a:avLst/>
                <a:gdLst>
                  <a:gd name="T0" fmla="*/ 158 w 18"/>
                  <a:gd name="T1" fmla="*/ 0 h 13"/>
                  <a:gd name="T2" fmla="*/ 550 w 18"/>
                  <a:gd name="T3" fmla="*/ 369 h 13"/>
                  <a:gd name="T4" fmla="*/ 0 w 18"/>
                  <a:gd name="T5" fmla="*/ 681 h 13"/>
                  <a:gd name="T6" fmla="*/ 708 w 18"/>
                  <a:gd name="T7" fmla="*/ 312 h 13"/>
                  <a:gd name="T8" fmla="*/ 158 w 18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3">
                    <a:moveTo>
                      <a:pt x="4" y="0"/>
                    </a:moveTo>
                    <a:cubicBezTo>
                      <a:pt x="11" y="2"/>
                      <a:pt x="14" y="4"/>
                      <a:pt x="14" y="7"/>
                    </a:cubicBezTo>
                    <a:cubicBezTo>
                      <a:pt x="14" y="10"/>
                      <a:pt x="4" y="12"/>
                      <a:pt x="0" y="13"/>
                    </a:cubicBezTo>
                    <a:cubicBezTo>
                      <a:pt x="11" y="12"/>
                      <a:pt x="18" y="10"/>
                      <a:pt x="18" y="6"/>
                    </a:cubicBezTo>
                    <a:cubicBezTo>
                      <a:pt x="17" y="2"/>
                      <a:pt x="10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8" name="Freeform 89"/>
              <p:cNvSpPr>
                <a:spLocks/>
              </p:cNvSpPr>
              <p:nvPr/>
            </p:nvSpPr>
            <p:spPr bwMode="auto">
              <a:xfrm>
                <a:off x="1712" y="1597"/>
                <a:ext cx="5" cy="158"/>
              </a:xfrm>
              <a:custGeom>
                <a:avLst/>
                <a:gdLst>
                  <a:gd name="T0" fmla="*/ 50 w 2"/>
                  <a:gd name="T1" fmla="*/ 0 h 59"/>
                  <a:gd name="T2" fmla="*/ 83 w 2"/>
                  <a:gd name="T3" fmla="*/ 1342 h 59"/>
                  <a:gd name="T4" fmla="*/ 0 w 2"/>
                  <a:gd name="T5" fmla="*/ 3034 h 5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" h="59">
                    <a:moveTo>
                      <a:pt x="1" y="0"/>
                    </a:moveTo>
                    <a:cubicBezTo>
                      <a:pt x="2" y="8"/>
                      <a:pt x="2" y="17"/>
                      <a:pt x="2" y="26"/>
                    </a:cubicBezTo>
                    <a:cubicBezTo>
                      <a:pt x="2" y="38"/>
                      <a:pt x="1" y="50"/>
                      <a:pt x="0" y="59"/>
                    </a:cubicBezTo>
                  </a:path>
                </a:pathLst>
              </a:custGeom>
              <a:noFill/>
              <a:ln w="4763" cap="rnd">
                <a:solidFill>
                  <a:srgbClr val="85858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9" name="Oval 90"/>
              <p:cNvSpPr>
                <a:spLocks noChangeArrowheads="1"/>
              </p:cNvSpPr>
              <p:nvPr/>
            </p:nvSpPr>
            <p:spPr bwMode="auto">
              <a:xfrm>
                <a:off x="1765" y="1829"/>
                <a:ext cx="290" cy="64"/>
              </a:xfrm>
              <a:prstGeom prst="ellipse">
                <a:avLst/>
              </a:prstGeom>
              <a:noFill/>
              <a:ln w="7938" cap="rnd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 sz="1600"/>
              </a:p>
            </p:txBody>
          </p:sp>
          <p:sp>
            <p:nvSpPr>
              <p:cNvPr id="60" name="Freeform 91"/>
              <p:cNvSpPr>
                <a:spLocks/>
              </p:cNvSpPr>
              <p:nvPr/>
            </p:nvSpPr>
            <p:spPr bwMode="auto">
              <a:xfrm>
                <a:off x="1765" y="1861"/>
                <a:ext cx="290" cy="56"/>
              </a:xfrm>
              <a:custGeom>
                <a:avLst/>
                <a:gdLst>
                  <a:gd name="T0" fmla="*/ 0 w 116"/>
                  <a:gd name="T1" fmla="*/ 456 h 21"/>
                  <a:gd name="T2" fmla="*/ 2270 w 116"/>
                  <a:gd name="T3" fmla="*/ 1059 h 21"/>
                  <a:gd name="T4" fmla="*/ 4533 w 116"/>
                  <a:gd name="T5" fmla="*/ 456 h 21"/>
                  <a:gd name="T6" fmla="*/ 4533 w 116"/>
                  <a:gd name="T7" fmla="*/ 0 h 21"/>
                  <a:gd name="T8" fmla="*/ 2270 w 116"/>
                  <a:gd name="T9" fmla="*/ 605 h 21"/>
                  <a:gd name="T10" fmla="*/ 0 w 116"/>
                  <a:gd name="T11" fmla="*/ 0 h 21"/>
                  <a:gd name="T12" fmla="*/ 0 w 116"/>
                  <a:gd name="T13" fmla="*/ 456 h 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6" h="21">
                    <a:moveTo>
                      <a:pt x="0" y="9"/>
                    </a:moveTo>
                    <a:cubicBezTo>
                      <a:pt x="0" y="15"/>
                      <a:pt x="26" y="21"/>
                      <a:pt x="58" y="21"/>
                    </a:cubicBezTo>
                    <a:cubicBezTo>
                      <a:pt x="90" y="21"/>
                      <a:pt x="116" y="15"/>
                      <a:pt x="116" y="9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7"/>
                      <a:pt x="90" y="12"/>
                      <a:pt x="58" y="12"/>
                    </a:cubicBezTo>
                    <a:cubicBezTo>
                      <a:pt x="26" y="12"/>
                      <a:pt x="0" y="7"/>
                      <a:pt x="0" y="0"/>
                    </a:cubicBezTo>
                    <a:lnTo>
                      <a:pt x="0" y="9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1" name="Oval 92"/>
              <p:cNvSpPr>
                <a:spLocks noChangeArrowheads="1"/>
              </p:cNvSpPr>
              <p:nvPr/>
            </p:nvSpPr>
            <p:spPr bwMode="auto">
              <a:xfrm>
                <a:off x="1800" y="1845"/>
                <a:ext cx="222" cy="35"/>
              </a:xfrm>
              <a:prstGeom prst="ellipse">
                <a:avLst/>
              </a:prstGeom>
              <a:noFill/>
              <a:ln w="7938" cap="rnd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 sz="1600"/>
              </a:p>
            </p:txBody>
          </p:sp>
          <p:sp>
            <p:nvSpPr>
              <p:cNvPr id="63" name="Freeform 93"/>
              <p:cNvSpPr>
                <a:spLocks/>
              </p:cNvSpPr>
              <p:nvPr/>
            </p:nvSpPr>
            <p:spPr bwMode="auto">
              <a:xfrm>
                <a:off x="1657" y="1512"/>
                <a:ext cx="53" cy="309"/>
              </a:xfrm>
              <a:custGeom>
                <a:avLst/>
                <a:gdLst>
                  <a:gd name="T0" fmla="*/ 853 w 21"/>
                  <a:gd name="T1" fmla="*/ 4875 h 116"/>
                  <a:gd name="T2" fmla="*/ 485 w 21"/>
                  <a:gd name="T3" fmla="*/ 5839 h 116"/>
                  <a:gd name="T4" fmla="*/ 0 w 21"/>
                  <a:gd name="T5" fmla="*/ 2930 h 116"/>
                  <a:gd name="T6" fmla="*/ 485 w 21"/>
                  <a:gd name="T7" fmla="*/ 0 h 116"/>
                  <a:gd name="T8" fmla="*/ 853 w 21"/>
                  <a:gd name="T9" fmla="*/ 908 h 1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116">
                    <a:moveTo>
                      <a:pt x="21" y="97"/>
                    </a:moveTo>
                    <a:cubicBezTo>
                      <a:pt x="19" y="109"/>
                      <a:pt x="16" y="116"/>
                      <a:pt x="12" y="116"/>
                    </a:cubicBezTo>
                    <a:cubicBezTo>
                      <a:pt x="6" y="116"/>
                      <a:pt x="0" y="90"/>
                      <a:pt x="0" y="58"/>
                    </a:cubicBezTo>
                    <a:cubicBezTo>
                      <a:pt x="0" y="26"/>
                      <a:pt x="6" y="0"/>
                      <a:pt x="12" y="0"/>
                    </a:cubicBezTo>
                    <a:cubicBezTo>
                      <a:pt x="16" y="0"/>
                      <a:pt x="19" y="7"/>
                      <a:pt x="21" y="18"/>
                    </a:cubicBezTo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4" name="Freeform 94"/>
              <p:cNvSpPr>
                <a:spLocks/>
              </p:cNvSpPr>
              <p:nvPr/>
            </p:nvSpPr>
            <p:spPr bwMode="auto">
              <a:xfrm>
                <a:off x="1637" y="1512"/>
                <a:ext cx="50" cy="309"/>
              </a:xfrm>
              <a:custGeom>
                <a:avLst/>
                <a:gdLst>
                  <a:gd name="T0" fmla="*/ 470 w 20"/>
                  <a:gd name="T1" fmla="*/ 0 h 116"/>
                  <a:gd name="T2" fmla="*/ 0 w 20"/>
                  <a:gd name="T3" fmla="*/ 2930 h 116"/>
                  <a:gd name="T4" fmla="*/ 470 w 20"/>
                  <a:gd name="T5" fmla="*/ 5839 h 116"/>
                  <a:gd name="T6" fmla="*/ 783 w 20"/>
                  <a:gd name="T7" fmla="*/ 5839 h 116"/>
                  <a:gd name="T8" fmla="*/ 313 w 20"/>
                  <a:gd name="T9" fmla="*/ 2930 h 116"/>
                  <a:gd name="T10" fmla="*/ 783 w 20"/>
                  <a:gd name="T11" fmla="*/ 0 h 116"/>
                  <a:gd name="T12" fmla="*/ 470 w 20"/>
                  <a:gd name="T13" fmla="*/ 0 h 11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6">
                    <a:moveTo>
                      <a:pt x="12" y="0"/>
                    </a:moveTo>
                    <a:cubicBezTo>
                      <a:pt x="5" y="0"/>
                      <a:pt x="0" y="26"/>
                      <a:pt x="0" y="58"/>
                    </a:cubicBezTo>
                    <a:cubicBezTo>
                      <a:pt x="0" y="90"/>
                      <a:pt x="5" y="116"/>
                      <a:pt x="12" y="116"/>
                    </a:cubicBezTo>
                    <a:cubicBezTo>
                      <a:pt x="20" y="116"/>
                      <a:pt x="20" y="116"/>
                      <a:pt x="20" y="116"/>
                    </a:cubicBezTo>
                    <a:cubicBezTo>
                      <a:pt x="14" y="116"/>
                      <a:pt x="8" y="90"/>
                      <a:pt x="8" y="58"/>
                    </a:cubicBezTo>
                    <a:cubicBezTo>
                      <a:pt x="8" y="26"/>
                      <a:pt x="14" y="0"/>
                      <a:pt x="20" y="0"/>
                    </a:cubicBezTo>
                    <a:lnTo>
                      <a:pt x="12" y="0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5" name="Freeform 95"/>
              <p:cNvSpPr>
                <a:spLocks/>
              </p:cNvSpPr>
              <p:nvPr/>
            </p:nvSpPr>
            <p:spPr bwMode="auto">
              <a:xfrm>
                <a:off x="1695" y="1624"/>
                <a:ext cx="7" cy="136"/>
              </a:xfrm>
              <a:custGeom>
                <a:avLst/>
                <a:gdLst>
                  <a:gd name="T0" fmla="*/ 86 w 3"/>
                  <a:gd name="T1" fmla="*/ 0 h 51"/>
                  <a:gd name="T2" fmla="*/ 86 w 3"/>
                  <a:gd name="T3" fmla="*/ 819 h 51"/>
                  <a:gd name="T4" fmla="*/ 0 w 3"/>
                  <a:gd name="T5" fmla="*/ 2581 h 5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" h="51">
                    <a:moveTo>
                      <a:pt x="3" y="0"/>
                    </a:moveTo>
                    <a:cubicBezTo>
                      <a:pt x="3" y="5"/>
                      <a:pt x="3" y="10"/>
                      <a:pt x="3" y="16"/>
                    </a:cubicBezTo>
                    <a:cubicBezTo>
                      <a:pt x="3" y="31"/>
                      <a:pt x="2" y="44"/>
                      <a:pt x="0" y="51"/>
                    </a:cubicBezTo>
                  </a:path>
                </a:pathLst>
              </a:custGeom>
              <a:noFill/>
              <a:ln w="4763" cap="rnd">
                <a:solidFill>
                  <a:srgbClr val="858585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6" name="Oval 96"/>
              <p:cNvSpPr>
                <a:spLocks noChangeArrowheads="1"/>
              </p:cNvSpPr>
              <p:nvPr/>
            </p:nvSpPr>
            <p:spPr bwMode="auto">
              <a:xfrm>
                <a:off x="1790" y="1560"/>
                <a:ext cx="30" cy="211"/>
              </a:xfrm>
              <a:prstGeom prst="ellipse">
                <a:avLst/>
              </a:prstGeom>
              <a:noFill/>
              <a:ln w="7938" cap="rnd">
                <a:solidFill>
                  <a:srgbClr val="3333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 sz="1600"/>
              </a:p>
            </p:txBody>
          </p:sp>
          <p:sp>
            <p:nvSpPr>
              <p:cNvPr id="67" name="Freeform 97"/>
              <p:cNvSpPr>
                <a:spLocks/>
              </p:cNvSpPr>
              <p:nvPr/>
            </p:nvSpPr>
            <p:spPr bwMode="auto">
              <a:xfrm>
                <a:off x="1800" y="1597"/>
                <a:ext cx="10" cy="139"/>
              </a:xfrm>
              <a:custGeom>
                <a:avLst/>
                <a:gdLst>
                  <a:gd name="T0" fmla="*/ 83 w 4"/>
                  <a:gd name="T1" fmla="*/ 2601 h 52"/>
                  <a:gd name="T2" fmla="*/ 0 w 4"/>
                  <a:gd name="T3" fmla="*/ 1337 h 52"/>
                  <a:gd name="T4" fmla="*/ 50 w 4"/>
                  <a:gd name="T5" fmla="*/ 56 h 52"/>
                  <a:gd name="T6" fmla="*/ 125 w 4"/>
                  <a:gd name="T7" fmla="*/ 56 h 52"/>
                  <a:gd name="T8" fmla="*/ 158 w 4"/>
                  <a:gd name="T9" fmla="*/ 1337 h 52"/>
                  <a:gd name="T10" fmla="*/ 83 w 4"/>
                  <a:gd name="T11" fmla="*/ 2601 h 52"/>
                  <a:gd name="T12" fmla="*/ 83 w 4"/>
                  <a:gd name="T13" fmla="*/ 2601 h 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" h="52">
                    <a:moveTo>
                      <a:pt x="2" y="51"/>
                    </a:moveTo>
                    <a:cubicBezTo>
                      <a:pt x="1" y="45"/>
                      <a:pt x="0" y="37"/>
                      <a:pt x="0" y="26"/>
                    </a:cubicBezTo>
                    <a:cubicBezTo>
                      <a:pt x="0" y="16"/>
                      <a:pt x="1" y="7"/>
                      <a:pt x="1" y="1"/>
                    </a:cubicBezTo>
                    <a:cubicBezTo>
                      <a:pt x="2" y="0"/>
                      <a:pt x="2" y="0"/>
                      <a:pt x="3" y="1"/>
                    </a:cubicBezTo>
                    <a:cubicBezTo>
                      <a:pt x="3" y="7"/>
                      <a:pt x="4" y="15"/>
                      <a:pt x="4" y="26"/>
                    </a:cubicBezTo>
                    <a:cubicBezTo>
                      <a:pt x="4" y="37"/>
                      <a:pt x="3" y="45"/>
                      <a:pt x="2" y="51"/>
                    </a:cubicBezTo>
                    <a:cubicBezTo>
                      <a:pt x="2" y="52"/>
                      <a:pt x="2" y="52"/>
                      <a:pt x="2" y="51"/>
                    </a:cubicBezTo>
                    <a:close/>
                  </a:path>
                </a:pathLst>
              </a:custGeom>
              <a:noFill/>
              <a:ln w="4763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8" name="Freeform 98"/>
              <p:cNvSpPr>
                <a:spLocks/>
              </p:cNvSpPr>
              <p:nvPr/>
            </p:nvSpPr>
            <p:spPr bwMode="auto">
              <a:xfrm>
                <a:off x="1672" y="1560"/>
                <a:ext cx="133" cy="211"/>
              </a:xfrm>
              <a:custGeom>
                <a:avLst/>
                <a:gdLst>
                  <a:gd name="T0" fmla="*/ 2103 w 53"/>
                  <a:gd name="T1" fmla="*/ 4022 h 79"/>
                  <a:gd name="T2" fmla="*/ 1865 w 53"/>
                  <a:gd name="T3" fmla="*/ 2041 h 79"/>
                  <a:gd name="T4" fmla="*/ 2103 w 53"/>
                  <a:gd name="T5" fmla="*/ 0 h 79"/>
                  <a:gd name="T6" fmla="*/ 238 w 53"/>
                  <a:gd name="T7" fmla="*/ 0 h 79"/>
                  <a:gd name="T8" fmla="*/ 0 w 53"/>
                  <a:gd name="T9" fmla="*/ 2041 h 79"/>
                  <a:gd name="T10" fmla="*/ 238 w 53"/>
                  <a:gd name="T11" fmla="*/ 4022 h 79"/>
                  <a:gd name="T12" fmla="*/ 2103 w 53"/>
                  <a:gd name="T13" fmla="*/ 4022 h 7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" h="79">
                    <a:moveTo>
                      <a:pt x="53" y="79"/>
                    </a:moveTo>
                    <a:cubicBezTo>
                      <a:pt x="50" y="79"/>
                      <a:pt x="47" y="62"/>
                      <a:pt x="47" y="40"/>
                    </a:cubicBezTo>
                    <a:cubicBezTo>
                      <a:pt x="47" y="18"/>
                      <a:pt x="50" y="0"/>
                      <a:pt x="5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18"/>
                      <a:pt x="0" y="40"/>
                    </a:cubicBezTo>
                    <a:cubicBezTo>
                      <a:pt x="0" y="62"/>
                      <a:pt x="3" y="79"/>
                      <a:pt x="6" y="79"/>
                    </a:cubicBezTo>
                    <a:lnTo>
                      <a:pt x="53" y="79"/>
                    </a:ln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9" name="Freeform 99"/>
              <p:cNvSpPr>
                <a:spLocks/>
              </p:cNvSpPr>
              <p:nvPr/>
            </p:nvSpPr>
            <p:spPr bwMode="auto">
              <a:xfrm>
                <a:off x="1792" y="1904"/>
                <a:ext cx="238" cy="709"/>
              </a:xfrm>
              <a:custGeom>
                <a:avLst/>
                <a:gdLst>
                  <a:gd name="T0" fmla="*/ 1859 w 95"/>
                  <a:gd name="T1" fmla="*/ 248 h 266"/>
                  <a:gd name="T2" fmla="*/ 0 w 95"/>
                  <a:gd name="T3" fmla="*/ 0 h 266"/>
                  <a:gd name="T4" fmla="*/ 83 w 95"/>
                  <a:gd name="T5" fmla="*/ 6458 h 266"/>
                  <a:gd name="T6" fmla="*/ 1097 w 95"/>
                  <a:gd name="T7" fmla="*/ 12973 h 266"/>
                  <a:gd name="T8" fmla="*/ 1859 w 95"/>
                  <a:gd name="T9" fmla="*/ 13428 h 266"/>
                  <a:gd name="T10" fmla="*/ 2643 w 95"/>
                  <a:gd name="T11" fmla="*/ 12973 h 266"/>
                  <a:gd name="T12" fmla="*/ 3665 w 95"/>
                  <a:gd name="T13" fmla="*/ 6458 h 266"/>
                  <a:gd name="T14" fmla="*/ 3740 w 95"/>
                  <a:gd name="T15" fmla="*/ 0 h 266"/>
                  <a:gd name="T16" fmla="*/ 1859 w 95"/>
                  <a:gd name="T17" fmla="*/ 248 h 2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5" h="266">
                    <a:moveTo>
                      <a:pt x="47" y="5"/>
                    </a:moveTo>
                    <a:cubicBezTo>
                      <a:pt x="28" y="5"/>
                      <a:pt x="10" y="3"/>
                      <a:pt x="0" y="0"/>
                    </a:cubicBezTo>
                    <a:cubicBezTo>
                      <a:pt x="2" y="128"/>
                      <a:pt x="2" y="128"/>
                      <a:pt x="2" y="128"/>
                    </a:cubicBezTo>
                    <a:cubicBezTo>
                      <a:pt x="2" y="128"/>
                      <a:pt x="26" y="255"/>
                      <a:pt x="28" y="257"/>
                    </a:cubicBezTo>
                    <a:cubicBezTo>
                      <a:pt x="31" y="262"/>
                      <a:pt x="39" y="266"/>
                      <a:pt x="47" y="266"/>
                    </a:cubicBezTo>
                    <a:cubicBezTo>
                      <a:pt x="56" y="266"/>
                      <a:pt x="64" y="262"/>
                      <a:pt x="67" y="257"/>
                    </a:cubicBezTo>
                    <a:cubicBezTo>
                      <a:pt x="69" y="255"/>
                      <a:pt x="93" y="128"/>
                      <a:pt x="93" y="128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85" y="3"/>
                      <a:pt x="67" y="5"/>
                      <a:pt x="47" y="5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0" name="Freeform 100"/>
              <p:cNvSpPr>
                <a:spLocks/>
              </p:cNvSpPr>
              <p:nvPr/>
            </p:nvSpPr>
            <p:spPr bwMode="auto">
              <a:xfrm>
                <a:off x="1677" y="1811"/>
                <a:ext cx="90" cy="66"/>
              </a:xfrm>
              <a:custGeom>
                <a:avLst/>
                <a:gdLst>
                  <a:gd name="T0" fmla="*/ 1375 w 36"/>
                  <a:gd name="T1" fmla="*/ 1156 h 25"/>
                  <a:gd name="T2" fmla="*/ 1408 w 36"/>
                  <a:gd name="T3" fmla="*/ 1067 h 25"/>
                  <a:gd name="T4" fmla="*/ 363 w 36"/>
                  <a:gd name="T5" fmla="*/ 1067 h 25"/>
                  <a:gd name="T6" fmla="*/ 158 w 36"/>
                  <a:gd name="T7" fmla="*/ 628 h 25"/>
                  <a:gd name="T8" fmla="*/ 158 w 36"/>
                  <a:gd name="T9" fmla="*/ 203 h 25"/>
                  <a:gd name="T10" fmla="*/ 0 w 36"/>
                  <a:gd name="T11" fmla="*/ 0 h 25"/>
                  <a:gd name="T12" fmla="*/ 0 w 36"/>
                  <a:gd name="T13" fmla="*/ 55 h 25"/>
                  <a:gd name="T14" fmla="*/ 313 w 36"/>
                  <a:gd name="T15" fmla="*/ 1212 h 25"/>
                  <a:gd name="T16" fmla="*/ 1408 w 36"/>
                  <a:gd name="T17" fmla="*/ 1212 h 25"/>
                  <a:gd name="T18" fmla="*/ 1375 w 36"/>
                  <a:gd name="T19" fmla="*/ 1156 h 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6" h="25">
                    <a:moveTo>
                      <a:pt x="35" y="24"/>
                    </a:moveTo>
                    <a:cubicBezTo>
                      <a:pt x="35" y="23"/>
                      <a:pt x="36" y="22"/>
                      <a:pt x="36" y="22"/>
                    </a:cubicBezTo>
                    <a:cubicBezTo>
                      <a:pt x="29" y="22"/>
                      <a:pt x="12" y="22"/>
                      <a:pt x="9" y="22"/>
                    </a:cubicBezTo>
                    <a:cubicBezTo>
                      <a:pt x="7" y="22"/>
                      <a:pt x="4" y="20"/>
                      <a:pt x="4" y="13"/>
                    </a:cubicBezTo>
                    <a:cubicBezTo>
                      <a:pt x="4" y="10"/>
                      <a:pt x="4" y="8"/>
                      <a:pt x="4" y="4"/>
                    </a:cubicBezTo>
                    <a:cubicBezTo>
                      <a:pt x="3" y="4"/>
                      <a:pt x="2" y="3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4"/>
                      <a:pt x="0" y="25"/>
                      <a:pt x="8" y="25"/>
                    </a:cubicBezTo>
                    <a:cubicBezTo>
                      <a:pt x="15" y="25"/>
                      <a:pt x="25" y="25"/>
                      <a:pt x="36" y="25"/>
                    </a:cubicBezTo>
                    <a:cubicBezTo>
                      <a:pt x="36" y="25"/>
                      <a:pt x="35" y="24"/>
                      <a:pt x="35" y="24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1" name="Freeform 101"/>
              <p:cNvSpPr>
                <a:spLocks/>
              </p:cNvSpPr>
              <p:nvPr/>
            </p:nvSpPr>
            <p:spPr bwMode="auto">
              <a:xfrm>
                <a:off x="1657" y="1400"/>
                <a:ext cx="22" cy="120"/>
              </a:xfrm>
              <a:custGeom>
                <a:avLst/>
                <a:gdLst>
                  <a:gd name="T0" fmla="*/ 323 w 9"/>
                  <a:gd name="T1" fmla="*/ 397 h 45"/>
                  <a:gd name="T2" fmla="*/ 323 w 9"/>
                  <a:gd name="T3" fmla="*/ 2275 h 45"/>
                  <a:gd name="T4" fmla="*/ 0 w 9"/>
                  <a:gd name="T5" fmla="*/ 2275 h 45"/>
                  <a:gd name="T6" fmla="*/ 0 w 9"/>
                  <a:gd name="T7" fmla="*/ 397 h 45"/>
                  <a:gd name="T8" fmla="*/ 323 w 9"/>
                  <a:gd name="T9" fmla="*/ 397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45">
                    <a:moveTo>
                      <a:pt x="9" y="8"/>
                    </a:moveTo>
                    <a:cubicBezTo>
                      <a:pt x="9" y="45"/>
                      <a:pt x="9" y="45"/>
                      <a:pt x="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9" y="0"/>
                      <a:pt x="9" y="8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2" name="Freeform 102"/>
              <p:cNvSpPr>
                <a:spLocks/>
              </p:cNvSpPr>
              <p:nvPr/>
            </p:nvSpPr>
            <p:spPr bwMode="auto">
              <a:xfrm>
                <a:off x="1662" y="1427"/>
                <a:ext cx="12" cy="88"/>
              </a:xfrm>
              <a:custGeom>
                <a:avLst/>
                <a:gdLst>
                  <a:gd name="T0" fmla="*/ 0 w 5"/>
                  <a:gd name="T1" fmla="*/ 1672 h 33"/>
                  <a:gd name="T2" fmla="*/ 168 w 5"/>
                  <a:gd name="T3" fmla="*/ 1672 h 33"/>
                  <a:gd name="T4" fmla="*/ 168 w 5"/>
                  <a:gd name="T5" fmla="*/ 0 h 33"/>
                  <a:gd name="T6" fmla="*/ 0 w 5"/>
                  <a:gd name="T7" fmla="*/ 1672 h 3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" h="33">
                    <a:moveTo>
                      <a:pt x="0" y="33"/>
                    </a:moveTo>
                    <a:cubicBezTo>
                      <a:pt x="5" y="33"/>
                      <a:pt x="5" y="33"/>
                      <a:pt x="5" y="3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7"/>
                      <a:pt x="1" y="32"/>
                      <a:pt x="0" y="33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3" name="Freeform 103"/>
              <p:cNvSpPr>
                <a:spLocks/>
              </p:cNvSpPr>
              <p:nvPr/>
            </p:nvSpPr>
            <p:spPr bwMode="auto">
              <a:xfrm>
                <a:off x="1657" y="1400"/>
                <a:ext cx="22" cy="120"/>
              </a:xfrm>
              <a:custGeom>
                <a:avLst/>
                <a:gdLst>
                  <a:gd name="T0" fmla="*/ 323 w 9"/>
                  <a:gd name="T1" fmla="*/ 397 h 45"/>
                  <a:gd name="T2" fmla="*/ 323 w 9"/>
                  <a:gd name="T3" fmla="*/ 2275 h 45"/>
                  <a:gd name="T4" fmla="*/ 0 w 9"/>
                  <a:gd name="T5" fmla="*/ 2275 h 45"/>
                  <a:gd name="T6" fmla="*/ 0 w 9"/>
                  <a:gd name="T7" fmla="*/ 397 h 45"/>
                  <a:gd name="T8" fmla="*/ 323 w 9"/>
                  <a:gd name="T9" fmla="*/ 397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" h="45">
                    <a:moveTo>
                      <a:pt x="9" y="8"/>
                    </a:moveTo>
                    <a:cubicBezTo>
                      <a:pt x="9" y="45"/>
                      <a:pt x="9" y="45"/>
                      <a:pt x="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9" y="0"/>
                      <a:pt x="9" y="8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4" name="Freeform 104"/>
              <p:cNvSpPr>
                <a:spLocks/>
              </p:cNvSpPr>
              <p:nvPr/>
            </p:nvSpPr>
            <p:spPr bwMode="auto">
              <a:xfrm>
                <a:off x="1664" y="1397"/>
                <a:ext cx="28" cy="123"/>
              </a:xfrm>
              <a:custGeom>
                <a:avLst/>
                <a:gdLst>
                  <a:gd name="T0" fmla="*/ 461 w 11"/>
                  <a:gd name="T1" fmla="*/ 308 h 46"/>
                  <a:gd name="T2" fmla="*/ 247 w 11"/>
                  <a:gd name="T3" fmla="*/ 0 h 46"/>
                  <a:gd name="T4" fmla="*/ 0 w 11"/>
                  <a:gd name="T5" fmla="*/ 209 h 46"/>
                  <a:gd name="T6" fmla="*/ 247 w 11"/>
                  <a:gd name="T7" fmla="*/ 457 h 46"/>
                  <a:gd name="T8" fmla="*/ 247 w 11"/>
                  <a:gd name="T9" fmla="*/ 2353 h 46"/>
                  <a:gd name="T10" fmla="*/ 382 w 11"/>
                  <a:gd name="T11" fmla="*/ 2203 h 46"/>
                  <a:gd name="T12" fmla="*/ 461 w 11"/>
                  <a:gd name="T13" fmla="*/ 2203 h 46"/>
                  <a:gd name="T14" fmla="*/ 461 w 11"/>
                  <a:gd name="T15" fmla="*/ 308 h 4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" h="46">
                    <a:moveTo>
                      <a:pt x="11" y="6"/>
                    </a:moveTo>
                    <a:cubicBezTo>
                      <a:pt x="11" y="2"/>
                      <a:pt x="8" y="0"/>
                      <a:pt x="6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3"/>
                      <a:pt x="6" y="4"/>
                      <a:pt x="6" y="9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7" y="44"/>
                      <a:pt x="8" y="43"/>
                      <a:pt x="9" y="43"/>
                    </a:cubicBezTo>
                    <a:cubicBezTo>
                      <a:pt x="10" y="43"/>
                      <a:pt x="10" y="43"/>
                      <a:pt x="11" y="43"/>
                    </a:cubicBezTo>
                    <a:cubicBezTo>
                      <a:pt x="11" y="6"/>
                      <a:pt x="11" y="6"/>
                      <a:pt x="11" y="6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5" name="Freeform 105"/>
              <p:cNvSpPr>
                <a:spLocks/>
              </p:cNvSpPr>
              <p:nvPr/>
            </p:nvSpPr>
            <p:spPr bwMode="auto">
              <a:xfrm>
                <a:off x="1662" y="1816"/>
                <a:ext cx="105" cy="75"/>
              </a:xfrm>
              <a:custGeom>
                <a:avLst/>
                <a:gdLst>
                  <a:gd name="T0" fmla="*/ 1645 w 42"/>
                  <a:gd name="T1" fmla="*/ 1192 h 28"/>
                  <a:gd name="T2" fmla="*/ 550 w 42"/>
                  <a:gd name="T3" fmla="*/ 1192 h 28"/>
                  <a:gd name="T4" fmla="*/ 238 w 42"/>
                  <a:gd name="T5" fmla="*/ 0 h 28"/>
                  <a:gd name="T6" fmla="*/ 83 w 42"/>
                  <a:gd name="T7" fmla="*/ 0 h 28"/>
                  <a:gd name="T8" fmla="*/ 550 w 42"/>
                  <a:gd name="T9" fmla="*/ 1441 h 28"/>
                  <a:gd name="T10" fmla="*/ 1645 w 42"/>
                  <a:gd name="T11" fmla="*/ 1441 h 28"/>
                  <a:gd name="T12" fmla="*/ 1645 w 42"/>
                  <a:gd name="T13" fmla="*/ 1227 h 28"/>
                  <a:gd name="T14" fmla="*/ 1645 w 42"/>
                  <a:gd name="T15" fmla="*/ 1192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2" h="28">
                    <a:moveTo>
                      <a:pt x="42" y="23"/>
                    </a:moveTo>
                    <a:cubicBezTo>
                      <a:pt x="31" y="23"/>
                      <a:pt x="21" y="23"/>
                      <a:pt x="14" y="23"/>
                    </a:cubicBezTo>
                    <a:cubicBezTo>
                      <a:pt x="6" y="23"/>
                      <a:pt x="6" y="13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0"/>
                      <a:pt x="0" y="28"/>
                      <a:pt x="14" y="28"/>
                    </a:cubicBezTo>
                    <a:cubicBezTo>
                      <a:pt x="28" y="28"/>
                      <a:pt x="30" y="28"/>
                      <a:pt x="42" y="2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4"/>
                      <a:pt x="42" y="23"/>
                      <a:pt x="42" y="23"/>
                    </a:cubicBez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6" name="Freeform 106"/>
              <p:cNvSpPr>
                <a:spLocks/>
              </p:cNvSpPr>
              <p:nvPr/>
            </p:nvSpPr>
            <p:spPr bwMode="auto">
              <a:xfrm>
                <a:off x="1662" y="1816"/>
                <a:ext cx="105" cy="75"/>
              </a:xfrm>
              <a:custGeom>
                <a:avLst/>
                <a:gdLst>
                  <a:gd name="T0" fmla="*/ 1645 w 42"/>
                  <a:gd name="T1" fmla="*/ 1192 h 28"/>
                  <a:gd name="T2" fmla="*/ 550 w 42"/>
                  <a:gd name="T3" fmla="*/ 1192 h 28"/>
                  <a:gd name="T4" fmla="*/ 238 w 42"/>
                  <a:gd name="T5" fmla="*/ 0 h 28"/>
                  <a:gd name="T6" fmla="*/ 83 w 42"/>
                  <a:gd name="T7" fmla="*/ 0 h 28"/>
                  <a:gd name="T8" fmla="*/ 550 w 42"/>
                  <a:gd name="T9" fmla="*/ 1441 h 28"/>
                  <a:gd name="T10" fmla="*/ 1645 w 42"/>
                  <a:gd name="T11" fmla="*/ 1441 h 28"/>
                  <a:gd name="T12" fmla="*/ 1645 w 42"/>
                  <a:gd name="T13" fmla="*/ 1227 h 28"/>
                  <a:gd name="T14" fmla="*/ 1645 w 42"/>
                  <a:gd name="T15" fmla="*/ 1192 h 2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42" h="28">
                    <a:moveTo>
                      <a:pt x="42" y="23"/>
                    </a:moveTo>
                    <a:cubicBezTo>
                      <a:pt x="31" y="23"/>
                      <a:pt x="21" y="23"/>
                      <a:pt x="14" y="23"/>
                    </a:cubicBezTo>
                    <a:cubicBezTo>
                      <a:pt x="6" y="23"/>
                      <a:pt x="6" y="13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0"/>
                      <a:pt x="0" y="28"/>
                      <a:pt x="14" y="28"/>
                    </a:cubicBezTo>
                    <a:cubicBezTo>
                      <a:pt x="28" y="28"/>
                      <a:pt x="30" y="28"/>
                      <a:pt x="42" y="28"/>
                    </a:cubicBezTo>
                    <a:cubicBezTo>
                      <a:pt x="42" y="24"/>
                      <a:pt x="42" y="24"/>
                      <a:pt x="42" y="24"/>
                    </a:cubicBezTo>
                    <a:cubicBezTo>
                      <a:pt x="42" y="24"/>
                      <a:pt x="42" y="23"/>
                      <a:pt x="42" y="23"/>
                    </a:cubicBezTo>
                    <a:close/>
                  </a:path>
                </a:pathLst>
              </a:custGeom>
              <a:noFill/>
              <a:ln w="7938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7" name="Freeform 107"/>
              <p:cNvSpPr>
                <a:spLocks/>
              </p:cNvSpPr>
              <p:nvPr/>
            </p:nvSpPr>
            <p:spPr bwMode="auto">
              <a:xfrm>
                <a:off x="1679" y="1568"/>
                <a:ext cx="101" cy="139"/>
              </a:xfrm>
              <a:custGeom>
                <a:avLst/>
                <a:gdLst>
                  <a:gd name="T0" fmla="*/ 0 w 40"/>
                  <a:gd name="T1" fmla="*/ 2657 h 52"/>
                  <a:gd name="T2" fmla="*/ 0 w 40"/>
                  <a:gd name="T3" fmla="*/ 2045 h 52"/>
                  <a:gd name="T4" fmla="*/ 242 w 40"/>
                  <a:gd name="T5" fmla="*/ 0 h 52"/>
                  <a:gd name="T6" fmla="*/ 1626 w 40"/>
                  <a:gd name="T7" fmla="*/ 0 h 52"/>
                  <a:gd name="T8" fmla="*/ 401 w 40"/>
                  <a:gd name="T9" fmla="*/ 615 h 52"/>
                  <a:gd name="T10" fmla="*/ 0 w 40"/>
                  <a:gd name="T11" fmla="*/ 2657 h 5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0" h="52">
                    <a:moveTo>
                      <a:pt x="0" y="52"/>
                    </a:moveTo>
                    <a:cubicBezTo>
                      <a:pt x="0" y="48"/>
                      <a:pt x="0" y="44"/>
                      <a:pt x="0" y="40"/>
                    </a:cubicBezTo>
                    <a:cubicBezTo>
                      <a:pt x="0" y="18"/>
                      <a:pt x="3" y="0"/>
                      <a:pt x="6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3" y="1"/>
                      <a:pt x="13" y="5"/>
                      <a:pt x="10" y="12"/>
                    </a:cubicBezTo>
                    <a:cubicBezTo>
                      <a:pt x="6" y="19"/>
                      <a:pt x="2" y="38"/>
                      <a:pt x="0" y="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8" name="Freeform 108"/>
              <p:cNvSpPr>
                <a:spLocks/>
              </p:cNvSpPr>
              <p:nvPr/>
            </p:nvSpPr>
            <p:spPr bwMode="auto">
              <a:xfrm>
                <a:off x="1710" y="1656"/>
                <a:ext cx="82" cy="107"/>
              </a:xfrm>
              <a:custGeom>
                <a:avLst/>
                <a:gdLst>
                  <a:gd name="T0" fmla="*/ 0 w 33"/>
                  <a:gd name="T1" fmla="*/ 2046 h 40"/>
                  <a:gd name="T2" fmla="*/ 1260 w 33"/>
                  <a:gd name="T3" fmla="*/ 2046 h 40"/>
                  <a:gd name="T4" fmla="*/ 1106 w 33"/>
                  <a:gd name="T5" fmla="*/ 0 h 40"/>
                  <a:gd name="T6" fmla="*/ 845 w 33"/>
                  <a:gd name="T7" fmla="*/ 1530 h 40"/>
                  <a:gd name="T8" fmla="*/ 0 w 33"/>
                  <a:gd name="T9" fmla="*/ 2046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" h="40">
                    <a:moveTo>
                      <a:pt x="0" y="40"/>
                    </a:moveTo>
                    <a:cubicBezTo>
                      <a:pt x="33" y="40"/>
                      <a:pt x="33" y="40"/>
                      <a:pt x="33" y="40"/>
                    </a:cubicBezTo>
                    <a:cubicBezTo>
                      <a:pt x="30" y="38"/>
                      <a:pt x="29" y="18"/>
                      <a:pt x="29" y="0"/>
                    </a:cubicBezTo>
                    <a:cubicBezTo>
                      <a:pt x="25" y="7"/>
                      <a:pt x="25" y="26"/>
                      <a:pt x="22" y="30"/>
                    </a:cubicBezTo>
                    <a:cubicBezTo>
                      <a:pt x="20" y="34"/>
                      <a:pt x="10" y="40"/>
                      <a:pt x="0" y="4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cxnSp>
          <p:nvCxnSpPr>
            <p:cNvPr id="10" name="Connecteur droit avec flèche 9"/>
            <p:cNvCxnSpPr/>
            <p:nvPr/>
          </p:nvCxnSpPr>
          <p:spPr>
            <a:xfrm>
              <a:off x="1728728" y="3670426"/>
              <a:ext cx="1837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e 16"/>
            <p:cNvGrpSpPr>
              <a:grpSpLocks noChangeAspect="1"/>
            </p:cNvGrpSpPr>
            <p:nvPr/>
          </p:nvGrpSpPr>
          <p:grpSpPr>
            <a:xfrm>
              <a:off x="7063875" y="3515121"/>
              <a:ext cx="563085" cy="291091"/>
              <a:chOff x="9132045" y="3418535"/>
              <a:chExt cx="978024" cy="505592"/>
            </a:xfrm>
          </p:grpSpPr>
          <p:cxnSp>
            <p:nvCxnSpPr>
              <p:cNvPr id="86" name="Connecteur droit 85"/>
              <p:cNvCxnSpPr/>
              <p:nvPr/>
            </p:nvCxnSpPr>
            <p:spPr>
              <a:xfrm>
                <a:off x="9860338" y="3430205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necteur droit 102"/>
              <p:cNvCxnSpPr/>
              <p:nvPr/>
            </p:nvCxnSpPr>
            <p:spPr>
              <a:xfrm>
                <a:off x="9436845" y="3418535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eur droit 103"/>
              <p:cNvCxnSpPr/>
              <p:nvPr/>
            </p:nvCxnSpPr>
            <p:spPr>
              <a:xfrm>
                <a:off x="9589245" y="3570935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108"/>
              <p:cNvCxnSpPr/>
              <p:nvPr/>
            </p:nvCxnSpPr>
            <p:spPr>
              <a:xfrm>
                <a:off x="9741645" y="3723335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109"/>
              <p:cNvCxnSpPr/>
              <p:nvPr/>
            </p:nvCxnSpPr>
            <p:spPr>
              <a:xfrm>
                <a:off x="9894045" y="3875735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eur droit 117"/>
              <p:cNvCxnSpPr/>
              <p:nvPr/>
            </p:nvCxnSpPr>
            <p:spPr>
              <a:xfrm>
                <a:off x="9132045" y="3466927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necteur droit 118"/>
              <p:cNvCxnSpPr/>
              <p:nvPr/>
            </p:nvCxnSpPr>
            <p:spPr>
              <a:xfrm>
                <a:off x="9284445" y="3619327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Connecteur droit 119"/>
              <p:cNvCxnSpPr/>
              <p:nvPr/>
            </p:nvCxnSpPr>
            <p:spPr>
              <a:xfrm>
                <a:off x="9436845" y="3771727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cteur droit 120"/>
              <p:cNvCxnSpPr/>
              <p:nvPr/>
            </p:nvCxnSpPr>
            <p:spPr>
              <a:xfrm>
                <a:off x="9589245" y="3924127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necteur droit 129"/>
              <p:cNvCxnSpPr/>
              <p:nvPr/>
            </p:nvCxnSpPr>
            <p:spPr>
              <a:xfrm>
                <a:off x="9132045" y="3801087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ZoneTexte 11"/>
            <p:cNvSpPr txBox="1"/>
            <p:nvPr/>
          </p:nvSpPr>
          <p:spPr>
            <a:xfrm>
              <a:off x="1718083" y="3149809"/>
              <a:ext cx="1844031" cy="50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RT</a:t>
              </a:r>
            </a:p>
            <a:p>
              <a:pPr algn="ctr"/>
              <a:r>
                <a:rPr lang="en-US" sz="1200" dirty="0" err="1"/>
                <a:t>SMARTer</a:t>
              </a:r>
              <a:r>
                <a:rPr lang="en-US" sz="1200" dirty="0"/>
                <a:t>™ </a:t>
              </a:r>
              <a:r>
                <a:rPr lang="en-US" sz="1200" dirty="0" smtClean="0"/>
                <a:t>PCR cDNA Kit</a:t>
              </a:r>
              <a:endParaRPr lang="en-US" sz="1200" b="1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6382" y="3750522"/>
              <a:ext cx="625650" cy="643855"/>
            </a:xfrm>
            <a:prstGeom prst="rect">
              <a:avLst/>
            </a:prstGeom>
          </p:spPr>
        </p:pic>
        <p:cxnSp>
          <p:nvCxnSpPr>
            <p:cNvPr id="137" name="Connecteur droit avec flèche 136"/>
            <p:cNvCxnSpPr/>
            <p:nvPr/>
          </p:nvCxnSpPr>
          <p:spPr>
            <a:xfrm>
              <a:off x="5057013" y="3670426"/>
              <a:ext cx="1837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ZoneTexte 137"/>
            <p:cNvSpPr txBox="1"/>
            <p:nvPr/>
          </p:nvSpPr>
          <p:spPr>
            <a:xfrm>
              <a:off x="5057013" y="3152161"/>
              <a:ext cx="1833762" cy="50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Target enrichment</a:t>
              </a:r>
            </a:p>
            <a:p>
              <a:pPr algn="ctr"/>
              <a:r>
                <a:rPr lang="en-US" sz="1200" dirty="0" err="1" smtClean="0"/>
                <a:t>SureSelect</a:t>
              </a:r>
              <a:r>
                <a:rPr lang="en-US" sz="1200" dirty="0" smtClean="0"/>
                <a:t> XT</a:t>
              </a:r>
              <a:endParaRPr lang="en-US" sz="1200" b="1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6"/>
            <a:srcRect t="24222" b="24667"/>
            <a:stretch/>
          </p:blipFill>
          <p:spPr>
            <a:xfrm>
              <a:off x="5196655" y="3703530"/>
              <a:ext cx="1632130" cy="625650"/>
            </a:xfrm>
            <a:prstGeom prst="rect">
              <a:avLst/>
            </a:prstGeom>
          </p:spPr>
        </p:pic>
        <p:grpSp>
          <p:nvGrpSpPr>
            <p:cNvPr id="139" name="Groupe 138"/>
            <p:cNvGrpSpPr>
              <a:grpSpLocks noChangeAspect="1"/>
            </p:cNvGrpSpPr>
            <p:nvPr/>
          </p:nvGrpSpPr>
          <p:grpSpPr>
            <a:xfrm>
              <a:off x="3687420" y="3364263"/>
              <a:ext cx="1220017" cy="625920"/>
              <a:chOff x="3661219" y="3778140"/>
              <a:chExt cx="2198712" cy="1128036"/>
            </a:xfrm>
          </p:grpSpPr>
          <p:cxnSp>
            <p:nvCxnSpPr>
              <p:cNvPr id="140" name="Connecteur droit 139"/>
              <p:cNvCxnSpPr/>
              <p:nvPr/>
            </p:nvCxnSpPr>
            <p:spPr>
              <a:xfrm>
                <a:off x="3724843" y="423534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cteur droit 140"/>
              <p:cNvCxnSpPr/>
              <p:nvPr/>
            </p:nvCxnSpPr>
            <p:spPr>
              <a:xfrm>
                <a:off x="3877243" y="438774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onnecteur droit 141"/>
              <p:cNvCxnSpPr/>
              <p:nvPr/>
            </p:nvCxnSpPr>
            <p:spPr>
              <a:xfrm>
                <a:off x="5140831" y="3824195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necteur droit 142"/>
              <p:cNvCxnSpPr/>
              <p:nvPr/>
            </p:nvCxnSpPr>
            <p:spPr>
              <a:xfrm>
                <a:off x="5185219" y="395189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necteur droit 143"/>
              <p:cNvCxnSpPr/>
              <p:nvPr/>
            </p:nvCxnSpPr>
            <p:spPr>
              <a:xfrm>
                <a:off x="5337619" y="410429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necteur droit 144"/>
              <p:cNvCxnSpPr/>
              <p:nvPr/>
            </p:nvCxnSpPr>
            <p:spPr>
              <a:xfrm>
                <a:off x="4694312" y="378981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eur droit 145"/>
              <p:cNvCxnSpPr/>
              <p:nvPr/>
            </p:nvCxnSpPr>
            <p:spPr>
              <a:xfrm>
                <a:off x="4846712" y="394221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necteur droit 146"/>
              <p:cNvCxnSpPr/>
              <p:nvPr/>
            </p:nvCxnSpPr>
            <p:spPr>
              <a:xfrm>
                <a:off x="4999112" y="4094610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cteur droit 147"/>
              <p:cNvCxnSpPr/>
              <p:nvPr/>
            </p:nvCxnSpPr>
            <p:spPr>
              <a:xfrm>
                <a:off x="5151512" y="424701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eur droit 148"/>
              <p:cNvCxnSpPr/>
              <p:nvPr/>
            </p:nvCxnSpPr>
            <p:spPr>
              <a:xfrm>
                <a:off x="5303912" y="439941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necteur droit 149"/>
              <p:cNvCxnSpPr/>
              <p:nvPr/>
            </p:nvCxnSpPr>
            <p:spPr>
              <a:xfrm>
                <a:off x="5456312" y="455181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Connecteur droit 150"/>
              <p:cNvCxnSpPr/>
              <p:nvPr/>
            </p:nvCxnSpPr>
            <p:spPr>
              <a:xfrm>
                <a:off x="5608712" y="470421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eur droit 151"/>
              <p:cNvCxnSpPr/>
              <p:nvPr/>
            </p:nvCxnSpPr>
            <p:spPr>
              <a:xfrm>
                <a:off x="5491507" y="3964925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Connecteur droit 152"/>
              <p:cNvCxnSpPr/>
              <p:nvPr/>
            </p:nvCxnSpPr>
            <p:spPr>
              <a:xfrm>
                <a:off x="5643907" y="4117325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Connecteur droit 153"/>
              <p:cNvCxnSpPr/>
              <p:nvPr/>
            </p:nvCxnSpPr>
            <p:spPr>
              <a:xfrm>
                <a:off x="4270819" y="377814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Connecteur droit 154"/>
              <p:cNvCxnSpPr/>
              <p:nvPr/>
            </p:nvCxnSpPr>
            <p:spPr>
              <a:xfrm>
                <a:off x="4423219" y="393054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Connecteur droit 155"/>
              <p:cNvCxnSpPr/>
              <p:nvPr/>
            </p:nvCxnSpPr>
            <p:spPr>
              <a:xfrm>
                <a:off x="4575619" y="4082940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Connecteur droit 156"/>
              <p:cNvCxnSpPr/>
              <p:nvPr/>
            </p:nvCxnSpPr>
            <p:spPr>
              <a:xfrm>
                <a:off x="4728019" y="4235340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Connecteur droit 157"/>
              <p:cNvCxnSpPr/>
              <p:nvPr/>
            </p:nvCxnSpPr>
            <p:spPr>
              <a:xfrm>
                <a:off x="4880419" y="4387740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eur droit 158"/>
              <p:cNvCxnSpPr/>
              <p:nvPr/>
            </p:nvCxnSpPr>
            <p:spPr>
              <a:xfrm>
                <a:off x="5032819" y="4540140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159"/>
              <p:cNvCxnSpPr/>
              <p:nvPr/>
            </p:nvCxnSpPr>
            <p:spPr>
              <a:xfrm>
                <a:off x="5185219" y="469254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cteur droit 160"/>
              <p:cNvCxnSpPr/>
              <p:nvPr/>
            </p:nvCxnSpPr>
            <p:spPr>
              <a:xfrm>
                <a:off x="4467607" y="467602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cteur droit 161"/>
              <p:cNvCxnSpPr/>
              <p:nvPr/>
            </p:nvCxnSpPr>
            <p:spPr>
              <a:xfrm>
                <a:off x="4620007" y="482842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cteur droit 162"/>
              <p:cNvCxnSpPr/>
              <p:nvPr/>
            </p:nvCxnSpPr>
            <p:spPr>
              <a:xfrm>
                <a:off x="5491507" y="4318117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cteur droit 163"/>
              <p:cNvCxnSpPr/>
              <p:nvPr/>
            </p:nvCxnSpPr>
            <p:spPr>
              <a:xfrm>
                <a:off x="5643907" y="4470517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cteur droit 164"/>
              <p:cNvCxnSpPr/>
              <p:nvPr/>
            </p:nvCxnSpPr>
            <p:spPr>
              <a:xfrm>
                <a:off x="3966019" y="3826532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cteur droit 165"/>
              <p:cNvCxnSpPr/>
              <p:nvPr/>
            </p:nvCxnSpPr>
            <p:spPr>
              <a:xfrm>
                <a:off x="4118419" y="3978932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cteur droit 166"/>
              <p:cNvCxnSpPr/>
              <p:nvPr/>
            </p:nvCxnSpPr>
            <p:spPr>
              <a:xfrm>
                <a:off x="4270819" y="413133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cteur droit 167"/>
              <p:cNvCxnSpPr/>
              <p:nvPr/>
            </p:nvCxnSpPr>
            <p:spPr>
              <a:xfrm>
                <a:off x="4423219" y="428373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cteur droit 168"/>
              <p:cNvCxnSpPr/>
              <p:nvPr/>
            </p:nvCxnSpPr>
            <p:spPr>
              <a:xfrm>
                <a:off x="4575619" y="443613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necteur droit 169"/>
              <p:cNvCxnSpPr/>
              <p:nvPr/>
            </p:nvCxnSpPr>
            <p:spPr>
              <a:xfrm>
                <a:off x="4728019" y="458853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necteur droit 170"/>
              <p:cNvCxnSpPr/>
              <p:nvPr/>
            </p:nvCxnSpPr>
            <p:spPr>
              <a:xfrm>
                <a:off x="4010407" y="4572016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Connecteur droit 171"/>
              <p:cNvCxnSpPr/>
              <p:nvPr/>
            </p:nvCxnSpPr>
            <p:spPr>
              <a:xfrm>
                <a:off x="4162807" y="4724416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necteur droit 172"/>
              <p:cNvCxnSpPr/>
              <p:nvPr/>
            </p:nvCxnSpPr>
            <p:spPr>
              <a:xfrm>
                <a:off x="4315207" y="4876816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necteur droit 173"/>
              <p:cNvCxnSpPr/>
              <p:nvPr/>
            </p:nvCxnSpPr>
            <p:spPr>
              <a:xfrm>
                <a:off x="3661219" y="3855892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Connecteur droit 174"/>
              <p:cNvCxnSpPr/>
              <p:nvPr/>
            </p:nvCxnSpPr>
            <p:spPr>
              <a:xfrm>
                <a:off x="5032819" y="4848059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Connecteur droit 175"/>
              <p:cNvCxnSpPr/>
              <p:nvPr/>
            </p:nvCxnSpPr>
            <p:spPr>
              <a:xfrm>
                <a:off x="3813619" y="4008292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onnecteur droit 176"/>
              <p:cNvCxnSpPr/>
              <p:nvPr/>
            </p:nvCxnSpPr>
            <p:spPr>
              <a:xfrm>
                <a:off x="3966019" y="4160692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eur droit 177"/>
              <p:cNvCxnSpPr/>
              <p:nvPr/>
            </p:nvCxnSpPr>
            <p:spPr>
              <a:xfrm>
                <a:off x="4118419" y="4313092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onnecteur droit 178"/>
              <p:cNvCxnSpPr/>
              <p:nvPr/>
            </p:nvCxnSpPr>
            <p:spPr>
              <a:xfrm>
                <a:off x="4270819" y="4465492"/>
                <a:ext cx="216024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necteur droit 179"/>
              <p:cNvCxnSpPr/>
              <p:nvPr/>
            </p:nvCxnSpPr>
            <p:spPr>
              <a:xfrm>
                <a:off x="4740290" y="4692540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cteur droit 180"/>
              <p:cNvCxnSpPr/>
              <p:nvPr/>
            </p:nvCxnSpPr>
            <p:spPr>
              <a:xfrm>
                <a:off x="3705607" y="4601376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eur droit 181"/>
              <p:cNvCxnSpPr/>
              <p:nvPr/>
            </p:nvCxnSpPr>
            <p:spPr>
              <a:xfrm>
                <a:off x="3858007" y="4753776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cteur droit 182"/>
              <p:cNvCxnSpPr/>
              <p:nvPr/>
            </p:nvCxnSpPr>
            <p:spPr>
              <a:xfrm>
                <a:off x="4010407" y="4906176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eur droit 183"/>
              <p:cNvCxnSpPr/>
              <p:nvPr/>
            </p:nvCxnSpPr>
            <p:spPr>
              <a:xfrm>
                <a:off x="5580283" y="4876816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5" name="Connecteur droit avec flèche 184"/>
            <p:cNvCxnSpPr/>
            <p:nvPr/>
          </p:nvCxnSpPr>
          <p:spPr>
            <a:xfrm>
              <a:off x="7688080" y="3670426"/>
              <a:ext cx="18374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ZoneTexte 185"/>
            <p:cNvSpPr txBox="1"/>
            <p:nvPr/>
          </p:nvSpPr>
          <p:spPr>
            <a:xfrm>
              <a:off x="7676688" y="3152161"/>
              <a:ext cx="1915591" cy="502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Library construction</a:t>
              </a:r>
            </a:p>
            <a:p>
              <a:pPr algn="ctr"/>
              <a:r>
                <a:rPr lang="en-US" sz="1200" dirty="0" err="1" smtClean="0"/>
                <a:t>SMRTbell</a:t>
              </a:r>
              <a:endParaRPr lang="en-US" sz="1200" b="1" dirty="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7"/>
            <a:srcRect l="9470" t="27036" r="8006" b="24924"/>
            <a:stretch/>
          </p:blipFill>
          <p:spPr>
            <a:xfrm>
              <a:off x="7903277" y="3757559"/>
              <a:ext cx="1407060" cy="405565"/>
            </a:xfrm>
            <a:prstGeom prst="rect">
              <a:avLst/>
            </a:prstGeom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 rotWithShape="1">
            <a:blip r:embed="rId8"/>
            <a:srcRect l="62848" t="4502" b="13270"/>
            <a:stretch/>
          </p:blipFill>
          <p:spPr>
            <a:xfrm>
              <a:off x="9707637" y="2860351"/>
              <a:ext cx="1419495" cy="1607064"/>
            </a:xfrm>
            <a:prstGeom prst="rect">
              <a:avLst/>
            </a:prstGeom>
          </p:spPr>
        </p:pic>
        <p:cxnSp>
          <p:nvCxnSpPr>
            <p:cNvPr id="289" name="Connecteur droit 288"/>
            <p:cNvCxnSpPr>
              <a:endCxn id="15" idx="1"/>
            </p:cNvCxnSpPr>
            <p:nvPr/>
          </p:nvCxnSpPr>
          <p:spPr>
            <a:xfrm flipV="1">
              <a:off x="3447471" y="4016355"/>
              <a:ext cx="1749184" cy="5960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Connecteur droit 290"/>
            <p:cNvCxnSpPr>
              <a:endCxn id="15" idx="3"/>
            </p:cNvCxnSpPr>
            <p:nvPr/>
          </p:nvCxnSpPr>
          <p:spPr>
            <a:xfrm flipH="1" flipV="1">
              <a:off x="6828785" y="4016355"/>
              <a:ext cx="1697082" cy="5998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52</a:t>
            </a:fld>
            <a:endParaRPr lang="en-US"/>
          </a:p>
        </p:txBody>
      </p:sp>
      <p:grpSp>
        <p:nvGrpSpPr>
          <p:cNvPr id="250" name="Groupe 249"/>
          <p:cNvGrpSpPr/>
          <p:nvPr/>
        </p:nvGrpSpPr>
        <p:grpSpPr>
          <a:xfrm>
            <a:off x="-17693" y="37684"/>
            <a:ext cx="12288274" cy="396000"/>
            <a:chOff x="-17693" y="29275"/>
            <a:chExt cx="12288274" cy="396000"/>
          </a:xfrm>
        </p:grpSpPr>
        <p:sp>
          <p:nvSpPr>
            <p:cNvPr id="280" name="Forme libre 279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281" name="Forme libre 280"/>
            <p:cNvSpPr/>
            <p:nvPr/>
          </p:nvSpPr>
          <p:spPr>
            <a:xfrm>
              <a:off x="3732548" y="85341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282" name="Forme libre 281"/>
            <p:cNvSpPr/>
            <p:nvPr/>
          </p:nvSpPr>
          <p:spPr>
            <a:xfrm>
              <a:off x="7579519" y="29275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</p:grpSp>
      <p:sp>
        <p:nvSpPr>
          <p:cNvPr id="283" name="ZoneTexte 282"/>
          <p:cNvSpPr txBox="1"/>
          <p:nvPr/>
        </p:nvSpPr>
        <p:spPr>
          <a:xfrm>
            <a:off x="2229884" y="485617"/>
            <a:ext cx="77322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Projets en cours</a:t>
            </a:r>
          </a:p>
          <a:p>
            <a:pPr algn="ctr"/>
            <a:r>
              <a:rPr lang="fr-FR" sz="3200" dirty="0" smtClean="0"/>
              <a:t>– Séquençage long </a:t>
            </a:r>
            <a:r>
              <a:rPr lang="fr-FR" sz="3200" dirty="0" err="1" smtClean="0"/>
              <a:t>read</a:t>
            </a:r>
            <a:r>
              <a:rPr lang="fr-FR" sz="3200" dirty="0" smtClean="0"/>
              <a:t> pour RNA-</a:t>
            </a:r>
            <a:r>
              <a:rPr lang="fr-FR" sz="3200" dirty="0" err="1" smtClean="0"/>
              <a:t>seq</a:t>
            </a:r>
            <a:r>
              <a:rPr lang="fr-FR" sz="3200" dirty="0" smtClean="0"/>
              <a:t> ciblé –</a:t>
            </a:r>
            <a:endParaRPr lang="fr-FR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84" name="Image 2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49200"/>
            <a:ext cx="576000" cy="457608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10117150" y="5141358"/>
            <a:ext cx="1786345" cy="468000"/>
            <a:chOff x="5047596" y="2296032"/>
            <a:chExt cx="1786345" cy="468000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10"/>
            <a:srcRect t="6292" r="22745" b="20413"/>
            <a:stretch/>
          </p:blipFill>
          <p:spPr>
            <a:xfrm>
              <a:off x="5047596" y="2296032"/>
              <a:ext cx="1619904" cy="468000"/>
            </a:xfrm>
            <a:prstGeom prst="rect">
              <a:avLst/>
            </a:prstGeom>
          </p:spPr>
        </p:pic>
        <p:pic>
          <p:nvPicPr>
            <p:cNvPr id="285" name="Image 284"/>
            <p:cNvPicPr>
              <a:picLocks noChangeAspect="1"/>
            </p:cNvPicPr>
            <p:nvPr/>
          </p:nvPicPr>
          <p:blipFill rotWithShape="1">
            <a:blip r:embed="rId10"/>
            <a:srcRect l="77255" t="6292" b="20413"/>
            <a:stretch/>
          </p:blipFill>
          <p:spPr>
            <a:xfrm>
              <a:off x="6605452" y="2425088"/>
              <a:ext cx="228489" cy="224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0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10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8248"/>
          <a:stretch/>
        </p:blipFill>
        <p:spPr>
          <a:xfrm>
            <a:off x="11273577" y="485617"/>
            <a:ext cx="812050" cy="741063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53</a:t>
            </a:fld>
            <a:endParaRPr lang="en-US"/>
          </a:p>
        </p:txBody>
      </p:sp>
      <p:grpSp>
        <p:nvGrpSpPr>
          <p:cNvPr id="250" name="Groupe 249"/>
          <p:cNvGrpSpPr/>
          <p:nvPr/>
        </p:nvGrpSpPr>
        <p:grpSpPr>
          <a:xfrm>
            <a:off x="-17693" y="37684"/>
            <a:ext cx="12288274" cy="396000"/>
            <a:chOff x="-17693" y="29275"/>
            <a:chExt cx="12288274" cy="396000"/>
          </a:xfrm>
        </p:grpSpPr>
        <p:sp>
          <p:nvSpPr>
            <p:cNvPr id="280" name="Forme libre 279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281" name="Forme libre 280"/>
            <p:cNvSpPr/>
            <p:nvPr/>
          </p:nvSpPr>
          <p:spPr>
            <a:xfrm>
              <a:off x="3732548" y="85341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282" name="Forme libre 281"/>
            <p:cNvSpPr/>
            <p:nvPr/>
          </p:nvSpPr>
          <p:spPr>
            <a:xfrm>
              <a:off x="7579519" y="29275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</p:grpSp>
      <p:sp>
        <p:nvSpPr>
          <p:cNvPr id="283" name="ZoneTexte 282"/>
          <p:cNvSpPr txBox="1"/>
          <p:nvPr/>
        </p:nvSpPr>
        <p:spPr>
          <a:xfrm>
            <a:off x="2229884" y="485617"/>
            <a:ext cx="77322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Projets en cours</a:t>
            </a:r>
          </a:p>
          <a:p>
            <a:pPr algn="ctr"/>
            <a:r>
              <a:rPr lang="fr-FR" sz="3200" dirty="0" smtClean="0"/>
              <a:t>– Séquençage long </a:t>
            </a:r>
            <a:r>
              <a:rPr lang="fr-FR" sz="3200" dirty="0" err="1" smtClean="0"/>
              <a:t>read</a:t>
            </a:r>
            <a:r>
              <a:rPr lang="fr-FR" sz="3200" dirty="0" smtClean="0"/>
              <a:t> pour RNA-</a:t>
            </a:r>
            <a:r>
              <a:rPr lang="fr-FR" sz="3200" dirty="0" err="1" smtClean="0"/>
              <a:t>seq</a:t>
            </a:r>
            <a:r>
              <a:rPr lang="fr-FR" sz="3200" dirty="0" smtClean="0"/>
              <a:t> ciblé –</a:t>
            </a:r>
            <a:endParaRPr lang="fr-FR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84" name="Image 2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200"/>
            <a:ext cx="576000" cy="457608"/>
          </a:xfrm>
          <a:prstGeom prst="rect">
            <a:avLst/>
          </a:prstGeom>
        </p:spPr>
      </p:pic>
      <p:pic>
        <p:nvPicPr>
          <p:cNvPr id="295" name="Image 294"/>
          <p:cNvPicPr>
            <a:picLocks noChangeAspect="1"/>
          </p:cNvPicPr>
          <p:nvPr/>
        </p:nvPicPr>
        <p:blipFill rotWithShape="1">
          <a:blip r:embed="rId4"/>
          <a:srcRect l="11667" t="11495" r="11667" b="14434"/>
          <a:stretch/>
        </p:blipFill>
        <p:spPr>
          <a:xfrm>
            <a:off x="2077084" y="1562835"/>
            <a:ext cx="8037832" cy="529516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25078" y="4010362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smtClean="0"/>
              <a:t>RAD51C</a:t>
            </a:r>
            <a:endParaRPr lang="fr-FR" sz="2000" b="1" i="1" dirty="0"/>
          </a:p>
        </p:txBody>
      </p:sp>
      <p:sp>
        <p:nvSpPr>
          <p:cNvPr id="3" name="Flèche droite 2"/>
          <p:cNvSpPr/>
          <p:nvPr/>
        </p:nvSpPr>
        <p:spPr>
          <a:xfrm>
            <a:off x="1450614" y="4052585"/>
            <a:ext cx="540000" cy="31566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97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207529" y="1392245"/>
            <a:ext cx="11776942" cy="29954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3785309" y="489422"/>
            <a:ext cx="4621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Conclusion et perspectives</a:t>
            </a:r>
            <a:endParaRPr lang="fr-F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54</a:t>
            </a:fld>
            <a:endParaRPr lang="en-US"/>
          </a:p>
        </p:txBody>
      </p:sp>
      <p:grpSp>
        <p:nvGrpSpPr>
          <p:cNvPr id="29" name="Groupe 28"/>
          <p:cNvGrpSpPr/>
          <p:nvPr/>
        </p:nvGrpSpPr>
        <p:grpSpPr>
          <a:xfrm>
            <a:off x="-17693" y="37684"/>
            <a:ext cx="12288274" cy="396000"/>
            <a:chOff x="-17693" y="29275"/>
            <a:chExt cx="12288274" cy="396000"/>
          </a:xfrm>
        </p:grpSpPr>
        <p:sp>
          <p:nvSpPr>
            <p:cNvPr id="31" name="Forme libre 30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33" name="Forme libre 32"/>
            <p:cNvSpPr/>
            <p:nvPr/>
          </p:nvSpPr>
          <p:spPr>
            <a:xfrm>
              <a:off x="3732548" y="85341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34" name="Forme libre 33"/>
            <p:cNvSpPr/>
            <p:nvPr/>
          </p:nvSpPr>
          <p:spPr>
            <a:xfrm>
              <a:off x="7579519" y="29275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</p:grpSp>
      <p:grpSp>
        <p:nvGrpSpPr>
          <p:cNvPr id="102" name="Groupe 101"/>
          <p:cNvGrpSpPr/>
          <p:nvPr/>
        </p:nvGrpSpPr>
        <p:grpSpPr>
          <a:xfrm>
            <a:off x="249407" y="1392245"/>
            <a:ext cx="11693188" cy="2999561"/>
            <a:chOff x="249407" y="1550082"/>
            <a:chExt cx="11693188" cy="2999561"/>
          </a:xfrm>
        </p:grpSpPr>
        <p:grpSp>
          <p:nvGrpSpPr>
            <p:cNvPr id="100" name="Groupe 99"/>
            <p:cNvGrpSpPr/>
            <p:nvPr/>
          </p:nvGrpSpPr>
          <p:grpSpPr>
            <a:xfrm>
              <a:off x="249407" y="1953529"/>
              <a:ext cx="11693188" cy="2596114"/>
              <a:chOff x="379876" y="1953529"/>
              <a:chExt cx="11693188" cy="2596114"/>
            </a:xfrm>
          </p:grpSpPr>
          <p:grpSp>
            <p:nvGrpSpPr>
              <p:cNvPr id="78" name="Groupe 77"/>
              <p:cNvGrpSpPr/>
              <p:nvPr/>
            </p:nvGrpSpPr>
            <p:grpSpPr>
              <a:xfrm>
                <a:off x="1271877" y="3522124"/>
                <a:ext cx="10801187" cy="509772"/>
                <a:chOff x="374561" y="4675063"/>
                <a:chExt cx="10801187" cy="509772"/>
              </a:xfrm>
            </p:grpSpPr>
            <p:grpSp>
              <p:nvGrpSpPr>
                <p:cNvPr id="74" name="Groupe 73"/>
                <p:cNvGrpSpPr>
                  <a:grpSpLocks noChangeAspect="1"/>
                </p:cNvGrpSpPr>
                <p:nvPr/>
              </p:nvGrpSpPr>
              <p:grpSpPr>
                <a:xfrm>
                  <a:off x="375748" y="4675063"/>
                  <a:ext cx="10800000" cy="509772"/>
                  <a:chOff x="89075" y="4675054"/>
                  <a:chExt cx="11440504" cy="540000"/>
                </a:xfrm>
              </p:grpSpPr>
              <p:grpSp>
                <p:nvGrpSpPr>
                  <p:cNvPr id="67" name="Groupe 66"/>
                  <p:cNvGrpSpPr>
                    <a:grpSpLocks noChangeAspect="1"/>
                  </p:cNvGrpSpPr>
                  <p:nvPr/>
                </p:nvGrpSpPr>
                <p:grpSpPr>
                  <a:xfrm>
                    <a:off x="89075" y="4675054"/>
                    <a:ext cx="6547467" cy="540000"/>
                    <a:chOff x="995362" y="4848421"/>
                    <a:chExt cx="8315320" cy="685803"/>
                  </a:xfrm>
                </p:grpSpPr>
                <p:pic>
                  <p:nvPicPr>
                    <p:cNvPr id="62" name="Image 61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3900" t="1029" r="34100" b="860"/>
                    <a:stretch/>
                  </p:blipFill>
                  <p:spPr>
                    <a:xfrm rot="5400000">
                      <a:off x="5845567" y="4140000"/>
                      <a:ext cx="685803" cy="210264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3" name="Image 62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3900" t="1029" r="34100" b="860"/>
                    <a:stretch/>
                  </p:blipFill>
                  <p:spPr>
                    <a:xfrm rot="5400000">
                      <a:off x="7916458" y="4140000"/>
                      <a:ext cx="685803" cy="210264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4" name="Image 63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3900" t="1029" r="34100" b="860"/>
                    <a:stretch/>
                  </p:blipFill>
                  <p:spPr>
                    <a:xfrm rot="5400000">
                      <a:off x="3774675" y="4140000"/>
                      <a:ext cx="685803" cy="210264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5" name="Image 64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3900" t="1029" r="34100" b="860"/>
                    <a:stretch/>
                  </p:blipFill>
                  <p:spPr>
                    <a:xfrm rot="5400000">
                      <a:off x="1703783" y="4140000"/>
                      <a:ext cx="685803" cy="210264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8" name="Groupe 67"/>
                  <p:cNvGrpSpPr>
                    <a:grpSpLocks noChangeAspect="1"/>
                  </p:cNvGrpSpPr>
                  <p:nvPr/>
                </p:nvGrpSpPr>
                <p:grpSpPr>
                  <a:xfrm>
                    <a:off x="6612728" y="4675054"/>
                    <a:ext cx="4916851" cy="540000"/>
                    <a:chOff x="995362" y="4848421"/>
                    <a:chExt cx="6244429" cy="685803"/>
                  </a:xfrm>
                </p:grpSpPr>
                <p:pic>
                  <p:nvPicPr>
                    <p:cNvPr id="69" name="Image 68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3900" t="1029" r="34100" b="860"/>
                    <a:stretch/>
                  </p:blipFill>
                  <p:spPr>
                    <a:xfrm rot="5400000">
                      <a:off x="5845567" y="4140000"/>
                      <a:ext cx="685803" cy="210264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" name="Image 70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3900" t="1029" r="34100" b="860"/>
                    <a:stretch/>
                  </p:blipFill>
                  <p:spPr>
                    <a:xfrm rot="5400000">
                      <a:off x="3774675" y="4140000"/>
                      <a:ext cx="685803" cy="210264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2" name="Image 71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33900" t="1029" r="34100" b="860"/>
                    <a:stretch/>
                  </p:blipFill>
                  <p:spPr>
                    <a:xfrm rot="5400000">
                      <a:off x="1703783" y="4140000"/>
                      <a:ext cx="685803" cy="2102645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75" name="Rectangle 74"/>
                <p:cNvSpPr/>
                <p:nvPr/>
              </p:nvSpPr>
              <p:spPr>
                <a:xfrm>
                  <a:off x="374561" y="4675063"/>
                  <a:ext cx="162000" cy="509772"/>
                </a:xfrm>
                <a:prstGeom prst="rect">
                  <a:avLst/>
                </a:prstGeom>
                <a:solidFill>
                  <a:srgbClr val="FF0000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536561" y="4675063"/>
                  <a:ext cx="3240000" cy="509772"/>
                </a:xfrm>
                <a:prstGeom prst="rect">
                  <a:avLst/>
                </a:prstGeom>
                <a:solidFill>
                  <a:srgbClr val="FFC000">
                    <a:alpha val="6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776560" y="4675063"/>
                  <a:ext cx="7399187" cy="509772"/>
                </a:xfrm>
                <a:prstGeom prst="rect">
                  <a:avLst/>
                </a:prstGeom>
                <a:solidFill>
                  <a:schemeClr val="bg1">
                    <a:lumMod val="50000"/>
                    <a:alpha val="6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79" name="ZoneTexte 78"/>
              <p:cNvSpPr txBox="1"/>
              <p:nvPr/>
            </p:nvSpPr>
            <p:spPr>
              <a:xfrm>
                <a:off x="379876" y="1953529"/>
                <a:ext cx="19516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u="sng" dirty="0" smtClean="0">
                    <a:solidFill>
                      <a:srgbClr val="C00000"/>
                    </a:solidFill>
                  </a:rPr>
                  <a:t>Régions </a:t>
                </a:r>
                <a:r>
                  <a:rPr lang="fr-FR" b="1" u="sng" dirty="0" err="1" smtClean="0">
                    <a:solidFill>
                      <a:srgbClr val="C00000"/>
                    </a:solidFill>
                  </a:rPr>
                  <a:t>exoniques</a:t>
                </a:r>
                <a:endParaRPr lang="fr-FR" b="1" u="sng" dirty="0" smtClean="0">
                  <a:solidFill>
                    <a:srgbClr val="C00000"/>
                  </a:solidFill>
                </a:endParaRPr>
              </a:p>
              <a:p>
                <a:r>
                  <a:rPr lang="fr-FR" dirty="0" err="1" smtClean="0">
                    <a:solidFill>
                      <a:srgbClr val="C00000"/>
                    </a:solidFill>
                  </a:rPr>
                  <a:t>Variants</a:t>
                </a:r>
                <a:r>
                  <a:rPr lang="fr-FR" dirty="0" smtClean="0">
                    <a:solidFill>
                      <a:srgbClr val="C00000"/>
                    </a:solidFill>
                  </a:rPr>
                  <a:t> non-sens </a:t>
                </a:r>
              </a:p>
              <a:p>
                <a:r>
                  <a:rPr lang="fr-FR" dirty="0">
                    <a:solidFill>
                      <a:srgbClr val="C00000"/>
                    </a:solidFill>
                  </a:rPr>
                  <a:t> </a:t>
                </a:r>
                <a:r>
                  <a:rPr lang="fr-FR" dirty="0" smtClean="0">
                    <a:solidFill>
                      <a:srgbClr val="C00000"/>
                    </a:solidFill>
                  </a:rPr>
                  <a:t>           + faux-sens</a:t>
                </a:r>
              </a:p>
              <a:p>
                <a:pPr algn="ctr"/>
                <a:r>
                  <a:rPr lang="fr-FR" sz="1600" dirty="0" smtClean="0">
                    <a:solidFill>
                      <a:srgbClr val="C00000"/>
                    </a:solidFill>
                  </a:rPr>
                  <a:t>&gt; 65 % dans </a:t>
                </a:r>
                <a:r>
                  <a:rPr lang="fr-FR" sz="1600" dirty="0" err="1" smtClean="0">
                    <a:solidFill>
                      <a:srgbClr val="C00000"/>
                    </a:solidFill>
                  </a:rPr>
                  <a:t>ClinVar</a:t>
                </a:r>
                <a:endParaRPr lang="fr-FR" sz="1600" dirty="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81" name="Connecteur droit avec flèche 80"/>
              <p:cNvCxnSpPr>
                <a:stCxn id="79" idx="2"/>
                <a:endCxn id="75" idx="0"/>
              </p:cNvCxnSpPr>
              <p:nvPr/>
            </p:nvCxnSpPr>
            <p:spPr>
              <a:xfrm flipH="1">
                <a:off x="1352877" y="3153858"/>
                <a:ext cx="2843" cy="3682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3" name="ZoneTexte 82"/>
              <p:cNvSpPr txBox="1"/>
              <p:nvPr/>
            </p:nvSpPr>
            <p:spPr>
              <a:xfrm>
                <a:off x="2331563" y="2229995"/>
                <a:ext cx="27123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b="1" u="sng" dirty="0" smtClean="0">
                    <a:solidFill>
                      <a:srgbClr val="E8AC00"/>
                    </a:solidFill>
                  </a:rPr>
                  <a:t>Régions « intra-géniques »</a:t>
                </a:r>
              </a:p>
              <a:p>
                <a:pPr algn="ctr"/>
                <a:r>
                  <a:rPr lang="fr-FR" dirty="0" err="1" smtClean="0">
                    <a:solidFill>
                      <a:srgbClr val="E8AC00"/>
                    </a:solidFill>
                  </a:rPr>
                  <a:t>Variants</a:t>
                </a:r>
                <a:r>
                  <a:rPr lang="fr-FR" dirty="0" smtClean="0">
                    <a:solidFill>
                      <a:srgbClr val="E8AC00"/>
                    </a:solidFill>
                  </a:rPr>
                  <a:t> </a:t>
                </a:r>
                <a:r>
                  <a:rPr lang="fr-FR" dirty="0" err="1" smtClean="0">
                    <a:solidFill>
                      <a:srgbClr val="E8AC00"/>
                    </a:solidFill>
                  </a:rPr>
                  <a:t>splicéogéniques</a:t>
                </a:r>
                <a:endParaRPr lang="fr-FR" dirty="0">
                  <a:solidFill>
                    <a:srgbClr val="E8AC00"/>
                  </a:solidFill>
                </a:endParaRPr>
              </a:p>
            </p:txBody>
          </p:sp>
          <p:cxnSp>
            <p:nvCxnSpPr>
              <p:cNvPr id="84" name="Connecteur droit avec flèche 83"/>
              <p:cNvCxnSpPr>
                <a:stCxn id="83" idx="2"/>
                <a:endCxn id="76" idx="0"/>
              </p:cNvCxnSpPr>
              <p:nvPr/>
            </p:nvCxnSpPr>
            <p:spPr>
              <a:xfrm flipH="1">
                <a:off x="3053877" y="2876326"/>
                <a:ext cx="633859" cy="645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ZoneTexte 86"/>
              <p:cNvSpPr txBox="1"/>
              <p:nvPr/>
            </p:nvSpPr>
            <p:spPr>
              <a:xfrm>
                <a:off x="7009482" y="2229995"/>
                <a:ext cx="27123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b="1" u="sng" dirty="0" smtClean="0">
                    <a:solidFill>
                      <a:schemeClr val="bg1">
                        <a:lumMod val="50000"/>
                      </a:schemeClr>
                    </a:solidFill>
                  </a:rPr>
                  <a:t>Régions « inter-géniques »</a:t>
                </a:r>
              </a:p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????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8" name="Connecteur droit avec flèche 87"/>
              <p:cNvCxnSpPr>
                <a:stCxn id="87" idx="2"/>
                <a:endCxn id="77" idx="0"/>
              </p:cNvCxnSpPr>
              <p:nvPr/>
            </p:nvCxnSpPr>
            <p:spPr>
              <a:xfrm>
                <a:off x="8365655" y="2876326"/>
                <a:ext cx="7815" cy="64579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avec flèche 92"/>
              <p:cNvCxnSpPr/>
              <p:nvPr/>
            </p:nvCxnSpPr>
            <p:spPr>
              <a:xfrm>
                <a:off x="1271877" y="4087979"/>
                <a:ext cx="1620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avec flèche 94"/>
              <p:cNvCxnSpPr/>
              <p:nvPr/>
            </p:nvCxnSpPr>
            <p:spPr>
              <a:xfrm>
                <a:off x="1433877" y="4087979"/>
                <a:ext cx="32400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Connecteur droit avec flèche 95"/>
              <p:cNvCxnSpPr/>
              <p:nvPr/>
            </p:nvCxnSpPr>
            <p:spPr>
              <a:xfrm>
                <a:off x="4673876" y="4087979"/>
                <a:ext cx="73980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ZoneTexte 96"/>
              <p:cNvSpPr txBox="1"/>
              <p:nvPr/>
            </p:nvSpPr>
            <p:spPr>
              <a:xfrm>
                <a:off x="1005506" y="4087978"/>
                <a:ext cx="694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smtClean="0"/>
                  <a:t>~1-2 %</a:t>
                </a:r>
              </a:p>
              <a:p>
                <a:pPr algn="ctr"/>
                <a:r>
                  <a:rPr lang="fr-FR" sz="1200" dirty="0" smtClean="0"/>
                  <a:t>génome</a:t>
                </a:r>
                <a:endParaRPr lang="fr-FR" sz="1200" dirty="0"/>
              </a:p>
            </p:txBody>
          </p:sp>
          <p:sp>
            <p:nvSpPr>
              <p:cNvPr id="98" name="ZoneTexte 97"/>
              <p:cNvSpPr txBox="1"/>
              <p:nvPr/>
            </p:nvSpPr>
            <p:spPr>
              <a:xfrm>
                <a:off x="2706506" y="4087978"/>
                <a:ext cx="694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smtClean="0"/>
                  <a:t>~30 %</a:t>
                </a:r>
              </a:p>
              <a:p>
                <a:pPr algn="ctr"/>
                <a:r>
                  <a:rPr lang="fr-FR" sz="1200" dirty="0" smtClean="0"/>
                  <a:t>génome</a:t>
                </a:r>
                <a:endParaRPr lang="fr-FR" sz="1200" dirty="0"/>
              </a:p>
            </p:txBody>
          </p:sp>
          <p:sp>
            <p:nvSpPr>
              <p:cNvPr id="99" name="ZoneTexte 98"/>
              <p:cNvSpPr txBox="1"/>
              <p:nvPr/>
            </p:nvSpPr>
            <p:spPr>
              <a:xfrm>
                <a:off x="7865579" y="4083873"/>
                <a:ext cx="694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1200" dirty="0" smtClean="0"/>
                  <a:t>&gt; 65 %</a:t>
                </a:r>
              </a:p>
              <a:p>
                <a:pPr algn="ctr"/>
                <a:r>
                  <a:rPr lang="fr-FR" sz="1200" dirty="0" smtClean="0"/>
                  <a:t>génome</a:t>
                </a:r>
                <a:endParaRPr lang="fr-FR" sz="1200" dirty="0"/>
              </a:p>
            </p:txBody>
          </p:sp>
        </p:grpSp>
        <p:sp>
          <p:nvSpPr>
            <p:cNvPr id="101" name="ZoneTexte 100"/>
            <p:cNvSpPr txBox="1"/>
            <p:nvPr/>
          </p:nvSpPr>
          <p:spPr>
            <a:xfrm>
              <a:off x="2609629" y="1550082"/>
              <a:ext cx="69727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b="1" dirty="0" smtClean="0"/>
                <a:t>Proportion de </a:t>
              </a:r>
              <a:r>
                <a:rPr lang="fr-FR" sz="2000" b="1" dirty="0" err="1" smtClean="0"/>
                <a:t>variants</a:t>
              </a:r>
              <a:r>
                <a:rPr lang="fr-FR" sz="2000" b="1" dirty="0" smtClean="0"/>
                <a:t> utilisables pour le diagnostic moléculaire</a:t>
              </a:r>
              <a:endParaRPr lang="fr-FR" sz="2000" b="1" dirty="0"/>
            </a:p>
          </p:txBody>
        </p:sp>
      </p:grpSp>
      <p:sp>
        <p:nvSpPr>
          <p:cNvPr id="105" name="Plus 104"/>
          <p:cNvSpPr>
            <a:spLocks noChangeAspect="1"/>
          </p:cNvSpPr>
          <p:nvPr/>
        </p:nvSpPr>
        <p:spPr>
          <a:xfrm>
            <a:off x="5826000" y="4614673"/>
            <a:ext cx="540000" cy="540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/>
          <p:cNvGrpSpPr/>
          <p:nvPr/>
        </p:nvGrpSpPr>
        <p:grpSpPr>
          <a:xfrm>
            <a:off x="592739" y="5148000"/>
            <a:ext cx="11006523" cy="1671278"/>
            <a:chOff x="625648" y="5148000"/>
            <a:chExt cx="11006523" cy="1671278"/>
          </a:xfrm>
        </p:grpSpPr>
        <p:pic>
          <p:nvPicPr>
            <p:cNvPr id="188" name="Image 1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648" y="5559278"/>
              <a:ext cx="3165712" cy="1260000"/>
            </a:xfrm>
            <a:prstGeom prst="rect">
              <a:avLst/>
            </a:prstGeom>
          </p:spPr>
        </p:pic>
        <p:pic>
          <p:nvPicPr>
            <p:cNvPr id="190" name="Image 189"/>
            <p:cNvPicPr>
              <a:picLocks noChangeAspect="1"/>
            </p:cNvPicPr>
            <p:nvPr/>
          </p:nvPicPr>
          <p:blipFill rotWithShape="1">
            <a:blip r:embed="rId4"/>
            <a:srcRect t="7910" b="6374"/>
            <a:stretch/>
          </p:blipFill>
          <p:spPr>
            <a:xfrm>
              <a:off x="5476895" y="5555346"/>
              <a:ext cx="2625001" cy="1260000"/>
            </a:xfrm>
            <a:prstGeom prst="rect">
              <a:avLst/>
            </a:prstGeom>
          </p:spPr>
        </p:pic>
        <p:grpSp>
          <p:nvGrpSpPr>
            <p:cNvPr id="1156" name="Groupe 1155"/>
            <p:cNvGrpSpPr>
              <a:grpSpLocks noChangeAspect="1"/>
            </p:cNvGrpSpPr>
            <p:nvPr/>
          </p:nvGrpSpPr>
          <p:grpSpPr>
            <a:xfrm>
              <a:off x="9787432" y="5555346"/>
              <a:ext cx="1177103" cy="1260000"/>
              <a:chOff x="8422009" y="3972374"/>
              <a:chExt cx="3199546" cy="3424908"/>
            </a:xfrm>
          </p:grpSpPr>
          <p:pic>
            <p:nvPicPr>
              <p:cNvPr id="1090" name="Image 108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0783" y="4822031"/>
                <a:ext cx="2230495" cy="1715244"/>
              </a:xfrm>
              <a:prstGeom prst="rect">
                <a:avLst/>
              </a:prstGeom>
            </p:spPr>
          </p:pic>
          <p:grpSp>
            <p:nvGrpSpPr>
              <p:cNvPr id="1091" name="Group 3"/>
              <p:cNvGrpSpPr>
                <a:grpSpLocks noChangeAspect="1"/>
              </p:cNvGrpSpPr>
              <p:nvPr/>
            </p:nvGrpSpPr>
            <p:grpSpPr bwMode="auto">
              <a:xfrm>
                <a:off x="8422009" y="3972374"/>
                <a:ext cx="3199546" cy="3424908"/>
                <a:chOff x="869" y="2597"/>
                <a:chExt cx="1082" cy="1158"/>
              </a:xfrm>
            </p:grpSpPr>
            <p:sp>
              <p:nvSpPr>
                <p:cNvPr id="1092" name="Freeform 4"/>
                <p:cNvSpPr>
                  <a:spLocks noEditPoints="1"/>
                </p:cNvSpPr>
                <p:nvPr/>
              </p:nvSpPr>
              <p:spPr bwMode="auto">
                <a:xfrm>
                  <a:off x="869" y="2597"/>
                  <a:ext cx="1082" cy="1158"/>
                </a:xfrm>
                <a:custGeom>
                  <a:avLst/>
                  <a:gdLst>
                    <a:gd name="T0" fmla="*/ 6557 w 433"/>
                    <a:gd name="T1" fmla="*/ 2393 h 434"/>
                    <a:gd name="T2" fmla="*/ 5308 w 433"/>
                    <a:gd name="T3" fmla="*/ 739 h 434"/>
                    <a:gd name="T4" fmla="*/ 4465 w 433"/>
                    <a:gd name="T5" fmla="*/ 115 h 434"/>
                    <a:gd name="T6" fmla="*/ 3341 w 433"/>
                    <a:gd name="T7" fmla="*/ 21 h 434"/>
                    <a:gd name="T8" fmla="*/ 2436 w 433"/>
                    <a:gd name="T9" fmla="*/ 171 h 434"/>
                    <a:gd name="T10" fmla="*/ 1592 w 433"/>
                    <a:gd name="T11" fmla="*/ 760 h 434"/>
                    <a:gd name="T12" fmla="*/ 762 w 433"/>
                    <a:gd name="T13" fmla="*/ 2129 h 434"/>
                    <a:gd name="T14" fmla="*/ 0 w 433"/>
                    <a:gd name="T15" fmla="*/ 3743 h 434"/>
                    <a:gd name="T16" fmla="*/ 92 w 433"/>
                    <a:gd name="T17" fmla="*/ 4920 h 434"/>
                    <a:gd name="T18" fmla="*/ 605 w 433"/>
                    <a:gd name="T19" fmla="*/ 6116 h 434"/>
                    <a:gd name="T20" fmla="*/ 1604 w 433"/>
                    <a:gd name="T21" fmla="*/ 7199 h 434"/>
                    <a:gd name="T22" fmla="*/ 3278 w 433"/>
                    <a:gd name="T23" fmla="*/ 7925 h 434"/>
                    <a:gd name="T24" fmla="*/ 4183 w 433"/>
                    <a:gd name="T25" fmla="*/ 7823 h 434"/>
                    <a:gd name="T26" fmla="*/ 5620 w 433"/>
                    <a:gd name="T27" fmla="*/ 7255 h 434"/>
                    <a:gd name="T28" fmla="*/ 6132 w 433"/>
                    <a:gd name="T29" fmla="*/ 5718 h 434"/>
                    <a:gd name="T30" fmla="*/ 262 w 433"/>
                    <a:gd name="T31" fmla="*/ 2642 h 434"/>
                    <a:gd name="T32" fmla="*/ 6462 w 433"/>
                    <a:gd name="T33" fmla="*/ 2492 h 434"/>
                    <a:gd name="T34" fmla="*/ 5475 w 433"/>
                    <a:gd name="T35" fmla="*/ 1516 h 434"/>
                    <a:gd name="T36" fmla="*/ 5412 w 433"/>
                    <a:gd name="T37" fmla="*/ 1537 h 434"/>
                    <a:gd name="T38" fmla="*/ 5245 w 433"/>
                    <a:gd name="T39" fmla="*/ 1310 h 434"/>
                    <a:gd name="T40" fmla="*/ 4433 w 433"/>
                    <a:gd name="T41" fmla="*/ 248 h 434"/>
                    <a:gd name="T42" fmla="*/ 4071 w 433"/>
                    <a:gd name="T43" fmla="*/ 547 h 434"/>
                    <a:gd name="T44" fmla="*/ 3433 w 433"/>
                    <a:gd name="T45" fmla="*/ 739 h 434"/>
                    <a:gd name="T46" fmla="*/ 2809 w 433"/>
                    <a:gd name="T47" fmla="*/ 590 h 434"/>
                    <a:gd name="T48" fmla="*/ 1979 w 433"/>
                    <a:gd name="T49" fmla="*/ 1003 h 434"/>
                    <a:gd name="T50" fmla="*/ 917 w 433"/>
                    <a:gd name="T51" fmla="*/ 1558 h 434"/>
                    <a:gd name="T52" fmla="*/ 967 w 433"/>
                    <a:gd name="T53" fmla="*/ 2092 h 434"/>
                    <a:gd name="T54" fmla="*/ 792 w 433"/>
                    <a:gd name="T55" fmla="*/ 2356 h 434"/>
                    <a:gd name="T56" fmla="*/ 355 w 433"/>
                    <a:gd name="T57" fmla="*/ 2756 h 434"/>
                    <a:gd name="T58" fmla="*/ 667 w 433"/>
                    <a:gd name="T59" fmla="*/ 3896 h 434"/>
                    <a:gd name="T60" fmla="*/ 217 w 433"/>
                    <a:gd name="T61" fmla="*/ 4883 h 434"/>
                    <a:gd name="T62" fmla="*/ 762 w 433"/>
                    <a:gd name="T63" fmla="*/ 4712 h 434"/>
                    <a:gd name="T64" fmla="*/ 655 w 433"/>
                    <a:gd name="T65" fmla="*/ 5411 h 434"/>
                    <a:gd name="T66" fmla="*/ 1229 w 433"/>
                    <a:gd name="T67" fmla="*/ 6913 h 434"/>
                    <a:gd name="T68" fmla="*/ 1624 w 433"/>
                    <a:gd name="T69" fmla="*/ 6969 h 434"/>
                    <a:gd name="T70" fmla="*/ 2261 w 433"/>
                    <a:gd name="T71" fmla="*/ 7028 h 434"/>
                    <a:gd name="T72" fmla="*/ 2686 w 433"/>
                    <a:gd name="T73" fmla="*/ 7562 h 434"/>
                    <a:gd name="T74" fmla="*/ 4008 w 433"/>
                    <a:gd name="T75" fmla="*/ 7754 h 434"/>
                    <a:gd name="T76" fmla="*/ 4028 w 433"/>
                    <a:gd name="T77" fmla="*/ 7674 h 434"/>
                    <a:gd name="T78" fmla="*/ 4933 w 433"/>
                    <a:gd name="T79" fmla="*/ 7354 h 434"/>
                    <a:gd name="T80" fmla="*/ 4121 w 433"/>
                    <a:gd name="T81" fmla="*/ 7468 h 434"/>
                    <a:gd name="T82" fmla="*/ 2966 w 433"/>
                    <a:gd name="T83" fmla="*/ 7140 h 434"/>
                    <a:gd name="T84" fmla="*/ 2291 w 433"/>
                    <a:gd name="T85" fmla="*/ 6876 h 434"/>
                    <a:gd name="T86" fmla="*/ 1217 w 433"/>
                    <a:gd name="T87" fmla="*/ 5569 h 434"/>
                    <a:gd name="T88" fmla="*/ 792 w 433"/>
                    <a:gd name="T89" fmla="*/ 3874 h 434"/>
                    <a:gd name="T90" fmla="*/ 1042 w 433"/>
                    <a:gd name="T91" fmla="*/ 2321 h 434"/>
                    <a:gd name="T92" fmla="*/ 1449 w 433"/>
                    <a:gd name="T93" fmla="*/ 2108 h 434"/>
                    <a:gd name="T94" fmla="*/ 2012 w 433"/>
                    <a:gd name="T95" fmla="*/ 1558 h 434"/>
                    <a:gd name="T96" fmla="*/ 3403 w 433"/>
                    <a:gd name="T97" fmla="*/ 891 h 434"/>
                    <a:gd name="T98" fmla="*/ 4883 w 433"/>
                    <a:gd name="T99" fmla="*/ 1516 h 434"/>
                    <a:gd name="T100" fmla="*/ 6162 w 433"/>
                    <a:gd name="T101" fmla="*/ 3359 h 434"/>
                    <a:gd name="T102" fmla="*/ 6057 w 433"/>
                    <a:gd name="T103" fmla="*/ 4600 h 434"/>
                    <a:gd name="T104" fmla="*/ 5745 w 433"/>
                    <a:gd name="T105" fmla="*/ 5625 h 434"/>
                    <a:gd name="T106" fmla="*/ 5525 w 433"/>
                    <a:gd name="T107" fmla="*/ 7161 h 434"/>
                    <a:gd name="T108" fmla="*/ 5475 w 433"/>
                    <a:gd name="T109" fmla="*/ 6513 h 434"/>
                    <a:gd name="T110" fmla="*/ 5600 w 433"/>
                    <a:gd name="T111" fmla="*/ 6286 h 434"/>
                    <a:gd name="T112" fmla="*/ 6307 w 433"/>
                    <a:gd name="T113" fmla="*/ 5240 h 434"/>
                    <a:gd name="T114" fmla="*/ 6212 w 433"/>
                    <a:gd name="T115" fmla="*/ 4784 h 434"/>
                    <a:gd name="T116" fmla="*/ 6070 w 433"/>
                    <a:gd name="T117" fmla="*/ 3816 h 434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</a:gdLst>
                  <a:ahLst/>
                  <a:cxnLst>
                    <a:cxn ang="T118">
                      <a:pos x="T0" y="T1"/>
                    </a:cxn>
                    <a:cxn ang="T119">
                      <a:pos x="T2" y="T3"/>
                    </a:cxn>
                    <a:cxn ang="T120">
                      <a:pos x="T4" y="T5"/>
                    </a:cxn>
                    <a:cxn ang="T121">
                      <a:pos x="T6" y="T7"/>
                    </a:cxn>
                    <a:cxn ang="T122">
                      <a:pos x="T8" y="T9"/>
                    </a:cxn>
                    <a:cxn ang="T123">
                      <a:pos x="T10" y="T11"/>
                    </a:cxn>
                    <a:cxn ang="T124">
                      <a:pos x="T12" y="T13"/>
                    </a:cxn>
                    <a:cxn ang="T125">
                      <a:pos x="T14" y="T15"/>
                    </a:cxn>
                    <a:cxn ang="T126">
                      <a:pos x="T16" y="T17"/>
                    </a:cxn>
                    <a:cxn ang="T127">
                      <a:pos x="T18" y="T19"/>
                    </a:cxn>
                    <a:cxn ang="T128">
                      <a:pos x="T20" y="T21"/>
                    </a:cxn>
                    <a:cxn ang="T129">
                      <a:pos x="T22" y="T23"/>
                    </a:cxn>
                    <a:cxn ang="T130">
                      <a:pos x="T24" y="T25"/>
                    </a:cxn>
                    <a:cxn ang="T131">
                      <a:pos x="T26" y="T27"/>
                    </a:cxn>
                    <a:cxn ang="T132">
                      <a:pos x="T28" y="T29"/>
                    </a:cxn>
                    <a:cxn ang="T133">
                      <a:pos x="T30" y="T31"/>
                    </a:cxn>
                    <a:cxn ang="T134">
                      <a:pos x="T32" y="T33"/>
                    </a:cxn>
                    <a:cxn ang="T135">
                      <a:pos x="T34" y="T35"/>
                    </a:cxn>
                    <a:cxn ang="T136">
                      <a:pos x="T36" y="T37"/>
                    </a:cxn>
                    <a:cxn ang="T137">
                      <a:pos x="T38" y="T39"/>
                    </a:cxn>
                    <a:cxn ang="T138">
                      <a:pos x="T40" y="T41"/>
                    </a:cxn>
                    <a:cxn ang="T139">
                      <a:pos x="T42" y="T43"/>
                    </a:cxn>
                    <a:cxn ang="T140">
                      <a:pos x="T44" y="T45"/>
                    </a:cxn>
                    <a:cxn ang="T141">
                      <a:pos x="T46" y="T47"/>
                    </a:cxn>
                    <a:cxn ang="T142">
                      <a:pos x="T48" y="T49"/>
                    </a:cxn>
                    <a:cxn ang="T143">
                      <a:pos x="T50" y="T51"/>
                    </a:cxn>
                    <a:cxn ang="T144">
                      <a:pos x="T52" y="T53"/>
                    </a:cxn>
                    <a:cxn ang="T145">
                      <a:pos x="T54" y="T55"/>
                    </a:cxn>
                    <a:cxn ang="T146">
                      <a:pos x="T56" y="T57"/>
                    </a:cxn>
                    <a:cxn ang="T147">
                      <a:pos x="T58" y="T59"/>
                    </a:cxn>
                    <a:cxn ang="T148">
                      <a:pos x="T60" y="T61"/>
                    </a:cxn>
                    <a:cxn ang="T149">
                      <a:pos x="T62" y="T63"/>
                    </a:cxn>
                    <a:cxn ang="T150">
                      <a:pos x="T64" y="T65"/>
                    </a:cxn>
                    <a:cxn ang="T151">
                      <a:pos x="T66" y="T67"/>
                    </a:cxn>
                    <a:cxn ang="T152">
                      <a:pos x="T68" y="T69"/>
                    </a:cxn>
                    <a:cxn ang="T153">
                      <a:pos x="T70" y="T71"/>
                    </a:cxn>
                    <a:cxn ang="T154">
                      <a:pos x="T72" y="T73"/>
                    </a:cxn>
                    <a:cxn ang="T155">
                      <a:pos x="T74" y="T75"/>
                    </a:cxn>
                    <a:cxn ang="T156">
                      <a:pos x="T76" y="T77"/>
                    </a:cxn>
                    <a:cxn ang="T157">
                      <a:pos x="T78" y="T79"/>
                    </a:cxn>
                    <a:cxn ang="T158">
                      <a:pos x="T80" y="T81"/>
                    </a:cxn>
                    <a:cxn ang="T159">
                      <a:pos x="T82" y="T83"/>
                    </a:cxn>
                    <a:cxn ang="T160">
                      <a:pos x="T84" y="T85"/>
                    </a:cxn>
                    <a:cxn ang="T161">
                      <a:pos x="T86" y="T87"/>
                    </a:cxn>
                    <a:cxn ang="T162">
                      <a:pos x="T88" y="T89"/>
                    </a:cxn>
                    <a:cxn ang="T163">
                      <a:pos x="T90" y="T91"/>
                    </a:cxn>
                    <a:cxn ang="T164">
                      <a:pos x="T92" y="T93"/>
                    </a:cxn>
                    <a:cxn ang="T165">
                      <a:pos x="T94" y="T95"/>
                    </a:cxn>
                    <a:cxn ang="T166">
                      <a:pos x="T96" y="T97"/>
                    </a:cxn>
                    <a:cxn ang="T167">
                      <a:pos x="T98" y="T99"/>
                    </a:cxn>
                    <a:cxn ang="T168">
                      <a:pos x="T100" y="T101"/>
                    </a:cxn>
                    <a:cxn ang="T169">
                      <a:pos x="T102" y="T103"/>
                    </a:cxn>
                    <a:cxn ang="T170">
                      <a:pos x="T104" y="T105"/>
                    </a:cxn>
                    <a:cxn ang="T171">
                      <a:pos x="T106" y="T107"/>
                    </a:cxn>
                    <a:cxn ang="T172">
                      <a:pos x="T108" y="T109"/>
                    </a:cxn>
                    <a:cxn ang="T173">
                      <a:pos x="T110" y="T111"/>
                    </a:cxn>
                    <a:cxn ang="T174">
                      <a:pos x="T112" y="T113"/>
                    </a:cxn>
                    <a:cxn ang="T175">
                      <a:pos x="T114" y="T115"/>
                    </a:cxn>
                    <a:cxn ang="T176">
                      <a:pos x="T116" y="T117"/>
                    </a:cxn>
                  </a:cxnLst>
                  <a:rect l="0" t="0" r="r" b="b"/>
                  <a:pathLst>
                    <a:path w="433" h="434">
                      <a:moveTo>
                        <a:pt x="417" y="170"/>
                      </a:moveTo>
                      <a:cubicBezTo>
                        <a:pt x="429" y="154"/>
                        <a:pt x="425" y="139"/>
                        <a:pt x="422" y="130"/>
                      </a:cubicBezTo>
                      <a:cubicBezTo>
                        <a:pt x="422" y="130"/>
                        <a:pt x="422" y="130"/>
                        <a:pt x="422" y="130"/>
                      </a:cubicBezTo>
                      <a:cubicBezTo>
                        <a:pt x="422" y="129"/>
                        <a:pt x="421" y="129"/>
                        <a:pt x="421" y="129"/>
                      </a:cubicBezTo>
                      <a:cubicBezTo>
                        <a:pt x="421" y="129"/>
                        <a:pt x="421" y="129"/>
                        <a:pt x="421" y="129"/>
                      </a:cubicBezTo>
                      <a:cubicBezTo>
                        <a:pt x="421" y="127"/>
                        <a:pt x="421" y="127"/>
                        <a:pt x="421" y="127"/>
                      </a:cubicBezTo>
                      <a:cubicBezTo>
                        <a:pt x="421" y="127"/>
                        <a:pt x="420" y="126"/>
                        <a:pt x="420" y="126"/>
                      </a:cubicBezTo>
                      <a:cubicBezTo>
                        <a:pt x="415" y="119"/>
                        <a:pt x="405" y="111"/>
                        <a:pt x="394" y="108"/>
                      </a:cubicBezTo>
                      <a:cubicBezTo>
                        <a:pt x="395" y="105"/>
                        <a:pt x="396" y="101"/>
                        <a:pt x="396" y="98"/>
                      </a:cubicBezTo>
                      <a:cubicBezTo>
                        <a:pt x="396" y="90"/>
                        <a:pt x="393" y="82"/>
                        <a:pt x="388" y="76"/>
                      </a:cubicBezTo>
                      <a:cubicBezTo>
                        <a:pt x="388" y="76"/>
                        <a:pt x="388" y="76"/>
                        <a:pt x="388" y="76"/>
                      </a:cubicBezTo>
                      <a:cubicBezTo>
                        <a:pt x="387" y="75"/>
                        <a:pt x="387" y="75"/>
                        <a:pt x="387" y="75"/>
                      </a:cubicBezTo>
                      <a:cubicBezTo>
                        <a:pt x="378" y="65"/>
                        <a:pt x="364" y="62"/>
                        <a:pt x="348" y="68"/>
                      </a:cubicBezTo>
                      <a:cubicBezTo>
                        <a:pt x="350" y="56"/>
                        <a:pt x="350" y="46"/>
                        <a:pt x="340" y="39"/>
                      </a:cubicBezTo>
                      <a:cubicBezTo>
                        <a:pt x="340" y="39"/>
                        <a:pt x="340" y="38"/>
                        <a:pt x="340" y="38"/>
                      </a:cubicBezTo>
                      <a:cubicBezTo>
                        <a:pt x="340" y="38"/>
                        <a:pt x="340" y="38"/>
                        <a:pt x="340" y="38"/>
                      </a:cubicBezTo>
                      <a:cubicBezTo>
                        <a:pt x="340" y="38"/>
                        <a:pt x="338" y="37"/>
                        <a:pt x="338" y="37"/>
                      </a:cubicBezTo>
                      <a:cubicBezTo>
                        <a:pt x="331" y="32"/>
                        <a:pt x="325" y="28"/>
                        <a:pt x="308" y="34"/>
                      </a:cubicBezTo>
                      <a:cubicBezTo>
                        <a:pt x="305" y="14"/>
                        <a:pt x="295" y="10"/>
                        <a:pt x="288" y="7"/>
                      </a:cubicBezTo>
                      <a:cubicBezTo>
                        <a:pt x="286" y="6"/>
                        <a:pt x="286" y="6"/>
                        <a:pt x="286" y="6"/>
                      </a:cubicBezTo>
                      <a:cubicBezTo>
                        <a:pt x="286" y="6"/>
                        <a:pt x="286" y="6"/>
                        <a:pt x="286" y="6"/>
                      </a:cubicBezTo>
                      <a:cubicBezTo>
                        <a:pt x="286" y="6"/>
                        <a:pt x="286" y="6"/>
                        <a:pt x="285" y="6"/>
                      </a:cubicBezTo>
                      <a:cubicBezTo>
                        <a:pt x="284" y="6"/>
                        <a:pt x="284" y="6"/>
                        <a:pt x="284" y="6"/>
                      </a:cubicBezTo>
                      <a:cubicBezTo>
                        <a:pt x="273" y="4"/>
                        <a:pt x="267" y="4"/>
                        <a:pt x="252" y="21"/>
                      </a:cubicBezTo>
                      <a:cubicBezTo>
                        <a:pt x="251" y="21"/>
                        <a:pt x="251" y="22"/>
                        <a:pt x="251" y="22"/>
                      </a:cubicBezTo>
                      <a:cubicBezTo>
                        <a:pt x="250" y="20"/>
                        <a:pt x="250" y="20"/>
                        <a:pt x="250" y="20"/>
                      </a:cubicBezTo>
                      <a:cubicBezTo>
                        <a:pt x="238" y="0"/>
                        <a:pt x="223" y="1"/>
                        <a:pt x="216" y="1"/>
                      </a:cubicBezTo>
                      <a:cubicBezTo>
                        <a:pt x="214" y="1"/>
                        <a:pt x="214" y="1"/>
                        <a:pt x="214" y="1"/>
                      </a:cubicBezTo>
                      <a:cubicBezTo>
                        <a:pt x="214" y="1"/>
                        <a:pt x="214" y="1"/>
                        <a:pt x="214" y="1"/>
                      </a:cubicBezTo>
                      <a:cubicBezTo>
                        <a:pt x="213" y="1"/>
                        <a:pt x="213" y="1"/>
                        <a:pt x="212" y="1"/>
                      </a:cubicBezTo>
                      <a:cubicBezTo>
                        <a:pt x="204" y="3"/>
                        <a:pt x="195" y="8"/>
                        <a:pt x="188" y="16"/>
                      </a:cubicBezTo>
                      <a:cubicBezTo>
                        <a:pt x="180" y="8"/>
                        <a:pt x="168" y="6"/>
                        <a:pt x="156" y="9"/>
                      </a:cubicBezTo>
                      <a:cubicBezTo>
                        <a:pt x="156" y="9"/>
                        <a:pt x="157" y="9"/>
                        <a:pt x="157" y="9"/>
                      </a:cubicBezTo>
                      <a:cubicBezTo>
                        <a:pt x="157" y="9"/>
                        <a:pt x="156" y="9"/>
                        <a:pt x="156" y="9"/>
                      </a:cubicBezTo>
                      <a:cubicBezTo>
                        <a:pt x="156" y="9"/>
                        <a:pt x="156" y="9"/>
                        <a:pt x="156" y="9"/>
                      </a:cubicBezTo>
                      <a:cubicBezTo>
                        <a:pt x="155" y="9"/>
                        <a:pt x="155" y="10"/>
                        <a:pt x="155" y="10"/>
                      </a:cubicBezTo>
                      <a:cubicBezTo>
                        <a:pt x="153" y="10"/>
                        <a:pt x="152" y="11"/>
                        <a:pt x="151" y="12"/>
                      </a:cubicBezTo>
                      <a:cubicBezTo>
                        <a:pt x="141" y="17"/>
                        <a:pt x="134" y="28"/>
                        <a:pt x="134" y="42"/>
                      </a:cubicBezTo>
                      <a:cubicBezTo>
                        <a:pt x="124" y="37"/>
                        <a:pt x="114" y="33"/>
                        <a:pt x="104" y="39"/>
                      </a:cubicBezTo>
                      <a:cubicBezTo>
                        <a:pt x="104" y="39"/>
                        <a:pt x="103" y="39"/>
                        <a:pt x="103" y="39"/>
                      </a:cubicBezTo>
                      <a:cubicBezTo>
                        <a:pt x="103" y="39"/>
                        <a:pt x="103" y="39"/>
                        <a:pt x="103" y="39"/>
                      </a:cubicBezTo>
                      <a:cubicBezTo>
                        <a:pt x="102" y="40"/>
                        <a:pt x="102" y="40"/>
                        <a:pt x="102" y="40"/>
                      </a:cubicBezTo>
                      <a:cubicBezTo>
                        <a:pt x="93" y="45"/>
                        <a:pt x="88" y="49"/>
                        <a:pt x="87" y="66"/>
                      </a:cubicBezTo>
                      <a:cubicBezTo>
                        <a:pt x="67" y="62"/>
                        <a:pt x="59" y="70"/>
                        <a:pt x="54" y="75"/>
                      </a:cubicBezTo>
                      <a:cubicBezTo>
                        <a:pt x="53" y="76"/>
                        <a:pt x="53" y="76"/>
                        <a:pt x="53" y="76"/>
                      </a:cubicBezTo>
                      <a:cubicBezTo>
                        <a:pt x="53" y="76"/>
                        <a:pt x="53" y="77"/>
                        <a:pt x="52" y="77"/>
                      </a:cubicBezTo>
                      <a:cubicBezTo>
                        <a:pt x="52" y="78"/>
                        <a:pt x="52" y="78"/>
                        <a:pt x="52" y="78"/>
                      </a:cubicBezTo>
                      <a:cubicBezTo>
                        <a:pt x="49" y="82"/>
                        <a:pt x="41" y="95"/>
                        <a:pt x="49" y="112"/>
                      </a:cubicBezTo>
                      <a:cubicBezTo>
                        <a:pt x="49" y="112"/>
                        <a:pt x="49" y="112"/>
                        <a:pt x="49" y="112"/>
                      </a:cubicBezTo>
                      <a:cubicBezTo>
                        <a:pt x="49" y="112"/>
                        <a:pt x="49" y="112"/>
                        <a:pt x="49" y="112"/>
                      </a:cubicBezTo>
                      <a:cubicBezTo>
                        <a:pt x="26" y="115"/>
                        <a:pt x="21" y="129"/>
                        <a:pt x="18" y="136"/>
                      </a:cubicBezTo>
                      <a:cubicBezTo>
                        <a:pt x="17" y="138"/>
                        <a:pt x="17" y="138"/>
                        <a:pt x="17" y="138"/>
                      </a:cubicBezTo>
                      <a:cubicBezTo>
                        <a:pt x="17" y="138"/>
                        <a:pt x="17" y="138"/>
                        <a:pt x="17" y="138"/>
                      </a:cubicBezTo>
                      <a:cubicBezTo>
                        <a:pt x="14" y="146"/>
                        <a:pt x="14" y="158"/>
                        <a:pt x="20" y="170"/>
                      </a:cubicBezTo>
                      <a:cubicBezTo>
                        <a:pt x="9" y="174"/>
                        <a:pt x="2" y="184"/>
                        <a:pt x="0" y="196"/>
                      </a:cubicBez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0" y="198"/>
                        <a:pt x="0" y="199"/>
                        <a:pt x="0" y="200"/>
                      </a:cubicBezTo>
                      <a:cubicBezTo>
                        <a:pt x="0" y="212"/>
                        <a:pt x="8" y="224"/>
                        <a:pt x="21" y="230"/>
                      </a:cubicBezTo>
                      <a:cubicBezTo>
                        <a:pt x="13" y="237"/>
                        <a:pt x="5" y="244"/>
                        <a:pt x="6" y="255"/>
                      </a:cubicBezTo>
                      <a:cubicBezTo>
                        <a:pt x="6" y="255"/>
                        <a:pt x="6" y="256"/>
                        <a:pt x="6" y="256"/>
                      </a:cubicBezTo>
                      <a:cubicBezTo>
                        <a:pt x="6" y="257"/>
                        <a:pt x="6" y="257"/>
                        <a:pt x="6" y="257"/>
                      </a:cubicBezTo>
                      <a:cubicBezTo>
                        <a:pt x="6" y="259"/>
                        <a:pt x="6" y="259"/>
                        <a:pt x="6" y="259"/>
                      </a:cubicBezTo>
                      <a:cubicBezTo>
                        <a:pt x="9" y="269"/>
                        <a:pt x="11" y="275"/>
                        <a:pt x="30" y="282"/>
                      </a:cubicBezTo>
                      <a:cubicBezTo>
                        <a:pt x="28" y="287"/>
                        <a:pt x="28" y="292"/>
                        <a:pt x="28" y="296"/>
                      </a:cubicBezTo>
                      <a:cubicBezTo>
                        <a:pt x="28" y="305"/>
                        <a:pt x="32" y="312"/>
                        <a:pt x="35" y="316"/>
                      </a:cubicBezTo>
                      <a:cubicBezTo>
                        <a:pt x="36" y="318"/>
                        <a:pt x="36" y="318"/>
                        <a:pt x="36" y="318"/>
                      </a:cubicBezTo>
                      <a:cubicBezTo>
                        <a:pt x="36" y="318"/>
                        <a:pt x="36" y="318"/>
                        <a:pt x="36" y="318"/>
                      </a:cubicBezTo>
                      <a:cubicBezTo>
                        <a:pt x="36" y="318"/>
                        <a:pt x="36" y="318"/>
                        <a:pt x="36" y="318"/>
                      </a:cubicBezTo>
                      <a:cubicBezTo>
                        <a:pt x="39" y="322"/>
                        <a:pt x="39" y="322"/>
                        <a:pt x="39" y="322"/>
                      </a:cubicBezTo>
                      <a:cubicBezTo>
                        <a:pt x="43" y="327"/>
                        <a:pt x="48" y="334"/>
                        <a:pt x="62" y="334"/>
                      </a:cubicBezTo>
                      <a:cubicBezTo>
                        <a:pt x="61" y="337"/>
                        <a:pt x="61" y="341"/>
                        <a:pt x="61" y="344"/>
                      </a:cubicBezTo>
                      <a:cubicBezTo>
                        <a:pt x="61" y="358"/>
                        <a:pt x="69" y="365"/>
                        <a:pt x="73" y="369"/>
                      </a:cubicBezTo>
                      <a:cubicBezTo>
                        <a:pt x="74" y="371"/>
                        <a:pt x="74" y="371"/>
                        <a:pt x="74" y="371"/>
                      </a:cubicBezTo>
                      <a:cubicBezTo>
                        <a:pt x="74" y="371"/>
                        <a:pt x="74" y="371"/>
                        <a:pt x="74" y="371"/>
                      </a:cubicBezTo>
                      <a:cubicBezTo>
                        <a:pt x="75" y="371"/>
                        <a:pt x="75" y="371"/>
                        <a:pt x="76" y="372"/>
                      </a:cubicBezTo>
                      <a:cubicBezTo>
                        <a:pt x="82" y="376"/>
                        <a:pt x="93" y="379"/>
                        <a:pt x="103" y="379"/>
                      </a:cubicBezTo>
                      <a:cubicBezTo>
                        <a:pt x="104" y="390"/>
                        <a:pt x="110" y="400"/>
                        <a:pt x="121" y="407"/>
                      </a:cubicBezTo>
                      <a:cubicBezTo>
                        <a:pt x="121" y="407"/>
                        <a:pt x="121" y="407"/>
                        <a:pt x="121" y="407"/>
                      </a:cubicBezTo>
                      <a:cubicBezTo>
                        <a:pt x="133" y="413"/>
                        <a:pt x="148" y="410"/>
                        <a:pt x="160" y="400"/>
                      </a:cubicBezTo>
                      <a:cubicBezTo>
                        <a:pt x="163" y="410"/>
                        <a:pt x="167" y="420"/>
                        <a:pt x="178" y="423"/>
                      </a:cubicBezTo>
                      <a:cubicBezTo>
                        <a:pt x="178" y="424"/>
                        <a:pt x="178" y="424"/>
                        <a:pt x="179" y="424"/>
                      </a:cubicBezTo>
                      <a:cubicBezTo>
                        <a:pt x="180" y="424"/>
                        <a:pt x="180" y="424"/>
                        <a:pt x="180" y="424"/>
                      </a:cubicBezTo>
                      <a:cubicBezTo>
                        <a:pt x="189" y="427"/>
                        <a:pt x="196" y="428"/>
                        <a:pt x="210" y="417"/>
                      </a:cubicBezTo>
                      <a:cubicBezTo>
                        <a:pt x="220" y="434"/>
                        <a:pt x="231" y="434"/>
                        <a:pt x="238" y="434"/>
                      </a:cubicBezTo>
                      <a:cubicBezTo>
                        <a:pt x="240" y="434"/>
                        <a:pt x="240" y="434"/>
                        <a:pt x="240" y="434"/>
                      </a:cubicBezTo>
                      <a:cubicBezTo>
                        <a:pt x="240" y="434"/>
                        <a:pt x="241" y="434"/>
                        <a:pt x="241" y="434"/>
                      </a:cubicBezTo>
                      <a:cubicBezTo>
                        <a:pt x="242" y="434"/>
                        <a:pt x="242" y="434"/>
                        <a:pt x="242" y="434"/>
                      </a:cubicBezTo>
                      <a:cubicBezTo>
                        <a:pt x="247" y="433"/>
                        <a:pt x="262" y="430"/>
                        <a:pt x="268" y="412"/>
                      </a:cubicBezTo>
                      <a:cubicBezTo>
                        <a:pt x="268" y="412"/>
                        <a:pt x="268" y="412"/>
                        <a:pt x="268" y="412"/>
                      </a:cubicBezTo>
                      <a:cubicBezTo>
                        <a:pt x="268" y="412"/>
                        <a:pt x="268" y="412"/>
                        <a:pt x="268" y="412"/>
                      </a:cubicBezTo>
                      <a:cubicBezTo>
                        <a:pt x="287" y="426"/>
                        <a:pt x="300" y="421"/>
                        <a:pt x="307" y="418"/>
                      </a:cubicBezTo>
                      <a:cubicBezTo>
                        <a:pt x="309" y="417"/>
                        <a:pt x="309" y="417"/>
                        <a:pt x="309" y="417"/>
                      </a:cubicBezTo>
                      <a:cubicBezTo>
                        <a:pt x="310" y="417"/>
                        <a:pt x="310" y="417"/>
                        <a:pt x="311" y="416"/>
                      </a:cubicBezTo>
                      <a:cubicBezTo>
                        <a:pt x="318" y="412"/>
                        <a:pt x="325" y="402"/>
                        <a:pt x="328" y="391"/>
                      </a:cubicBezTo>
                      <a:cubicBezTo>
                        <a:pt x="339" y="394"/>
                        <a:pt x="350" y="391"/>
                        <a:pt x="360" y="383"/>
                      </a:cubicBezTo>
                      <a:cubicBezTo>
                        <a:pt x="360" y="383"/>
                        <a:pt x="360" y="383"/>
                        <a:pt x="360" y="383"/>
                      </a:cubicBezTo>
                      <a:cubicBezTo>
                        <a:pt x="360" y="383"/>
                        <a:pt x="360" y="382"/>
                        <a:pt x="360" y="382"/>
                      </a:cubicBezTo>
                      <a:cubicBezTo>
                        <a:pt x="366" y="377"/>
                        <a:pt x="369" y="369"/>
                        <a:pt x="369" y="361"/>
                      </a:cubicBezTo>
                      <a:cubicBezTo>
                        <a:pt x="369" y="355"/>
                        <a:pt x="368" y="349"/>
                        <a:pt x="365" y="343"/>
                      </a:cubicBezTo>
                      <a:cubicBezTo>
                        <a:pt x="376" y="344"/>
                        <a:pt x="386" y="343"/>
                        <a:pt x="393" y="334"/>
                      </a:cubicBezTo>
                      <a:cubicBezTo>
                        <a:pt x="393" y="333"/>
                        <a:pt x="394" y="333"/>
                        <a:pt x="394" y="332"/>
                      </a:cubicBezTo>
                      <a:cubicBezTo>
                        <a:pt x="395" y="331"/>
                        <a:pt x="395" y="331"/>
                        <a:pt x="395" y="331"/>
                      </a:cubicBezTo>
                      <a:cubicBezTo>
                        <a:pt x="397" y="326"/>
                        <a:pt x="398" y="323"/>
                        <a:pt x="398" y="318"/>
                      </a:cubicBezTo>
                      <a:cubicBezTo>
                        <a:pt x="398" y="314"/>
                        <a:pt x="397" y="308"/>
                        <a:pt x="393" y="301"/>
                      </a:cubicBezTo>
                      <a:cubicBezTo>
                        <a:pt x="409" y="293"/>
                        <a:pt x="411" y="281"/>
                        <a:pt x="413" y="274"/>
                      </a:cubicBezTo>
                      <a:cubicBezTo>
                        <a:pt x="414" y="271"/>
                        <a:pt x="415" y="268"/>
                        <a:pt x="415" y="264"/>
                      </a:cubicBezTo>
                      <a:cubicBezTo>
                        <a:pt x="415" y="259"/>
                        <a:pt x="413" y="254"/>
                        <a:pt x="409" y="246"/>
                      </a:cubicBezTo>
                      <a:cubicBezTo>
                        <a:pt x="429" y="235"/>
                        <a:pt x="432" y="220"/>
                        <a:pt x="432" y="211"/>
                      </a:cubicBezTo>
                      <a:cubicBezTo>
                        <a:pt x="432" y="210"/>
                        <a:pt x="432" y="210"/>
                        <a:pt x="432" y="210"/>
                      </a:cubicBezTo>
                      <a:cubicBezTo>
                        <a:pt x="433" y="193"/>
                        <a:pt x="428" y="180"/>
                        <a:pt x="417" y="170"/>
                      </a:cubicBezTo>
                      <a:close/>
                      <a:moveTo>
                        <a:pt x="17" y="139"/>
                      </a:moveTo>
                      <a:cubicBezTo>
                        <a:pt x="17" y="139"/>
                        <a:pt x="17" y="139"/>
                        <a:pt x="17" y="139"/>
                      </a:cubicBezTo>
                      <a:cubicBezTo>
                        <a:pt x="17" y="139"/>
                        <a:pt x="17" y="139"/>
                        <a:pt x="17" y="139"/>
                      </a:cubicBezTo>
                      <a:cubicBezTo>
                        <a:pt x="17" y="139"/>
                        <a:pt x="17" y="139"/>
                        <a:pt x="17" y="139"/>
                      </a:cubicBezTo>
                      <a:cubicBezTo>
                        <a:pt x="17" y="139"/>
                        <a:pt x="17" y="139"/>
                        <a:pt x="17" y="139"/>
                      </a:cubicBezTo>
                      <a:cubicBezTo>
                        <a:pt x="17" y="139"/>
                        <a:pt x="17" y="139"/>
                        <a:pt x="17" y="139"/>
                      </a:cubicBezTo>
                      <a:close/>
                      <a:moveTo>
                        <a:pt x="389" y="119"/>
                      </a:moveTo>
                      <a:cubicBezTo>
                        <a:pt x="400" y="121"/>
                        <a:pt x="411" y="127"/>
                        <a:pt x="414" y="131"/>
                      </a:cubicBezTo>
                      <a:cubicBezTo>
                        <a:pt x="415" y="133"/>
                        <a:pt x="415" y="136"/>
                        <a:pt x="415" y="140"/>
                      </a:cubicBezTo>
                      <a:cubicBezTo>
                        <a:pt x="415" y="146"/>
                        <a:pt x="413" y="155"/>
                        <a:pt x="407" y="164"/>
                      </a:cubicBezTo>
                      <a:cubicBezTo>
                        <a:pt x="403" y="161"/>
                        <a:pt x="403" y="161"/>
                        <a:pt x="403" y="161"/>
                      </a:cubicBezTo>
                      <a:cubicBezTo>
                        <a:pt x="394" y="157"/>
                        <a:pt x="388" y="153"/>
                        <a:pt x="384" y="145"/>
                      </a:cubicBezTo>
                      <a:cubicBezTo>
                        <a:pt x="383" y="143"/>
                        <a:pt x="383" y="141"/>
                        <a:pt x="383" y="139"/>
                      </a:cubicBezTo>
                      <a:cubicBezTo>
                        <a:pt x="383" y="132"/>
                        <a:pt x="386" y="126"/>
                        <a:pt x="389" y="119"/>
                      </a:cubicBezTo>
                      <a:close/>
                      <a:moveTo>
                        <a:pt x="351" y="80"/>
                      </a:moveTo>
                      <a:cubicBezTo>
                        <a:pt x="364" y="74"/>
                        <a:pt x="377" y="75"/>
                        <a:pt x="382" y="80"/>
                      </a:cubicBezTo>
                      <a:cubicBezTo>
                        <a:pt x="382" y="80"/>
                        <a:pt x="382" y="80"/>
                        <a:pt x="382" y="80"/>
                      </a:cubicBezTo>
                      <a:cubicBezTo>
                        <a:pt x="386" y="86"/>
                        <a:pt x="386" y="96"/>
                        <a:pt x="381" y="106"/>
                      </a:cubicBezTo>
                      <a:cubicBezTo>
                        <a:pt x="380" y="106"/>
                        <a:pt x="378" y="106"/>
                        <a:pt x="377" y="106"/>
                      </a:cubicBezTo>
                      <a:cubicBezTo>
                        <a:pt x="363" y="107"/>
                        <a:pt x="354" y="105"/>
                        <a:pt x="351" y="101"/>
                      </a:cubicBezTo>
                      <a:cubicBezTo>
                        <a:pt x="351" y="101"/>
                        <a:pt x="351" y="101"/>
                        <a:pt x="351" y="101"/>
                      </a:cubicBezTo>
                      <a:cubicBezTo>
                        <a:pt x="348" y="95"/>
                        <a:pt x="347" y="88"/>
                        <a:pt x="347" y="81"/>
                      </a:cubicBezTo>
                      <a:cubicBezTo>
                        <a:pt x="348" y="81"/>
                        <a:pt x="350" y="80"/>
                        <a:pt x="351" y="80"/>
                      </a:cubicBezTo>
                      <a:close/>
                      <a:moveTo>
                        <a:pt x="334" y="44"/>
                      </a:moveTo>
                      <a:cubicBezTo>
                        <a:pt x="335" y="44"/>
                        <a:pt x="335" y="44"/>
                        <a:pt x="335" y="44"/>
                      </a:cubicBezTo>
                      <a:cubicBezTo>
                        <a:pt x="335" y="44"/>
                        <a:pt x="335" y="44"/>
                        <a:pt x="335" y="44"/>
                      </a:cubicBezTo>
                      <a:cubicBezTo>
                        <a:pt x="337" y="46"/>
                        <a:pt x="338" y="49"/>
                        <a:pt x="338" y="53"/>
                      </a:cubicBezTo>
                      <a:cubicBezTo>
                        <a:pt x="338" y="56"/>
                        <a:pt x="337" y="61"/>
                        <a:pt x="336" y="65"/>
                      </a:cubicBezTo>
                      <a:cubicBezTo>
                        <a:pt x="336" y="69"/>
                        <a:pt x="336" y="69"/>
                        <a:pt x="336" y="69"/>
                      </a:cubicBezTo>
                      <a:cubicBezTo>
                        <a:pt x="336" y="70"/>
                        <a:pt x="336" y="71"/>
                        <a:pt x="336" y="72"/>
                      </a:cubicBezTo>
                      <a:cubicBezTo>
                        <a:pt x="326" y="75"/>
                        <a:pt x="319" y="75"/>
                        <a:pt x="316" y="73"/>
                      </a:cubicBezTo>
                      <a:cubicBezTo>
                        <a:pt x="314" y="71"/>
                        <a:pt x="312" y="64"/>
                        <a:pt x="310" y="50"/>
                      </a:cubicBezTo>
                      <a:cubicBezTo>
                        <a:pt x="310" y="46"/>
                        <a:pt x="310" y="46"/>
                        <a:pt x="310" y="46"/>
                      </a:cubicBezTo>
                      <a:cubicBezTo>
                        <a:pt x="326" y="40"/>
                        <a:pt x="330" y="41"/>
                        <a:pt x="334" y="44"/>
                      </a:cubicBezTo>
                      <a:close/>
                      <a:moveTo>
                        <a:pt x="261" y="29"/>
                      </a:moveTo>
                      <a:cubicBezTo>
                        <a:pt x="275" y="13"/>
                        <a:pt x="278" y="12"/>
                        <a:pt x="284" y="13"/>
                      </a:cubicBezTo>
                      <a:cubicBezTo>
                        <a:pt x="284" y="14"/>
                        <a:pt x="284" y="14"/>
                        <a:pt x="284" y="14"/>
                      </a:cubicBezTo>
                      <a:cubicBezTo>
                        <a:pt x="289" y="16"/>
                        <a:pt x="295" y="18"/>
                        <a:pt x="297" y="38"/>
                      </a:cubicBezTo>
                      <a:cubicBezTo>
                        <a:pt x="290" y="42"/>
                        <a:pt x="290" y="42"/>
                        <a:pt x="290" y="42"/>
                      </a:cubicBezTo>
                      <a:cubicBezTo>
                        <a:pt x="282" y="46"/>
                        <a:pt x="275" y="49"/>
                        <a:pt x="269" y="48"/>
                      </a:cubicBezTo>
                      <a:cubicBezTo>
                        <a:pt x="266" y="47"/>
                        <a:pt x="262" y="39"/>
                        <a:pt x="258" y="33"/>
                      </a:cubicBezTo>
                      <a:cubicBezTo>
                        <a:pt x="258" y="33"/>
                        <a:pt x="258" y="33"/>
                        <a:pt x="258" y="33"/>
                      </a:cubicBezTo>
                      <a:cubicBezTo>
                        <a:pt x="259" y="32"/>
                        <a:pt x="260" y="31"/>
                        <a:pt x="261" y="29"/>
                      </a:cubicBezTo>
                      <a:close/>
                      <a:moveTo>
                        <a:pt x="213" y="9"/>
                      </a:moveTo>
                      <a:cubicBezTo>
                        <a:pt x="214" y="9"/>
                        <a:pt x="214" y="9"/>
                        <a:pt x="215" y="9"/>
                      </a:cubicBezTo>
                      <a:cubicBezTo>
                        <a:pt x="215" y="9"/>
                        <a:pt x="216" y="9"/>
                        <a:pt x="216" y="9"/>
                      </a:cubicBezTo>
                      <a:cubicBezTo>
                        <a:pt x="222" y="9"/>
                        <a:pt x="231" y="13"/>
                        <a:pt x="240" y="26"/>
                      </a:cubicBezTo>
                      <a:cubicBezTo>
                        <a:pt x="242" y="30"/>
                        <a:pt x="242" y="30"/>
                        <a:pt x="242" y="30"/>
                      </a:cubicBezTo>
                      <a:cubicBezTo>
                        <a:pt x="236" y="35"/>
                        <a:pt x="229" y="39"/>
                        <a:pt x="221" y="39"/>
                      </a:cubicBezTo>
                      <a:cubicBezTo>
                        <a:pt x="221" y="39"/>
                        <a:pt x="221" y="39"/>
                        <a:pt x="220" y="39"/>
                      </a:cubicBezTo>
                      <a:cubicBezTo>
                        <a:pt x="211" y="40"/>
                        <a:pt x="203" y="33"/>
                        <a:pt x="196" y="25"/>
                      </a:cubicBezTo>
                      <a:cubicBezTo>
                        <a:pt x="201" y="17"/>
                        <a:pt x="208" y="11"/>
                        <a:pt x="213" y="9"/>
                      </a:cubicBezTo>
                      <a:close/>
                      <a:moveTo>
                        <a:pt x="146" y="45"/>
                      </a:moveTo>
                      <a:cubicBezTo>
                        <a:pt x="146" y="31"/>
                        <a:pt x="151" y="19"/>
                        <a:pt x="158" y="17"/>
                      </a:cubicBezTo>
                      <a:cubicBezTo>
                        <a:pt x="158" y="17"/>
                        <a:pt x="158" y="17"/>
                        <a:pt x="158" y="17"/>
                      </a:cubicBezTo>
                      <a:cubicBezTo>
                        <a:pt x="165" y="15"/>
                        <a:pt x="174" y="19"/>
                        <a:pt x="181" y="27"/>
                      </a:cubicBezTo>
                      <a:cubicBezTo>
                        <a:pt x="181" y="28"/>
                        <a:pt x="180" y="30"/>
                        <a:pt x="180" y="31"/>
                      </a:cubicBezTo>
                      <a:cubicBezTo>
                        <a:pt x="176" y="44"/>
                        <a:pt x="171" y="52"/>
                        <a:pt x="165" y="52"/>
                      </a:cubicBezTo>
                      <a:cubicBezTo>
                        <a:pt x="165" y="52"/>
                        <a:pt x="165" y="52"/>
                        <a:pt x="165" y="52"/>
                      </a:cubicBezTo>
                      <a:cubicBezTo>
                        <a:pt x="158" y="54"/>
                        <a:pt x="152" y="52"/>
                        <a:pt x="146" y="49"/>
                      </a:cubicBezTo>
                      <a:cubicBezTo>
                        <a:pt x="146" y="48"/>
                        <a:pt x="146" y="46"/>
                        <a:pt x="146" y="45"/>
                      </a:cubicBezTo>
                      <a:close/>
                      <a:moveTo>
                        <a:pt x="106" y="46"/>
                      </a:moveTo>
                      <a:cubicBezTo>
                        <a:pt x="106" y="46"/>
                        <a:pt x="106" y="46"/>
                        <a:pt x="106" y="46"/>
                      </a:cubicBezTo>
                      <a:cubicBezTo>
                        <a:pt x="111" y="43"/>
                        <a:pt x="119" y="48"/>
                        <a:pt x="127" y="53"/>
                      </a:cubicBezTo>
                      <a:cubicBezTo>
                        <a:pt x="130" y="55"/>
                        <a:pt x="130" y="55"/>
                        <a:pt x="130" y="55"/>
                      </a:cubicBezTo>
                      <a:cubicBezTo>
                        <a:pt x="131" y="55"/>
                        <a:pt x="132" y="56"/>
                        <a:pt x="133" y="56"/>
                      </a:cubicBezTo>
                      <a:cubicBezTo>
                        <a:pt x="132" y="65"/>
                        <a:pt x="129" y="72"/>
                        <a:pt x="127" y="74"/>
                      </a:cubicBezTo>
                      <a:cubicBezTo>
                        <a:pt x="123" y="75"/>
                        <a:pt x="116" y="75"/>
                        <a:pt x="102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9" y="52"/>
                        <a:pt x="102" y="49"/>
                        <a:pt x="106" y="46"/>
                      </a:cubicBezTo>
                      <a:close/>
                      <a:moveTo>
                        <a:pt x="59" y="82"/>
                      </a:moveTo>
                      <a:cubicBezTo>
                        <a:pt x="59" y="81"/>
                        <a:pt x="59" y="81"/>
                        <a:pt x="59" y="81"/>
                      </a:cubicBezTo>
                      <a:cubicBezTo>
                        <a:pt x="63" y="77"/>
                        <a:pt x="68" y="73"/>
                        <a:pt x="87" y="79"/>
                      </a:cubicBezTo>
                      <a:cubicBezTo>
                        <a:pt x="87" y="87"/>
                        <a:pt x="87" y="87"/>
                        <a:pt x="87" y="87"/>
                      </a:cubicBezTo>
                      <a:cubicBezTo>
                        <a:pt x="87" y="90"/>
                        <a:pt x="88" y="94"/>
                        <a:pt x="88" y="97"/>
                      </a:cubicBezTo>
                      <a:cubicBezTo>
                        <a:pt x="88" y="101"/>
                        <a:pt x="87" y="105"/>
                        <a:pt x="85" y="108"/>
                      </a:cubicBezTo>
                      <a:cubicBezTo>
                        <a:pt x="82" y="109"/>
                        <a:pt x="74" y="110"/>
                        <a:pt x="69" y="110"/>
                      </a:cubicBezTo>
                      <a:cubicBezTo>
                        <a:pt x="62" y="110"/>
                        <a:pt x="62" y="110"/>
                        <a:pt x="62" y="110"/>
                      </a:cubicBezTo>
                      <a:cubicBezTo>
                        <a:pt x="62" y="109"/>
                        <a:pt x="61" y="107"/>
                        <a:pt x="60" y="106"/>
                      </a:cubicBezTo>
                      <a:cubicBezTo>
                        <a:pt x="57" y="100"/>
                        <a:pt x="56" y="95"/>
                        <a:pt x="56" y="91"/>
                      </a:cubicBezTo>
                      <a:cubicBezTo>
                        <a:pt x="56" y="87"/>
                        <a:pt x="57" y="84"/>
                        <a:pt x="59" y="82"/>
                      </a:cubicBezTo>
                      <a:close/>
                      <a:moveTo>
                        <a:pt x="24" y="141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27" y="134"/>
                        <a:pt x="34" y="127"/>
                        <a:pt x="51" y="124"/>
                      </a:cubicBezTo>
                      <a:cubicBezTo>
                        <a:pt x="55" y="124"/>
                        <a:pt x="55" y="124"/>
                        <a:pt x="55" y="124"/>
                      </a:cubicBezTo>
                      <a:cubicBezTo>
                        <a:pt x="59" y="133"/>
                        <a:pt x="61" y="143"/>
                        <a:pt x="58" y="150"/>
                      </a:cubicBezTo>
                      <a:cubicBezTo>
                        <a:pt x="58" y="151"/>
                        <a:pt x="58" y="151"/>
                        <a:pt x="58" y="151"/>
                      </a:cubicBezTo>
                      <a:cubicBezTo>
                        <a:pt x="58" y="151"/>
                        <a:pt x="58" y="151"/>
                        <a:pt x="58" y="151"/>
                      </a:cubicBezTo>
                      <a:cubicBezTo>
                        <a:pt x="54" y="159"/>
                        <a:pt x="42" y="163"/>
                        <a:pt x="31" y="166"/>
                      </a:cubicBezTo>
                      <a:cubicBezTo>
                        <a:pt x="31" y="166"/>
                        <a:pt x="31" y="166"/>
                        <a:pt x="31" y="166"/>
                      </a:cubicBezTo>
                      <a:cubicBezTo>
                        <a:pt x="26" y="159"/>
                        <a:pt x="23" y="151"/>
                        <a:pt x="23" y="145"/>
                      </a:cubicBezTo>
                      <a:cubicBezTo>
                        <a:pt x="23" y="143"/>
                        <a:pt x="24" y="142"/>
                        <a:pt x="24" y="141"/>
                      </a:cubicBezTo>
                      <a:close/>
                      <a:moveTo>
                        <a:pt x="8" y="199"/>
                      </a:moveTo>
                      <a:cubicBezTo>
                        <a:pt x="8" y="198"/>
                        <a:pt x="8" y="198"/>
                        <a:pt x="8" y="198"/>
                      </a:cubicBezTo>
                      <a:cubicBezTo>
                        <a:pt x="8" y="197"/>
                        <a:pt x="8" y="197"/>
                        <a:pt x="8" y="197"/>
                      </a:cubicBezTo>
                      <a:cubicBezTo>
                        <a:pt x="9" y="190"/>
                        <a:pt x="17" y="183"/>
                        <a:pt x="26" y="180"/>
                      </a:cubicBezTo>
                      <a:cubicBezTo>
                        <a:pt x="27" y="181"/>
                        <a:pt x="29" y="182"/>
                        <a:pt x="30" y="184"/>
                      </a:cubicBezTo>
                      <a:cubicBezTo>
                        <a:pt x="40" y="192"/>
                        <a:pt x="45" y="200"/>
                        <a:pt x="43" y="205"/>
                      </a:cubicBezTo>
                      <a:cubicBezTo>
                        <a:pt x="43" y="205"/>
                        <a:pt x="43" y="206"/>
                        <a:pt x="43" y="206"/>
                      </a:cubicBezTo>
                      <a:cubicBezTo>
                        <a:pt x="42" y="212"/>
                        <a:pt x="37" y="217"/>
                        <a:pt x="32" y="222"/>
                      </a:cubicBezTo>
                      <a:cubicBezTo>
                        <a:pt x="31" y="221"/>
                        <a:pt x="30" y="221"/>
                        <a:pt x="28" y="220"/>
                      </a:cubicBezTo>
                      <a:cubicBezTo>
                        <a:pt x="16" y="215"/>
                        <a:pt x="8" y="206"/>
                        <a:pt x="8" y="199"/>
                      </a:cubicBezTo>
                      <a:close/>
                      <a:moveTo>
                        <a:pt x="36" y="271"/>
                      </a:moveTo>
                      <a:cubicBezTo>
                        <a:pt x="18" y="265"/>
                        <a:pt x="15" y="262"/>
                        <a:pt x="14" y="257"/>
                      </a:cubicBezTo>
                      <a:cubicBezTo>
                        <a:pt x="14" y="257"/>
                        <a:pt x="14" y="257"/>
                        <a:pt x="14" y="257"/>
                      </a:cubicBezTo>
                      <a:cubicBezTo>
                        <a:pt x="14" y="257"/>
                        <a:pt x="14" y="257"/>
                        <a:pt x="14" y="257"/>
                      </a:cubicBezTo>
                      <a:cubicBezTo>
                        <a:pt x="14" y="256"/>
                        <a:pt x="14" y="256"/>
                        <a:pt x="14" y="256"/>
                      </a:cubicBezTo>
                      <a:cubicBezTo>
                        <a:pt x="14" y="251"/>
                        <a:pt x="20" y="246"/>
                        <a:pt x="28" y="241"/>
                      </a:cubicBezTo>
                      <a:cubicBezTo>
                        <a:pt x="31" y="239"/>
                        <a:pt x="31" y="239"/>
                        <a:pt x="31" y="239"/>
                      </a:cubicBezTo>
                      <a:cubicBezTo>
                        <a:pt x="32" y="238"/>
                        <a:pt x="33" y="237"/>
                        <a:pt x="34" y="236"/>
                      </a:cubicBezTo>
                      <a:cubicBezTo>
                        <a:pt x="44" y="242"/>
                        <a:pt x="47" y="245"/>
                        <a:pt x="48" y="247"/>
                      </a:cubicBezTo>
                      <a:cubicBezTo>
                        <a:pt x="48" y="248"/>
                        <a:pt x="49" y="248"/>
                        <a:pt x="49" y="248"/>
                      </a:cubicBezTo>
                      <a:cubicBezTo>
                        <a:pt x="49" y="250"/>
                        <a:pt x="45" y="255"/>
                        <a:pt x="43" y="258"/>
                      </a:cubicBezTo>
                      <a:cubicBezTo>
                        <a:pt x="37" y="268"/>
                        <a:pt x="37" y="268"/>
                        <a:pt x="37" y="268"/>
                      </a:cubicBezTo>
                      <a:lnTo>
                        <a:pt x="36" y="271"/>
                      </a:lnTo>
                      <a:close/>
                      <a:moveTo>
                        <a:pt x="65" y="321"/>
                      </a:moveTo>
                      <a:cubicBezTo>
                        <a:pt x="51" y="323"/>
                        <a:pt x="48" y="320"/>
                        <a:pt x="43" y="315"/>
                      </a:cubicBezTo>
                      <a:cubicBezTo>
                        <a:pt x="42" y="313"/>
                        <a:pt x="42" y="313"/>
                        <a:pt x="42" y="313"/>
                      </a:cubicBezTo>
                      <a:cubicBezTo>
                        <a:pt x="39" y="308"/>
                        <a:pt x="36" y="299"/>
                        <a:pt x="42" y="285"/>
                      </a:cubicBezTo>
                      <a:cubicBezTo>
                        <a:pt x="45" y="285"/>
                        <a:pt x="47" y="286"/>
                        <a:pt x="50" y="286"/>
                      </a:cubicBezTo>
                      <a:cubicBezTo>
                        <a:pt x="60" y="287"/>
                        <a:pt x="66" y="288"/>
                        <a:pt x="69" y="292"/>
                      </a:cubicBezTo>
                      <a:cubicBezTo>
                        <a:pt x="69" y="292"/>
                        <a:pt x="70" y="293"/>
                        <a:pt x="70" y="293"/>
                      </a:cubicBezTo>
                      <a:cubicBezTo>
                        <a:pt x="70" y="293"/>
                        <a:pt x="70" y="295"/>
                        <a:pt x="70" y="296"/>
                      </a:cubicBezTo>
                      <a:cubicBezTo>
                        <a:pt x="70" y="303"/>
                        <a:pt x="67" y="315"/>
                        <a:pt x="65" y="321"/>
                      </a:cubicBezTo>
                      <a:close/>
                      <a:moveTo>
                        <a:pt x="104" y="367"/>
                      </a:moveTo>
                      <a:cubicBezTo>
                        <a:pt x="94" y="369"/>
                        <a:pt x="83" y="367"/>
                        <a:pt x="79" y="364"/>
                      </a:cubicBezTo>
                      <a:cubicBezTo>
                        <a:pt x="76" y="360"/>
                        <a:pt x="73" y="355"/>
                        <a:pt x="73" y="347"/>
                      </a:cubicBezTo>
                      <a:cubicBezTo>
                        <a:pt x="73" y="343"/>
                        <a:pt x="73" y="339"/>
                        <a:pt x="75" y="335"/>
                      </a:cubicBezTo>
                      <a:cubicBezTo>
                        <a:pt x="75" y="332"/>
                        <a:pt x="75" y="332"/>
                        <a:pt x="75" y="332"/>
                      </a:cubicBezTo>
                      <a:cubicBezTo>
                        <a:pt x="84" y="331"/>
                        <a:pt x="91" y="334"/>
                        <a:pt x="99" y="340"/>
                      </a:cubicBezTo>
                      <a:cubicBezTo>
                        <a:pt x="99" y="340"/>
                        <a:pt x="99" y="340"/>
                        <a:pt x="100" y="340"/>
                      </a:cubicBezTo>
                      <a:cubicBezTo>
                        <a:pt x="103" y="344"/>
                        <a:pt x="104" y="350"/>
                        <a:pt x="104" y="356"/>
                      </a:cubicBezTo>
                      <a:cubicBezTo>
                        <a:pt x="104" y="360"/>
                        <a:pt x="104" y="363"/>
                        <a:pt x="104" y="367"/>
                      </a:cubicBezTo>
                      <a:close/>
                      <a:moveTo>
                        <a:pt x="153" y="389"/>
                      </a:moveTo>
                      <a:cubicBezTo>
                        <a:pt x="143" y="399"/>
                        <a:pt x="131" y="404"/>
                        <a:pt x="125" y="400"/>
                      </a:cubicBezTo>
                      <a:cubicBezTo>
                        <a:pt x="124" y="400"/>
                        <a:pt x="124" y="400"/>
                        <a:pt x="124" y="400"/>
                      </a:cubicBezTo>
                      <a:cubicBezTo>
                        <a:pt x="119" y="397"/>
                        <a:pt x="115" y="388"/>
                        <a:pt x="115" y="378"/>
                      </a:cubicBezTo>
                      <a:cubicBezTo>
                        <a:pt x="115" y="378"/>
                        <a:pt x="115" y="377"/>
                        <a:pt x="115" y="376"/>
                      </a:cubicBezTo>
                      <a:cubicBezTo>
                        <a:pt x="117" y="376"/>
                        <a:pt x="118" y="375"/>
                        <a:pt x="120" y="374"/>
                      </a:cubicBezTo>
                      <a:cubicBezTo>
                        <a:pt x="132" y="368"/>
                        <a:pt x="141" y="367"/>
                        <a:pt x="145" y="370"/>
                      </a:cubicBezTo>
                      <a:cubicBezTo>
                        <a:pt x="145" y="370"/>
                        <a:pt x="145" y="370"/>
                        <a:pt x="145" y="370"/>
                      </a:cubicBezTo>
                      <a:cubicBezTo>
                        <a:pt x="151" y="374"/>
                        <a:pt x="154" y="380"/>
                        <a:pt x="156" y="387"/>
                      </a:cubicBezTo>
                      <a:cubicBezTo>
                        <a:pt x="155" y="387"/>
                        <a:pt x="154" y="388"/>
                        <a:pt x="153" y="389"/>
                      </a:cubicBezTo>
                      <a:close/>
                      <a:moveTo>
                        <a:pt x="182" y="417"/>
                      </a:moveTo>
                      <a:cubicBezTo>
                        <a:pt x="182" y="417"/>
                        <a:pt x="182" y="417"/>
                        <a:pt x="181" y="417"/>
                      </a:cubicBezTo>
                      <a:cubicBezTo>
                        <a:pt x="181" y="417"/>
                        <a:pt x="181" y="417"/>
                        <a:pt x="181" y="417"/>
                      </a:cubicBezTo>
                      <a:cubicBezTo>
                        <a:pt x="176" y="416"/>
                        <a:pt x="174" y="407"/>
                        <a:pt x="172" y="398"/>
                      </a:cubicBezTo>
                      <a:cubicBezTo>
                        <a:pt x="171" y="394"/>
                        <a:pt x="171" y="394"/>
                        <a:pt x="171" y="394"/>
                      </a:cubicBezTo>
                      <a:cubicBezTo>
                        <a:pt x="171" y="393"/>
                        <a:pt x="171" y="392"/>
                        <a:pt x="170" y="391"/>
                      </a:cubicBezTo>
                      <a:cubicBezTo>
                        <a:pt x="178" y="385"/>
                        <a:pt x="184" y="382"/>
                        <a:pt x="188" y="383"/>
                      </a:cubicBezTo>
                      <a:cubicBezTo>
                        <a:pt x="191" y="384"/>
                        <a:pt x="196" y="390"/>
                        <a:pt x="202" y="403"/>
                      </a:cubicBezTo>
                      <a:cubicBezTo>
                        <a:pt x="204" y="406"/>
                        <a:pt x="204" y="406"/>
                        <a:pt x="204" y="406"/>
                      </a:cubicBezTo>
                      <a:cubicBezTo>
                        <a:pt x="191" y="417"/>
                        <a:pt x="187" y="418"/>
                        <a:pt x="182" y="417"/>
                      </a:cubicBezTo>
                      <a:close/>
                      <a:moveTo>
                        <a:pt x="257" y="408"/>
                      </a:moveTo>
                      <a:cubicBezTo>
                        <a:pt x="253" y="420"/>
                        <a:pt x="246" y="425"/>
                        <a:pt x="240" y="427"/>
                      </a:cubicBezTo>
                      <a:cubicBezTo>
                        <a:pt x="240" y="427"/>
                        <a:pt x="240" y="427"/>
                        <a:pt x="240" y="427"/>
                      </a:cubicBezTo>
                      <a:cubicBezTo>
                        <a:pt x="234" y="426"/>
                        <a:pt x="228" y="426"/>
                        <a:pt x="219" y="408"/>
                      </a:cubicBezTo>
                      <a:cubicBezTo>
                        <a:pt x="223" y="403"/>
                        <a:pt x="223" y="403"/>
                        <a:pt x="223" y="403"/>
                      </a:cubicBezTo>
                      <a:cubicBezTo>
                        <a:pt x="230" y="396"/>
                        <a:pt x="234" y="392"/>
                        <a:pt x="240" y="391"/>
                      </a:cubicBezTo>
                      <a:cubicBezTo>
                        <a:pt x="243" y="391"/>
                        <a:pt x="251" y="398"/>
                        <a:pt x="256" y="402"/>
                      </a:cubicBezTo>
                      <a:cubicBezTo>
                        <a:pt x="258" y="404"/>
                        <a:pt x="258" y="404"/>
                        <a:pt x="258" y="404"/>
                      </a:cubicBezTo>
                      <a:cubicBezTo>
                        <a:pt x="258" y="405"/>
                        <a:pt x="257" y="407"/>
                        <a:pt x="257" y="408"/>
                      </a:cubicBezTo>
                      <a:close/>
                      <a:moveTo>
                        <a:pt x="306" y="410"/>
                      </a:moveTo>
                      <a:cubicBezTo>
                        <a:pt x="305" y="410"/>
                        <a:pt x="305" y="411"/>
                        <a:pt x="305" y="411"/>
                      </a:cubicBezTo>
                      <a:cubicBezTo>
                        <a:pt x="299" y="413"/>
                        <a:pt x="289" y="413"/>
                        <a:pt x="276" y="403"/>
                      </a:cubicBezTo>
                      <a:cubicBezTo>
                        <a:pt x="273" y="400"/>
                        <a:pt x="273" y="400"/>
                        <a:pt x="273" y="400"/>
                      </a:cubicBezTo>
                      <a:cubicBezTo>
                        <a:pt x="277" y="391"/>
                        <a:pt x="282" y="383"/>
                        <a:pt x="289" y="380"/>
                      </a:cubicBezTo>
                      <a:cubicBezTo>
                        <a:pt x="297" y="378"/>
                        <a:pt x="307" y="382"/>
                        <a:pt x="316" y="387"/>
                      </a:cubicBezTo>
                      <a:cubicBezTo>
                        <a:pt x="317" y="387"/>
                        <a:pt x="317" y="387"/>
                        <a:pt x="317" y="387"/>
                      </a:cubicBezTo>
                      <a:cubicBezTo>
                        <a:pt x="315" y="398"/>
                        <a:pt x="310" y="408"/>
                        <a:pt x="306" y="410"/>
                      </a:cubicBezTo>
                      <a:close/>
                      <a:moveTo>
                        <a:pt x="316" y="366"/>
                      </a:moveTo>
                      <a:cubicBezTo>
                        <a:pt x="316" y="368"/>
                        <a:pt x="316" y="371"/>
                        <a:pt x="316" y="374"/>
                      </a:cubicBezTo>
                      <a:cubicBezTo>
                        <a:pt x="306" y="370"/>
                        <a:pt x="294" y="368"/>
                        <a:pt x="283" y="375"/>
                      </a:cubicBezTo>
                      <a:cubicBezTo>
                        <a:pt x="283" y="375"/>
                        <a:pt x="283" y="375"/>
                        <a:pt x="283" y="375"/>
                      </a:cubicBezTo>
                      <a:cubicBezTo>
                        <a:pt x="275" y="379"/>
                        <a:pt x="269" y="385"/>
                        <a:pt x="264" y="393"/>
                      </a:cubicBezTo>
                      <a:cubicBezTo>
                        <a:pt x="257" y="387"/>
                        <a:pt x="249" y="383"/>
                        <a:pt x="241" y="383"/>
                      </a:cubicBezTo>
                      <a:cubicBezTo>
                        <a:pt x="229" y="382"/>
                        <a:pt x="221" y="389"/>
                        <a:pt x="213" y="397"/>
                      </a:cubicBezTo>
                      <a:cubicBezTo>
                        <a:pt x="207" y="387"/>
                        <a:pt x="200" y="380"/>
                        <a:pt x="193" y="377"/>
                      </a:cubicBezTo>
                      <a:cubicBezTo>
                        <a:pt x="192" y="376"/>
                        <a:pt x="192" y="376"/>
                        <a:pt x="191" y="376"/>
                      </a:cubicBezTo>
                      <a:cubicBezTo>
                        <a:pt x="191" y="376"/>
                        <a:pt x="191" y="376"/>
                        <a:pt x="191" y="376"/>
                      </a:cubicBezTo>
                      <a:cubicBezTo>
                        <a:pt x="191" y="376"/>
                        <a:pt x="191" y="376"/>
                        <a:pt x="191" y="376"/>
                      </a:cubicBezTo>
                      <a:cubicBezTo>
                        <a:pt x="191" y="376"/>
                        <a:pt x="190" y="376"/>
                        <a:pt x="190" y="376"/>
                      </a:cubicBezTo>
                      <a:cubicBezTo>
                        <a:pt x="190" y="376"/>
                        <a:pt x="190" y="376"/>
                        <a:pt x="190" y="376"/>
                      </a:cubicBezTo>
                      <a:cubicBezTo>
                        <a:pt x="190" y="376"/>
                        <a:pt x="190" y="376"/>
                        <a:pt x="190" y="376"/>
                      </a:cubicBezTo>
                      <a:cubicBezTo>
                        <a:pt x="189" y="375"/>
                        <a:pt x="188" y="375"/>
                        <a:pt x="188" y="375"/>
                      </a:cubicBezTo>
                      <a:cubicBezTo>
                        <a:pt x="188" y="375"/>
                        <a:pt x="188" y="375"/>
                        <a:pt x="188" y="375"/>
                      </a:cubicBezTo>
                      <a:cubicBezTo>
                        <a:pt x="187" y="375"/>
                        <a:pt x="187" y="375"/>
                        <a:pt x="187" y="375"/>
                      </a:cubicBezTo>
                      <a:cubicBezTo>
                        <a:pt x="180" y="374"/>
                        <a:pt x="173" y="376"/>
                        <a:pt x="166" y="380"/>
                      </a:cubicBezTo>
                      <a:cubicBezTo>
                        <a:pt x="161" y="372"/>
                        <a:pt x="155" y="367"/>
                        <a:pt x="147" y="362"/>
                      </a:cubicBezTo>
                      <a:cubicBezTo>
                        <a:pt x="138" y="356"/>
                        <a:pt x="129" y="357"/>
                        <a:pt x="116" y="363"/>
                      </a:cubicBezTo>
                      <a:cubicBezTo>
                        <a:pt x="116" y="354"/>
                        <a:pt x="114" y="344"/>
                        <a:pt x="106" y="336"/>
                      </a:cubicBezTo>
                      <a:cubicBezTo>
                        <a:pt x="106" y="335"/>
                        <a:pt x="105" y="334"/>
                        <a:pt x="104" y="333"/>
                      </a:cubicBezTo>
                      <a:cubicBezTo>
                        <a:pt x="97" y="327"/>
                        <a:pt x="89" y="321"/>
                        <a:pt x="78" y="320"/>
                      </a:cubicBezTo>
                      <a:cubicBezTo>
                        <a:pt x="79" y="316"/>
                        <a:pt x="80" y="310"/>
                        <a:pt x="80" y="305"/>
                      </a:cubicBezTo>
                      <a:cubicBezTo>
                        <a:pt x="80" y="301"/>
                        <a:pt x="79" y="297"/>
                        <a:pt x="78" y="293"/>
                      </a:cubicBezTo>
                      <a:cubicBezTo>
                        <a:pt x="78" y="293"/>
                        <a:pt x="78" y="293"/>
                        <a:pt x="78" y="293"/>
                      </a:cubicBezTo>
                      <a:cubicBezTo>
                        <a:pt x="78" y="293"/>
                        <a:pt x="78" y="292"/>
                        <a:pt x="78" y="292"/>
                      </a:cubicBezTo>
                      <a:cubicBezTo>
                        <a:pt x="73" y="279"/>
                        <a:pt x="62" y="277"/>
                        <a:pt x="50" y="274"/>
                      </a:cubicBezTo>
                      <a:cubicBezTo>
                        <a:pt x="48" y="274"/>
                        <a:pt x="48" y="274"/>
                        <a:pt x="48" y="274"/>
                      </a:cubicBezTo>
                      <a:cubicBezTo>
                        <a:pt x="48" y="273"/>
                        <a:pt x="51" y="269"/>
                        <a:pt x="51" y="269"/>
                      </a:cubicBezTo>
                      <a:cubicBezTo>
                        <a:pt x="55" y="260"/>
                        <a:pt x="59" y="253"/>
                        <a:pt x="56" y="246"/>
                      </a:cubicBezTo>
                      <a:cubicBezTo>
                        <a:pt x="55" y="239"/>
                        <a:pt x="50" y="233"/>
                        <a:pt x="42" y="228"/>
                      </a:cubicBezTo>
                      <a:cubicBezTo>
                        <a:pt x="47" y="221"/>
                        <a:pt x="50" y="213"/>
                        <a:pt x="51" y="204"/>
                      </a:cubicBezTo>
                      <a:cubicBezTo>
                        <a:pt x="52" y="202"/>
                        <a:pt x="52" y="201"/>
                        <a:pt x="52" y="199"/>
                      </a:cubicBezTo>
                      <a:cubicBezTo>
                        <a:pt x="52" y="191"/>
                        <a:pt x="48" y="183"/>
                        <a:pt x="39" y="176"/>
                      </a:cubicBezTo>
                      <a:cubicBezTo>
                        <a:pt x="50" y="172"/>
                        <a:pt x="60" y="166"/>
                        <a:pt x="64" y="154"/>
                      </a:cubicBezTo>
                      <a:cubicBezTo>
                        <a:pt x="64" y="154"/>
                        <a:pt x="65" y="154"/>
                        <a:pt x="65" y="154"/>
                      </a:cubicBezTo>
                      <a:cubicBezTo>
                        <a:pt x="65" y="154"/>
                        <a:pt x="65" y="154"/>
                        <a:pt x="65" y="154"/>
                      </a:cubicBezTo>
                      <a:cubicBezTo>
                        <a:pt x="67" y="148"/>
                        <a:pt x="69" y="142"/>
                        <a:pt x="69" y="135"/>
                      </a:cubicBezTo>
                      <a:cubicBezTo>
                        <a:pt x="69" y="131"/>
                        <a:pt x="68" y="127"/>
                        <a:pt x="67" y="122"/>
                      </a:cubicBezTo>
                      <a:cubicBezTo>
                        <a:pt x="74" y="121"/>
                        <a:pt x="81" y="120"/>
                        <a:pt x="86" y="117"/>
                      </a:cubicBezTo>
                      <a:cubicBezTo>
                        <a:pt x="86" y="117"/>
                        <a:pt x="87" y="117"/>
                        <a:pt x="87" y="117"/>
                      </a:cubicBezTo>
                      <a:cubicBezTo>
                        <a:pt x="87" y="117"/>
                        <a:pt x="87" y="117"/>
                        <a:pt x="87" y="117"/>
                      </a:cubicBezTo>
                      <a:cubicBezTo>
                        <a:pt x="88" y="116"/>
                        <a:pt x="88" y="116"/>
                        <a:pt x="88" y="116"/>
                      </a:cubicBezTo>
                      <a:cubicBezTo>
                        <a:pt x="90" y="115"/>
                        <a:pt x="92" y="113"/>
                        <a:pt x="93" y="111"/>
                      </a:cubicBezTo>
                      <a:cubicBezTo>
                        <a:pt x="93" y="111"/>
                        <a:pt x="93" y="111"/>
                        <a:pt x="93" y="111"/>
                      </a:cubicBezTo>
                      <a:cubicBezTo>
                        <a:pt x="93" y="111"/>
                        <a:pt x="93" y="111"/>
                        <a:pt x="93" y="111"/>
                      </a:cubicBezTo>
                      <a:cubicBezTo>
                        <a:pt x="93" y="110"/>
                        <a:pt x="93" y="110"/>
                        <a:pt x="93" y="110"/>
                      </a:cubicBezTo>
                      <a:cubicBezTo>
                        <a:pt x="98" y="103"/>
                        <a:pt x="99" y="94"/>
                        <a:pt x="99" y="85"/>
                      </a:cubicBezTo>
                      <a:cubicBezTo>
                        <a:pt x="99" y="84"/>
                        <a:pt x="99" y="83"/>
                        <a:pt x="99" y="82"/>
                      </a:cubicBezTo>
                      <a:cubicBezTo>
                        <a:pt x="110" y="85"/>
                        <a:pt x="120" y="85"/>
                        <a:pt x="127" y="82"/>
                      </a:cubicBezTo>
                      <a:cubicBezTo>
                        <a:pt x="128" y="82"/>
                        <a:pt x="128" y="82"/>
                        <a:pt x="129" y="82"/>
                      </a:cubicBezTo>
                      <a:cubicBezTo>
                        <a:pt x="129" y="82"/>
                        <a:pt x="129" y="82"/>
                        <a:pt x="129" y="82"/>
                      </a:cubicBezTo>
                      <a:cubicBezTo>
                        <a:pt x="129" y="82"/>
                        <a:pt x="129" y="82"/>
                        <a:pt x="129" y="82"/>
                      </a:cubicBezTo>
                      <a:cubicBezTo>
                        <a:pt x="130" y="81"/>
                        <a:pt x="130" y="81"/>
                        <a:pt x="131" y="80"/>
                      </a:cubicBezTo>
                      <a:cubicBezTo>
                        <a:pt x="131" y="80"/>
                        <a:pt x="132" y="80"/>
                        <a:pt x="132" y="80"/>
                      </a:cubicBezTo>
                      <a:cubicBezTo>
                        <a:pt x="138" y="76"/>
                        <a:pt x="142" y="69"/>
                        <a:pt x="144" y="60"/>
                      </a:cubicBezTo>
                      <a:cubicBezTo>
                        <a:pt x="152" y="62"/>
                        <a:pt x="161" y="62"/>
                        <a:pt x="169" y="59"/>
                      </a:cubicBezTo>
                      <a:cubicBezTo>
                        <a:pt x="180" y="57"/>
                        <a:pt x="186" y="50"/>
                        <a:pt x="191" y="36"/>
                      </a:cubicBezTo>
                      <a:cubicBezTo>
                        <a:pt x="198" y="42"/>
                        <a:pt x="206" y="46"/>
                        <a:pt x="217" y="47"/>
                      </a:cubicBezTo>
                      <a:cubicBezTo>
                        <a:pt x="217" y="47"/>
                        <a:pt x="217" y="47"/>
                        <a:pt x="218" y="47"/>
                      </a:cubicBezTo>
                      <a:cubicBezTo>
                        <a:pt x="229" y="47"/>
                        <a:pt x="240" y="45"/>
                        <a:pt x="248" y="40"/>
                      </a:cubicBezTo>
                      <a:cubicBezTo>
                        <a:pt x="254" y="48"/>
                        <a:pt x="259" y="53"/>
                        <a:pt x="266" y="55"/>
                      </a:cubicBezTo>
                      <a:cubicBezTo>
                        <a:pt x="277" y="60"/>
                        <a:pt x="287" y="55"/>
                        <a:pt x="298" y="51"/>
                      </a:cubicBezTo>
                      <a:cubicBezTo>
                        <a:pt x="300" y="62"/>
                        <a:pt x="304" y="71"/>
                        <a:pt x="310" y="77"/>
                      </a:cubicBezTo>
                      <a:cubicBezTo>
                        <a:pt x="310" y="78"/>
                        <a:pt x="310" y="78"/>
                        <a:pt x="311" y="78"/>
                      </a:cubicBezTo>
                      <a:cubicBezTo>
                        <a:pt x="311" y="79"/>
                        <a:pt x="312" y="79"/>
                        <a:pt x="312" y="80"/>
                      </a:cubicBezTo>
                      <a:cubicBezTo>
                        <a:pt x="312" y="80"/>
                        <a:pt x="313" y="80"/>
                        <a:pt x="313" y="80"/>
                      </a:cubicBezTo>
                      <a:cubicBezTo>
                        <a:pt x="319" y="84"/>
                        <a:pt x="327" y="85"/>
                        <a:pt x="336" y="84"/>
                      </a:cubicBezTo>
                      <a:cubicBezTo>
                        <a:pt x="337" y="93"/>
                        <a:pt x="341" y="100"/>
                        <a:pt x="347" y="107"/>
                      </a:cubicBezTo>
                      <a:cubicBezTo>
                        <a:pt x="353" y="116"/>
                        <a:pt x="362" y="119"/>
                        <a:pt x="376" y="118"/>
                      </a:cubicBezTo>
                      <a:cubicBezTo>
                        <a:pt x="373" y="128"/>
                        <a:pt x="372" y="138"/>
                        <a:pt x="378" y="150"/>
                      </a:cubicBezTo>
                      <a:cubicBezTo>
                        <a:pt x="378" y="150"/>
                        <a:pt x="378" y="150"/>
                        <a:pt x="378" y="150"/>
                      </a:cubicBezTo>
                      <a:cubicBezTo>
                        <a:pt x="383" y="161"/>
                        <a:pt x="388" y="167"/>
                        <a:pt x="398" y="174"/>
                      </a:cubicBezTo>
                      <a:cubicBezTo>
                        <a:pt x="396" y="176"/>
                        <a:pt x="395" y="177"/>
                        <a:pt x="395" y="177"/>
                      </a:cubicBezTo>
                      <a:cubicBezTo>
                        <a:pt x="389" y="183"/>
                        <a:pt x="384" y="189"/>
                        <a:pt x="382" y="195"/>
                      </a:cubicBezTo>
                      <a:cubicBezTo>
                        <a:pt x="382" y="195"/>
                        <a:pt x="382" y="195"/>
                        <a:pt x="382" y="195"/>
                      </a:cubicBezTo>
                      <a:cubicBezTo>
                        <a:pt x="382" y="195"/>
                        <a:pt x="382" y="195"/>
                        <a:pt x="382" y="196"/>
                      </a:cubicBezTo>
                      <a:cubicBezTo>
                        <a:pt x="381" y="196"/>
                        <a:pt x="381" y="197"/>
                        <a:pt x="381" y="197"/>
                      </a:cubicBezTo>
                      <a:cubicBezTo>
                        <a:pt x="380" y="201"/>
                        <a:pt x="380" y="204"/>
                        <a:pt x="380" y="207"/>
                      </a:cubicBezTo>
                      <a:cubicBezTo>
                        <a:pt x="380" y="218"/>
                        <a:pt x="385" y="228"/>
                        <a:pt x="392" y="240"/>
                      </a:cubicBezTo>
                      <a:cubicBezTo>
                        <a:pt x="390" y="241"/>
                        <a:pt x="388" y="242"/>
                        <a:pt x="388" y="242"/>
                      </a:cubicBezTo>
                      <a:cubicBezTo>
                        <a:pt x="377" y="247"/>
                        <a:pt x="369" y="251"/>
                        <a:pt x="367" y="261"/>
                      </a:cubicBezTo>
                      <a:cubicBezTo>
                        <a:pt x="367" y="262"/>
                        <a:pt x="367" y="262"/>
                        <a:pt x="367" y="262"/>
                      </a:cubicBezTo>
                      <a:cubicBezTo>
                        <a:pt x="367" y="262"/>
                        <a:pt x="367" y="262"/>
                        <a:pt x="367" y="263"/>
                      </a:cubicBezTo>
                      <a:cubicBezTo>
                        <a:pt x="367" y="265"/>
                        <a:pt x="367" y="268"/>
                        <a:pt x="367" y="271"/>
                      </a:cubicBezTo>
                      <a:cubicBezTo>
                        <a:pt x="367" y="279"/>
                        <a:pt x="370" y="287"/>
                        <a:pt x="374" y="295"/>
                      </a:cubicBezTo>
                      <a:cubicBezTo>
                        <a:pt x="374" y="295"/>
                        <a:pt x="374" y="295"/>
                        <a:pt x="374" y="295"/>
                      </a:cubicBezTo>
                      <a:cubicBezTo>
                        <a:pt x="374" y="295"/>
                        <a:pt x="368" y="296"/>
                        <a:pt x="368" y="296"/>
                      </a:cubicBezTo>
                      <a:cubicBezTo>
                        <a:pt x="359" y="299"/>
                        <a:pt x="352" y="302"/>
                        <a:pt x="349" y="308"/>
                      </a:cubicBezTo>
                      <a:cubicBezTo>
                        <a:pt x="346" y="312"/>
                        <a:pt x="345" y="316"/>
                        <a:pt x="345" y="320"/>
                      </a:cubicBezTo>
                      <a:cubicBezTo>
                        <a:pt x="345" y="324"/>
                        <a:pt x="346" y="328"/>
                        <a:pt x="347" y="332"/>
                      </a:cubicBezTo>
                      <a:cubicBezTo>
                        <a:pt x="339" y="334"/>
                        <a:pt x="332" y="338"/>
                        <a:pt x="326" y="344"/>
                      </a:cubicBezTo>
                      <a:cubicBezTo>
                        <a:pt x="319" y="349"/>
                        <a:pt x="316" y="356"/>
                        <a:pt x="316" y="366"/>
                      </a:cubicBezTo>
                      <a:close/>
                      <a:moveTo>
                        <a:pt x="355" y="377"/>
                      </a:moveTo>
                      <a:cubicBezTo>
                        <a:pt x="355" y="377"/>
                        <a:pt x="355" y="377"/>
                        <a:pt x="354" y="377"/>
                      </a:cubicBezTo>
                      <a:cubicBezTo>
                        <a:pt x="349" y="382"/>
                        <a:pt x="339" y="382"/>
                        <a:pt x="329" y="379"/>
                      </a:cubicBezTo>
                      <a:cubicBezTo>
                        <a:pt x="329" y="377"/>
                        <a:pt x="329" y="375"/>
                        <a:pt x="329" y="374"/>
                      </a:cubicBezTo>
                      <a:cubicBezTo>
                        <a:pt x="329" y="374"/>
                        <a:pt x="329" y="374"/>
                        <a:pt x="329" y="374"/>
                      </a:cubicBezTo>
                      <a:cubicBezTo>
                        <a:pt x="328" y="369"/>
                        <a:pt x="328" y="365"/>
                        <a:pt x="328" y="362"/>
                      </a:cubicBezTo>
                      <a:cubicBezTo>
                        <a:pt x="328" y="355"/>
                        <a:pt x="329" y="350"/>
                        <a:pt x="332" y="348"/>
                      </a:cubicBezTo>
                      <a:cubicBezTo>
                        <a:pt x="332" y="348"/>
                        <a:pt x="332" y="348"/>
                        <a:pt x="332" y="348"/>
                      </a:cubicBezTo>
                      <a:cubicBezTo>
                        <a:pt x="338" y="344"/>
                        <a:pt x="344" y="343"/>
                        <a:pt x="351" y="343"/>
                      </a:cubicBezTo>
                      <a:cubicBezTo>
                        <a:pt x="352" y="344"/>
                        <a:pt x="352" y="345"/>
                        <a:pt x="353" y="347"/>
                      </a:cubicBezTo>
                      <a:cubicBezTo>
                        <a:pt x="356" y="353"/>
                        <a:pt x="358" y="360"/>
                        <a:pt x="358" y="366"/>
                      </a:cubicBezTo>
                      <a:cubicBezTo>
                        <a:pt x="358" y="371"/>
                        <a:pt x="357" y="375"/>
                        <a:pt x="355" y="377"/>
                      </a:cubicBezTo>
                      <a:close/>
                      <a:moveTo>
                        <a:pt x="388" y="328"/>
                      </a:moveTo>
                      <a:cubicBezTo>
                        <a:pt x="385" y="333"/>
                        <a:pt x="376" y="332"/>
                        <a:pt x="367" y="331"/>
                      </a:cubicBezTo>
                      <a:cubicBezTo>
                        <a:pt x="363" y="331"/>
                        <a:pt x="363" y="331"/>
                        <a:pt x="363" y="331"/>
                      </a:cubicBezTo>
                      <a:cubicBezTo>
                        <a:pt x="362" y="331"/>
                        <a:pt x="360" y="331"/>
                        <a:pt x="359" y="331"/>
                      </a:cubicBezTo>
                      <a:cubicBezTo>
                        <a:pt x="355" y="320"/>
                        <a:pt x="354" y="315"/>
                        <a:pt x="355" y="313"/>
                      </a:cubicBezTo>
                      <a:cubicBezTo>
                        <a:pt x="356" y="311"/>
                        <a:pt x="362" y="310"/>
                        <a:pt x="366" y="309"/>
                      </a:cubicBezTo>
                      <a:cubicBezTo>
                        <a:pt x="378" y="306"/>
                        <a:pt x="378" y="306"/>
                        <a:pt x="378" y="306"/>
                      </a:cubicBezTo>
                      <a:cubicBezTo>
                        <a:pt x="381" y="305"/>
                        <a:pt x="381" y="305"/>
                        <a:pt x="381" y="305"/>
                      </a:cubicBezTo>
                      <a:cubicBezTo>
                        <a:pt x="387" y="315"/>
                        <a:pt x="389" y="320"/>
                        <a:pt x="389" y="323"/>
                      </a:cubicBezTo>
                      <a:cubicBezTo>
                        <a:pt x="389" y="325"/>
                        <a:pt x="388" y="326"/>
                        <a:pt x="388" y="328"/>
                      </a:cubicBezTo>
                      <a:close/>
                      <a:moveTo>
                        <a:pt x="404" y="276"/>
                      </a:moveTo>
                      <a:cubicBezTo>
                        <a:pt x="401" y="281"/>
                        <a:pt x="396" y="286"/>
                        <a:pt x="386" y="290"/>
                      </a:cubicBezTo>
                      <a:cubicBezTo>
                        <a:pt x="385" y="289"/>
                        <a:pt x="385" y="289"/>
                        <a:pt x="385" y="289"/>
                      </a:cubicBezTo>
                      <a:cubicBezTo>
                        <a:pt x="379" y="280"/>
                        <a:pt x="375" y="274"/>
                        <a:pt x="375" y="267"/>
                      </a:cubicBezTo>
                      <a:cubicBezTo>
                        <a:pt x="375" y="265"/>
                        <a:pt x="375" y="263"/>
                        <a:pt x="376" y="261"/>
                      </a:cubicBezTo>
                      <a:cubicBezTo>
                        <a:pt x="376" y="261"/>
                        <a:pt x="376" y="261"/>
                        <a:pt x="376" y="261"/>
                      </a:cubicBezTo>
                      <a:cubicBezTo>
                        <a:pt x="378" y="259"/>
                        <a:pt x="383" y="257"/>
                        <a:pt x="387" y="256"/>
                      </a:cubicBezTo>
                      <a:cubicBezTo>
                        <a:pt x="398" y="252"/>
                        <a:pt x="398" y="252"/>
                        <a:pt x="398" y="252"/>
                      </a:cubicBezTo>
                      <a:cubicBezTo>
                        <a:pt x="403" y="261"/>
                        <a:pt x="405" y="266"/>
                        <a:pt x="405" y="270"/>
                      </a:cubicBezTo>
                      <a:cubicBezTo>
                        <a:pt x="405" y="272"/>
                        <a:pt x="404" y="274"/>
                        <a:pt x="404" y="276"/>
                      </a:cubicBezTo>
                      <a:close/>
                      <a:moveTo>
                        <a:pt x="403" y="234"/>
                      </a:moveTo>
                      <a:cubicBezTo>
                        <a:pt x="398" y="227"/>
                        <a:pt x="398" y="227"/>
                        <a:pt x="398" y="227"/>
                      </a:cubicBezTo>
                      <a:cubicBezTo>
                        <a:pt x="393" y="218"/>
                        <a:pt x="388" y="211"/>
                        <a:pt x="388" y="204"/>
                      </a:cubicBezTo>
                      <a:cubicBezTo>
                        <a:pt x="388" y="203"/>
                        <a:pt x="389" y="203"/>
                        <a:pt x="389" y="202"/>
                      </a:cubicBezTo>
                      <a:cubicBezTo>
                        <a:pt x="389" y="202"/>
                        <a:pt x="389" y="202"/>
                        <a:pt x="389" y="201"/>
                      </a:cubicBezTo>
                      <a:cubicBezTo>
                        <a:pt x="389" y="201"/>
                        <a:pt x="389" y="201"/>
                        <a:pt x="389" y="201"/>
                      </a:cubicBezTo>
                      <a:cubicBezTo>
                        <a:pt x="389" y="199"/>
                        <a:pt x="396" y="193"/>
                        <a:pt x="400" y="189"/>
                      </a:cubicBezTo>
                      <a:cubicBezTo>
                        <a:pt x="408" y="181"/>
                        <a:pt x="408" y="181"/>
                        <a:pt x="408" y="181"/>
                      </a:cubicBezTo>
                      <a:cubicBezTo>
                        <a:pt x="421" y="191"/>
                        <a:pt x="423" y="199"/>
                        <a:pt x="425" y="208"/>
                      </a:cubicBezTo>
                      <a:cubicBezTo>
                        <a:pt x="423" y="216"/>
                        <a:pt x="418" y="226"/>
                        <a:pt x="403" y="2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093" name="Freeform 5"/>
                <p:cNvSpPr>
                  <a:spLocks/>
                </p:cNvSpPr>
                <p:nvPr/>
              </p:nvSpPr>
              <p:spPr bwMode="auto">
                <a:xfrm>
                  <a:off x="1404" y="2603"/>
                  <a:ext cx="137" cy="133"/>
                </a:xfrm>
                <a:custGeom>
                  <a:avLst/>
                  <a:gdLst>
                    <a:gd name="T0" fmla="*/ 0 w 55"/>
                    <a:gd name="T1" fmla="*/ 56 h 50"/>
                    <a:gd name="T2" fmla="*/ 446 w 55"/>
                    <a:gd name="T3" fmla="*/ 418 h 50"/>
                    <a:gd name="T4" fmla="*/ 528 w 55"/>
                    <a:gd name="T5" fmla="*/ 567 h 50"/>
                    <a:gd name="T6" fmla="*/ 849 w 55"/>
                    <a:gd name="T7" fmla="*/ 942 h 50"/>
                    <a:gd name="T8" fmla="*/ 849 w 55"/>
                    <a:gd name="T9" fmla="*/ 942 h 50"/>
                    <a:gd name="T10" fmla="*/ 590 w 55"/>
                    <a:gd name="T11" fmla="*/ 524 h 50"/>
                    <a:gd name="T12" fmla="*/ 508 w 55"/>
                    <a:gd name="T13" fmla="*/ 375 h 50"/>
                    <a:gd name="T14" fmla="*/ 0 w 55"/>
                    <a:gd name="T15" fmla="*/ 56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5" h="50">
                      <a:moveTo>
                        <a:pt x="0" y="3"/>
                      </a:moveTo>
                      <a:cubicBezTo>
                        <a:pt x="6" y="3"/>
                        <a:pt x="18" y="5"/>
                        <a:pt x="29" y="22"/>
                      </a:cubicBezTo>
                      <a:cubicBezTo>
                        <a:pt x="34" y="30"/>
                        <a:pt x="34" y="30"/>
                        <a:pt x="34" y="30"/>
                      </a:cubicBezTo>
                      <a:cubicBezTo>
                        <a:pt x="40" y="42"/>
                        <a:pt x="46" y="49"/>
                        <a:pt x="55" y="50"/>
                      </a:cubicBezTo>
                      <a:cubicBezTo>
                        <a:pt x="55" y="50"/>
                        <a:pt x="55" y="50"/>
                        <a:pt x="55" y="50"/>
                      </a:cubicBezTo>
                      <a:cubicBezTo>
                        <a:pt x="49" y="49"/>
                        <a:pt x="44" y="38"/>
                        <a:pt x="38" y="28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ubicBezTo>
                        <a:pt x="21" y="0"/>
                        <a:pt x="7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094" name="Freeform 6"/>
                <p:cNvSpPr>
                  <a:spLocks/>
                </p:cNvSpPr>
                <p:nvPr/>
              </p:nvSpPr>
              <p:spPr bwMode="auto">
                <a:xfrm>
                  <a:off x="1261" y="2624"/>
                  <a:ext cx="160" cy="91"/>
                </a:xfrm>
                <a:custGeom>
                  <a:avLst/>
                  <a:gdLst>
                    <a:gd name="T0" fmla="*/ 0 w 64"/>
                    <a:gd name="T1" fmla="*/ 56 h 34"/>
                    <a:gd name="T2" fmla="*/ 0 w 64"/>
                    <a:gd name="T3" fmla="*/ 56 h 34"/>
                    <a:gd name="T4" fmla="*/ 438 w 64"/>
                    <a:gd name="T5" fmla="*/ 286 h 34"/>
                    <a:gd name="T6" fmla="*/ 1000 w 64"/>
                    <a:gd name="T7" fmla="*/ 632 h 34"/>
                    <a:gd name="T8" fmla="*/ 1000 w 64"/>
                    <a:gd name="T9" fmla="*/ 632 h 34"/>
                    <a:gd name="T10" fmla="*/ 488 w 64"/>
                    <a:gd name="T11" fmla="*/ 209 h 34"/>
                    <a:gd name="T12" fmla="*/ 0 w 64"/>
                    <a:gd name="T13" fmla="*/ 56 h 3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4" h="34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8" y="1"/>
                        <a:pt x="20" y="6"/>
                        <a:pt x="28" y="15"/>
                      </a:cubicBezTo>
                      <a:cubicBezTo>
                        <a:pt x="37" y="25"/>
                        <a:pt x="48" y="34"/>
                        <a:pt x="64" y="33"/>
                      </a:cubicBezTo>
                      <a:cubicBezTo>
                        <a:pt x="64" y="33"/>
                        <a:pt x="64" y="33"/>
                        <a:pt x="64" y="33"/>
                      </a:cubicBezTo>
                      <a:cubicBezTo>
                        <a:pt x="50" y="34"/>
                        <a:pt x="40" y="21"/>
                        <a:pt x="31" y="11"/>
                      </a:cubicBezTo>
                      <a:cubicBezTo>
                        <a:pt x="23" y="2"/>
                        <a:pt x="11" y="0"/>
                        <a:pt x="0" y="3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095" name="Freeform 7"/>
                <p:cNvSpPr>
                  <a:spLocks/>
                </p:cNvSpPr>
                <p:nvPr/>
              </p:nvSpPr>
              <p:spPr bwMode="auto">
                <a:xfrm>
                  <a:off x="1007" y="2768"/>
                  <a:ext cx="187" cy="48"/>
                </a:xfrm>
                <a:custGeom>
                  <a:avLst/>
                  <a:gdLst>
                    <a:gd name="T0" fmla="*/ 0 w 75"/>
                    <a:gd name="T1" fmla="*/ 285 h 18"/>
                    <a:gd name="T2" fmla="*/ 529 w 75"/>
                    <a:gd name="T3" fmla="*/ 205 h 18"/>
                    <a:gd name="T4" fmla="*/ 666 w 75"/>
                    <a:gd name="T5" fmla="*/ 264 h 18"/>
                    <a:gd name="T6" fmla="*/ 1162 w 75"/>
                    <a:gd name="T7" fmla="*/ 248 h 18"/>
                    <a:gd name="T8" fmla="*/ 1162 w 75"/>
                    <a:gd name="T9" fmla="*/ 248 h 18"/>
                    <a:gd name="T10" fmla="*/ 716 w 75"/>
                    <a:gd name="T11" fmla="*/ 192 h 18"/>
                    <a:gd name="T12" fmla="*/ 571 w 75"/>
                    <a:gd name="T13" fmla="*/ 149 h 18"/>
                    <a:gd name="T14" fmla="*/ 0 w 75"/>
                    <a:gd name="T15" fmla="*/ 285 h 1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5" h="18">
                      <a:moveTo>
                        <a:pt x="0" y="15"/>
                      </a:moveTo>
                      <a:cubicBezTo>
                        <a:pt x="5" y="11"/>
                        <a:pt x="10" y="4"/>
                        <a:pt x="34" y="11"/>
                      </a:cubicBezTo>
                      <a:cubicBezTo>
                        <a:pt x="43" y="14"/>
                        <a:pt x="43" y="14"/>
                        <a:pt x="43" y="14"/>
                      </a:cubicBezTo>
                      <a:cubicBezTo>
                        <a:pt x="55" y="18"/>
                        <a:pt x="68" y="18"/>
                        <a:pt x="75" y="13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0" y="16"/>
                        <a:pt x="57" y="14"/>
                        <a:pt x="46" y="10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12" y="0"/>
                        <a:pt x="6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096" name="Freeform 8"/>
                <p:cNvSpPr>
                  <a:spLocks/>
                </p:cNvSpPr>
                <p:nvPr/>
              </p:nvSpPr>
              <p:spPr bwMode="auto">
                <a:xfrm>
                  <a:off x="1129" y="2696"/>
                  <a:ext cx="167" cy="61"/>
                </a:xfrm>
                <a:custGeom>
                  <a:avLst/>
                  <a:gdLst>
                    <a:gd name="T0" fmla="*/ 0 w 67"/>
                    <a:gd name="T1" fmla="*/ 111 h 23"/>
                    <a:gd name="T2" fmla="*/ 0 w 67"/>
                    <a:gd name="T3" fmla="*/ 111 h 23"/>
                    <a:gd name="T4" fmla="*/ 434 w 67"/>
                    <a:gd name="T5" fmla="*/ 260 h 23"/>
                    <a:gd name="T6" fmla="*/ 1037 w 67"/>
                    <a:gd name="T7" fmla="*/ 337 h 23"/>
                    <a:gd name="T8" fmla="*/ 1037 w 67"/>
                    <a:gd name="T9" fmla="*/ 337 h 23"/>
                    <a:gd name="T10" fmla="*/ 466 w 67"/>
                    <a:gd name="T11" fmla="*/ 191 h 23"/>
                    <a:gd name="T12" fmla="*/ 0 w 67"/>
                    <a:gd name="T13" fmla="*/ 111 h 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7" h="23">
                      <a:moveTo>
                        <a:pt x="0" y="6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8" y="1"/>
                        <a:pt x="18" y="8"/>
                        <a:pt x="28" y="14"/>
                      </a:cubicBezTo>
                      <a:cubicBezTo>
                        <a:pt x="39" y="21"/>
                        <a:pt x="52" y="23"/>
                        <a:pt x="67" y="18"/>
                      </a:cubicBezTo>
                      <a:cubicBezTo>
                        <a:pt x="67" y="18"/>
                        <a:pt x="67" y="18"/>
                        <a:pt x="67" y="18"/>
                      </a:cubicBezTo>
                      <a:cubicBezTo>
                        <a:pt x="54" y="23"/>
                        <a:pt x="41" y="17"/>
                        <a:pt x="30" y="10"/>
                      </a:cubicBezTo>
                      <a:cubicBezTo>
                        <a:pt x="19" y="4"/>
                        <a:pt x="10" y="0"/>
                        <a:pt x="0" y="6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097" name="Freeform 9"/>
                <p:cNvSpPr>
                  <a:spLocks/>
                </p:cNvSpPr>
                <p:nvPr/>
              </p:nvSpPr>
              <p:spPr bwMode="auto">
                <a:xfrm>
                  <a:off x="1826" y="2941"/>
                  <a:ext cx="110" cy="195"/>
                </a:xfrm>
                <a:custGeom>
                  <a:avLst/>
                  <a:gdLst>
                    <a:gd name="T0" fmla="*/ 533 w 44"/>
                    <a:gd name="T1" fmla="*/ 0 h 73"/>
                    <a:gd name="T2" fmla="*/ 408 w 44"/>
                    <a:gd name="T3" fmla="*/ 705 h 73"/>
                    <a:gd name="T4" fmla="*/ 313 w 44"/>
                    <a:gd name="T5" fmla="*/ 841 h 73"/>
                    <a:gd name="T6" fmla="*/ 33 w 44"/>
                    <a:gd name="T7" fmla="*/ 1392 h 73"/>
                    <a:gd name="T8" fmla="*/ 33 w 44"/>
                    <a:gd name="T9" fmla="*/ 1392 h 73"/>
                    <a:gd name="T10" fmla="*/ 375 w 44"/>
                    <a:gd name="T11" fmla="*/ 914 h 73"/>
                    <a:gd name="T12" fmla="*/ 470 w 44"/>
                    <a:gd name="T13" fmla="*/ 764 h 73"/>
                    <a:gd name="T14" fmla="*/ 533 w 44"/>
                    <a:gd name="T15" fmla="*/ 0 h 7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44" h="73">
                      <a:moveTo>
                        <a:pt x="34" y="0"/>
                      </a:moveTo>
                      <a:cubicBezTo>
                        <a:pt x="37" y="6"/>
                        <a:pt x="39" y="21"/>
                        <a:pt x="26" y="37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12" y="55"/>
                        <a:pt x="0" y="65"/>
                        <a:pt x="2" y="73"/>
                      </a:cubicBezTo>
                      <a:cubicBezTo>
                        <a:pt x="2" y="73"/>
                        <a:pt x="2" y="73"/>
                        <a:pt x="2" y="73"/>
                      </a:cubicBezTo>
                      <a:cubicBezTo>
                        <a:pt x="0" y="67"/>
                        <a:pt x="17" y="56"/>
                        <a:pt x="24" y="48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44" y="22"/>
                        <a:pt x="37" y="7"/>
                        <a:pt x="34" y="0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098" name="Freeform 10"/>
                <p:cNvSpPr>
                  <a:spLocks/>
                </p:cNvSpPr>
                <p:nvPr/>
              </p:nvSpPr>
              <p:spPr bwMode="auto">
                <a:xfrm>
                  <a:off x="1804" y="2805"/>
                  <a:ext cx="50" cy="187"/>
                </a:xfrm>
                <a:custGeom>
                  <a:avLst/>
                  <a:gdLst>
                    <a:gd name="T0" fmla="*/ 175 w 20"/>
                    <a:gd name="T1" fmla="*/ 0 h 70"/>
                    <a:gd name="T2" fmla="*/ 175 w 20"/>
                    <a:gd name="T3" fmla="*/ 0 h 70"/>
                    <a:gd name="T4" fmla="*/ 175 w 20"/>
                    <a:gd name="T5" fmla="*/ 572 h 70"/>
                    <a:gd name="T6" fmla="*/ 113 w 20"/>
                    <a:gd name="T7" fmla="*/ 1336 h 70"/>
                    <a:gd name="T8" fmla="*/ 113 w 20"/>
                    <a:gd name="T9" fmla="*/ 1336 h 70"/>
                    <a:gd name="T10" fmla="*/ 238 w 20"/>
                    <a:gd name="T11" fmla="*/ 606 h 70"/>
                    <a:gd name="T12" fmla="*/ 175 w 20"/>
                    <a:gd name="T13" fmla="*/ 0 h 7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70">
                      <a:moveTo>
                        <a:pt x="11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6" y="7"/>
                        <a:pt x="16" y="20"/>
                        <a:pt x="11" y="30"/>
                      </a:cubicBezTo>
                      <a:cubicBezTo>
                        <a:pt x="5" y="42"/>
                        <a:pt x="0" y="56"/>
                        <a:pt x="7" y="70"/>
                      </a:cubicBezTo>
                      <a:cubicBezTo>
                        <a:pt x="7" y="70"/>
                        <a:pt x="7" y="70"/>
                        <a:pt x="7" y="70"/>
                      </a:cubicBezTo>
                      <a:cubicBezTo>
                        <a:pt x="1" y="58"/>
                        <a:pt x="9" y="44"/>
                        <a:pt x="15" y="32"/>
                      </a:cubicBezTo>
                      <a:cubicBezTo>
                        <a:pt x="20" y="21"/>
                        <a:pt x="18" y="9"/>
                        <a:pt x="11" y="0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099" name="Freeform 11"/>
                <p:cNvSpPr>
                  <a:spLocks/>
                </p:cNvSpPr>
                <p:nvPr/>
              </p:nvSpPr>
              <p:spPr bwMode="auto">
                <a:xfrm>
                  <a:off x="1581" y="2624"/>
                  <a:ext cx="78" cy="179"/>
                </a:xfrm>
                <a:custGeom>
                  <a:avLst/>
                  <a:gdLst>
                    <a:gd name="T0" fmla="*/ 0 w 31"/>
                    <a:gd name="T1" fmla="*/ 0 h 67"/>
                    <a:gd name="T2" fmla="*/ 254 w 31"/>
                    <a:gd name="T3" fmla="*/ 550 h 67"/>
                    <a:gd name="T4" fmla="*/ 272 w 31"/>
                    <a:gd name="T5" fmla="*/ 729 h 67"/>
                    <a:gd name="T6" fmla="*/ 493 w 31"/>
                    <a:gd name="T7" fmla="*/ 1277 h 67"/>
                    <a:gd name="T8" fmla="*/ 493 w 31"/>
                    <a:gd name="T9" fmla="*/ 1277 h 67"/>
                    <a:gd name="T10" fmla="*/ 347 w 31"/>
                    <a:gd name="T11" fmla="*/ 764 h 67"/>
                    <a:gd name="T12" fmla="*/ 317 w 31"/>
                    <a:gd name="T13" fmla="*/ 593 h 67"/>
                    <a:gd name="T14" fmla="*/ 0 w 31"/>
                    <a:gd name="T15" fmla="*/ 0 h 6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1" h="67">
                      <a:moveTo>
                        <a:pt x="0" y="0"/>
                      </a:moveTo>
                      <a:cubicBezTo>
                        <a:pt x="6" y="2"/>
                        <a:pt x="14" y="5"/>
                        <a:pt x="16" y="29"/>
                      </a:cubicBezTo>
                      <a:cubicBezTo>
                        <a:pt x="17" y="38"/>
                        <a:pt x="17" y="38"/>
                        <a:pt x="17" y="38"/>
                      </a:cubicBezTo>
                      <a:cubicBezTo>
                        <a:pt x="18" y="51"/>
                        <a:pt x="23" y="63"/>
                        <a:pt x="31" y="67"/>
                      </a:cubicBez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25" y="64"/>
                        <a:pt x="23" y="51"/>
                        <a:pt x="22" y="40"/>
                      </a:cubicBezTo>
                      <a:cubicBezTo>
                        <a:pt x="20" y="31"/>
                        <a:pt x="20" y="31"/>
                        <a:pt x="20" y="31"/>
                      </a:cubicBezTo>
                      <a:cubicBezTo>
                        <a:pt x="19" y="5"/>
                        <a:pt x="7" y="3"/>
                        <a:pt x="0" y="0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00" name="Freeform 12"/>
                <p:cNvSpPr>
                  <a:spLocks/>
                </p:cNvSpPr>
                <p:nvPr/>
              </p:nvSpPr>
              <p:spPr bwMode="auto">
                <a:xfrm>
                  <a:off x="1711" y="2707"/>
                  <a:ext cx="35" cy="176"/>
                </a:xfrm>
                <a:custGeom>
                  <a:avLst/>
                  <a:gdLst>
                    <a:gd name="T0" fmla="*/ 0 w 14"/>
                    <a:gd name="T1" fmla="*/ 0 h 66"/>
                    <a:gd name="T2" fmla="*/ 0 w 14"/>
                    <a:gd name="T3" fmla="*/ 0 h 66"/>
                    <a:gd name="T4" fmla="*/ 50 w 14"/>
                    <a:gd name="T5" fmla="*/ 533 h 66"/>
                    <a:gd name="T6" fmla="*/ 220 w 14"/>
                    <a:gd name="T7" fmla="*/ 1251 h 66"/>
                    <a:gd name="T8" fmla="*/ 220 w 14"/>
                    <a:gd name="T9" fmla="*/ 1251 h 66"/>
                    <a:gd name="T10" fmla="*/ 113 w 14"/>
                    <a:gd name="T11" fmla="*/ 547 h 66"/>
                    <a:gd name="T12" fmla="*/ 0 w 14"/>
                    <a:gd name="T13" fmla="*/ 0 h 6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4" h="66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7" y="5"/>
                        <a:pt x="4" y="17"/>
                        <a:pt x="3" y="28"/>
                      </a:cubicBezTo>
                      <a:cubicBezTo>
                        <a:pt x="1" y="42"/>
                        <a:pt x="3" y="54"/>
                        <a:pt x="14" y="66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5" y="56"/>
                        <a:pt x="5" y="42"/>
                        <a:pt x="7" y="29"/>
                      </a:cubicBezTo>
                      <a:cubicBezTo>
                        <a:pt x="9" y="16"/>
                        <a:pt x="10" y="6"/>
                        <a:pt x="0" y="0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01" name="Freeform 13"/>
                <p:cNvSpPr>
                  <a:spLocks/>
                </p:cNvSpPr>
                <p:nvPr/>
              </p:nvSpPr>
              <p:spPr bwMode="auto">
                <a:xfrm>
                  <a:off x="922" y="2888"/>
                  <a:ext cx="172" cy="80"/>
                </a:xfrm>
                <a:custGeom>
                  <a:avLst/>
                  <a:gdLst>
                    <a:gd name="T0" fmla="*/ 0 w 69"/>
                    <a:gd name="T1" fmla="*/ 568 h 30"/>
                    <a:gd name="T2" fmla="*/ 446 w 69"/>
                    <a:gd name="T3" fmla="*/ 205 h 30"/>
                    <a:gd name="T4" fmla="*/ 603 w 69"/>
                    <a:gd name="T5" fmla="*/ 192 h 30"/>
                    <a:gd name="T6" fmla="*/ 1069 w 69"/>
                    <a:gd name="T7" fmla="*/ 0 h 30"/>
                    <a:gd name="T8" fmla="*/ 1069 w 69"/>
                    <a:gd name="T9" fmla="*/ 0 h 30"/>
                    <a:gd name="T10" fmla="*/ 591 w 69"/>
                    <a:gd name="T11" fmla="*/ 93 h 30"/>
                    <a:gd name="T12" fmla="*/ 446 w 69"/>
                    <a:gd name="T13" fmla="*/ 136 h 30"/>
                    <a:gd name="T14" fmla="*/ 0 w 69"/>
                    <a:gd name="T15" fmla="*/ 568 h 3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69" h="30">
                      <a:moveTo>
                        <a:pt x="0" y="30"/>
                      </a:moveTo>
                      <a:cubicBezTo>
                        <a:pt x="2" y="24"/>
                        <a:pt x="9" y="14"/>
                        <a:pt x="29" y="11"/>
                      </a:cubicBezTo>
                      <a:cubicBezTo>
                        <a:pt x="39" y="10"/>
                        <a:pt x="39" y="10"/>
                        <a:pt x="39" y="10"/>
                      </a:cubicBezTo>
                      <a:cubicBezTo>
                        <a:pt x="52" y="9"/>
                        <a:pt x="65" y="7"/>
                        <a:pt x="69" y="0"/>
                      </a:cubicBezTo>
                      <a:cubicBezTo>
                        <a:pt x="69" y="0"/>
                        <a:pt x="69" y="0"/>
                        <a:pt x="69" y="0"/>
                      </a:cubicBezTo>
                      <a:cubicBezTo>
                        <a:pt x="66" y="5"/>
                        <a:pt x="49" y="4"/>
                        <a:pt x="38" y="5"/>
                      </a:cubicBez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6" y="10"/>
                        <a:pt x="3" y="23"/>
                        <a:pt x="0" y="30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02" name="Freeform 14"/>
                <p:cNvSpPr>
                  <a:spLocks/>
                </p:cNvSpPr>
                <p:nvPr/>
              </p:nvSpPr>
              <p:spPr bwMode="auto">
                <a:xfrm>
                  <a:off x="879" y="3003"/>
                  <a:ext cx="143" cy="120"/>
                </a:xfrm>
                <a:custGeom>
                  <a:avLst/>
                  <a:gdLst>
                    <a:gd name="T0" fmla="*/ 0 w 57"/>
                    <a:gd name="T1" fmla="*/ 853 h 45"/>
                    <a:gd name="T2" fmla="*/ 0 w 57"/>
                    <a:gd name="T3" fmla="*/ 853 h 45"/>
                    <a:gd name="T4" fmla="*/ 346 w 57"/>
                    <a:gd name="T5" fmla="*/ 456 h 45"/>
                    <a:gd name="T6" fmla="*/ 901 w 57"/>
                    <a:gd name="T7" fmla="*/ 0 h 45"/>
                    <a:gd name="T8" fmla="*/ 901 w 57"/>
                    <a:gd name="T9" fmla="*/ 0 h 45"/>
                    <a:gd name="T10" fmla="*/ 334 w 57"/>
                    <a:gd name="T11" fmla="*/ 376 h 45"/>
                    <a:gd name="T12" fmla="*/ 0 w 57"/>
                    <a:gd name="T13" fmla="*/ 853 h 4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7" h="45">
                      <a:moveTo>
                        <a:pt x="0" y="45"/>
                      </a:move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1" y="36"/>
                        <a:pt x="11" y="28"/>
                        <a:pt x="22" y="24"/>
                      </a:cubicBezTo>
                      <a:cubicBezTo>
                        <a:pt x="35" y="20"/>
                        <a:pt x="51" y="15"/>
                        <a:pt x="57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2" y="13"/>
                        <a:pt x="33" y="16"/>
                        <a:pt x="21" y="20"/>
                      </a:cubicBezTo>
                      <a:cubicBezTo>
                        <a:pt x="8" y="24"/>
                        <a:pt x="2" y="33"/>
                        <a:pt x="0" y="45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03" name="Freeform 15"/>
                <p:cNvSpPr>
                  <a:spLocks/>
                </p:cNvSpPr>
                <p:nvPr/>
              </p:nvSpPr>
              <p:spPr bwMode="auto">
                <a:xfrm>
                  <a:off x="934" y="3253"/>
                  <a:ext cx="75" cy="187"/>
                </a:xfrm>
                <a:custGeom>
                  <a:avLst/>
                  <a:gdLst>
                    <a:gd name="T0" fmla="*/ 208 w 30"/>
                    <a:gd name="T1" fmla="*/ 1336 h 70"/>
                    <a:gd name="T2" fmla="*/ 220 w 30"/>
                    <a:gd name="T3" fmla="*/ 671 h 70"/>
                    <a:gd name="T4" fmla="*/ 283 w 30"/>
                    <a:gd name="T5" fmla="*/ 492 h 70"/>
                    <a:gd name="T6" fmla="*/ 408 w 30"/>
                    <a:gd name="T7" fmla="*/ 0 h 70"/>
                    <a:gd name="T8" fmla="*/ 408 w 30"/>
                    <a:gd name="T9" fmla="*/ 0 h 70"/>
                    <a:gd name="T10" fmla="*/ 220 w 30"/>
                    <a:gd name="T11" fmla="*/ 457 h 70"/>
                    <a:gd name="T12" fmla="*/ 158 w 30"/>
                    <a:gd name="T13" fmla="*/ 606 h 70"/>
                    <a:gd name="T14" fmla="*/ 208 w 30"/>
                    <a:gd name="T15" fmla="*/ 1336 h 7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0" h="70">
                      <a:moveTo>
                        <a:pt x="13" y="70"/>
                      </a:moveTo>
                      <a:cubicBezTo>
                        <a:pt x="9" y="64"/>
                        <a:pt x="5" y="53"/>
                        <a:pt x="14" y="35"/>
                      </a:cubicBezTo>
                      <a:cubicBezTo>
                        <a:pt x="18" y="26"/>
                        <a:pt x="18" y="26"/>
                        <a:pt x="18" y="26"/>
                      </a:cubicBezTo>
                      <a:cubicBezTo>
                        <a:pt x="24" y="14"/>
                        <a:pt x="30" y="7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9" y="5"/>
                        <a:pt x="19" y="14"/>
                        <a:pt x="14" y="24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0" y="53"/>
                        <a:pt x="9" y="63"/>
                        <a:pt x="13" y="70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04" name="Freeform 16"/>
                <p:cNvSpPr>
                  <a:spLocks/>
                </p:cNvSpPr>
                <p:nvPr/>
              </p:nvSpPr>
              <p:spPr bwMode="auto">
                <a:xfrm>
                  <a:off x="889" y="3133"/>
                  <a:ext cx="100" cy="150"/>
                </a:xfrm>
                <a:custGeom>
                  <a:avLst/>
                  <a:gdLst>
                    <a:gd name="T0" fmla="*/ 33 w 40"/>
                    <a:gd name="T1" fmla="*/ 1077 h 56"/>
                    <a:gd name="T2" fmla="*/ 33 w 40"/>
                    <a:gd name="T3" fmla="*/ 1077 h 56"/>
                    <a:gd name="T4" fmla="*/ 333 w 40"/>
                    <a:gd name="T5" fmla="*/ 654 h 56"/>
                    <a:gd name="T6" fmla="*/ 625 w 40"/>
                    <a:gd name="T7" fmla="*/ 0 h 56"/>
                    <a:gd name="T8" fmla="*/ 625 w 40"/>
                    <a:gd name="T9" fmla="*/ 0 h 56"/>
                    <a:gd name="T10" fmla="*/ 283 w 40"/>
                    <a:gd name="T11" fmla="*/ 595 h 56"/>
                    <a:gd name="T12" fmla="*/ 33 w 40"/>
                    <a:gd name="T13" fmla="*/ 1077 h 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0" h="56">
                      <a:moveTo>
                        <a:pt x="2" y="56"/>
                      </a:moveTo>
                      <a:cubicBezTo>
                        <a:pt x="2" y="56"/>
                        <a:pt x="2" y="56"/>
                        <a:pt x="2" y="56"/>
                      </a:cubicBezTo>
                      <a:cubicBezTo>
                        <a:pt x="1" y="47"/>
                        <a:pt x="11" y="41"/>
                        <a:pt x="21" y="34"/>
                      </a:cubicBezTo>
                      <a:cubicBezTo>
                        <a:pt x="32" y="27"/>
                        <a:pt x="39" y="16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9" y="14"/>
                        <a:pt x="29" y="23"/>
                        <a:pt x="18" y="31"/>
                      </a:cubicBezTo>
                      <a:cubicBezTo>
                        <a:pt x="8" y="38"/>
                        <a:pt x="0" y="44"/>
                        <a:pt x="2" y="56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05" name="Freeform 17"/>
                <p:cNvSpPr>
                  <a:spLocks/>
                </p:cNvSpPr>
                <p:nvPr/>
              </p:nvSpPr>
              <p:spPr bwMode="auto">
                <a:xfrm>
                  <a:off x="1022" y="3371"/>
                  <a:ext cx="42" cy="208"/>
                </a:xfrm>
                <a:custGeom>
                  <a:avLst/>
                  <a:gdLst>
                    <a:gd name="T0" fmla="*/ 245 w 17"/>
                    <a:gd name="T1" fmla="*/ 1480 h 78"/>
                    <a:gd name="T2" fmla="*/ 153 w 17"/>
                    <a:gd name="T3" fmla="*/ 832 h 78"/>
                    <a:gd name="T4" fmla="*/ 183 w 17"/>
                    <a:gd name="T5" fmla="*/ 661 h 78"/>
                    <a:gd name="T6" fmla="*/ 183 w 17"/>
                    <a:gd name="T7" fmla="*/ 0 h 78"/>
                    <a:gd name="T8" fmla="*/ 183 w 17"/>
                    <a:gd name="T9" fmla="*/ 0 h 78"/>
                    <a:gd name="T10" fmla="*/ 121 w 17"/>
                    <a:gd name="T11" fmla="*/ 627 h 78"/>
                    <a:gd name="T12" fmla="*/ 74 w 17"/>
                    <a:gd name="T13" fmla="*/ 819 h 78"/>
                    <a:gd name="T14" fmla="*/ 245 w 17"/>
                    <a:gd name="T15" fmla="*/ 1480 h 7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7" h="78">
                      <a:moveTo>
                        <a:pt x="16" y="78"/>
                      </a:moveTo>
                      <a:cubicBezTo>
                        <a:pt x="11" y="73"/>
                        <a:pt x="5" y="63"/>
                        <a:pt x="10" y="44"/>
                      </a:cubicBezTo>
                      <a:cubicBezTo>
                        <a:pt x="12" y="35"/>
                        <a:pt x="12" y="35"/>
                        <a:pt x="12" y="35"/>
                      </a:cubicBezTo>
                      <a:cubicBezTo>
                        <a:pt x="16" y="22"/>
                        <a:pt x="17" y="7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6" y="5"/>
                        <a:pt x="11" y="22"/>
                        <a:pt x="8" y="33"/>
                      </a:cubicBezTo>
                      <a:cubicBezTo>
                        <a:pt x="5" y="43"/>
                        <a:pt x="5" y="43"/>
                        <a:pt x="5" y="43"/>
                      </a:cubicBezTo>
                      <a:cubicBezTo>
                        <a:pt x="0" y="65"/>
                        <a:pt x="11" y="73"/>
                        <a:pt x="16" y="78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06" name="Freeform 18"/>
                <p:cNvSpPr>
                  <a:spLocks/>
                </p:cNvSpPr>
                <p:nvPr/>
              </p:nvSpPr>
              <p:spPr bwMode="auto">
                <a:xfrm>
                  <a:off x="1122" y="3493"/>
                  <a:ext cx="54" cy="179"/>
                </a:xfrm>
                <a:custGeom>
                  <a:avLst/>
                  <a:gdLst>
                    <a:gd name="T0" fmla="*/ 326 w 22"/>
                    <a:gd name="T1" fmla="*/ 1277 h 67"/>
                    <a:gd name="T2" fmla="*/ 326 w 22"/>
                    <a:gd name="T3" fmla="*/ 1277 h 67"/>
                    <a:gd name="T4" fmla="*/ 162 w 22"/>
                    <a:gd name="T5" fmla="*/ 743 h 67"/>
                    <a:gd name="T6" fmla="*/ 0 w 22"/>
                    <a:gd name="T7" fmla="*/ 0 h 67"/>
                    <a:gd name="T8" fmla="*/ 0 w 22"/>
                    <a:gd name="T9" fmla="*/ 0 h 67"/>
                    <a:gd name="T10" fmla="*/ 91 w 22"/>
                    <a:gd name="T11" fmla="*/ 743 h 67"/>
                    <a:gd name="T12" fmla="*/ 326 w 22"/>
                    <a:gd name="T13" fmla="*/ 1277 h 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2" h="67">
                      <a:moveTo>
                        <a:pt x="22" y="67"/>
                      </a:moveTo>
                      <a:cubicBezTo>
                        <a:pt x="22" y="67"/>
                        <a:pt x="22" y="67"/>
                        <a:pt x="22" y="67"/>
                      </a:cubicBezTo>
                      <a:cubicBezTo>
                        <a:pt x="14" y="63"/>
                        <a:pt x="10" y="51"/>
                        <a:pt x="11" y="39"/>
                      </a:cubicBezTo>
                      <a:cubicBezTo>
                        <a:pt x="11" y="26"/>
                        <a:pt x="12" y="1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9"/>
                        <a:pt x="7" y="26"/>
                        <a:pt x="6" y="39"/>
                      </a:cubicBezTo>
                      <a:cubicBezTo>
                        <a:pt x="5" y="52"/>
                        <a:pt x="11" y="61"/>
                        <a:pt x="22" y="67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07" name="Freeform 19"/>
                <p:cNvSpPr>
                  <a:spLocks/>
                </p:cNvSpPr>
                <p:nvPr/>
              </p:nvSpPr>
              <p:spPr bwMode="auto">
                <a:xfrm>
                  <a:off x="1336" y="3608"/>
                  <a:ext cx="135" cy="144"/>
                </a:xfrm>
                <a:custGeom>
                  <a:avLst/>
                  <a:gdLst>
                    <a:gd name="T0" fmla="*/ 845 w 54"/>
                    <a:gd name="T1" fmla="*/ 968 h 54"/>
                    <a:gd name="T2" fmla="*/ 438 w 54"/>
                    <a:gd name="T3" fmla="*/ 568 h 54"/>
                    <a:gd name="T4" fmla="*/ 363 w 54"/>
                    <a:gd name="T5" fmla="*/ 419 h 54"/>
                    <a:gd name="T6" fmla="*/ 0 w 54"/>
                    <a:gd name="T7" fmla="*/ 0 h 54"/>
                    <a:gd name="T8" fmla="*/ 0 w 54"/>
                    <a:gd name="T9" fmla="*/ 0 h 54"/>
                    <a:gd name="T10" fmla="*/ 283 w 54"/>
                    <a:gd name="T11" fmla="*/ 419 h 54"/>
                    <a:gd name="T12" fmla="*/ 363 w 54"/>
                    <a:gd name="T13" fmla="*/ 568 h 54"/>
                    <a:gd name="T14" fmla="*/ 845 w 54"/>
                    <a:gd name="T15" fmla="*/ 968 h 5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4" h="54">
                      <a:moveTo>
                        <a:pt x="54" y="51"/>
                      </a:moveTo>
                      <a:cubicBezTo>
                        <a:pt x="47" y="51"/>
                        <a:pt x="39" y="52"/>
                        <a:pt x="28" y="30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17" y="10"/>
                        <a:pt x="9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13" y="12"/>
                        <a:pt x="18" y="22"/>
                      </a:cubicBezTo>
                      <a:cubicBezTo>
                        <a:pt x="23" y="30"/>
                        <a:pt x="23" y="30"/>
                        <a:pt x="23" y="30"/>
                      </a:cubicBezTo>
                      <a:cubicBezTo>
                        <a:pt x="34" y="54"/>
                        <a:pt x="47" y="51"/>
                        <a:pt x="54" y="51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08" name="Freeform 20"/>
                <p:cNvSpPr>
                  <a:spLocks/>
                </p:cNvSpPr>
                <p:nvPr/>
              </p:nvSpPr>
              <p:spPr bwMode="auto">
                <a:xfrm>
                  <a:off x="1226" y="3568"/>
                  <a:ext cx="95" cy="149"/>
                </a:xfrm>
                <a:custGeom>
                  <a:avLst/>
                  <a:gdLst>
                    <a:gd name="T0" fmla="*/ 595 w 38"/>
                    <a:gd name="T1" fmla="*/ 1054 h 56"/>
                    <a:gd name="T2" fmla="*/ 595 w 38"/>
                    <a:gd name="T3" fmla="*/ 1054 h 56"/>
                    <a:gd name="T4" fmla="*/ 395 w 38"/>
                    <a:gd name="T5" fmla="*/ 580 h 56"/>
                    <a:gd name="T6" fmla="*/ 0 w 38"/>
                    <a:gd name="T7" fmla="*/ 0 h 56"/>
                    <a:gd name="T8" fmla="*/ 0 w 38"/>
                    <a:gd name="T9" fmla="*/ 0 h 56"/>
                    <a:gd name="T10" fmla="*/ 313 w 38"/>
                    <a:gd name="T11" fmla="*/ 601 h 56"/>
                    <a:gd name="T12" fmla="*/ 595 w 38"/>
                    <a:gd name="T13" fmla="*/ 1054 h 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8" h="56">
                      <a:moveTo>
                        <a:pt x="38" y="56"/>
                      </a:moveTo>
                      <a:cubicBezTo>
                        <a:pt x="38" y="56"/>
                        <a:pt x="38" y="56"/>
                        <a:pt x="38" y="56"/>
                      </a:cubicBezTo>
                      <a:cubicBezTo>
                        <a:pt x="29" y="54"/>
                        <a:pt x="27" y="42"/>
                        <a:pt x="25" y="31"/>
                      </a:cubicBezTo>
                      <a:cubicBezTo>
                        <a:pt x="21" y="18"/>
                        <a:pt x="14" y="7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" y="6"/>
                        <a:pt x="17" y="19"/>
                        <a:pt x="20" y="32"/>
                      </a:cubicBezTo>
                      <a:cubicBezTo>
                        <a:pt x="23" y="44"/>
                        <a:pt x="26" y="54"/>
                        <a:pt x="38" y="56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09" name="Freeform 21"/>
                <p:cNvSpPr>
                  <a:spLocks/>
                </p:cNvSpPr>
                <p:nvPr/>
              </p:nvSpPr>
              <p:spPr bwMode="auto">
                <a:xfrm>
                  <a:off x="1464" y="3624"/>
                  <a:ext cx="175" cy="101"/>
                </a:xfrm>
                <a:custGeom>
                  <a:avLst/>
                  <a:gdLst>
                    <a:gd name="T0" fmla="*/ 1095 w 70"/>
                    <a:gd name="T1" fmla="*/ 545 h 38"/>
                    <a:gd name="T2" fmla="*/ 563 w 70"/>
                    <a:gd name="T3" fmla="*/ 396 h 38"/>
                    <a:gd name="T4" fmla="*/ 438 w 70"/>
                    <a:gd name="T5" fmla="*/ 282 h 38"/>
                    <a:gd name="T6" fmla="*/ 0 w 70"/>
                    <a:gd name="T7" fmla="*/ 35 h 38"/>
                    <a:gd name="T8" fmla="*/ 0 w 70"/>
                    <a:gd name="T9" fmla="*/ 35 h 38"/>
                    <a:gd name="T10" fmla="*/ 395 w 70"/>
                    <a:gd name="T11" fmla="*/ 340 h 38"/>
                    <a:gd name="T12" fmla="*/ 520 w 70"/>
                    <a:gd name="T13" fmla="*/ 452 h 38"/>
                    <a:gd name="T14" fmla="*/ 1095 w 70"/>
                    <a:gd name="T15" fmla="*/ 545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0" h="38">
                      <a:moveTo>
                        <a:pt x="70" y="29"/>
                      </a:moveTo>
                      <a:cubicBezTo>
                        <a:pt x="63" y="31"/>
                        <a:pt x="52" y="33"/>
                        <a:pt x="36" y="21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18" y="6"/>
                        <a:pt x="8" y="0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6" y="1"/>
                        <a:pt x="17" y="11"/>
                        <a:pt x="25" y="18"/>
                      </a:cubicBez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51" y="38"/>
                        <a:pt x="63" y="31"/>
                        <a:pt x="70" y="29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10" name="Freeform 22"/>
                <p:cNvSpPr>
                  <a:spLocks/>
                </p:cNvSpPr>
                <p:nvPr/>
              </p:nvSpPr>
              <p:spPr bwMode="auto">
                <a:xfrm>
                  <a:off x="1581" y="3584"/>
                  <a:ext cx="180" cy="56"/>
                </a:xfrm>
                <a:custGeom>
                  <a:avLst/>
                  <a:gdLst>
                    <a:gd name="T0" fmla="*/ 1125 w 72"/>
                    <a:gd name="T1" fmla="*/ 192 h 21"/>
                    <a:gd name="T2" fmla="*/ 1125 w 72"/>
                    <a:gd name="T3" fmla="*/ 192 h 21"/>
                    <a:gd name="T4" fmla="*/ 658 w 72"/>
                    <a:gd name="T5" fmla="*/ 227 h 21"/>
                    <a:gd name="T6" fmla="*/ 0 w 72"/>
                    <a:gd name="T7" fmla="*/ 149 h 21"/>
                    <a:gd name="T8" fmla="*/ 0 w 72"/>
                    <a:gd name="T9" fmla="*/ 149 h 21"/>
                    <a:gd name="T10" fmla="*/ 625 w 72"/>
                    <a:gd name="T11" fmla="*/ 307 h 21"/>
                    <a:gd name="T12" fmla="*/ 1125 w 72"/>
                    <a:gd name="T13" fmla="*/ 192 h 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2" h="21">
                      <a:moveTo>
                        <a:pt x="72" y="10"/>
                      </a:moveTo>
                      <a:cubicBezTo>
                        <a:pt x="72" y="10"/>
                        <a:pt x="72" y="10"/>
                        <a:pt x="72" y="10"/>
                      </a:cubicBezTo>
                      <a:cubicBezTo>
                        <a:pt x="66" y="16"/>
                        <a:pt x="53" y="16"/>
                        <a:pt x="42" y="12"/>
                      </a:cubicBezTo>
                      <a:cubicBezTo>
                        <a:pt x="29" y="7"/>
                        <a:pt x="13" y="0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1" y="1"/>
                        <a:pt x="28" y="12"/>
                        <a:pt x="40" y="16"/>
                      </a:cubicBezTo>
                      <a:cubicBezTo>
                        <a:pt x="52" y="21"/>
                        <a:pt x="63" y="18"/>
                        <a:pt x="72" y="10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11" name="Freeform 23"/>
                <p:cNvSpPr>
                  <a:spLocks/>
                </p:cNvSpPr>
                <p:nvPr/>
              </p:nvSpPr>
              <p:spPr bwMode="auto">
                <a:xfrm>
                  <a:off x="1746" y="3320"/>
                  <a:ext cx="145" cy="109"/>
                </a:xfrm>
                <a:custGeom>
                  <a:avLst/>
                  <a:gdLst>
                    <a:gd name="T0" fmla="*/ 908 w 58"/>
                    <a:gd name="T1" fmla="*/ 0 h 41"/>
                    <a:gd name="T2" fmla="*/ 520 w 58"/>
                    <a:gd name="T3" fmla="*/ 452 h 41"/>
                    <a:gd name="T4" fmla="*/ 375 w 58"/>
                    <a:gd name="T5" fmla="*/ 508 h 41"/>
                    <a:gd name="T6" fmla="*/ 0 w 58"/>
                    <a:gd name="T7" fmla="*/ 771 h 41"/>
                    <a:gd name="T8" fmla="*/ 0 w 58"/>
                    <a:gd name="T9" fmla="*/ 771 h 41"/>
                    <a:gd name="T10" fmla="*/ 408 w 58"/>
                    <a:gd name="T11" fmla="*/ 601 h 41"/>
                    <a:gd name="T12" fmla="*/ 550 w 58"/>
                    <a:gd name="T13" fmla="*/ 545 h 41"/>
                    <a:gd name="T14" fmla="*/ 908 w 58"/>
                    <a:gd name="T15" fmla="*/ 0 h 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8" h="41">
                      <a:moveTo>
                        <a:pt x="58" y="0"/>
                      </a:moveTo>
                      <a:cubicBezTo>
                        <a:pt x="57" y="7"/>
                        <a:pt x="52" y="17"/>
                        <a:pt x="33" y="24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12" y="31"/>
                        <a:pt x="3" y="33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35"/>
                        <a:pt x="15" y="35"/>
                        <a:pt x="26" y="32"/>
                      </a:cubicBezTo>
                      <a:cubicBezTo>
                        <a:pt x="35" y="29"/>
                        <a:pt x="35" y="29"/>
                        <a:pt x="35" y="29"/>
                      </a:cubicBezTo>
                      <a:cubicBezTo>
                        <a:pt x="56" y="21"/>
                        <a:pt x="57" y="7"/>
                        <a:pt x="58" y="0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12" name="Freeform 24"/>
                <p:cNvSpPr>
                  <a:spLocks/>
                </p:cNvSpPr>
                <p:nvPr/>
              </p:nvSpPr>
              <p:spPr bwMode="auto">
                <a:xfrm>
                  <a:off x="1684" y="3477"/>
                  <a:ext cx="162" cy="51"/>
                </a:xfrm>
                <a:custGeom>
                  <a:avLst/>
                  <a:gdLst>
                    <a:gd name="T0" fmla="*/ 1007 w 65"/>
                    <a:gd name="T1" fmla="*/ 0 h 19"/>
                    <a:gd name="T2" fmla="*/ 1007 w 65"/>
                    <a:gd name="T3" fmla="*/ 0 h 19"/>
                    <a:gd name="T4" fmla="*/ 571 w 65"/>
                    <a:gd name="T5" fmla="*/ 94 h 19"/>
                    <a:gd name="T6" fmla="*/ 0 w 65"/>
                    <a:gd name="T7" fmla="*/ 368 h 19"/>
                    <a:gd name="T8" fmla="*/ 0 w 65"/>
                    <a:gd name="T9" fmla="*/ 368 h 19"/>
                    <a:gd name="T10" fmla="*/ 558 w 65"/>
                    <a:gd name="T11" fmla="*/ 172 h 19"/>
                    <a:gd name="T12" fmla="*/ 1007 w 65"/>
                    <a:gd name="T13" fmla="*/ 0 h 1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5" h="19">
                      <a:moveTo>
                        <a:pt x="65" y="0"/>
                      </a:move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0" y="7"/>
                        <a:pt x="48" y="5"/>
                        <a:pt x="37" y="5"/>
                      </a:cubicBezTo>
                      <a:cubicBezTo>
                        <a:pt x="23" y="3"/>
                        <a:pt x="11" y="7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9" y="9"/>
                        <a:pt x="23" y="8"/>
                        <a:pt x="36" y="9"/>
                      </a:cubicBezTo>
                      <a:cubicBezTo>
                        <a:pt x="49" y="10"/>
                        <a:pt x="59" y="10"/>
                        <a:pt x="65" y="0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13" name="Freeform 25"/>
                <p:cNvSpPr>
                  <a:spLocks/>
                </p:cNvSpPr>
                <p:nvPr/>
              </p:nvSpPr>
              <p:spPr bwMode="auto">
                <a:xfrm>
                  <a:off x="1796" y="3147"/>
                  <a:ext cx="145" cy="149"/>
                </a:xfrm>
                <a:custGeom>
                  <a:avLst/>
                  <a:gdLst>
                    <a:gd name="T0" fmla="*/ 908 w 58"/>
                    <a:gd name="T1" fmla="*/ 0 h 56"/>
                    <a:gd name="T2" fmla="*/ 533 w 58"/>
                    <a:gd name="T3" fmla="*/ 601 h 56"/>
                    <a:gd name="T4" fmla="*/ 375 w 58"/>
                    <a:gd name="T5" fmla="*/ 694 h 56"/>
                    <a:gd name="T6" fmla="*/ 0 w 58"/>
                    <a:gd name="T7" fmla="*/ 1054 h 56"/>
                    <a:gd name="T8" fmla="*/ 0 w 58"/>
                    <a:gd name="T9" fmla="*/ 1054 h 56"/>
                    <a:gd name="T10" fmla="*/ 425 w 58"/>
                    <a:gd name="T11" fmla="*/ 793 h 56"/>
                    <a:gd name="T12" fmla="*/ 563 w 58"/>
                    <a:gd name="T13" fmla="*/ 694 h 56"/>
                    <a:gd name="T14" fmla="*/ 908 w 58"/>
                    <a:gd name="T15" fmla="*/ 0 h 5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8" h="56">
                      <a:moveTo>
                        <a:pt x="58" y="0"/>
                      </a:moveTo>
                      <a:cubicBezTo>
                        <a:pt x="57" y="7"/>
                        <a:pt x="53" y="21"/>
                        <a:pt x="34" y="32"/>
                      </a:cubicBezTo>
                      <a:cubicBezTo>
                        <a:pt x="24" y="37"/>
                        <a:pt x="24" y="37"/>
                        <a:pt x="24" y="37"/>
                      </a:cubicBezTo>
                      <a:cubicBezTo>
                        <a:pt x="11" y="43"/>
                        <a:pt x="2" y="46"/>
                        <a:pt x="0" y="56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1" y="49"/>
                        <a:pt x="15" y="47"/>
                        <a:pt x="27" y="42"/>
                      </a:cubicBezTo>
                      <a:cubicBezTo>
                        <a:pt x="36" y="37"/>
                        <a:pt x="36" y="37"/>
                        <a:pt x="36" y="37"/>
                      </a:cubicBezTo>
                      <a:cubicBezTo>
                        <a:pt x="58" y="25"/>
                        <a:pt x="57" y="8"/>
                        <a:pt x="58" y="0"/>
                      </a:cubicBezTo>
                      <a:close/>
                    </a:path>
                  </a:pathLst>
                </a:custGeom>
                <a:solidFill>
                  <a:srgbClr val="007E4B"/>
                </a:solidFill>
                <a:ln w="12700" cap="rnd">
                  <a:solidFill>
                    <a:srgbClr val="007E4B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14" name="Freeform 26"/>
                <p:cNvSpPr>
                  <a:spLocks/>
                </p:cNvSpPr>
                <p:nvPr/>
              </p:nvSpPr>
              <p:spPr bwMode="auto">
                <a:xfrm>
                  <a:off x="1414" y="2613"/>
                  <a:ext cx="167" cy="102"/>
                </a:xfrm>
                <a:custGeom>
                  <a:avLst/>
                  <a:gdLst>
                    <a:gd name="T0" fmla="*/ 1037 w 67"/>
                    <a:gd name="T1" fmla="*/ 81 h 38"/>
                    <a:gd name="T2" fmla="*/ 558 w 67"/>
                    <a:gd name="T3" fmla="*/ 346 h 38"/>
                    <a:gd name="T4" fmla="*/ 0 w 67"/>
                    <a:gd name="T5" fmla="*/ 714 h 38"/>
                    <a:gd name="T6" fmla="*/ 0 w 67"/>
                    <a:gd name="T7" fmla="*/ 714 h 38"/>
                    <a:gd name="T8" fmla="*/ 621 w 67"/>
                    <a:gd name="T9" fmla="*/ 403 h 38"/>
                    <a:gd name="T10" fmla="*/ 1037 w 67"/>
                    <a:gd name="T11" fmla="*/ 81 h 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7" h="38">
                      <a:moveTo>
                        <a:pt x="67" y="4"/>
                      </a:moveTo>
                      <a:cubicBezTo>
                        <a:pt x="57" y="2"/>
                        <a:pt x="52" y="0"/>
                        <a:pt x="36" y="18"/>
                      </a:cubicBezTo>
                      <a:cubicBezTo>
                        <a:pt x="26" y="30"/>
                        <a:pt x="13" y="38"/>
                        <a:pt x="0" y="37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15" y="38"/>
                        <a:pt x="29" y="34"/>
                        <a:pt x="40" y="21"/>
                      </a:cubicBezTo>
                      <a:cubicBezTo>
                        <a:pt x="55" y="4"/>
                        <a:pt x="59" y="2"/>
                        <a:pt x="67" y="4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15" name="Freeform 27"/>
                <p:cNvSpPr>
                  <a:spLocks/>
                </p:cNvSpPr>
                <p:nvPr/>
              </p:nvSpPr>
              <p:spPr bwMode="auto">
                <a:xfrm>
                  <a:off x="1284" y="2611"/>
                  <a:ext cx="127" cy="136"/>
                </a:xfrm>
                <a:custGeom>
                  <a:avLst/>
                  <a:gdLst>
                    <a:gd name="T0" fmla="*/ 261 w 51"/>
                    <a:gd name="T1" fmla="*/ 512 h 51"/>
                    <a:gd name="T2" fmla="*/ 0 w 51"/>
                    <a:gd name="T3" fmla="*/ 968 h 51"/>
                    <a:gd name="T4" fmla="*/ 0 w 51"/>
                    <a:gd name="T5" fmla="*/ 968 h 51"/>
                    <a:gd name="T6" fmla="*/ 341 w 51"/>
                    <a:gd name="T7" fmla="*/ 547 h 51"/>
                    <a:gd name="T8" fmla="*/ 787 w 51"/>
                    <a:gd name="T9" fmla="*/ 0 h 51"/>
                    <a:gd name="T10" fmla="*/ 787 w 51"/>
                    <a:gd name="T11" fmla="*/ 0 h 51"/>
                    <a:gd name="T12" fmla="*/ 261 w 51"/>
                    <a:gd name="T13" fmla="*/ 512 h 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1" h="51">
                      <a:moveTo>
                        <a:pt x="17" y="27"/>
                      </a:moveTo>
                      <a:cubicBezTo>
                        <a:pt x="13" y="41"/>
                        <a:pt x="7" y="50"/>
                        <a:pt x="0" y="51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0" y="50"/>
                        <a:pt x="17" y="45"/>
                        <a:pt x="22" y="29"/>
                      </a:cubicBezTo>
                      <a:cubicBezTo>
                        <a:pt x="26" y="15"/>
                        <a:pt x="41" y="0"/>
                        <a:pt x="51" y="0"/>
                      </a:cubicBez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39" y="0"/>
                        <a:pt x="22" y="11"/>
                        <a:pt x="17" y="27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16" name="Freeform 28"/>
                <p:cNvSpPr>
                  <a:spLocks/>
                </p:cNvSpPr>
                <p:nvPr/>
              </p:nvSpPr>
              <p:spPr bwMode="auto">
                <a:xfrm>
                  <a:off x="1082" y="2709"/>
                  <a:ext cx="49" cy="192"/>
                </a:xfrm>
                <a:custGeom>
                  <a:avLst/>
                  <a:gdLst>
                    <a:gd name="T0" fmla="*/ 294 w 20"/>
                    <a:gd name="T1" fmla="*/ 0 h 72"/>
                    <a:gd name="T2" fmla="*/ 71 w 20"/>
                    <a:gd name="T3" fmla="*/ 589 h 72"/>
                    <a:gd name="T4" fmla="*/ 0 w 20"/>
                    <a:gd name="T5" fmla="*/ 1365 h 72"/>
                    <a:gd name="T6" fmla="*/ 0 w 20"/>
                    <a:gd name="T7" fmla="*/ 1365 h 72"/>
                    <a:gd name="T8" fmla="*/ 149 w 20"/>
                    <a:gd name="T9" fmla="*/ 589 h 72"/>
                    <a:gd name="T10" fmla="*/ 294 w 20"/>
                    <a:gd name="T11" fmla="*/ 0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0" h="72">
                      <a:moveTo>
                        <a:pt x="20" y="0"/>
                      </a:moveTo>
                      <a:cubicBezTo>
                        <a:pt x="12" y="6"/>
                        <a:pt x="6" y="7"/>
                        <a:pt x="5" y="31"/>
                      </a:cubicBezTo>
                      <a:cubicBezTo>
                        <a:pt x="5" y="47"/>
                        <a:pt x="11" y="63"/>
                        <a:pt x="0" y="72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12" y="62"/>
                        <a:pt x="10" y="48"/>
                        <a:pt x="10" y="31"/>
                      </a:cubicBezTo>
                      <a:cubicBezTo>
                        <a:pt x="11" y="9"/>
                        <a:pt x="13" y="5"/>
                        <a:pt x="20" y="0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17" name="Freeform 29"/>
                <p:cNvSpPr>
                  <a:spLocks/>
                </p:cNvSpPr>
                <p:nvPr/>
              </p:nvSpPr>
              <p:spPr bwMode="auto">
                <a:xfrm>
                  <a:off x="1186" y="2632"/>
                  <a:ext cx="75" cy="173"/>
                </a:xfrm>
                <a:custGeom>
                  <a:avLst/>
                  <a:gdLst>
                    <a:gd name="T0" fmla="*/ 158 w 30"/>
                    <a:gd name="T1" fmla="*/ 602 h 65"/>
                    <a:gd name="T2" fmla="*/ 0 w 30"/>
                    <a:gd name="T3" fmla="*/ 1224 h 65"/>
                    <a:gd name="T4" fmla="*/ 0 w 30"/>
                    <a:gd name="T5" fmla="*/ 1224 h 65"/>
                    <a:gd name="T6" fmla="*/ 238 w 30"/>
                    <a:gd name="T7" fmla="*/ 602 h 65"/>
                    <a:gd name="T8" fmla="*/ 470 w 30"/>
                    <a:gd name="T9" fmla="*/ 0 h 65"/>
                    <a:gd name="T10" fmla="*/ 470 w 30"/>
                    <a:gd name="T11" fmla="*/ 0 h 65"/>
                    <a:gd name="T12" fmla="*/ 158 w 30"/>
                    <a:gd name="T13" fmla="*/ 602 h 6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0" h="65">
                      <a:moveTo>
                        <a:pt x="10" y="32"/>
                      </a:moveTo>
                      <a:cubicBezTo>
                        <a:pt x="10" y="47"/>
                        <a:pt x="7" y="62"/>
                        <a:pt x="0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9" y="61"/>
                        <a:pt x="15" y="49"/>
                        <a:pt x="15" y="32"/>
                      </a:cubicBezTo>
                      <a:cubicBezTo>
                        <a:pt x="15" y="17"/>
                        <a:pt x="21" y="3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19" y="3"/>
                        <a:pt x="10" y="15"/>
                        <a:pt x="10" y="32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18" name="Freeform 30"/>
                <p:cNvSpPr>
                  <a:spLocks/>
                </p:cNvSpPr>
                <p:nvPr/>
              </p:nvSpPr>
              <p:spPr bwMode="auto">
                <a:xfrm>
                  <a:off x="1819" y="2987"/>
                  <a:ext cx="125" cy="168"/>
                </a:xfrm>
                <a:custGeom>
                  <a:avLst/>
                  <a:gdLst>
                    <a:gd name="T0" fmla="*/ 770 w 50"/>
                    <a:gd name="T1" fmla="*/ 1195 h 63"/>
                    <a:gd name="T2" fmla="*/ 470 w 50"/>
                    <a:gd name="T3" fmla="*/ 456 h 63"/>
                    <a:gd name="T4" fmla="*/ 0 w 50"/>
                    <a:gd name="T5" fmla="*/ 0 h 63"/>
                    <a:gd name="T6" fmla="*/ 0 w 50"/>
                    <a:gd name="T7" fmla="*/ 0 h 63"/>
                    <a:gd name="T8" fmla="*/ 395 w 50"/>
                    <a:gd name="T9" fmla="*/ 547 h 63"/>
                    <a:gd name="T10" fmla="*/ 770 w 50"/>
                    <a:gd name="T11" fmla="*/ 1195 h 6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50" h="63">
                      <a:moveTo>
                        <a:pt x="49" y="63"/>
                      </a:moveTo>
                      <a:cubicBezTo>
                        <a:pt x="50" y="48"/>
                        <a:pt x="45" y="33"/>
                        <a:pt x="30" y="24"/>
                      </a:cubicBezTo>
                      <a:cubicBezTo>
                        <a:pt x="17" y="16"/>
                        <a:pt x="5" y="1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13"/>
                        <a:pt x="11" y="19"/>
                        <a:pt x="25" y="29"/>
                      </a:cubicBezTo>
                      <a:cubicBezTo>
                        <a:pt x="45" y="42"/>
                        <a:pt x="47" y="52"/>
                        <a:pt x="49" y="63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19" name="Freeform 31"/>
                <p:cNvSpPr>
                  <a:spLocks/>
                </p:cNvSpPr>
                <p:nvPr/>
              </p:nvSpPr>
              <p:spPr bwMode="auto">
                <a:xfrm>
                  <a:off x="1739" y="2872"/>
                  <a:ext cx="175" cy="75"/>
                </a:xfrm>
                <a:custGeom>
                  <a:avLst/>
                  <a:gdLst>
                    <a:gd name="T0" fmla="*/ 458 w 70"/>
                    <a:gd name="T1" fmla="*/ 137 h 28"/>
                    <a:gd name="T2" fmla="*/ 0 w 70"/>
                    <a:gd name="T3" fmla="*/ 0 h 28"/>
                    <a:gd name="T4" fmla="*/ 0 w 70"/>
                    <a:gd name="T5" fmla="*/ 0 h 28"/>
                    <a:gd name="T6" fmla="*/ 458 w 70"/>
                    <a:gd name="T7" fmla="*/ 209 h 28"/>
                    <a:gd name="T8" fmla="*/ 1095 w 70"/>
                    <a:gd name="T9" fmla="*/ 538 h 28"/>
                    <a:gd name="T10" fmla="*/ 1095 w 70"/>
                    <a:gd name="T11" fmla="*/ 538 h 28"/>
                    <a:gd name="T12" fmla="*/ 458 w 70"/>
                    <a:gd name="T13" fmla="*/ 137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0" h="28">
                      <a:moveTo>
                        <a:pt x="29" y="7"/>
                      </a:moveTo>
                      <a:cubicBezTo>
                        <a:pt x="14" y="8"/>
                        <a:pt x="4" y="6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8"/>
                        <a:pt x="12" y="13"/>
                        <a:pt x="29" y="11"/>
                      </a:cubicBezTo>
                      <a:cubicBezTo>
                        <a:pt x="44" y="10"/>
                        <a:pt x="67" y="19"/>
                        <a:pt x="70" y="28"/>
                      </a:cubicBezTo>
                      <a:cubicBezTo>
                        <a:pt x="70" y="28"/>
                        <a:pt x="70" y="28"/>
                        <a:pt x="70" y="28"/>
                      </a:cubicBezTo>
                      <a:cubicBezTo>
                        <a:pt x="66" y="17"/>
                        <a:pt x="45" y="5"/>
                        <a:pt x="29" y="7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20" name="Freeform 32"/>
                <p:cNvSpPr>
                  <a:spLocks/>
                </p:cNvSpPr>
                <p:nvPr/>
              </p:nvSpPr>
              <p:spPr bwMode="auto">
                <a:xfrm>
                  <a:off x="1529" y="2680"/>
                  <a:ext cx="185" cy="72"/>
                </a:xfrm>
                <a:custGeom>
                  <a:avLst/>
                  <a:gdLst>
                    <a:gd name="T0" fmla="*/ 1158 w 74"/>
                    <a:gd name="T1" fmla="*/ 192 h 27"/>
                    <a:gd name="T2" fmla="*/ 625 w 74"/>
                    <a:gd name="T3" fmla="*/ 149 h 27"/>
                    <a:gd name="T4" fmla="*/ 0 w 74"/>
                    <a:gd name="T5" fmla="*/ 363 h 27"/>
                    <a:gd name="T6" fmla="*/ 0 w 74"/>
                    <a:gd name="T7" fmla="*/ 363 h 27"/>
                    <a:gd name="T8" fmla="*/ 645 w 74"/>
                    <a:gd name="T9" fmla="*/ 248 h 27"/>
                    <a:gd name="T10" fmla="*/ 1158 w 74"/>
                    <a:gd name="T11" fmla="*/ 192 h 2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74" h="27">
                      <a:moveTo>
                        <a:pt x="74" y="10"/>
                      </a:moveTo>
                      <a:cubicBezTo>
                        <a:pt x="66" y="4"/>
                        <a:pt x="62" y="0"/>
                        <a:pt x="40" y="8"/>
                      </a:cubicBezTo>
                      <a:cubicBezTo>
                        <a:pt x="25" y="14"/>
                        <a:pt x="12" y="26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3" y="27"/>
                        <a:pt x="25" y="19"/>
                        <a:pt x="41" y="13"/>
                      </a:cubicBezTo>
                      <a:cubicBezTo>
                        <a:pt x="62" y="5"/>
                        <a:pt x="67" y="5"/>
                        <a:pt x="74" y="10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21" name="Freeform 33"/>
                <p:cNvSpPr>
                  <a:spLocks/>
                </p:cNvSpPr>
                <p:nvPr/>
              </p:nvSpPr>
              <p:spPr bwMode="auto">
                <a:xfrm>
                  <a:off x="1651" y="2771"/>
                  <a:ext cx="178" cy="48"/>
                </a:xfrm>
                <a:custGeom>
                  <a:avLst/>
                  <a:gdLst>
                    <a:gd name="T0" fmla="*/ 554 w 71"/>
                    <a:gd name="T1" fmla="*/ 136 h 18"/>
                    <a:gd name="T2" fmla="*/ 0 w 71"/>
                    <a:gd name="T3" fmla="*/ 205 h 18"/>
                    <a:gd name="T4" fmla="*/ 0 w 71"/>
                    <a:gd name="T5" fmla="*/ 205 h 18"/>
                    <a:gd name="T6" fmla="*/ 584 w 71"/>
                    <a:gd name="T7" fmla="*/ 205 h 18"/>
                    <a:gd name="T8" fmla="*/ 1118 w 71"/>
                    <a:gd name="T9" fmla="*/ 248 h 18"/>
                    <a:gd name="T10" fmla="*/ 1118 w 71"/>
                    <a:gd name="T11" fmla="*/ 248 h 18"/>
                    <a:gd name="T12" fmla="*/ 554 w 71"/>
                    <a:gd name="T13" fmla="*/ 136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1" h="18">
                      <a:moveTo>
                        <a:pt x="35" y="7"/>
                      </a:moveTo>
                      <a:cubicBezTo>
                        <a:pt x="21" y="13"/>
                        <a:pt x="5" y="16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7"/>
                        <a:pt x="21" y="18"/>
                        <a:pt x="37" y="11"/>
                      </a:cubicBezTo>
                      <a:cubicBezTo>
                        <a:pt x="50" y="6"/>
                        <a:pt x="66" y="5"/>
                        <a:pt x="71" y="13"/>
                      </a:cubicBezTo>
                      <a:cubicBezTo>
                        <a:pt x="71" y="13"/>
                        <a:pt x="71" y="13"/>
                        <a:pt x="71" y="13"/>
                      </a:cubicBezTo>
                      <a:cubicBezTo>
                        <a:pt x="64" y="4"/>
                        <a:pt x="50" y="0"/>
                        <a:pt x="35" y="7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22" name="Freeform 34"/>
                <p:cNvSpPr>
                  <a:spLocks/>
                </p:cNvSpPr>
                <p:nvPr/>
              </p:nvSpPr>
              <p:spPr bwMode="auto">
                <a:xfrm>
                  <a:off x="979" y="2808"/>
                  <a:ext cx="58" cy="195"/>
                </a:xfrm>
                <a:custGeom>
                  <a:avLst/>
                  <a:gdLst>
                    <a:gd name="T0" fmla="*/ 192 w 23"/>
                    <a:gd name="T1" fmla="*/ 0 h 73"/>
                    <a:gd name="T2" fmla="*/ 146 w 23"/>
                    <a:gd name="T3" fmla="*/ 593 h 73"/>
                    <a:gd name="T4" fmla="*/ 272 w 23"/>
                    <a:gd name="T5" fmla="*/ 1392 h 73"/>
                    <a:gd name="T6" fmla="*/ 272 w 23"/>
                    <a:gd name="T7" fmla="*/ 1392 h 73"/>
                    <a:gd name="T8" fmla="*/ 209 w 23"/>
                    <a:gd name="T9" fmla="*/ 550 h 73"/>
                    <a:gd name="T10" fmla="*/ 192 w 23"/>
                    <a:gd name="T11" fmla="*/ 0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3" h="73">
                      <a:moveTo>
                        <a:pt x="12" y="0"/>
                      </a:moveTo>
                      <a:cubicBezTo>
                        <a:pt x="10" y="3"/>
                        <a:pt x="0" y="14"/>
                        <a:pt x="9" y="31"/>
                      </a:cubicBezTo>
                      <a:cubicBezTo>
                        <a:pt x="16" y="45"/>
                        <a:pt x="23" y="61"/>
                        <a:pt x="17" y="73"/>
                      </a:cubicBezTo>
                      <a:cubicBezTo>
                        <a:pt x="17" y="73"/>
                        <a:pt x="17" y="73"/>
                        <a:pt x="17" y="73"/>
                      </a:cubicBezTo>
                      <a:cubicBezTo>
                        <a:pt x="23" y="59"/>
                        <a:pt x="21" y="44"/>
                        <a:pt x="13" y="29"/>
                      </a:cubicBezTo>
                      <a:cubicBezTo>
                        <a:pt x="7" y="17"/>
                        <a:pt x="7" y="7"/>
                        <a:pt x="12" y="0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23" name="Freeform 35"/>
                <p:cNvSpPr>
                  <a:spLocks/>
                </p:cNvSpPr>
                <p:nvPr/>
              </p:nvSpPr>
              <p:spPr bwMode="auto">
                <a:xfrm>
                  <a:off x="909" y="2968"/>
                  <a:ext cx="85" cy="179"/>
                </a:xfrm>
                <a:custGeom>
                  <a:avLst/>
                  <a:gdLst>
                    <a:gd name="T0" fmla="*/ 250 w 34"/>
                    <a:gd name="T1" fmla="*/ 799 h 67"/>
                    <a:gd name="T2" fmla="*/ 488 w 34"/>
                    <a:gd name="T3" fmla="*/ 1277 h 67"/>
                    <a:gd name="T4" fmla="*/ 488 w 34"/>
                    <a:gd name="T5" fmla="*/ 1277 h 67"/>
                    <a:gd name="T6" fmla="*/ 300 w 34"/>
                    <a:gd name="T7" fmla="*/ 729 h 67"/>
                    <a:gd name="T8" fmla="*/ 83 w 34"/>
                    <a:gd name="T9" fmla="*/ 0 h 67"/>
                    <a:gd name="T10" fmla="*/ 83 w 34"/>
                    <a:gd name="T11" fmla="*/ 0 h 67"/>
                    <a:gd name="T12" fmla="*/ 250 w 34"/>
                    <a:gd name="T13" fmla="*/ 799 h 6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4" h="67">
                      <a:moveTo>
                        <a:pt x="16" y="42"/>
                      </a:moveTo>
                      <a:cubicBezTo>
                        <a:pt x="27" y="51"/>
                        <a:pt x="33" y="60"/>
                        <a:pt x="31" y="67"/>
                      </a:cubicBezTo>
                      <a:cubicBezTo>
                        <a:pt x="31" y="67"/>
                        <a:pt x="31" y="67"/>
                        <a:pt x="31" y="67"/>
                      </a:cubicBezTo>
                      <a:cubicBezTo>
                        <a:pt x="34" y="58"/>
                        <a:pt x="32" y="49"/>
                        <a:pt x="19" y="38"/>
                      </a:cubicBezTo>
                      <a:cubicBezTo>
                        <a:pt x="8" y="29"/>
                        <a:pt x="1" y="9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11"/>
                        <a:pt x="4" y="31"/>
                        <a:pt x="16" y="42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24" name="Freeform 36"/>
                <p:cNvSpPr>
                  <a:spLocks/>
                </p:cNvSpPr>
                <p:nvPr/>
              </p:nvSpPr>
              <p:spPr bwMode="auto">
                <a:xfrm>
                  <a:off x="894" y="3280"/>
                  <a:ext cx="160" cy="99"/>
                </a:xfrm>
                <a:custGeom>
                  <a:avLst/>
                  <a:gdLst>
                    <a:gd name="T0" fmla="*/ 0 w 64"/>
                    <a:gd name="T1" fmla="*/ 0 h 37"/>
                    <a:gd name="T2" fmla="*/ 395 w 64"/>
                    <a:gd name="T3" fmla="*/ 444 h 37"/>
                    <a:gd name="T4" fmla="*/ 1000 w 64"/>
                    <a:gd name="T5" fmla="*/ 709 h 37"/>
                    <a:gd name="T6" fmla="*/ 1000 w 64"/>
                    <a:gd name="T7" fmla="*/ 709 h 37"/>
                    <a:gd name="T8" fmla="*/ 408 w 64"/>
                    <a:gd name="T9" fmla="*/ 364 h 37"/>
                    <a:gd name="T10" fmla="*/ 0 w 64"/>
                    <a:gd name="T11" fmla="*/ 0 h 3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" h="37">
                      <a:moveTo>
                        <a:pt x="0" y="0"/>
                      </a:moveTo>
                      <a:cubicBezTo>
                        <a:pt x="2" y="10"/>
                        <a:pt x="2" y="16"/>
                        <a:pt x="25" y="23"/>
                      </a:cubicBezTo>
                      <a:cubicBezTo>
                        <a:pt x="40" y="28"/>
                        <a:pt x="59" y="24"/>
                        <a:pt x="64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59" y="23"/>
                        <a:pt x="43" y="24"/>
                        <a:pt x="26" y="19"/>
                      </a:cubicBezTo>
                      <a:cubicBezTo>
                        <a:pt x="5" y="12"/>
                        <a:pt x="2" y="8"/>
                        <a:pt x="0" y="0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25" name="Freeform 37"/>
                <p:cNvSpPr>
                  <a:spLocks/>
                </p:cNvSpPr>
                <p:nvPr/>
              </p:nvSpPr>
              <p:spPr bwMode="auto">
                <a:xfrm>
                  <a:off x="874" y="3123"/>
                  <a:ext cx="128" cy="136"/>
                </a:xfrm>
                <a:custGeom>
                  <a:avLst/>
                  <a:gdLst>
                    <a:gd name="T0" fmla="*/ 366 w 51"/>
                    <a:gd name="T1" fmla="*/ 589 h 51"/>
                    <a:gd name="T2" fmla="*/ 806 w 51"/>
                    <a:gd name="T3" fmla="*/ 968 h 51"/>
                    <a:gd name="T4" fmla="*/ 806 w 51"/>
                    <a:gd name="T5" fmla="*/ 968 h 51"/>
                    <a:gd name="T6" fmla="*/ 397 w 51"/>
                    <a:gd name="T7" fmla="*/ 491 h 51"/>
                    <a:gd name="T8" fmla="*/ 33 w 51"/>
                    <a:gd name="T9" fmla="*/ 0 h 51"/>
                    <a:gd name="T10" fmla="*/ 33 w 51"/>
                    <a:gd name="T11" fmla="*/ 0 h 51"/>
                    <a:gd name="T12" fmla="*/ 366 w 51"/>
                    <a:gd name="T13" fmla="*/ 589 h 5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1" h="51">
                      <a:moveTo>
                        <a:pt x="23" y="31"/>
                      </a:moveTo>
                      <a:cubicBezTo>
                        <a:pt x="37" y="37"/>
                        <a:pt x="50" y="44"/>
                        <a:pt x="51" y="51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50" y="42"/>
                        <a:pt x="41" y="33"/>
                        <a:pt x="25" y="26"/>
                      </a:cubicBezTo>
                      <a:cubicBezTo>
                        <a:pt x="12" y="21"/>
                        <a:pt x="1" y="1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2"/>
                        <a:pt x="8" y="24"/>
                        <a:pt x="23" y="31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26" name="Freeform 38"/>
                <p:cNvSpPr>
                  <a:spLocks/>
                </p:cNvSpPr>
                <p:nvPr/>
              </p:nvSpPr>
              <p:spPr bwMode="auto">
                <a:xfrm>
                  <a:off x="967" y="3437"/>
                  <a:ext cx="159" cy="62"/>
                </a:xfrm>
                <a:custGeom>
                  <a:avLst/>
                  <a:gdLst>
                    <a:gd name="T0" fmla="*/ 0 w 64"/>
                    <a:gd name="T1" fmla="*/ 0 h 23"/>
                    <a:gd name="T2" fmla="*/ 475 w 64"/>
                    <a:gd name="T3" fmla="*/ 275 h 23"/>
                    <a:gd name="T4" fmla="*/ 969 w 64"/>
                    <a:gd name="T5" fmla="*/ 429 h 23"/>
                    <a:gd name="T6" fmla="*/ 969 w 64"/>
                    <a:gd name="T7" fmla="*/ 415 h 23"/>
                    <a:gd name="T8" fmla="*/ 462 w 64"/>
                    <a:gd name="T9" fmla="*/ 175 h 23"/>
                    <a:gd name="T10" fmla="*/ 0 w 64"/>
                    <a:gd name="T11" fmla="*/ 0 h 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" h="23">
                      <a:moveTo>
                        <a:pt x="0" y="0"/>
                      </a:moveTo>
                      <a:cubicBezTo>
                        <a:pt x="7" y="7"/>
                        <a:pt x="8" y="18"/>
                        <a:pt x="31" y="14"/>
                      </a:cubicBezTo>
                      <a:cubicBezTo>
                        <a:pt x="44" y="11"/>
                        <a:pt x="54" y="15"/>
                        <a:pt x="63" y="22"/>
                      </a:cubicBezTo>
                      <a:cubicBezTo>
                        <a:pt x="64" y="23"/>
                        <a:pt x="64" y="23"/>
                        <a:pt x="63" y="21"/>
                      </a:cubicBezTo>
                      <a:cubicBezTo>
                        <a:pt x="53" y="13"/>
                        <a:pt x="45" y="6"/>
                        <a:pt x="30" y="9"/>
                      </a:cubicBezTo>
                      <a:cubicBezTo>
                        <a:pt x="9" y="13"/>
                        <a:pt x="5" y="6"/>
                        <a:pt x="0" y="0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27" name="Freeform 39"/>
                <p:cNvSpPr>
                  <a:spLocks/>
                </p:cNvSpPr>
                <p:nvPr/>
              </p:nvSpPr>
              <p:spPr bwMode="auto">
                <a:xfrm>
                  <a:off x="1057" y="3555"/>
                  <a:ext cx="179" cy="53"/>
                </a:xfrm>
                <a:custGeom>
                  <a:avLst/>
                  <a:gdLst>
                    <a:gd name="T0" fmla="*/ 661 w 72"/>
                    <a:gd name="T1" fmla="*/ 225 h 20"/>
                    <a:gd name="T2" fmla="*/ 1106 w 72"/>
                    <a:gd name="T3" fmla="*/ 148 h 20"/>
                    <a:gd name="T4" fmla="*/ 1106 w 72"/>
                    <a:gd name="T5" fmla="*/ 148 h 20"/>
                    <a:gd name="T6" fmla="*/ 631 w 72"/>
                    <a:gd name="T7" fmla="*/ 148 h 20"/>
                    <a:gd name="T8" fmla="*/ 0 w 72"/>
                    <a:gd name="T9" fmla="*/ 133 h 20"/>
                    <a:gd name="T10" fmla="*/ 0 w 72"/>
                    <a:gd name="T11" fmla="*/ 133 h 20"/>
                    <a:gd name="T12" fmla="*/ 661 w 72"/>
                    <a:gd name="T13" fmla="*/ 225 h 2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2" h="20">
                      <a:moveTo>
                        <a:pt x="43" y="12"/>
                      </a:moveTo>
                      <a:cubicBezTo>
                        <a:pt x="56" y="5"/>
                        <a:pt x="67" y="4"/>
                        <a:pt x="72" y="8"/>
                      </a:cubicBezTo>
                      <a:cubicBezTo>
                        <a:pt x="72" y="8"/>
                        <a:pt x="72" y="8"/>
                        <a:pt x="72" y="8"/>
                      </a:cubicBezTo>
                      <a:cubicBezTo>
                        <a:pt x="65" y="2"/>
                        <a:pt x="56" y="0"/>
                        <a:pt x="41" y="8"/>
                      </a:cubicBezTo>
                      <a:cubicBezTo>
                        <a:pt x="28" y="14"/>
                        <a:pt x="7" y="14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8" y="16"/>
                        <a:pt x="28" y="20"/>
                        <a:pt x="43" y="12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28" name="Freeform 40"/>
                <p:cNvSpPr>
                  <a:spLocks/>
                </p:cNvSpPr>
                <p:nvPr/>
              </p:nvSpPr>
              <p:spPr bwMode="auto">
                <a:xfrm>
                  <a:off x="1319" y="3624"/>
                  <a:ext cx="160" cy="109"/>
                </a:xfrm>
                <a:custGeom>
                  <a:avLst/>
                  <a:gdLst>
                    <a:gd name="T0" fmla="*/ 0 w 64"/>
                    <a:gd name="T1" fmla="*/ 657 h 41"/>
                    <a:gd name="T2" fmla="*/ 500 w 64"/>
                    <a:gd name="T3" fmla="*/ 465 h 41"/>
                    <a:gd name="T4" fmla="*/ 1000 w 64"/>
                    <a:gd name="T5" fmla="*/ 35 h 41"/>
                    <a:gd name="T6" fmla="*/ 1000 w 64"/>
                    <a:gd name="T7" fmla="*/ 35 h 41"/>
                    <a:gd name="T8" fmla="*/ 458 w 64"/>
                    <a:gd name="T9" fmla="*/ 396 h 41"/>
                    <a:gd name="T10" fmla="*/ 0 w 64"/>
                    <a:gd name="T11" fmla="*/ 657 h 4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" h="41">
                      <a:moveTo>
                        <a:pt x="0" y="35"/>
                      </a:moveTo>
                      <a:cubicBezTo>
                        <a:pt x="9" y="38"/>
                        <a:pt x="15" y="41"/>
                        <a:pt x="32" y="25"/>
                      </a:cubicBezTo>
                      <a:cubicBezTo>
                        <a:pt x="44" y="14"/>
                        <a:pt x="51" y="0"/>
                        <a:pt x="64" y="2"/>
                      </a:cubicBezTo>
                      <a:cubicBezTo>
                        <a:pt x="64" y="2"/>
                        <a:pt x="64" y="2"/>
                        <a:pt x="64" y="2"/>
                      </a:cubicBezTo>
                      <a:cubicBezTo>
                        <a:pt x="49" y="0"/>
                        <a:pt x="41" y="10"/>
                        <a:pt x="29" y="21"/>
                      </a:cubicBezTo>
                      <a:cubicBezTo>
                        <a:pt x="12" y="36"/>
                        <a:pt x="8" y="37"/>
                        <a:pt x="0" y="35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29" name="Freeform 41"/>
                <p:cNvSpPr>
                  <a:spLocks/>
                </p:cNvSpPr>
                <p:nvPr/>
              </p:nvSpPr>
              <p:spPr bwMode="auto">
                <a:xfrm>
                  <a:off x="1176" y="3600"/>
                  <a:ext cx="168" cy="88"/>
                </a:xfrm>
                <a:custGeom>
                  <a:avLst/>
                  <a:gdLst>
                    <a:gd name="T0" fmla="*/ 567 w 67"/>
                    <a:gd name="T1" fmla="*/ 376 h 33"/>
                    <a:gd name="T2" fmla="*/ 1056 w 67"/>
                    <a:gd name="T3" fmla="*/ 56 h 33"/>
                    <a:gd name="T4" fmla="*/ 1056 w 67"/>
                    <a:gd name="T5" fmla="*/ 56 h 33"/>
                    <a:gd name="T6" fmla="*/ 522 w 67"/>
                    <a:gd name="T7" fmla="*/ 307 h 33"/>
                    <a:gd name="T8" fmla="*/ 0 w 67"/>
                    <a:gd name="T9" fmla="*/ 512 h 33"/>
                    <a:gd name="T10" fmla="*/ 0 w 67"/>
                    <a:gd name="T11" fmla="*/ 512 h 33"/>
                    <a:gd name="T12" fmla="*/ 567 w 67"/>
                    <a:gd name="T13" fmla="*/ 376 h 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7" h="33">
                      <a:moveTo>
                        <a:pt x="36" y="20"/>
                      </a:moveTo>
                      <a:cubicBezTo>
                        <a:pt x="47" y="9"/>
                        <a:pt x="60" y="1"/>
                        <a:pt x="67" y="3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58" y="0"/>
                        <a:pt x="45" y="4"/>
                        <a:pt x="33" y="16"/>
                      </a:cubicBezTo>
                      <a:cubicBezTo>
                        <a:pt x="22" y="26"/>
                        <a:pt x="8" y="32"/>
                        <a:pt x="0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10" y="33"/>
                        <a:pt x="24" y="31"/>
                        <a:pt x="36" y="20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30" name="Freeform 42"/>
                <p:cNvSpPr>
                  <a:spLocks/>
                </p:cNvSpPr>
                <p:nvPr/>
              </p:nvSpPr>
              <p:spPr bwMode="auto">
                <a:xfrm>
                  <a:off x="1469" y="3600"/>
                  <a:ext cx="120" cy="147"/>
                </a:xfrm>
                <a:custGeom>
                  <a:avLst/>
                  <a:gdLst>
                    <a:gd name="T0" fmla="*/ 0 w 48"/>
                    <a:gd name="T1" fmla="*/ 1050 h 55"/>
                    <a:gd name="T2" fmla="*/ 395 w 48"/>
                    <a:gd name="T3" fmla="*/ 671 h 55"/>
                    <a:gd name="T4" fmla="*/ 750 w 48"/>
                    <a:gd name="T5" fmla="*/ 0 h 55"/>
                    <a:gd name="T6" fmla="*/ 750 w 48"/>
                    <a:gd name="T7" fmla="*/ 0 h 55"/>
                    <a:gd name="T8" fmla="*/ 313 w 48"/>
                    <a:gd name="T9" fmla="*/ 649 h 55"/>
                    <a:gd name="T10" fmla="*/ 0 w 48"/>
                    <a:gd name="T11" fmla="*/ 1050 h 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8" h="55">
                      <a:moveTo>
                        <a:pt x="0" y="55"/>
                      </a:moveTo>
                      <a:cubicBezTo>
                        <a:pt x="3" y="54"/>
                        <a:pt x="19" y="53"/>
                        <a:pt x="25" y="35"/>
                      </a:cubicBezTo>
                      <a:cubicBezTo>
                        <a:pt x="30" y="20"/>
                        <a:pt x="36" y="5"/>
                        <a:pt x="48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34" y="6"/>
                        <a:pt x="25" y="17"/>
                        <a:pt x="20" y="34"/>
                      </a:cubicBezTo>
                      <a:cubicBezTo>
                        <a:pt x="16" y="46"/>
                        <a:pt x="8" y="52"/>
                        <a:pt x="0" y="55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31" name="Freeform 43"/>
                <p:cNvSpPr>
                  <a:spLocks/>
                </p:cNvSpPr>
                <p:nvPr/>
              </p:nvSpPr>
              <p:spPr bwMode="auto">
                <a:xfrm>
                  <a:off x="1636" y="3517"/>
                  <a:ext cx="58" cy="184"/>
                </a:xfrm>
                <a:custGeom>
                  <a:avLst/>
                  <a:gdLst>
                    <a:gd name="T0" fmla="*/ 285 w 23"/>
                    <a:gd name="T1" fmla="*/ 547 h 69"/>
                    <a:gd name="T2" fmla="*/ 368 w 23"/>
                    <a:gd name="T3" fmla="*/ 0 h 69"/>
                    <a:gd name="T4" fmla="*/ 368 w 23"/>
                    <a:gd name="T5" fmla="*/ 0 h 69"/>
                    <a:gd name="T6" fmla="*/ 209 w 23"/>
                    <a:gd name="T7" fmla="*/ 568 h 69"/>
                    <a:gd name="T8" fmla="*/ 0 w 23"/>
                    <a:gd name="T9" fmla="*/ 1309 h 69"/>
                    <a:gd name="T10" fmla="*/ 0 w 23"/>
                    <a:gd name="T11" fmla="*/ 1309 h 69"/>
                    <a:gd name="T12" fmla="*/ 285 w 23"/>
                    <a:gd name="T13" fmla="*/ 547 h 6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3" h="69">
                      <a:moveTo>
                        <a:pt x="18" y="29"/>
                      </a:moveTo>
                      <a:cubicBezTo>
                        <a:pt x="16" y="15"/>
                        <a:pt x="17" y="4"/>
                        <a:pt x="23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5" y="6"/>
                        <a:pt x="11" y="13"/>
                        <a:pt x="13" y="30"/>
                      </a:cubicBezTo>
                      <a:cubicBezTo>
                        <a:pt x="16" y="44"/>
                        <a:pt x="9" y="65"/>
                        <a:pt x="0" y="6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11" y="64"/>
                        <a:pt x="21" y="46"/>
                        <a:pt x="18" y="29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32" name="Freeform 44"/>
                <p:cNvSpPr>
                  <a:spLocks/>
                </p:cNvSpPr>
                <p:nvPr/>
              </p:nvSpPr>
              <p:spPr bwMode="auto">
                <a:xfrm>
                  <a:off x="1786" y="3291"/>
                  <a:ext cx="80" cy="189"/>
                </a:xfrm>
                <a:custGeom>
                  <a:avLst/>
                  <a:gdLst>
                    <a:gd name="T0" fmla="*/ 375 w 32"/>
                    <a:gd name="T1" fmla="*/ 1339 h 71"/>
                    <a:gd name="T2" fmla="*/ 300 w 32"/>
                    <a:gd name="T3" fmla="*/ 695 h 71"/>
                    <a:gd name="T4" fmla="*/ 83 w 32"/>
                    <a:gd name="T5" fmla="*/ 0 h 71"/>
                    <a:gd name="T6" fmla="*/ 83 w 32"/>
                    <a:gd name="T7" fmla="*/ 0 h 71"/>
                    <a:gd name="T8" fmla="*/ 238 w 32"/>
                    <a:gd name="T9" fmla="*/ 737 h 71"/>
                    <a:gd name="T10" fmla="*/ 375 w 32"/>
                    <a:gd name="T11" fmla="*/ 1339 h 7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2" h="71">
                      <a:moveTo>
                        <a:pt x="24" y="71"/>
                      </a:moveTo>
                      <a:cubicBezTo>
                        <a:pt x="28" y="62"/>
                        <a:pt x="32" y="57"/>
                        <a:pt x="19" y="37"/>
                      </a:cubicBezTo>
                      <a:cubicBezTo>
                        <a:pt x="10" y="24"/>
                        <a:pt x="1" y="13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15"/>
                        <a:pt x="6" y="25"/>
                        <a:pt x="15" y="39"/>
                      </a:cubicBezTo>
                      <a:cubicBezTo>
                        <a:pt x="27" y="58"/>
                        <a:pt x="27" y="63"/>
                        <a:pt x="24" y="71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33" name="Freeform 45"/>
                <p:cNvSpPr>
                  <a:spLocks/>
                </p:cNvSpPr>
                <p:nvPr/>
              </p:nvSpPr>
              <p:spPr bwMode="auto">
                <a:xfrm>
                  <a:off x="1819" y="3120"/>
                  <a:ext cx="87" cy="221"/>
                </a:xfrm>
                <a:custGeom>
                  <a:avLst/>
                  <a:gdLst>
                    <a:gd name="T0" fmla="*/ 403 w 35"/>
                    <a:gd name="T1" fmla="*/ 1566 h 83"/>
                    <a:gd name="T2" fmla="*/ 341 w 35"/>
                    <a:gd name="T3" fmla="*/ 809 h 83"/>
                    <a:gd name="T4" fmla="*/ 75 w 35"/>
                    <a:gd name="T5" fmla="*/ 0 h 83"/>
                    <a:gd name="T6" fmla="*/ 75 w 35"/>
                    <a:gd name="T7" fmla="*/ 0 h 83"/>
                    <a:gd name="T8" fmla="*/ 259 w 35"/>
                    <a:gd name="T9" fmla="*/ 865 h 83"/>
                    <a:gd name="T10" fmla="*/ 403 w 35"/>
                    <a:gd name="T11" fmla="*/ 1566 h 8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5" h="83">
                      <a:moveTo>
                        <a:pt x="26" y="83"/>
                      </a:moveTo>
                      <a:cubicBezTo>
                        <a:pt x="31" y="73"/>
                        <a:pt x="35" y="67"/>
                        <a:pt x="22" y="43"/>
                      </a:cubicBezTo>
                      <a:cubicBezTo>
                        <a:pt x="13" y="27"/>
                        <a:pt x="0" y="15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17"/>
                        <a:pt x="8" y="29"/>
                        <a:pt x="17" y="46"/>
                      </a:cubicBezTo>
                      <a:cubicBezTo>
                        <a:pt x="30" y="69"/>
                        <a:pt x="30" y="74"/>
                        <a:pt x="26" y="83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34" name="Freeform 46"/>
                <p:cNvSpPr>
                  <a:spLocks/>
                </p:cNvSpPr>
                <p:nvPr/>
              </p:nvSpPr>
              <p:spPr bwMode="auto">
                <a:xfrm>
                  <a:off x="1734" y="3421"/>
                  <a:ext cx="55" cy="190"/>
                </a:xfrm>
                <a:custGeom>
                  <a:avLst/>
                  <a:gdLst>
                    <a:gd name="T0" fmla="*/ 238 w 22"/>
                    <a:gd name="T1" fmla="*/ 653 h 71"/>
                    <a:gd name="T2" fmla="*/ 113 w 22"/>
                    <a:gd name="T3" fmla="*/ 0 h 71"/>
                    <a:gd name="T4" fmla="*/ 113 w 22"/>
                    <a:gd name="T5" fmla="*/ 0 h 71"/>
                    <a:gd name="T6" fmla="*/ 158 w 22"/>
                    <a:gd name="T7" fmla="*/ 688 h 71"/>
                    <a:gd name="T8" fmla="*/ 175 w 22"/>
                    <a:gd name="T9" fmla="*/ 1359 h 71"/>
                    <a:gd name="T10" fmla="*/ 175 w 22"/>
                    <a:gd name="T11" fmla="*/ 1359 h 71"/>
                    <a:gd name="T12" fmla="*/ 238 w 22"/>
                    <a:gd name="T13" fmla="*/ 653 h 7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2" h="71">
                      <a:moveTo>
                        <a:pt x="15" y="34"/>
                      </a:moveTo>
                      <a:cubicBezTo>
                        <a:pt x="8" y="21"/>
                        <a:pt x="2" y="6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8"/>
                        <a:pt x="3" y="21"/>
                        <a:pt x="10" y="36"/>
                      </a:cubicBezTo>
                      <a:cubicBezTo>
                        <a:pt x="17" y="49"/>
                        <a:pt x="18" y="64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20" y="63"/>
                        <a:pt x="22" y="49"/>
                        <a:pt x="15" y="34"/>
                      </a:cubicBezTo>
                      <a:close/>
                    </a:path>
                  </a:pathLst>
                </a:custGeom>
                <a:solidFill>
                  <a:srgbClr val="69B673"/>
                </a:solidFill>
                <a:ln w="12700" cap="rnd">
                  <a:solidFill>
                    <a:srgbClr val="69B673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35" name="Freeform 47"/>
                <p:cNvSpPr>
                  <a:spLocks/>
                </p:cNvSpPr>
                <p:nvPr/>
              </p:nvSpPr>
              <p:spPr bwMode="auto">
                <a:xfrm>
                  <a:off x="1476" y="2629"/>
                  <a:ext cx="63" cy="62"/>
                </a:xfrm>
                <a:custGeom>
                  <a:avLst/>
                  <a:gdLst>
                    <a:gd name="T0" fmla="*/ 192 w 25"/>
                    <a:gd name="T1" fmla="*/ 232 h 23"/>
                    <a:gd name="T2" fmla="*/ 0 w 25"/>
                    <a:gd name="T3" fmla="*/ 450 h 23"/>
                    <a:gd name="T4" fmla="*/ 0 w 25"/>
                    <a:gd name="T5" fmla="*/ 450 h 23"/>
                    <a:gd name="T6" fmla="*/ 209 w 25"/>
                    <a:gd name="T7" fmla="*/ 253 h 23"/>
                    <a:gd name="T8" fmla="*/ 401 w 25"/>
                    <a:gd name="T9" fmla="*/ 0 h 23"/>
                    <a:gd name="T10" fmla="*/ 401 w 25"/>
                    <a:gd name="T11" fmla="*/ 0 h 23"/>
                    <a:gd name="T12" fmla="*/ 192 w 25"/>
                    <a:gd name="T13" fmla="*/ 232 h 2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5" h="23">
                      <a:moveTo>
                        <a:pt x="12" y="12"/>
                      </a:moveTo>
                      <a:cubicBezTo>
                        <a:pt x="8" y="17"/>
                        <a:pt x="4" y="20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4" y="20"/>
                        <a:pt x="9" y="18"/>
                        <a:pt x="13" y="13"/>
                      </a:cubicBezTo>
                      <a:cubicBezTo>
                        <a:pt x="18" y="7"/>
                        <a:pt x="22" y="2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2" y="2"/>
                        <a:pt x="17" y="6"/>
                        <a:pt x="12" y="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36" name="Freeform 48"/>
                <p:cNvSpPr>
                  <a:spLocks/>
                </p:cNvSpPr>
                <p:nvPr/>
              </p:nvSpPr>
              <p:spPr bwMode="auto">
                <a:xfrm>
                  <a:off x="1314" y="2632"/>
                  <a:ext cx="50" cy="93"/>
                </a:xfrm>
                <a:custGeom>
                  <a:avLst/>
                  <a:gdLst>
                    <a:gd name="T0" fmla="*/ 95 w 20"/>
                    <a:gd name="T1" fmla="*/ 375 h 35"/>
                    <a:gd name="T2" fmla="*/ 0 w 20"/>
                    <a:gd name="T3" fmla="*/ 656 h 35"/>
                    <a:gd name="T4" fmla="*/ 0 w 20"/>
                    <a:gd name="T5" fmla="*/ 656 h 35"/>
                    <a:gd name="T6" fmla="*/ 113 w 20"/>
                    <a:gd name="T7" fmla="*/ 375 h 35"/>
                    <a:gd name="T8" fmla="*/ 313 w 20"/>
                    <a:gd name="T9" fmla="*/ 0 h 35"/>
                    <a:gd name="T10" fmla="*/ 313 w 20"/>
                    <a:gd name="T11" fmla="*/ 0 h 35"/>
                    <a:gd name="T12" fmla="*/ 95 w 20"/>
                    <a:gd name="T13" fmla="*/ 375 h 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0" h="35">
                      <a:moveTo>
                        <a:pt x="6" y="20"/>
                      </a:moveTo>
                      <a:cubicBezTo>
                        <a:pt x="4" y="26"/>
                        <a:pt x="2" y="31"/>
                        <a:pt x="0" y="35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2" y="31"/>
                        <a:pt x="5" y="28"/>
                        <a:pt x="7" y="20"/>
                      </a:cubicBezTo>
                      <a:cubicBezTo>
                        <a:pt x="9" y="13"/>
                        <a:pt x="13" y="5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5"/>
                        <a:pt x="8" y="12"/>
                        <a:pt x="6" y="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37" name="Freeform 49"/>
                <p:cNvSpPr>
                  <a:spLocks/>
                </p:cNvSpPr>
                <p:nvPr/>
              </p:nvSpPr>
              <p:spPr bwMode="auto">
                <a:xfrm>
                  <a:off x="1097" y="2744"/>
                  <a:ext cx="7" cy="112"/>
                </a:xfrm>
                <a:custGeom>
                  <a:avLst/>
                  <a:gdLst>
                    <a:gd name="T0" fmla="*/ 0 w 3"/>
                    <a:gd name="T1" fmla="*/ 341 h 42"/>
                    <a:gd name="T2" fmla="*/ 28 w 3"/>
                    <a:gd name="T3" fmla="*/ 797 h 42"/>
                    <a:gd name="T4" fmla="*/ 28 w 3"/>
                    <a:gd name="T5" fmla="*/ 797 h 42"/>
                    <a:gd name="T6" fmla="*/ 12 w 3"/>
                    <a:gd name="T7" fmla="*/ 341 h 42"/>
                    <a:gd name="T8" fmla="*/ 28 w 3"/>
                    <a:gd name="T9" fmla="*/ 0 h 42"/>
                    <a:gd name="T10" fmla="*/ 28 w 3"/>
                    <a:gd name="T11" fmla="*/ 0 h 42"/>
                    <a:gd name="T12" fmla="*/ 0 w 3"/>
                    <a:gd name="T13" fmla="*/ 341 h 4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" h="42">
                      <a:moveTo>
                        <a:pt x="0" y="18"/>
                      </a:moveTo>
                      <a:cubicBezTo>
                        <a:pt x="0" y="24"/>
                        <a:pt x="3" y="37"/>
                        <a:pt x="2" y="42"/>
                      </a:cubicBezTo>
                      <a:cubicBezTo>
                        <a:pt x="2" y="42"/>
                        <a:pt x="2" y="42"/>
                        <a:pt x="2" y="42"/>
                      </a:cubicBezTo>
                      <a:cubicBezTo>
                        <a:pt x="3" y="37"/>
                        <a:pt x="1" y="24"/>
                        <a:pt x="1" y="18"/>
                      </a:cubicBezTo>
                      <a:cubicBezTo>
                        <a:pt x="1" y="10"/>
                        <a:pt x="1" y="4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4"/>
                        <a:pt x="0" y="10"/>
                        <a:pt x="0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38" name="Freeform 50"/>
                <p:cNvSpPr>
                  <a:spLocks/>
                </p:cNvSpPr>
                <p:nvPr/>
              </p:nvSpPr>
              <p:spPr bwMode="auto">
                <a:xfrm>
                  <a:off x="1214" y="2656"/>
                  <a:ext cx="17" cy="107"/>
                </a:xfrm>
                <a:custGeom>
                  <a:avLst/>
                  <a:gdLst>
                    <a:gd name="T0" fmla="*/ 0 w 7"/>
                    <a:gd name="T1" fmla="*/ 444 h 40"/>
                    <a:gd name="T2" fmla="*/ 0 w 7"/>
                    <a:gd name="T3" fmla="*/ 765 h 40"/>
                    <a:gd name="T4" fmla="*/ 0 w 7"/>
                    <a:gd name="T5" fmla="*/ 765 h 40"/>
                    <a:gd name="T6" fmla="*/ 12 w 7"/>
                    <a:gd name="T7" fmla="*/ 444 h 40"/>
                    <a:gd name="T8" fmla="*/ 100 w 7"/>
                    <a:gd name="T9" fmla="*/ 0 h 40"/>
                    <a:gd name="T10" fmla="*/ 100 w 7"/>
                    <a:gd name="T11" fmla="*/ 0 h 40"/>
                    <a:gd name="T12" fmla="*/ 0 w 7"/>
                    <a:gd name="T13" fmla="*/ 444 h 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" h="40">
                      <a:moveTo>
                        <a:pt x="0" y="23"/>
                      </a:moveTo>
                      <a:cubicBezTo>
                        <a:pt x="0" y="29"/>
                        <a:pt x="0" y="35"/>
                        <a:pt x="0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35"/>
                        <a:pt x="1" y="29"/>
                        <a:pt x="1" y="23"/>
                      </a:cubicBezTo>
                      <a:cubicBezTo>
                        <a:pt x="1" y="16"/>
                        <a:pt x="2" y="7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2" y="7"/>
                        <a:pt x="0" y="15"/>
                        <a:pt x="0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39" name="Freeform 51"/>
                <p:cNvSpPr>
                  <a:spLocks/>
                </p:cNvSpPr>
                <p:nvPr/>
              </p:nvSpPr>
              <p:spPr bwMode="auto">
                <a:xfrm>
                  <a:off x="1769" y="2891"/>
                  <a:ext cx="102" cy="16"/>
                </a:xfrm>
                <a:custGeom>
                  <a:avLst/>
                  <a:gdLst>
                    <a:gd name="T0" fmla="*/ 249 w 41"/>
                    <a:gd name="T1" fmla="*/ 0 h 6"/>
                    <a:gd name="T2" fmla="*/ 0 w 41"/>
                    <a:gd name="T3" fmla="*/ 21 h 6"/>
                    <a:gd name="T4" fmla="*/ 0 w 41"/>
                    <a:gd name="T5" fmla="*/ 21 h 6"/>
                    <a:gd name="T6" fmla="*/ 259 w 41"/>
                    <a:gd name="T7" fmla="*/ 35 h 6"/>
                    <a:gd name="T8" fmla="*/ 632 w 41"/>
                    <a:gd name="T9" fmla="*/ 115 h 6"/>
                    <a:gd name="T10" fmla="*/ 632 w 41"/>
                    <a:gd name="T11" fmla="*/ 115 h 6"/>
                    <a:gd name="T12" fmla="*/ 249 w 41"/>
                    <a:gd name="T13" fmla="*/ 0 h 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1" h="6">
                      <a:moveTo>
                        <a:pt x="16" y="0"/>
                      </a:moveTo>
                      <a:cubicBezTo>
                        <a:pt x="11" y="1"/>
                        <a:pt x="5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"/>
                        <a:pt x="9" y="2"/>
                        <a:pt x="17" y="2"/>
                      </a:cubicBezTo>
                      <a:cubicBezTo>
                        <a:pt x="24" y="1"/>
                        <a:pt x="33" y="2"/>
                        <a:pt x="41" y="6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33" y="2"/>
                        <a:pt x="24" y="0"/>
                        <a:pt x="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40" name="Freeform 52"/>
                <p:cNvSpPr>
                  <a:spLocks/>
                </p:cNvSpPr>
                <p:nvPr/>
              </p:nvSpPr>
              <p:spPr bwMode="auto">
                <a:xfrm>
                  <a:off x="1574" y="2691"/>
                  <a:ext cx="100" cy="42"/>
                </a:xfrm>
                <a:custGeom>
                  <a:avLst/>
                  <a:gdLst>
                    <a:gd name="T0" fmla="*/ 345 w 40"/>
                    <a:gd name="T1" fmla="*/ 89 h 16"/>
                    <a:gd name="T2" fmla="*/ 0 w 40"/>
                    <a:gd name="T3" fmla="*/ 289 h 16"/>
                    <a:gd name="T4" fmla="*/ 0 w 40"/>
                    <a:gd name="T5" fmla="*/ 289 h 16"/>
                    <a:gd name="T6" fmla="*/ 363 w 40"/>
                    <a:gd name="T7" fmla="*/ 110 h 16"/>
                    <a:gd name="T8" fmla="*/ 625 w 40"/>
                    <a:gd name="T9" fmla="*/ 0 h 16"/>
                    <a:gd name="T10" fmla="*/ 625 w 40"/>
                    <a:gd name="T11" fmla="*/ 0 h 16"/>
                    <a:gd name="T12" fmla="*/ 345 w 40"/>
                    <a:gd name="T13" fmla="*/ 89 h 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0" h="16">
                      <a:moveTo>
                        <a:pt x="22" y="5"/>
                      </a:moveTo>
                      <a:cubicBezTo>
                        <a:pt x="17" y="7"/>
                        <a:pt x="5" y="15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5" y="15"/>
                        <a:pt x="17" y="8"/>
                        <a:pt x="23" y="6"/>
                      </a:cubicBezTo>
                      <a:cubicBezTo>
                        <a:pt x="30" y="3"/>
                        <a:pt x="35" y="1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5" y="1"/>
                        <a:pt x="30" y="2"/>
                        <a:pt x="22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41" name="Freeform 53"/>
                <p:cNvSpPr>
                  <a:spLocks/>
                </p:cNvSpPr>
                <p:nvPr/>
              </p:nvSpPr>
              <p:spPr bwMode="auto">
                <a:xfrm>
                  <a:off x="1699" y="2781"/>
                  <a:ext cx="100" cy="27"/>
                </a:xfrm>
                <a:custGeom>
                  <a:avLst/>
                  <a:gdLst>
                    <a:gd name="T0" fmla="*/ 250 w 40"/>
                    <a:gd name="T1" fmla="*/ 81 h 10"/>
                    <a:gd name="T2" fmla="*/ 0 w 40"/>
                    <a:gd name="T3" fmla="*/ 197 h 10"/>
                    <a:gd name="T4" fmla="*/ 0 w 40"/>
                    <a:gd name="T5" fmla="*/ 197 h 10"/>
                    <a:gd name="T6" fmla="*/ 250 w 40"/>
                    <a:gd name="T7" fmla="*/ 103 h 10"/>
                    <a:gd name="T8" fmla="*/ 625 w 40"/>
                    <a:gd name="T9" fmla="*/ 22 h 10"/>
                    <a:gd name="T10" fmla="*/ 625 w 40"/>
                    <a:gd name="T11" fmla="*/ 22 h 10"/>
                    <a:gd name="T12" fmla="*/ 250 w 40"/>
                    <a:gd name="T13" fmla="*/ 81 h 1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0" h="10">
                      <a:moveTo>
                        <a:pt x="16" y="4"/>
                      </a:moveTo>
                      <a:cubicBezTo>
                        <a:pt x="10" y="6"/>
                        <a:pt x="5" y="8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5" y="8"/>
                        <a:pt x="11" y="7"/>
                        <a:pt x="16" y="5"/>
                      </a:cubicBezTo>
                      <a:cubicBezTo>
                        <a:pt x="23" y="2"/>
                        <a:pt x="32" y="0"/>
                        <a:pt x="40" y="1"/>
                      </a:cubicBezTo>
                      <a:cubicBezTo>
                        <a:pt x="40" y="1"/>
                        <a:pt x="40" y="1"/>
                        <a:pt x="40" y="1"/>
                      </a:cubicBezTo>
                      <a:cubicBezTo>
                        <a:pt x="32" y="0"/>
                        <a:pt x="23" y="1"/>
                        <a:pt x="16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42" name="Freeform 54"/>
                <p:cNvSpPr>
                  <a:spLocks/>
                </p:cNvSpPr>
                <p:nvPr/>
              </p:nvSpPr>
              <p:spPr bwMode="auto">
                <a:xfrm>
                  <a:off x="922" y="3021"/>
                  <a:ext cx="60" cy="88"/>
                </a:xfrm>
                <a:custGeom>
                  <a:avLst/>
                  <a:gdLst>
                    <a:gd name="T0" fmla="*/ 188 w 24"/>
                    <a:gd name="T1" fmla="*/ 397 h 33"/>
                    <a:gd name="T2" fmla="*/ 375 w 24"/>
                    <a:gd name="T3" fmla="*/ 627 h 33"/>
                    <a:gd name="T4" fmla="*/ 375 w 24"/>
                    <a:gd name="T5" fmla="*/ 627 h 33"/>
                    <a:gd name="T6" fmla="*/ 208 w 24"/>
                    <a:gd name="T7" fmla="*/ 397 h 33"/>
                    <a:gd name="T8" fmla="*/ 0 w 24"/>
                    <a:gd name="T9" fmla="*/ 0 h 33"/>
                    <a:gd name="T10" fmla="*/ 0 w 24"/>
                    <a:gd name="T11" fmla="*/ 0 h 33"/>
                    <a:gd name="T12" fmla="*/ 188 w 24"/>
                    <a:gd name="T13" fmla="*/ 397 h 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4" h="33">
                      <a:moveTo>
                        <a:pt x="12" y="21"/>
                      </a:moveTo>
                      <a:cubicBezTo>
                        <a:pt x="17" y="25"/>
                        <a:pt x="20" y="30"/>
                        <a:pt x="24" y="33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0" y="30"/>
                        <a:pt x="19" y="26"/>
                        <a:pt x="13" y="21"/>
                      </a:cubicBezTo>
                      <a:cubicBezTo>
                        <a:pt x="7" y="16"/>
                        <a:pt x="2" y="9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9"/>
                        <a:pt x="6" y="16"/>
                        <a:pt x="12" y="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43" name="Freeform 55"/>
                <p:cNvSpPr>
                  <a:spLocks/>
                </p:cNvSpPr>
                <p:nvPr/>
              </p:nvSpPr>
              <p:spPr bwMode="auto">
                <a:xfrm>
                  <a:off x="914" y="3320"/>
                  <a:ext cx="88" cy="29"/>
                </a:xfrm>
                <a:custGeom>
                  <a:avLst/>
                  <a:gdLst>
                    <a:gd name="T0" fmla="*/ 272 w 35"/>
                    <a:gd name="T1" fmla="*/ 124 h 11"/>
                    <a:gd name="T2" fmla="*/ 556 w 35"/>
                    <a:gd name="T3" fmla="*/ 200 h 11"/>
                    <a:gd name="T4" fmla="*/ 556 w 35"/>
                    <a:gd name="T5" fmla="*/ 200 h 11"/>
                    <a:gd name="T6" fmla="*/ 272 w 35"/>
                    <a:gd name="T7" fmla="*/ 111 h 11"/>
                    <a:gd name="T8" fmla="*/ 0 w 35"/>
                    <a:gd name="T9" fmla="*/ 0 h 11"/>
                    <a:gd name="T10" fmla="*/ 0 w 35"/>
                    <a:gd name="T11" fmla="*/ 0 h 11"/>
                    <a:gd name="T12" fmla="*/ 272 w 35"/>
                    <a:gd name="T13" fmla="*/ 124 h 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5" h="11">
                      <a:moveTo>
                        <a:pt x="17" y="7"/>
                      </a:moveTo>
                      <a:cubicBezTo>
                        <a:pt x="22" y="9"/>
                        <a:pt x="30" y="10"/>
                        <a:pt x="35" y="11"/>
                      </a:cubicBezTo>
                      <a:cubicBezTo>
                        <a:pt x="35" y="11"/>
                        <a:pt x="35" y="11"/>
                        <a:pt x="35" y="11"/>
                      </a:cubicBezTo>
                      <a:cubicBezTo>
                        <a:pt x="30" y="9"/>
                        <a:pt x="23" y="8"/>
                        <a:pt x="17" y="6"/>
                      </a:cubicBezTo>
                      <a:cubicBezTo>
                        <a:pt x="10" y="4"/>
                        <a:pt x="4" y="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"/>
                        <a:pt x="9" y="5"/>
                        <a:pt x="17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44" name="Freeform 56"/>
                <p:cNvSpPr>
                  <a:spLocks/>
                </p:cNvSpPr>
                <p:nvPr/>
              </p:nvSpPr>
              <p:spPr bwMode="auto">
                <a:xfrm>
                  <a:off x="887" y="3160"/>
                  <a:ext cx="85" cy="64"/>
                </a:xfrm>
                <a:custGeom>
                  <a:avLst/>
                  <a:gdLst>
                    <a:gd name="T0" fmla="*/ 300 w 34"/>
                    <a:gd name="T1" fmla="*/ 307 h 24"/>
                    <a:gd name="T2" fmla="*/ 533 w 34"/>
                    <a:gd name="T3" fmla="*/ 456 h 24"/>
                    <a:gd name="T4" fmla="*/ 533 w 34"/>
                    <a:gd name="T5" fmla="*/ 456 h 24"/>
                    <a:gd name="T6" fmla="*/ 300 w 34"/>
                    <a:gd name="T7" fmla="*/ 285 h 24"/>
                    <a:gd name="T8" fmla="*/ 0 w 34"/>
                    <a:gd name="T9" fmla="*/ 0 h 24"/>
                    <a:gd name="T10" fmla="*/ 0 w 34"/>
                    <a:gd name="T11" fmla="*/ 0 h 24"/>
                    <a:gd name="T12" fmla="*/ 300 w 34"/>
                    <a:gd name="T13" fmla="*/ 307 h 2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4" h="24">
                      <a:moveTo>
                        <a:pt x="19" y="16"/>
                      </a:moveTo>
                      <a:cubicBezTo>
                        <a:pt x="24" y="19"/>
                        <a:pt x="30" y="21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0" y="21"/>
                        <a:pt x="25" y="18"/>
                        <a:pt x="19" y="15"/>
                      </a:cubicBezTo>
                      <a:cubicBezTo>
                        <a:pt x="12" y="12"/>
                        <a:pt x="5" y="8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5" y="8"/>
                        <a:pt x="11" y="13"/>
                        <a:pt x="19" y="1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45" name="Freeform 57"/>
                <p:cNvSpPr>
                  <a:spLocks/>
                </p:cNvSpPr>
                <p:nvPr/>
              </p:nvSpPr>
              <p:spPr bwMode="auto">
                <a:xfrm>
                  <a:off x="994" y="2853"/>
                  <a:ext cx="33" cy="102"/>
                </a:xfrm>
                <a:custGeom>
                  <a:avLst/>
                  <a:gdLst>
                    <a:gd name="T0" fmla="*/ 129 w 13"/>
                    <a:gd name="T1" fmla="*/ 330 h 38"/>
                    <a:gd name="T2" fmla="*/ 0 w 13"/>
                    <a:gd name="T3" fmla="*/ 0 h 38"/>
                    <a:gd name="T4" fmla="*/ 117 w 13"/>
                    <a:gd name="T5" fmla="*/ 389 h 38"/>
                    <a:gd name="T6" fmla="*/ 213 w 13"/>
                    <a:gd name="T7" fmla="*/ 735 h 38"/>
                    <a:gd name="T8" fmla="*/ 129 w 13"/>
                    <a:gd name="T9" fmla="*/ 330 h 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" h="38">
                      <a:moveTo>
                        <a:pt x="8" y="17"/>
                      </a:moveTo>
                      <a:cubicBezTo>
                        <a:pt x="5" y="11"/>
                        <a:pt x="1" y="7"/>
                        <a:pt x="0" y="0"/>
                      </a:cubicBezTo>
                      <a:cubicBezTo>
                        <a:pt x="0" y="3"/>
                        <a:pt x="0" y="7"/>
                        <a:pt x="7" y="20"/>
                      </a:cubicBezTo>
                      <a:cubicBezTo>
                        <a:pt x="12" y="28"/>
                        <a:pt x="13" y="38"/>
                        <a:pt x="13" y="38"/>
                      </a:cubicBezTo>
                      <a:cubicBezTo>
                        <a:pt x="13" y="33"/>
                        <a:pt x="11" y="23"/>
                        <a:pt x="8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46" name="Freeform 58"/>
                <p:cNvSpPr>
                  <a:spLocks/>
                </p:cNvSpPr>
                <p:nvPr/>
              </p:nvSpPr>
              <p:spPr bwMode="auto">
                <a:xfrm>
                  <a:off x="1102" y="3565"/>
                  <a:ext cx="99" cy="30"/>
                </a:xfrm>
                <a:custGeom>
                  <a:avLst/>
                  <a:gdLst>
                    <a:gd name="T0" fmla="*/ 361 w 40"/>
                    <a:gd name="T1" fmla="*/ 120 h 11"/>
                    <a:gd name="T2" fmla="*/ 606 w 40"/>
                    <a:gd name="T3" fmla="*/ 0 h 11"/>
                    <a:gd name="T4" fmla="*/ 606 w 40"/>
                    <a:gd name="T5" fmla="*/ 0 h 11"/>
                    <a:gd name="T6" fmla="*/ 361 w 40"/>
                    <a:gd name="T7" fmla="*/ 104 h 11"/>
                    <a:gd name="T8" fmla="*/ 0 w 40"/>
                    <a:gd name="T9" fmla="*/ 202 h 11"/>
                    <a:gd name="T10" fmla="*/ 0 w 40"/>
                    <a:gd name="T11" fmla="*/ 202 h 11"/>
                    <a:gd name="T12" fmla="*/ 361 w 40"/>
                    <a:gd name="T13" fmla="*/ 120 h 1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40" h="11">
                      <a:moveTo>
                        <a:pt x="24" y="6"/>
                      </a:moveTo>
                      <a:cubicBezTo>
                        <a:pt x="30" y="3"/>
                        <a:pt x="35" y="1"/>
                        <a:pt x="40" y="0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5" y="1"/>
                        <a:pt x="31" y="1"/>
                        <a:pt x="24" y="5"/>
                      </a:cubicBezTo>
                      <a:cubicBezTo>
                        <a:pt x="17" y="8"/>
                        <a:pt x="8" y="11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11"/>
                        <a:pt x="17" y="10"/>
                        <a:pt x="24" y="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47" name="Freeform 59"/>
                <p:cNvSpPr>
                  <a:spLocks/>
                </p:cNvSpPr>
                <p:nvPr/>
              </p:nvSpPr>
              <p:spPr bwMode="auto">
                <a:xfrm>
                  <a:off x="1359" y="3640"/>
                  <a:ext cx="77" cy="75"/>
                </a:xfrm>
                <a:custGeom>
                  <a:avLst/>
                  <a:gdLst>
                    <a:gd name="T0" fmla="*/ 216 w 31"/>
                    <a:gd name="T1" fmla="*/ 329 h 28"/>
                    <a:gd name="T2" fmla="*/ 474 w 31"/>
                    <a:gd name="T3" fmla="*/ 0 h 28"/>
                    <a:gd name="T4" fmla="*/ 474 w 31"/>
                    <a:gd name="T5" fmla="*/ 0 h 28"/>
                    <a:gd name="T6" fmla="*/ 196 w 31"/>
                    <a:gd name="T7" fmla="*/ 308 h 28"/>
                    <a:gd name="T8" fmla="*/ 0 w 31"/>
                    <a:gd name="T9" fmla="*/ 538 h 28"/>
                    <a:gd name="T10" fmla="*/ 0 w 31"/>
                    <a:gd name="T11" fmla="*/ 538 h 28"/>
                    <a:gd name="T12" fmla="*/ 216 w 31"/>
                    <a:gd name="T13" fmla="*/ 329 h 2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1" h="28">
                      <a:moveTo>
                        <a:pt x="14" y="17"/>
                      </a:moveTo>
                      <a:cubicBezTo>
                        <a:pt x="18" y="13"/>
                        <a:pt x="27" y="2"/>
                        <a:pt x="31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26" y="2"/>
                        <a:pt x="18" y="13"/>
                        <a:pt x="13" y="16"/>
                      </a:cubicBezTo>
                      <a:cubicBezTo>
                        <a:pt x="8" y="22"/>
                        <a:pt x="3" y="26"/>
                        <a:pt x="0" y="28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4" y="26"/>
                        <a:pt x="8" y="23"/>
                        <a:pt x="14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48" name="Freeform 60"/>
                <p:cNvSpPr>
                  <a:spLocks/>
                </p:cNvSpPr>
                <p:nvPr/>
              </p:nvSpPr>
              <p:spPr bwMode="auto">
                <a:xfrm>
                  <a:off x="1209" y="3619"/>
                  <a:ext cx="82" cy="56"/>
                </a:xfrm>
                <a:custGeom>
                  <a:avLst/>
                  <a:gdLst>
                    <a:gd name="T0" fmla="*/ 340 w 33"/>
                    <a:gd name="T1" fmla="*/ 192 h 21"/>
                    <a:gd name="T2" fmla="*/ 507 w 33"/>
                    <a:gd name="T3" fmla="*/ 0 h 21"/>
                    <a:gd name="T4" fmla="*/ 507 w 33"/>
                    <a:gd name="T5" fmla="*/ 0 h 21"/>
                    <a:gd name="T6" fmla="*/ 321 w 33"/>
                    <a:gd name="T7" fmla="*/ 171 h 21"/>
                    <a:gd name="T8" fmla="*/ 0 w 33"/>
                    <a:gd name="T9" fmla="*/ 397 h 21"/>
                    <a:gd name="T10" fmla="*/ 0 w 33"/>
                    <a:gd name="T11" fmla="*/ 397 h 21"/>
                    <a:gd name="T12" fmla="*/ 340 w 33"/>
                    <a:gd name="T13" fmla="*/ 192 h 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3" h="21">
                      <a:moveTo>
                        <a:pt x="22" y="10"/>
                      </a:moveTo>
                      <a:cubicBezTo>
                        <a:pt x="26" y="6"/>
                        <a:pt x="29" y="3"/>
                        <a:pt x="33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29" y="3"/>
                        <a:pt x="25" y="5"/>
                        <a:pt x="21" y="9"/>
                      </a:cubicBezTo>
                      <a:cubicBezTo>
                        <a:pt x="15" y="15"/>
                        <a:pt x="8" y="20"/>
                        <a:pt x="0" y="21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8" y="20"/>
                        <a:pt x="16" y="16"/>
                        <a:pt x="22" y="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49" name="Freeform 61"/>
                <p:cNvSpPr>
                  <a:spLocks/>
                </p:cNvSpPr>
                <p:nvPr/>
              </p:nvSpPr>
              <p:spPr bwMode="auto">
                <a:xfrm>
                  <a:off x="1666" y="3552"/>
                  <a:ext cx="13" cy="109"/>
                </a:xfrm>
                <a:custGeom>
                  <a:avLst/>
                  <a:gdLst>
                    <a:gd name="T0" fmla="*/ 68 w 5"/>
                    <a:gd name="T1" fmla="*/ 303 h 41"/>
                    <a:gd name="T2" fmla="*/ 34 w 5"/>
                    <a:gd name="T3" fmla="*/ 0 h 41"/>
                    <a:gd name="T4" fmla="*/ 34 w 5"/>
                    <a:gd name="T5" fmla="*/ 0 h 41"/>
                    <a:gd name="T6" fmla="*/ 34 w 5"/>
                    <a:gd name="T7" fmla="*/ 319 h 41"/>
                    <a:gd name="T8" fmla="*/ 0 w 5"/>
                    <a:gd name="T9" fmla="*/ 771 h 41"/>
                    <a:gd name="T10" fmla="*/ 0 w 5"/>
                    <a:gd name="T11" fmla="*/ 771 h 41"/>
                    <a:gd name="T12" fmla="*/ 68 w 5"/>
                    <a:gd name="T13" fmla="*/ 303 h 4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5" h="41">
                      <a:moveTo>
                        <a:pt x="4" y="16"/>
                      </a:moveTo>
                      <a:cubicBezTo>
                        <a:pt x="3" y="11"/>
                        <a:pt x="2" y="5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5"/>
                        <a:pt x="1" y="9"/>
                        <a:pt x="2" y="17"/>
                      </a:cubicBezTo>
                      <a:cubicBezTo>
                        <a:pt x="4" y="24"/>
                        <a:pt x="3" y="33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3" y="33"/>
                        <a:pt x="5" y="24"/>
                        <a:pt x="4" y="1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50" name="Freeform 62"/>
                <p:cNvSpPr>
                  <a:spLocks/>
                </p:cNvSpPr>
                <p:nvPr/>
              </p:nvSpPr>
              <p:spPr bwMode="auto">
                <a:xfrm>
                  <a:off x="1804" y="3352"/>
                  <a:ext cx="45" cy="83"/>
                </a:xfrm>
                <a:custGeom>
                  <a:avLst/>
                  <a:gdLst>
                    <a:gd name="T0" fmla="*/ 158 w 18"/>
                    <a:gd name="T1" fmla="*/ 286 h 31"/>
                    <a:gd name="T2" fmla="*/ 0 w 18"/>
                    <a:gd name="T3" fmla="*/ 0 h 31"/>
                    <a:gd name="T4" fmla="*/ 0 w 18"/>
                    <a:gd name="T5" fmla="*/ 0 h 31"/>
                    <a:gd name="T6" fmla="*/ 145 w 18"/>
                    <a:gd name="T7" fmla="*/ 286 h 31"/>
                    <a:gd name="T8" fmla="*/ 283 w 18"/>
                    <a:gd name="T9" fmla="*/ 594 h 31"/>
                    <a:gd name="T10" fmla="*/ 283 w 18"/>
                    <a:gd name="T11" fmla="*/ 594 h 31"/>
                    <a:gd name="T12" fmla="*/ 158 w 18"/>
                    <a:gd name="T13" fmla="*/ 286 h 3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" h="31">
                      <a:moveTo>
                        <a:pt x="10" y="15"/>
                      </a:moveTo>
                      <a:cubicBezTo>
                        <a:pt x="6" y="10"/>
                        <a:pt x="1" y="5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5"/>
                        <a:pt x="5" y="11"/>
                        <a:pt x="9" y="15"/>
                      </a:cubicBezTo>
                      <a:cubicBezTo>
                        <a:pt x="13" y="22"/>
                        <a:pt x="16" y="27"/>
                        <a:pt x="18" y="31"/>
                      </a:cubicBezTo>
                      <a:cubicBezTo>
                        <a:pt x="18" y="31"/>
                        <a:pt x="18" y="31"/>
                        <a:pt x="18" y="31"/>
                      </a:cubicBezTo>
                      <a:cubicBezTo>
                        <a:pt x="16" y="27"/>
                        <a:pt x="14" y="21"/>
                        <a:pt x="10" y="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51" name="Freeform 63"/>
                <p:cNvSpPr>
                  <a:spLocks/>
                </p:cNvSpPr>
                <p:nvPr/>
              </p:nvSpPr>
              <p:spPr bwMode="auto">
                <a:xfrm>
                  <a:off x="1841" y="3192"/>
                  <a:ext cx="48" cy="99"/>
                </a:xfrm>
                <a:custGeom>
                  <a:avLst/>
                  <a:gdLst>
                    <a:gd name="T0" fmla="*/ 159 w 19"/>
                    <a:gd name="T1" fmla="*/ 321 h 37"/>
                    <a:gd name="T2" fmla="*/ 0 w 19"/>
                    <a:gd name="T3" fmla="*/ 0 h 37"/>
                    <a:gd name="T4" fmla="*/ 0 w 19"/>
                    <a:gd name="T5" fmla="*/ 0 h 37"/>
                    <a:gd name="T6" fmla="*/ 147 w 19"/>
                    <a:gd name="T7" fmla="*/ 342 h 37"/>
                    <a:gd name="T8" fmla="*/ 306 w 19"/>
                    <a:gd name="T9" fmla="*/ 709 h 37"/>
                    <a:gd name="T10" fmla="*/ 306 w 19"/>
                    <a:gd name="T11" fmla="*/ 709 h 37"/>
                    <a:gd name="T12" fmla="*/ 159 w 19"/>
                    <a:gd name="T13" fmla="*/ 321 h 3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" h="37">
                      <a:moveTo>
                        <a:pt x="10" y="17"/>
                      </a:moveTo>
                      <a:cubicBezTo>
                        <a:pt x="7" y="11"/>
                        <a:pt x="1" y="6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6"/>
                        <a:pt x="6" y="12"/>
                        <a:pt x="9" y="18"/>
                      </a:cubicBezTo>
                      <a:cubicBezTo>
                        <a:pt x="13" y="26"/>
                        <a:pt x="17" y="32"/>
                        <a:pt x="19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7" y="31"/>
                        <a:pt x="15" y="25"/>
                        <a:pt x="10" y="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52" name="Freeform 64"/>
                <p:cNvSpPr>
                  <a:spLocks/>
                </p:cNvSpPr>
                <p:nvPr/>
              </p:nvSpPr>
              <p:spPr bwMode="auto">
                <a:xfrm>
                  <a:off x="1746" y="3475"/>
                  <a:ext cx="33" cy="106"/>
                </a:xfrm>
                <a:custGeom>
                  <a:avLst/>
                  <a:gdLst>
                    <a:gd name="T0" fmla="*/ 117 w 13"/>
                    <a:gd name="T1" fmla="*/ 281 h 40"/>
                    <a:gd name="T2" fmla="*/ 0 w 13"/>
                    <a:gd name="T3" fmla="*/ 0 h 40"/>
                    <a:gd name="T4" fmla="*/ 0 w 13"/>
                    <a:gd name="T5" fmla="*/ 0 h 40"/>
                    <a:gd name="T6" fmla="*/ 96 w 13"/>
                    <a:gd name="T7" fmla="*/ 294 h 40"/>
                    <a:gd name="T8" fmla="*/ 180 w 13"/>
                    <a:gd name="T9" fmla="*/ 745 h 40"/>
                    <a:gd name="T10" fmla="*/ 180 w 13"/>
                    <a:gd name="T11" fmla="*/ 745 h 40"/>
                    <a:gd name="T12" fmla="*/ 117 w 13"/>
                    <a:gd name="T13" fmla="*/ 281 h 4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3" h="40">
                      <a:moveTo>
                        <a:pt x="7" y="15"/>
                      </a:moveTo>
                      <a:cubicBezTo>
                        <a:pt x="5" y="10"/>
                        <a:pt x="2" y="5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5"/>
                        <a:pt x="4" y="11"/>
                        <a:pt x="6" y="16"/>
                      </a:cubicBezTo>
                      <a:cubicBezTo>
                        <a:pt x="10" y="23"/>
                        <a:pt x="13" y="31"/>
                        <a:pt x="11" y="40"/>
                      </a:cubicBezTo>
                      <a:cubicBezTo>
                        <a:pt x="11" y="40"/>
                        <a:pt x="11" y="40"/>
                        <a:pt x="11" y="40"/>
                      </a:cubicBezTo>
                      <a:cubicBezTo>
                        <a:pt x="13" y="31"/>
                        <a:pt x="11" y="22"/>
                        <a:pt x="7" y="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53" name="Freeform 65"/>
                <p:cNvSpPr>
                  <a:spLocks/>
                </p:cNvSpPr>
                <p:nvPr/>
              </p:nvSpPr>
              <p:spPr bwMode="auto">
                <a:xfrm>
                  <a:off x="1506" y="3629"/>
                  <a:ext cx="48" cy="96"/>
                </a:xfrm>
                <a:custGeom>
                  <a:avLst/>
                  <a:gdLst>
                    <a:gd name="T0" fmla="*/ 114 w 19"/>
                    <a:gd name="T1" fmla="*/ 341 h 36"/>
                    <a:gd name="T2" fmla="*/ 0 w 19"/>
                    <a:gd name="T3" fmla="*/ 683 h 36"/>
                    <a:gd name="T4" fmla="*/ 159 w 19"/>
                    <a:gd name="T5" fmla="*/ 307 h 36"/>
                    <a:gd name="T6" fmla="*/ 306 w 19"/>
                    <a:gd name="T7" fmla="*/ 0 h 36"/>
                    <a:gd name="T8" fmla="*/ 114 w 19"/>
                    <a:gd name="T9" fmla="*/ 341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" h="36">
                      <a:moveTo>
                        <a:pt x="7" y="18"/>
                      </a:moveTo>
                      <a:cubicBezTo>
                        <a:pt x="5" y="25"/>
                        <a:pt x="5" y="30"/>
                        <a:pt x="0" y="36"/>
                      </a:cubicBezTo>
                      <a:cubicBezTo>
                        <a:pt x="3" y="33"/>
                        <a:pt x="5" y="30"/>
                        <a:pt x="10" y="16"/>
                      </a:cubicBezTo>
                      <a:cubicBezTo>
                        <a:pt x="13" y="8"/>
                        <a:pt x="19" y="0"/>
                        <a:pt x="19" y="0"/>
                      </a:cubicBezTo>
                      <a:cubicBezTo>
                        <a:pt x="16" y="3"/>
                        <a:pt x="9" y="12"/>
                        <a:pt x="7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54" name="Freeform 66"/>
                <p:cNvSpPr>
                  <a:spLocks/>
                </p:cNvSpPr>
                <p:nvPr/>
              </p:nvSpPr>
              <p:spPr bwMode="auto">
                <a:xfrm>
                  <a:off x="1007" y="3461"/>
                  <a:ext cx="80" cy="8"/>
                </a:xfrm>
                <a:custGeom>
                  <a:avLst/>
                  <a:gdLst>
                    <a:gd name="T0" fmla="*/ 0 w 32"/>
                    <a:gd name="T1" fmla="*/ 35 h 3"/>
                    <a:gd name="T2" fmla="*/ 250 w 32"/>
                    <a:gd name="T3" fmla="*/ 21 h 3"/>
                    <a:gd name="T4" fmla="*/ 500 w 32"/>
                    <a:gd name="T5" fmla="*/ 56 h 3"/>
                    <a:gd name="T6" fmla="*/ 250 w 32"/>
                    <a:gd name="T7" fmla="*/ 35 h 3"/>
                    <a:gd name="T8" fmla="*/ 0 w 32"/>
                    <a:gd name="T9" fmla="*/ 35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2" h="3">
                      <a:moveTo>
                        <a:pt x="0" y="2"/>
                      </a:moveTo>
                      <a:cubicBezTo>
                        <a:pt x="4" y="3"/>
                        <a:pt x="12" y="1"/>
                        <a:pt x="16" y="1"/>
                      </a:cubicBezTo>
                      <a:cubicBezTo>
                        <a:pt x="20" y="0"/>
                        <a:pt x="26" y="0"/>
                        <a:pt x="32" y="3"/>
                      </a:cubicBezTo>
                      <a:cubicBezTo>
                        <a:pt x="28" y="1"/>
                        <a:pt x="21" y="1"/>
                        <a:pt x="16" y="2"/>
                      </a:cubicBezTo>
                      <a:cubicBezTo>
                        <a:pt x="11" y="2"/>
                        <a:pt x="3" y="3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  <p:sp>
              <p:nvSpPr>
                <p:cNvPr id="1155" name="Freeform 67"/>
                <p:cNvSpPr>
                  <a:spLocks/>
                </p:cNvSpPr>
                <p:nvPr/>
              </p:nvSpPr>
              <p:spPr bwMode="auto">
                <a:xfrm>
                  <a:off x="1849" y="3027"/>
                  <a:ext cx="82" cy="74"/>
                </a:xfrm>
                <a:custGeom>
                  <a:avLst/>
                  <a:gdLst>
                    <a:gd name="T0" fmla="*/ 0 w 33"/>
                    <a:gd name="T1" fmla="*/ 0 h 28"/>
                    <a:gd name="T2" fmla="*/ 507 w 33"/>
                    <a:gd name="T3" fmla="*/ 518 h 28"/>
                    <a:gd name="T4" fmla="*/ 246 w 33"/>
                    <a:gd name="T5" fmla="*/ 204 h 28"/>
                    <a:gd name="T6" fmla="*/ 0 w 33"/>
                    <a:gd name="T7" fmla="*/ 0 h 2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3" h="28">
                      <a:moveTo>
                        <a:pt x="0" y="0"/>
                      </a:moveTo>
                      <a:cubicBezTo>
                        <a:pt x="6" y="5"/>
                        <a:pt x="27" y="12"/>
                        <a:pt x="33" y="28"/>
                      </a:cubicBezTo>
                      <a:cubicBezTo>
                        <a:pt x="29" y="21"/>
                        <a:pt x="20" y="14"/>
                        <a:pt x="16" y="11"/>
                      </a:cubicBezTo>
                      <a:cubicBezTo>
                        <a:pt x="12" y="8"/>
                        <a:pt x="2" y="3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fr-FR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9pPr>
                </a:lstStyle>
                <a:p>
                  <a:endParaRPr lang="fr-FR"/>
                </a:p>
              </p:txBody>
            </p:sp>
          </p:grpSp>
        </p:grpSp>
        <p:sp>
          <p:nvSpPr>
            <p:cNvPr id="1157" name="ZoneTexte 1156"/>
            <p:cNvSpPr txBox="1"/>
            <p:nvPr/>
          </p:nvSpPr>
          <p:spPr>
            <a:xfrm>
              <a:off x="1472533" y="5148000"/>
              <a:ext cx="1471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Épigénétique</a:t>
              </a:r>
              <a:endParaRPr lang="fr-FR" dirty="0"/>
            </a:p>
          </p:txBody>
        </p:sp>
        <p:sp>
          <p:nvSpPr>
            <p:cNvPr id="1158" name="ZoneTexte 1157"/>
            <p:cNvSpPr txBox="1"/>
            <p:nvPr/>
          </p:nvSpPr>
          <p:spPr>
            <a:xfrm>
              <a:off x="5655879" y="5148000"/>
              <a:ext cx="2267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Facteurs polygéniques</a:t>
              </a:r>
              <a:endParaRPr lang="fr-FR" dirty="0"/>
            </a:p>
          </p:txBody>
        </p:sp>
        <p:sp>
          <p:nvSpPr>
            <p:cNvPr id="1159" name="ZoneTexte 1158"/>
            <p:cNvSpPr txBox="1"/>
            <p:nvPr/>
          </p:nvSpPr>
          <p:spPr>
            <a:xfrm>
              <a:off x="9118020" y="5148000"/>
              <a:ext cx="2514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Gènes et environnement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469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0369"/>
          </a:xfrm>
        </p:spPr>
        <p:txBody>
          <a:bodyPr>
            <a:normAutofit/>
          </a:bodyPr>
          <a:lstStyle/>
          <a:p>
            <a:pPr algn="ctr"/>
            <a:r>
              <a:rPr lang="fr-FR" sz="3200" b="1" noProof="0" dirty="0" smtClean="0">
                <a:solidFill>
                  <a:schemeClr val="bg1"/>
                </a:solidFill>
              </a:rPr>
              <a:t>Merci pour votre attention</a:t>
            </a:r>
            <a:endParaRPr lang="fr-FR" sz="3200" b="1" noProof="0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45634" y="580485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Kunstler Script" panose="030304020206070D0D06" pitchFamily="66" charset="0"/>
              </a:rPr>
              <a:t>~The End</a:t>
            </a:r>
            <a:r>
              <a:rPr lang="en-US" sz="2400" b="1" dirty="0">
                <a:solidFill>
                  <a:schemeClr val="bg1"/>
                </a:solidFill>
                <a:latin typeface="Kunstler Script" panose="030304020206070D0D06" pitchFamily="66" charset="0"/>
              </a:rPr>
              <a:t> ~</a:t>
            </a:r>
          </a:p>
        </p:txBody>
      </p:sp>
      <p:sp>
        <p:nvSpPr>
          <p:cNvPr id="3" name="Rectangle 2"/>
          <p:cNvSpPr/>
          <p:nvPr/>
        </p:nvSpPr>
        <p:spPr>
          <a:xfrm>
            <a:off x="4296000" y="1042150"/>
            <a:ext cx="36000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450215" algn="l"/>
                <a:tab pos="4500880" algn="l"/>
              </a:tabLst>
            </a:pPr>
            <a:r>
              <a:rPr lang="fr-FR" sz="1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Sophie </a:t>
            </a:r>
            <a:r>
              <a:rPr lang="fr-FR" sz="1000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KRIEGER. </a:t>
            </a:r>
            <a:r>
              <a:rPr lang="fr-FR" sz="1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. . . . . . . . . . . . . . . . . . . . . Directrice de Thèse</a:t>
            </a:r>
            <a:br>
              <a:rPr lang="fr-FR" sz="1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000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Alexandra MARTINS. </a:t>
            </a:r>
            <a:r>
              <a:rPr lang="fr-FR" sz="1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. . . . . . . . . . </a:t>
            </a:r>
            <a:r>
              <a:rPr lang="fr-FR" sz="1000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. . . . </a:t>
            </a:r>
            <a:r>
              <a:rPr lang="fr-FR" sz="1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. . Co-directrice de </a:t>
            </a:r>
            <a:r>
              <a:rPr lang="fr-FR" sz="1000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Thèse</a:t>
            </a:r>
            <a:br>
              <a:rPr lang="fr-FR" sz="1000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1000" dirty="0" smtClean="0">
              <a:solidFill>
                <a:schemeClr val="bg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tabLst>
                <a:tab pos="450215" algn="l"/>
                <a:tab pos="4500880" algn="l"/>
              </a:tabLst>
            </a:pPr>
            <a:r>
              <a:rPr lang="fr-FR" sz="1050" b="1" dirty="0" smtClean="0">
                <a:solidFill>
                  <a:schemeClr val="bg1"/>
                </a:solidFill>
              </a:rPr>
              <a:t>Inserm U1245</a:t>
            </a:r>
          </a:p>
          <a:p>
            <a:pPr algn="just"/>
            <a:r>
              <a:rPr lang="fr-FR" sz="1000" dirty="0" smtClean="0">
                <a:solidFill>
                  <a:schemeClr val="bg1"/>
                </a:solidFill>
              </a:rPr>
              <a:t>Dominique VAUR</a:t>
            </a:r>
            <a:r>
              <a:rPr lang="fr-FR" sz="1000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FR" sz="1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. </a:t>
            </a:r>
            <a:r>
              <a:rPr lang="fr-FR" sz="1000" dirty="0" smtClean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fr-FR" sz="10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. </a:t>
            </a:r>
            <a:r>
              <a:rPr lang="fr-FR" sz="1000" dirty="0" smtClean="0">
                <a:solidFill>
                  <a:schemeClr val="bg1"/>
                </a:solidFill>
              </a:rPr>
              <a:t>Directeur </a:t>
            </a:r>
            <a:r>
              <a:rPr lang="fr-FR" sz="1000" dirty="0">
                <a:solidFill>
                  <a:schemeClr val="bg1"/>
                </a:solidFill>
              </a:rPr>
              <a:t>du laboratoire </a:t>
            </a:r>
            <a:r>
              <a:rPr lang="fr-FR" sz="1000" dirty="0" smtClean="0">
                <a:solidFill>
                  <a:schemeClr val="bg1"/>
                </a:solidFill>
              </a:rPr>
              <a:t>de </a:t>
            </a:r>
            <a:r>
              <a:rPr lang="fr-FR" sz="1000" dirty="0" smtClean="0">
                <a:solidFill>
                  <a:schemeClr val="bg1"/>
                </a:solidFill>
              </a:rPr>
              <a:t>biologie, Caen</a:t>
            </a:r>
            <a:r>
              <a:rPr lang="fr-FR" sz="1000" dirty="0" smtClean="0">
                <a:solidFill>
                  <a:schemeClr val="bg1"/>
                </a:solidFill>
              </a:rPr>
              <a:t/>
            </a:r>
            <a:br>
              <a:rPr lang="fr-FR" sz="1000" dirty="0" smtClean="0">
                <a:solidFill>
                  <a:schemeClr val="bg1"/>
                </a:solidFill>
              </a:rPr>
            </a:br>
            <a:r>
              <a:rPr lang="fr-FR" sz="1000" dirty="0">
                <a:solidFill>
                  <a:schemeClr val="bg1"/>
                </a:solidFill>
              </a:rPr>
              <a:t>Claude HOUDAYER. . . Directeur du laboratoire de biologie, Rouen Thierry </a:t>
            </a:r>
            <a:r>
              <a:rPr lang="fr-FR" sz="1000" dirty="0" smtClean="0">
                <a:solidFill>
                  <a:schemeClr val="bg1"/>
                </a:solidFill>
              </a:rPr>
              <a:t>FRÉBOURG. . . . . . . . . . . </a:t>
            </a:r>
            <a:r>
              <a:rPr lang="fr-FR" sz="1000" dirty="0" smtClean="0">
                <a:solidFill>
                  <a:schemeClr val="bg1"/>
                </a:solidFill>
              </a:rPr>
              <a:t>Directeur d’équipe, Inserm U1245</a:t>
            </a:r>
            <a:r>
              <a:rPr lang="fr-FR" sz="1000" dirty="0" smtClean="0">
                <a:solidFill>
                  <a:schemeClr val="bg1"/>
                </a:solidFill>
              </a:rPr>
              <a:t/>
            </a:r>
            <a:br>
              <a:rPr lang="fr-FR" sz="1000" dirty="0" smtClean="0">
                <a:solidFill>
                  <a:schemeClr val="bg1"/>
                </a:solidFill>
              </a:rPr>
            </a:br>
            <a:endParaRPr lang="fr-FR" sz="1000" dirty="0">
              <a:solidFill>
                <a:schemeClr val="bg1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321519" y="2156799"/>
            <a:ext cx="7548963" cy="1785104"/>
            <a:chOff x="2412719" y="2227090"/>
            <a:chExt cx="7548963" cy="1785104"/>
          </a:xfrm>
        </p:grpSpPr>
        <p:sp>
          <p:nvSpPr>
            <p:cNvPr id="4" name="Rectangle 3"/>
            <p:cNvSpPr/>
            <p:nvPr/>
          </p:nvSpPr>
          <p:spPr>
            <a:xfrm>
              <a:off x="2412719" y="2227090"/>
              <a:ext cx="3600000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tabLst>
                  <a:tab pos="450215" algn="l"/>
                </a:tabLst>
              </a:pP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Agathe RICOU. . . 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Laurent CASTERA. 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Stéphanie BAERT-DESURMONT.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Etienne MULLER. . . . . . . . . . . . . . . . . . . . . . . Assistant biologiste</a:t>
              </a:r>
              <a:b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Isabelle TOURNIER. . . . . . . . . . . . . . . . . . . . . Maitre de conférences</a:t>
              </a:r>
              <a:b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Angelina LEGROS. . . . . . . . . . . . . . . . . . . . . . . . . . Chef d’équipe</a:t>
              </a:r>
              <a:b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Nicolas GOARDON. . . . . . . . . . . . . . . . . . . . . . . . Cadre de service</a:t>
              </a:r>
              <a:b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Omar SOUKARIEH. . . . . . . . . . . . . . . . . . . . . . . . . . . . Ingénieur</a:t>
              </a:r>
              <a:b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Pascaline GAILDRAT. . . . . . . . . . . . . . . . . . . . Chargée de recherche</a:t>
              </a:r>
              <a:b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Alexandre ATKINSON. . . . . . . . . . . . . . . . . . . . . . . </a:t>
              </a:r>
              <a:r>
                <a:rPr lang="fr-FR" sz="1000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Bioinformaticien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endParaRPr lang="fr-FR" sz="1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361682" y="2227090"/>
              <a:ext cx="3600000" cy="17851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tabLst>
                  <a:tab pos="450215" algn="l"/>
                </a:tabLst>
              </a:pP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Antoine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ROUSSELIN.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</a:t>
              </a:r>
              <a:r>
                <a:rPr lang="fr-FR" sz="1000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Bioinformaticien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Raphaël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LANOS.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</a:t>
              </a:r>
              <a:r>
                <a:rPr lang="fr-FR" sz="1000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Bioinformaticien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Céline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DERAMBURE.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. Technicienne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Gaia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CASTELAIN.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. . Technicienne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Julie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HAUCHARD.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. . Technicienne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Audrey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KILLIAN.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. . Technicienne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Céline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QUESNELL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. . Technicienne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Grégoire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DAVY.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Etudiant en thèse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Hélène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TUBEUF.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Etudiant en thèse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Sabine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RAAD.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. Etudiant en thèse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endParaRPr lang="fr-FR" sz="1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347037" y="3892879"/>
            <a:ext cx="11497926" cy="3016210"/>
            <a:chOff x="283558" y="3997654"/>
            <a:chExt cx="11497926" cy="3016210"/>
          </a:xfrm>
        </p:grpSpPr>
        <p:sp>
          <p:nvSpPr>
            <p:cNvPr id="8" name="Rectangle 7"/>
            <p:cNvSpPr/>
            <p:nvPr/>
          </p:nvSpPr>
          <p:spPr>
            <a:xfrm>
              <a:off x="4232521" y="3997654"/>
              <a:ext cx="3600000" cy="3016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00"/>
                </a:lnSpc>
                <a:tabLst>
                  <a:tab pos="450215" algn="l"/>
                </a:tabLst>
              </a:pPr>
              <a:r>
                <a:rPr lang="fr-FR" sz="1050" b="1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Réseau GGC</a:t>
              </a:r>
              <a:endParaRPr lang="fr-FR" sz="105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lnSpc>
                  <a:spcPts val="1200"/>
                </a:lnSpc>
                <a:tabLst>
                  <a:tab pos="450215" algn="l"/>
                </a:tabLst>
              </a:pP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Brigitte BRESSAC-DE PAILLERETS.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Capucine DELNATTE.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Danielle MULLER. 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Etienne ROULEAU. 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Florence COULET. 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Virginie CAUX-MONCOUTIER. . . . . . . . . . . . . . . . . . . . . . . Ingénieur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Violaine BOURDON. 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Sylvie MAZOYER. . 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Sandrine M. CAPUTO. . . . . . . . . . . . . . . . . . . Chargée de recherche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Nicolas SEVENET. 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Françoise BONNET-DORION. . . . . . . . . . . . . . . . . . . . . . . . Ingénieur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Mélanie LÉONE. . 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Marine GUILLAUD-BATAILLE. . . . . . . . . . . . . . . . . . . . . . . Ingénieur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Françoise REVILLON.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Nadia BOUTRY-KRYZA.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Joanna SOKOLOWSKA. . . . . . . . . . . . . . . . . . . . . . . . . . Biologiste</a:t>
              </a:r>
              <a:b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smtClean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Inès SCHULTZ. . . . . . . . . . . . . . . . . . . . . . . . . . . . . Biologiste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endParaRPr lang="fr-FR" sz="1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81484" y="4012194"/>
              <a:ext cx="3600000" cy="2254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450215" algn="l"/>
                  <a:tab pos="4500880" algn="l"/>
                </a:tabLst>
              </a:pPr>
              <a:r>
                <a:rPr lang="fr-FR" sz="105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ENIGMA</a:t>
              </a:r>
              <a:endParaRPr lang="fr-FR" sz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tabLst>
                  <a:tab pos="450215" algn="l"/>
                  <a:tab pos="4500880" algn="l"/>
                </a:tabLst>
              </a:pP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Amanda B.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SPURDLE.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Professor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Anders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KVIST.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</a:t>
              </a:r>
              <a:r>
                <a:rPr lang="fr-FR" sz="1000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Researcher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Barbara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WAPPENSCHMIDT.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</a:t>
              </a:r>
              <a:r>
                <a:rPr lang="en-US" sz="1000" dirty="0" err="1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Fachhumangenetikerin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Irene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LOPEZ-PEROLIO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Research Associate</a:t>
              </a:r>
              <a:b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Logan C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WALKER.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Associate Professor</a:t>
              </a:r>
              <a:b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000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Maaike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 G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VREESWIJK.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Researcher</a:t>
              </a:r>
              <a:b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Maria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ROSSING.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Researcher</a:t>
              </a:r>
              <a:b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Melissa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SOUTHEY.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Professor</a:t>
              </a:r>
              <a:b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Michael T.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PARSONS.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Research assistant</a:t>
              </a:r>
              <a:b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Miguel de la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HOYA.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</a:t>
              </a:r>
              <a:r>
                <a:rPr lang="en-US" sz="1000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Biologiste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000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Rachid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KARAM.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Ambry genetics</a:t>
              </a:r>
              <a:b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Vanessa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LATTIMORE.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</a:t>
              </a:r>
              <a:r>
                <a:rPr lang="en-US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Research Fellow</a:t>
              </a:r>
              <a:b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endParaRPr lang="fr-FR" sz="1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3558" y="4000319"/>
              <a:ext cx="3600000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tabLst>
                  <a:tab pos="450215" algn="l"/>
                  <a:tab pos="4500880" algn="l"/>
                </a:tabLst>
              </a:pPr>
              <a:r>
                <a:rPr lang="fr-FR" sz="1050" b="1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Inserm UMR1078</a:t>
              </a:r>
              <a:endParaRPr lang="fr-FR" sz="10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tabLst>
                  <a:tab pos="450215" algn="l"/>
                  <a:tab pos="4500880" algn="l"/>
                </a:tabLst>
              </a:pP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Claude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FEREC.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Directeur d’équipe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Chandran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KA.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Ingénieur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Gérald Le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GAC.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Maitre de conférences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Yann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FICHOU.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Ingénieur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Marie-Pierre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AUDREZET.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Biologiste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endParaRPr lang="fr-FR" sz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tabLst>
                  <a:tab pos="450215" algn="l"/>
                  <a:tab pos="4500880" algn="l"/>
                </a:tabLst>
              </a:pPr>
              <a:r>
                <a:rPr lang="fr-FR" sz="105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Inserm U1016</a:t>
              </a:r>
              <a:endParaRPr lang="fr-FR" sz="10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tabLst>
                  <a:tab pos="450215" algn="l"/>
                  <a:tab pos="4500880" algn="l"/>
                </a:tabLst>
              </a:pP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Béatrice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PARFAIT. 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.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Biologiste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Dominique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VIDAUD.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. . Biologiste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Emmanuelle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GIRODON.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. Biologiste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Laurence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PACOT.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Interne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endParaRPr lang="fr-FR" sz="1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just">
                <a:tabLst>
                  <a:tab pos="450215" algn="l"/>
                  <a:tab pos="4500880" algn="l"/>
                </a:tabLst>
              </a:pP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Valentin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HARTER.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Biostatisticien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Pierre de la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GRANGE.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. </a:t>
              </a:r>
              <a:r>
                <a:rPr lang="fr-FR" sz="1000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GenoSplice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Florence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RIANT.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.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Biologiste</a:t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Fréderic </a:t>
              </a:r>
              <a:r>
                <a:rPr lang="fr-F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LEMOINE. 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. . . . . . . . . . . . . . . . . . . . . . </a:t>
              </a:r>
              <a:r>
                <a:rPr lang="fr-FR" sz="1000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Bioinformaticien</a:t>
              </a:r>
              <a: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/>
              </a:r>
              <a:br>
                <a:rPr lang="fr-FR" sz="1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endParaRPr lang="fr-FR" sz="1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55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8" name="Forme libre 7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6" name="Forme libre 5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4073940" y="485617"/>
            <a:ext cx="4044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Mécanisme</a:t>
            </a:r>
            <a:r>
              <a:rPr lang="en-US" sz="3200" dirty="0" smtClean="0"/>
              <a:t> </a:t>
            </a:r>
            <a:r>
              <a:rPr lang="en-US" sz="3200" dirty="0" err="1" smtClean="0"/>
              <a:t>d’épissage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6" name="Groupe 15"/>
          <p:cNvGrpSpPr>
            <a:grpSpLocks noChangeAspect="1"/>
          </p:cNvGrpSpPr>
          <p:nvPr/>
        </p:nvGrpSpPr>
        <p:grpSpPr>
          <a:xfrm>
            <a:off x="1555985" y="1379586"/>
            <a:ext cx="2160000" cy="641921"/>
            <a:chOff x="3270250" y="2589213"/>
            <a:chExt cx="5651500" cy="1679575"/>
          </a:xfrm>
        </p:grpSpPr>
        <p:grpSp>
          <p:nvGrpSpPr>
            <p:cNvPr id="231" name="Group 3"/>
            <p:cNvGrpSpPr>
              <a:grpSpLocks/>
            </p:cNvGrpSpPr>
            <p:nvPr/>
          </p:nvGrpSpPr>
          <p:grpSpPr bwMode="auto">
            <a:xfrm>
              <a:off x="3270250" y="3275013"/>
              <a:ext cx="5651500" cy="993775"/>
              <a:chOff x="1781" y="2556"/>
              <a:chExt cx="3560" cy="625"/>
            </a:xfrm>
          </p:grpSpPr>
          <p:sp>
            <p:nvSpPr>
              <p:cNvPr id="436" name="Freeform 4"/>
              <p:cNvSpPr>
                <a:spLocks/>
              </p:cNvSpPr>
              <p:nvPr/>
            </p:nvSpPr>
            <p:spPr bwMode="auto">
              <a:xfrm>
                <a:off x="1781" y="2556"/>
                <a:ext cx="3560" cy="625"/>
              </a:xfrm>
              <a:custGeom>
                <a:avLst/>
                <a:gdLst>
                  <a:gd name="T0" fmla="*/ 22250 w 1424"/>
                  <a:gd name="T1" fmla="*/ 2208 h 250"/>
                  <a:gd name="T2" fmla="*/ 14875 w 1424"/>
                  <a:gd name="T3" fmla="*/ 2158 h 250"/>
                  <a:gd name="T4" fmla="*/ 14813 w 1424"/>
                  <a:gd name="T5" fmla="*/ 2208 h 250"/>
                  <a:gd name="T6" fmla="*/ 7438 w 1424"/>
                  <a:gd name="T7" fmla="*/ 2158 h 250"/>
                  <a:gd name="T8" fmla="*/ 7375 w 1424"/>
                  <a:gd name="T9" fmla="*/ 2208 h 250"/>
                  <a:gd name="T10" fmla="*/ 0 w 1424"/>
                  <a:gd name="T11" fmla="*/ 2158 h 250"/>
                  <a:gd name="T12" fmla="*/ 0 w 1424"/>
                  <a:gd name="T13" fmla="*/ 1583 h 250"/>
                  <a:gd name="T14" fmla="*/ 7375 w 1424"/>
                  <a:gd name="T15" fmla="*/ 1625 h 250"/>
                  <a:gd name="T16" fmla="*/ 7438 w 1424"/>
                  <a:gd name="T17" fmla="*/ 1583 h 250"/>
                  <a:gd name="T18" fmla="*/ 14813 w 1424"/>
                  <a:gd name="T19" fmla="*/ 1625 h 250"/>
                  <a:gd name="T20" fmla="*/ 14875 w 1424"/>
                  <a:gd name="T21" fmla="*/ 1583 h 250"/>
                  <a:gd name="T22" fmla="*/ 22250 w 1424"/>
                  <a:gd name="T23" fmla="*/ 1625 h 250"/>
                  <a:gd name="T24" fmla="*/ 22250 w 1424"/>
                  <a:gd name="T25" fmla="*/ 2208 h 2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24" h="250">
                    <a:moveTo>
                      <a:pt x="1424" y="141"/>
                    </a:moveTo>
                    <a:cubicBezTo>
                      <a:pt x="1280" y="250"/>
                      <a:pt x="1109" y="37"/>
                      <a:pt x="952" y="138"/>
                    </a:cubicBezTo>
                    <a:cubicBezTo>
                      <a:pt x="948" y="141"/>
                      <a:pt x="948" y="141"/>
                      <a:pt x="948" y="141"/>
                    </a:cubicBezTo>
                    <a:cubicBezTo>
                      <a:pt x="804" y="250"/>
                      <a:pt x="633" y="37"/>
                      <a:pt x="476" y="138"/>
                    </a:cubicBezTo>
                    <a:cubicBezTo>
                      <a:pt x="472" y="141"/>
                      <a:pt x="472" y="141"/>
                      <a:pt x="472" y="141"/>
                    </a:cubicBezTo>
                    <a:cubicBezTo>
                      <a:pt x="328" y="250"/>
                      <a:pt x="157" y="37"/>
                      <a:pt x="0" y="138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57" y="0"/>
                      <a:pt x="328" y="213"/>
                      <a:pt x="472" y="104"/>
                    </a:cubicBezTo>
                    <a:cubicBezTo>
                      <a:pt x="476" y="101"/>
                      <a:pt x="476" y="101"/>
                      <a:pt x="476" y="101"/>
                    </a:cubicBezTo>
                    <a:cubicBezTo>
                      <a:pt x="633" y="0"/>
                      <a:pt x="804" y="213"/>
                      <a:pt x="948" y="104"/>
                    </a:cubicBezTo>
                    <a:cubicBezTo>
                      <a:pt x="952" y="101"/>
                      <a:pt x="952" y="101"/>
                      <a:pt x="952" y="101"/>
                    </a:cubicBezTo>
                    <a:cubicBezTo>
                      <a:pt x="1109" y="0"/>
                      <a:pt x="1280" y="213"/>
                      <a:pt x="1424" y="104"/>
                    </a:cubicBezTo>
                    <a:lnTo>
                      <a:pt x="1424" y="141"/>
                    </a:lnTo>
                    <a:close/>
                  </a:path>
                </a:pathLst>
              </a:custGeom>
              <a:solidFill>
                <a:srgbClr val="113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7" name="Freeform 5"/>
              <p:cNvSpPr>
                <a:spLocks/>
              </p:cNvSpPr>
              <p:nvPr/>
            </p:nvSpPr>
            <p:spPr bwMode="auto">
              <a:xfrm>
                <a:off x="1781" y="2648"/>
                <a:ext cx="3560" cy="533"/>
              </a:xfrm>
              <a:custGeom>
                <a:avLst/>
                <a:gdLst>
                  <a:gd name="T0" fmla="*/ 22250 w 1424"/>
                  <a:gd name="T1" fmla="*/ 1629 h 213"/>
                  <a:gd name="T2" fmla="*/ 14875 w 1424"/>
                  <a:gd name="T3" fmla="*/ 1584 h 213"/>
                  <a:gd name="T4" fmla="*/ 14813 w 1424"/>
                  <a:gd name="T5" fmla="*/ 1629 h 213"/>
                  <a:gd name="T6" fmla="*/ 7438 w 1424"/>
                  <a:gd name="T7" fmla="*/ 1584 h 213"/>
                  <a:gd name="T8" fmla="*/ 7375 w 1424"/>
                  <a:gd name="T9" fmla="*/ 1629 h 213"/>
                  <a:gd name="T10" fmla="*/ 0 w 1424"/>
                  <a:gd name="T11" fmla="*/ 1584 h 2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24" h="213">
                    <a:moveTo>
                      <a:pt x="1424" y="104"/>
                    </a:moveTo>
                    <a:cubicBezTo>
                      <a:pt x="1280" y="213"/>
                      <a:pt x="1109" y="0"/>
                      <a:pt x="952" y="101"/>
                    </a:cubicBezTo>
                    <a:cubicBezTo>
                      <a:pt x="948" y="104"/>
                      <a:pt x="948" y="104"/>
                      <a:pt x="948" y="104"/>
                    </a:cubicBezTo>
                    <a:cubicBezTo>
                      <a:pt x="804" y="213"/>
                      <a:pt x="633" y="0"/>
                      <a:pt x="476" y="101"/>
                    </a:cubicBezTo>
                    <a:cubicBezTo>
                      <a:pt x="472" y="104"/>
                      <a:pt x="472" y="104"/>
                      <a:pt x="472" y="104"/>
                    </a:cubicBezTo>
                    <a:cubicBezTo>
                      <a:pt x="328" y="213"/>
                      <a:pt x="157" y="0"/>
                      <a:pt x="0" y="101"/>
                    </a:cubicBezTo>
                  </a:path>
                </a:pathLst>
              </a:custGeom>
              <a:noFill/>
              <a:ln w="7938" cap="rnd">
                <a:solidFill>
                  <a:srgbClr val="34343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8" name="Freeform 6"/>
              <p:cNvSpPr>
                <a:spLocks/>
              </p:cNvSpPr>
              <p:nvPr/>
            </p:nvSpPr>
            <p:spPr bwMode="auto">
              <a:xfrm>
                <a:off x="1781" y="2556"/>
                <a:ext cx="3560" cy="533"/>
              </a:xfrm>
              <a:custGeom>
                <a:avLst/>
                <a:gdLst>
                  <a:gd name="T0" fmla="*/ 0 w 1424"/>
                  <a:gd name="T1" fmla="*/ 1584 h 213"/>
                  <a:gd name="T2" fmla="*/ 7375 w 1424"/>
                  <a:gd name="T3" fmla="*/ 1629 h 213"/>
                  <a:gd name="T4" fmla="*/ 7438 w 1424"/>
                  <a:gd name="T5" fmla="*/ 1584 h 213"/>
                  <a:gd name="T6" fmla="*/ 14813 w 1424"/>
                  <a:gd name="T7" fmla="*/ 1629 h 213"/>
                  <a:gd name="T8" fmla="*/ 14875 w 1424"/>
                  <a:gd name="T9" fmla="*/ 1584 h 213"/>
                  <a:gd name="T10" fmla="*/ 22250 w 1424"/>
                  <a:gd name="T11" fmla="*/ 1629 h 2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24" h="213">
                    <a:moveTo>
                      <a:pt x="0" y="101"/>
                    </a:moveTo>
                    <a:cubicBezTo>
                      <a:pt x="157" y="0"/>
                      <a:pt x="328" y="213"/>
                      <a:pt x="472" y="104"/>
                    </a:cubicBezTo>
                    <a:cubicBezTo>
                      <a:pt x="476" y="101"/>
                      <a:pt x="476" y="101"/>
                      <a:pt x="476" y="101"/>
                    </a:cubicBezTo>
                    <a:cubicBezTo>
                      <a:pt x="633" y="0"/>
                      <a:pt x="804" y="213"/>
                      <a:pt x="948" y="104"/>
                    </a:cubicBezTo>
                    <a:cubicBezTo>
                      <a:pt x="952" y="101"/>
                      <a:pt x="952" y="101"/>
                      <a:pt x="952" y="101"/>
                    </a:cubicBezTo>
                    <a:cubicBezTo>
                      <a:pt x="1109" y="0"/>
                      <a:pt x="1280" y="213"/>
                      <a:pt x="1424" y="104"/>
                    </a:cubicBezTo>
                  </a:path>
                </a:pathLst>
              </a:custGeom>
              <a:noFill/>
              <a:ln w="7938" cap="rnd">
                <a:solidFill>
                  <a:srgbClr val="34343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9" name="Freeform 7"/>
              <p:cNvSpPr>
                <a:spLocks/>
              </p:cNvSpPr>
              <p:nvPr/>
            </p:nvSpPr>
            <p:spPr bwMode="auto">
              <a:xfrm>
                <a:off x="1808" y="2691"/>
                <a:ext cx="938" cy="220"/>
              </a:xfrm>
              <a:custGeom>
                <a:avLst/>
                <a:gdLst>
                  <a:gd name="T0" fmla="*/ 5868 w 375"/>
                  <a:gd name="T1" fmla="*/ 1375 h 88"/>
                  <a:gd name="T2" fmla="*/ 2741 w 375"/>
                  <a:gd name="T3" fmla="*/ 720 h 88"/>
                  <a:gd name="T4" fmla="*/ 0 w 375"/>
                  <a:gd name="T5" fmla="*/ 800 h 88"/>
                  <a:gd name="T6" fmla="*/ 2741 w 375"/>
                  <a:gd name="T7" fmla="*/ 625 h 88"/>
                  <a:gd name="T8" fmla="*/ 5868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6"/>
                    </a:cubicBezTo>
                    <a:cubicBezTo>
                      <a:pt x="50" y="6"/>
                      <a:pt x="0" y="51"/>
                      <a:pt x="0" y="51"/>
                    </a:cubicBezTo>
                    <a:cubicBezTo>
                      <a:pt x="0" y="51"/>
                      <a:pt x="49" y="0"/>
                      <a:pt x="175" y="40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2B5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0" name="Freeform 8"/>
              <p:cNvSpPr>
                <a:spLocks/>
              </p:cNvSpPr>
              <p:nvPr/>
            </p:nvSpPr>
            <p:spPr bwMode="auto">
              <a:xfrm>
                <a:off x="2998" y="2691"/>
                <a:ext cx="938" cy="220"/>
              </a:xfrm>
              <a:custGeom>
                <a:avLst/>
                <a:gdLst>
                  <a:gd name="T0" fmla="*/ 5868 w 375"/>
                  <a:gd name="T1" fmla="*/ 1375 h 88"/>
                  <a:gd name="T2" fmla="*/ 2741 w 375"/>
                  <a:gd name="T3" fmla="*/ 720 h 88"/>
                  <a:gd name="T4" fmla="*/ 0 w 375"/>
                  <a:gd name="T5" fmla="*/ 800 h 88"/>
                  <a:gd name="T6" fmla="*/ 2741 w 375"/>
                  <a:gd name="T7" fmla="*/ 625 h 88"/>
                  <a:gd name="T8" fmla="*/ 5868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6"/>
                    </a:cubicBezTo>
                    <a:cubicBezTo>
                      <a:pt x="50" y="6"/>
                      <a:pt x="0" y="51"/>
                      <a:pt x="0" y="51"/>
                    </a:cubicBezTo>
                    <a:cubicBezTo>
                      <a:pt x="0" y="51"/>
                      <a:pt x="49" y="0"/>
                      <a:pt x="175" y="40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2B5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1" name="Freeform 9"/>
              <p:cNvSpPr>
                <a:spLocks/>
              </p:cNvSpPr>
              <p:nvPr/>
            </p:nvSpPr>
            <p:spPr bwMode="auto">
              <a:xfrm>
                <a:off x="4191" y="2691"/>
                <a:ext cx="937" cy="220"/>
              </a:xfrm>
              <a:custGeom>
                <a:avLst/>
                <a:gdLst>
                  <a:gd name="T0" fmla="*/ 5849 w 375"/>
                  <a:gd name="T1" fmla="*/ 1375 h 88"/>
                  <a:gd name="T2" fmla="*/ 2729 w 375"/>
                  <a:gd name="T3" fmla="*/ 720 h 88"/>
                  <a:gd name="T4" fmla="*/ 0 w 375"/>
                  <a:gd name="T5" fmla="*/ 800 h 88"/>
                  <a:gd name="T6" fmla="*/ 2716 w 375"/>
                  <a:gd name="T7" fmla="*/ 625 h 88"/>
                  <a:gd name="T8" fmla="*/ 5849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6"/>
                    </a:cubicBezTo>
                    <a:cubicBezTo>
                      <a:pt x="49" y="6"/>
                      <a:pt x="0" y="51"/>
                      <a:pt x="0" y="51"/>
                    </a:cubicBezTo>
                    <a:cubicBezTo>
                      <a:pt x="0" y="51"/>
                      <a:pt x="49" y="0"/>
                      <a:pt x="174" y="40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2B5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32" name="Group 72"/>
            <p:cNvGrpSpPr>
              <a:grpSpLocks/>
            </p:cNvGrpSpPr>
            <p:nvPr/>
          </p:nvGrpSpPr>
          <p:grpSpPr bwMode="auto">
            <a:xfrm>
              <a:off x="3395663" y="2970213"/>
              <a:ext cx="150812" cy="460375"/>
              <a:chOff x="435" y="866"/>
              <a:chExt cx="95" cy="289"/>
            </a:xfrm>
          </p:grpSpPr>
          <p:sp>
            <p:nvSpPr>
              <p:cNvPr id="432" name="Freeform 73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3" name="Freeform 74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4" name="Freeform 75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5" name="Freeform 76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33" name="Group 77"/>
            <p:cNvGrpSpPr>
              <a:grpSpLocks/>
            </p:cNvGrpSpPr>
            <p:nvPr/>
          </p:nvGrpSpPr>
          <p:grpSpPr bwMode="auto">
            <a:xfrm>
              <a:off x="3395663" y="3275013"/>
              <a:ext cx="150812" cy="444500"/>
              <a:chOff x="627" y="867"/>
              <a:chExt cx="95" cy="279"/>
            </a:xfrm>
          </p:grpSpPr>
          <p:sp>
            <p:nvSpPr>
              <p:cNvPr id="427" name="Freeform 78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8" name="Freeform 79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9" name="Freeform 80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0" name="Freeform 81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1" name="Freeform 82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34" name="Group 83"/>
            <p:cNvGrpSpPr>
              <a:grpSpLocks/>
            </p:cNvGrpSpPr>
            <p:nvPr/>
          </p:nvGrpSpPr>
          <p:grpSpPr bwMode="auto">
            <a:xfrm>
              <a:off x="4222750" y="3074988"/>
              <a:ext cx="150813" cy="460375"/>
              <a:chOff x="435" y="866"/>
              <a:chExt cx="95" cy="289"/>
            </a:xfrm>
          </p:grpSpPr>
          <p:sp>
            <p:nvSpPr>
              <p:cNvPr id="423" name="Freeform 84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4" name="Freeform 85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5" name="Freeform 86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6" name="Freeform 87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35" name="Group 88"/>
            <p:cNvGrpSpPr>
              <a:grpSpLocks/>
            </p:cNvGrpSpPr>
            <p:nvPr/>
          </p:nvGrpSpPr>
          <p:grpSpPr bwMode="auto">
            <a:xfrm>
              <a:off x="4222750" y="3379788"/>
              <a:ext cx="150813" cy="444500"/>
              <a:chOff x="627" y="867"/>
              <a:chExt cx="95" cy="279"/>
            </a:xfrm>
          </p:grpSpPr>
          <p:sp>
            <p:nvSpPr>
              <p:cNvPr id="418" name="Freeform 89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9" name="Freeform 90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0" name="Freeform 91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1" name="Freeform 92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2" name="Freeform 93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36" name="Group 94"/>
            <p:cNvGrpSpPr>
              <a:grpSpLocks/>
            </p:cNvGrpSpPr>
            <p:nvPr/>
          </p:nvGrpSpPr>
          <p:grpSpPr bwMode="auto">
            <a:xfrm>
              <a:off x="5327650" y="2951163"/>
              <a:ext cx="150813" cy="460375"/>
              <a:chOff x="435" y="866"/>
              <a:chExt cx="95" cy="289"/>
            </a:xfrm>
          </p:grpSpPr>
          <p:sp>
            <p:nvSpPr>
              <p:cNvPr id="414" name="Freeform 95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5" name="Freeform 96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6" name="Freeform 97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7" name="Freeform 98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37" name="Group 99"/>
            <p:cNvGrpSpPr>
              <a:grpSpLocks/>
            </p:cNvGrpSpPr>
            <p:nvPr/>
          </p:nvGrpSpPr>
          <p:grpSpPr bwMode="auto">
            <a:xfrm>
              <a:off x="5327650" y="3255963"/>
              <a:ext cx="150813" cy="444500"/>
              <a:chOff x="627" y="867"/>
              <a:chExt cx="95" cy="279"/>
            </a:xfrm>
          </p:grpSpPr>
          <p:sp>
            <p:nvSpPr>
              <p:cNvPr id="409" name="Freeform 100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0" name="Freeform 101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1" name="Freeform 102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2" name="Freeform 103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3" name="Freeform 104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38" name="Group 105"/>
            <p:cNvGrpSpPr>
              <a:grpSpLocks/>
            </p:cNvGrpSpPr>
            <p:nvPr/>
          </p:nvGrpSpPr>
          <p:grpSpPr bwMode="auto">
            <a:xfrm>
              <a:off x="5889625" y="3008313"/>
              <a:ext cx="150813" cy="460375"/>
              <a:chOff x="435" y="866"/>
              <a:chExt cx="95" cy="289"/>
            </a:xfrm>
          </p:grpSpPr>
          <p:sp>
            <p:nvSpPr>
              <p:cNvPr id="405" name="Freeform 106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6" name="Freeform 107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7" name="Freeform 108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8" name="Freeform 109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39" name="Group 110"/>
            <p:cNvGrpSpPr>
              <a:grpSpLocks/>
            </p:cNvGrpSpPr>
            <p:nvPr/>
          </p:nvGrpSpPr>
          <p:grpSpPr bwMode="auto">
            <a:xfrm>
              <a:off x="5889625" y="3313113"/>
              <a:ext cx="150813" cy="444500"/>
              <a:chOff x="627" y="867"/>
              <a:chExt cx="95" cy="279"/>
            </a:xfrm>
          </p:grpSpPr>
          <p:sp>
            <p:nvSpPr>
              <p:cNvPr id="400" name="Freeform 111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1" name="Freeform 112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2" name="Freeform 113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3" name="Freeform 114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4" name="Freeform 115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0" name="Group 116"/>
            <p:cNvGrpSpPr>
              <a:grpSpLocks/>
            </p:cNvGrpSpPr>
            <p:nvPr/>
          </p:nvGrpSpPr>
          <p:grpSpPr bwMode="auto">
            <a:xfrm>
              <a:off x="6823075" y="3122613"/>
              <a:ext cx="150813" cy="460375"/>
              <a:chOff x="435" y="866"/>
              <a:chExt cx="95" cy="289"/>
            </a:xfrm>
          </p:grpSpPr>
          <p:sp>
            <p:nvSpPr>
              <p:cNvPr id="396" name="Freeform 117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7" name="Freeform 118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8" name="Freeform 119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9" name="Freeform 120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1" name="Group 121"/>
            <p:cNvGrpSpPr>
              <a:grpSpLocks/>
            </p:cNvGrpSpPr>
            <p:nvPr/>
          </p:nvGrpSpPr>
          <p:grpSpPr bwMode="auto">
            <a:xfrm>
              <a:off x="6823075" y="3427413"/>
              <a:ext cx="150813" cy="444500"/>
              <a:chOff x="627" y="867"/>
              <a:chExt cx="95" cy="279"/>
            </a:xfrm>
          </p:grpSpPr>
          <p:sp>
            <p:nvSpPr>
              <p:cNvPr id="391" name="Freeform 122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2" name="Freeform 123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3" name="Freeform 124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4" name="Freeform 125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5" name="Freeform 126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2" name="Group 127"/>
            <p:cNvGrpSpPr>
              <a:grpSpLocks/>
            </p:cNvGrpSpPr>
            <p:nvPr/>
          </p:nvGrpSpPr>
          <p:grpSpPr bwMode="auto">
            <a:xfrm>
              <a:off x="7994650" y="3046413"/>
              <a:ext cx="150813" cy="460375"/>
              <a:chOff x="435" y="866"/>
              <a:chExt cx="95" cy="289"/>
            </a:xfrm>
          </p:grpSpPr>
          <p:sp>
            <p:nvSpPr>
              <p:cNvPr id="387" name="Freeform 128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8" name="Freeform 129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9" name="Freeform 130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0" name="Freeform 131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3" name="Group 132"/>
            <p:cNvGrpSpPr>
              <a:grpSpLocks/>
            </p:cNvGrpSpPr>
            <p:nvPr/>
          </p:nvGrpSpPr>
          <p:grpSpPr bwMode="auto">
            <a:xfrm>
              <a:off x="7994650" y="3351213"/>
              <a:ext cx="150813" cy="444500"/>
              <a:chOff x="627" y="867"/>
              <a:chExt cx="95" cy="279"/>
            </a:xfrm>
          </p:grpSpPr>
          <p:sp>
            <p:nvSpPr>
              <p:cNvPr id="382" name="Freeform 133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3" name="Freeform 134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4" name="Freeform 135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5" name="Freeform 136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6" name="Freeform 137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4" name="Group 138"/>
            <p:cNvGrpSpPr>
              <a:grpSpLocks/>
            </p:cNvGrpSpPr>
            <p:nvPr/>
          </p:nvGrpSpPr>
          <p:grpSpPr bwMode="auto">
            <a:xfrm>
              <a:off x="3660775" y="2909888"/>
              <a:ext cx="152400" cy="454025"/>
              <a:chOff x="818" y="866"/>
              <a:chExt cx="96" cy="286"/>
            </a:xfrm>
          </p:grpSpPr>
          <p:sp>
            <p:nvSpPr>
              <p:cNvPr id="378" name="Freeform 13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9" name="Freeform 14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0" name="Freeform 14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1" name="Freeform 14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5" name="Group 143"/>
            <p:cNvGrpSpPr>
              <a:grpSpLocks/>
            </p:cNvGrpSpPr>
            <p:nvPr/>
          </p:nvGrpSpPr>
          <p:grpSpPr bwMode="auto">
            <a:xfrm>
              <a:off x="3660775" y="3214688"/>
              <a:ext cx="150813" cy="441325"/>
              <a:chOff x="1008" y="867"/>
              <a:chExt cx="95" cy="278"/>
            </a:xfrm>
          </p:grpSpPr>
          <p:sp>
            <p:nvSpPr>
              <p:cNvPr id="374" name="Freeform 14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5" name="Freeform 14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6" name="Freeform 14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7" name="Freeform 14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6" name="Group 148"/>
            <p:cNvGrpSpPr>
              <a:grpSpLocks/>
            </p:cNvGrpSpPr>
            <p:nvPr/>
          </p:nvGrpSpPr>
          <p:grpSpPr bwMode="auto">
            <a:xfrm>
              <a:off x="4508500" y="3170238"/>
              <a:ext cx="152400" cy="454025"/>
              <a:chOff x="818" y="866"/>
              <a:chExt cx="96" cy="286"/>
            </a:xfrm>
          </p:grpSpPr>
          <p:sp>
            <p:nvSpPr>
              <p:cNvPr id="370" name="Freeform 14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1" name="Freeform 15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2" name="Freeform 15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3" name="Freeform 15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7" name="Group 153"/>
            <p:cNvGrpSpPr>
              <a:grpSpLocks/>
            </p:cNvGrpSpPr>
            <p:nvPr/>
          </p:nvGrpSpPr>
          <p:grpSpPr bwMode="auto">
            <a:xfrm>
              <a:off x="4508500" y="3475038"/>
              <a:ext cx="150813" cy="441325"/>
              <a:chOff x="1008" y="867"/>
              <a:chExt cx="95" cy="278"/>
            </a:xfrm>
          </p:grpSpPr>
          <p:sp>
            <p:nvSpPr>
              <p:cNvPr id="366" name="Freeform 15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7" name="Freeform 15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8" name="Freeform 15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9" name="Freeform 15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8" name="Group 158"/>
            <p:cNvGrpSpPr>
              <a:grpSpLocks/>
            </p:cNvGrpSpPr>
            <p:nvPr/>
          </p:nvGrpSpPr>
          <p:grpSpPr bwMode="auto">
            <a:xfrm>
              <a:off x="5060950" y="3046413"/>
              <a:ext cx="152400" cy="454025"/>
              <a:chOff x="818" y="866"/>
              <a:chExt cx="96" cy="286"/>
            </a:xfrm>
          </p:grpSpPr>
          <p:sp>
            <p:nvSpPr>
              <p:cNvPr id="362" name="Freeform 15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3" name="Freeform 16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4" name="Freeform 16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5" name="Freeform 16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49" name="Group 163"/>
            <p:cNvGrpSpPr>
              <a:grpSpLocks/>
            </p:cNvGrpSpPr>
            <p:nvPr/>
          </p:nvGrpSpPr>
          <p:grpSpPr bwMode="auto">
            <a:xfrm>
              <a:off x="5060950" y="3351213"/>
              <a:ext cx="150813" cy="441325"/>
              <a:chOff x="1008" y="867"/>
              <a:chExt cx="95" cy="278"/>
            </a:xfrm>
          </p:grpSpPr>
          <p:sp>
            <p:nvSpPr>
              <p:cNvPr id="357" name="Freeform 16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9" name="Freeform 16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0" name="Freeform 16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1" name="Freeform 16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0" name="Group 168"/>
            <p:cNvGrpSpPr>
              <a:grpSpLocks/>
            </p:cNvGrpSpPr>
            <p:nvPr/>
          </p:nvGrpSpPr>
          <p:grpSpPr bwMode="auto">
            <a:xfrm>
              <a:off x="6184900" y="3122613"/>
              <a:ext cx="152400" cy="454025"/>
              <a:chOff x="818" y="866"/>
              <a:chExt cx="96" cy="286"/>
            </a:xfrm>
          </p:grpSpPr>
          <p:sp>
            <p:nvSpPr>
              <p:cNvPr id="353" name="Freeform 16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4" name="Freeform 17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5" name="Freeform 17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6" name="Freeform 17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1" name="Group 173"/>
            <p:cNvGrpSpPr>
              <a:grpSpLocks/>
            </p:cNvGrpSpPr>
            <p:nvPr/>
          </p:nvGrpSpPr>
          <p:grpSpPr bwMode="auto">
            <a:xfrm>
              <a:off x="6184900" y="3427413"/>
              <a:ext cx="150813" cy="441325"/>
              <a:chOff x="1008" y="867"/>
              <a:chExt cx="95" cy="278"/>
            </a:xfrm>
          </p:grpSpPr>
          <p:sp>
            <p:nvSpPr>
              <p:cNvPr id="349" name="Freeform 17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0" name="Freeform 17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1" name="Freeform 17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2" name="Freeform 17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2" name="Group 178"/>
            <p:cNvGrpSpPr>
              <a:grpSpLocks/>
            </p:cNvGrpSpPr>
            <p:nvPr/>
          </p:nvGrpSpPr>
          <p:grpSpPr bwMode="auto">
            <a:xfrm>
              <a:off x="7385050" y="2894013"/>
              <a:ext cx="152400" cy="454025"/>
              <a:chOff x="818" y="866"/>
              <a:chExt cx="96" cy="286"/>
            </a:xfrm>
          </p:grpSpPr>
          <p:sp>
            <p:nvSpPr>
              <p:cNvPr id="345" name="Freeform 17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6" name="Freeform 18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7" name="Freeform 18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8" name="Freeform 18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3" name="Group 183"/>
            <p:cNvGrpSpPr>
              <a:grpSpLocks/>
            </p:cNvGrpSpPr>
            <p:nvPr/>
          </p:nvGrpSpPr>
          <p:grpSpPr bwMode="auto">
            <a:xfrm>
              <a:off x="7385050" y="3198813"/>
              <a:ext cx="150813" cy="441325"/>
              <a:chOff x="1008" y="867"/>
              <a:chExt cx="95" cy="278"/>
            </a:xfrm>
          </p:grpSpPr>
          <p:sp>
            <p:nvSpPr>
              <p:cNvPr id="341" name="Freeform 18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2" name="Freeform 18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3" name="Freeform 18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4" name="Freeform 18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4" name="Group 188"/>
            <p:cNvGrpSpPr>
              <a:grpSpLocks/>
            </p:cNvGrpSpPr>
            <p:nvPr/>
          </p:nvGrpSpPr>
          <p:grpSpPr bwMode="auto">
            <a:xfrm>
              <a:off x="8299450" y="3179763"/>
              <a:ext cx="152400" cy="454025"/>
              <a:chOff x="818" y="866"/>
              <a:chExt cx="96" cy="286"/>
            </a:xfrm>
          </p:grpSpPr>
          <p:sp>
            <p:nvSpPr>
              <p:cNvPr id="337" name="Freeform 18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8" name="Freeform 19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9" name="Freeform 19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0" name="Freeform 19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5" name="Group 193"/>
            <p:cNvGrpSpPr>
              <a:grpSpLocks/>
            </p:cNvGrpSpPr>
            <p:nvPr/>
          </p:nvGrpSpPr>
          <p:grpSpPr bwMode="auto">
            <a:xfrm>
              <a:off x="8299450" y="3484563"/>
              <a:ext cx="150813" cy="441325"/>
              <a:chOff x="1008" y="867"/>
              <a:chExt cx="95" cy="278"/>
            </a:xfrm>
          </p:grpSpPr>
          <p:sp>
            <p:nvSpPr>
              <p:cNvPr id="333" name="Freeform 19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4" name="Freeform 19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5" name="Freeform 19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6" name="Freeform 19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6" name="Group 198"/>
            <p:cNvGrpSpPr>
              <a:grpSpLocks/>
            </p:cNvGrpSpPr>
            <p:nvPr/>
          </p:nvGrpSpPr>
          <p:grpSpPr bwMode="auto">
            <a:xfrm>
              <a:off x="3946525" y="2982913"/>
              <a:ext cx="152400" cy="454025"/>
              <a:chOff x="818" y="866"/>
              <a:chExt cx="96" cy="286"/>
            </a:xfrm>
          </p:grpSpPr>
          <p:sp>
            <p:nvSpPr>
              <p:cNvPr id="329" name="Freeform 19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0" name="Freeform 20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1" name="Freeform 20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2" name="Freeform 20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7" name="Group 203"/>
            <p:cNvGrpSpPr>
              <a:grpSpLocks/>
            </p:cNvGrpSpPr>
            <p:nvPr/>
          </p:nvGrpSpPr>
          <p:grpSpPr bwMode="auto">
            <a:xfrm>
              <a:off x="3946525" y="3284538"/>
              <a:ext cx="150813" cy="444500"/>
              <a:chOff x="1203" y="861"/>
              <a:chExt cx="95" cy="279"/>
            </a:xfrm>
          </p:grpSpPr>
          <p:sp>
            <p:nvSpPr>
              <p:cNvPr id="325" name="Freeform 20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6" name="Freeform 20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7" name="Freeform 20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8" name="Freeform 20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8" name="Group 208"/>
            <p:cNvGrpSpPr>
              <a:grpSpLocks/>
            </p:cNvGrpSpPr>
            <p:nvPr/>
          </p:nvGrpSpPr>
          <p:grpSpPr bwMode="auto">
            <a:xfrm>
              <a:off x="4784725" y="3170238"/>
              <a:ext cx="152400" cy="454025"/>
              <a:chOff x="818" y="866"/>
              <a:chExt cx="96" cy="286"/>
            </a:xfrm>
          </p:grpSpPr>
          <p:sp>
            <p:nvSpPr>
              <p:cNvPr id="321" name="Freeform 20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2" name="Freeform 21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3" name="Freeform 21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4" name="Freeform 21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59" name="Group 213"/>
            <p:cNvGrpSpPr>
              <a:grpSpLocks/>
            </p:cNvGrpSpPr>
            <p:nvPr/>
          </p:nvGrpSpPr>
          <p:grpSpPr bwMode="auto">
            <a:xfrm>
              <a:off x="4784725" y="3471863"/>
              <a:ext cx="150813" cy="444500"/>
              <a:chOff x="1203" y="861"/>
              <a:chExt cx="95" cy="279"/>
            </a:xfrm>
          </p:grpSpPr>
          <p:sp>
            <p:nvSpPr>
              <p:cNvPr id="317" name="Freeform 21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8" name="Freeform 21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9" name="Freeform 21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0" name="Freeform 21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0" name="Group 218"/>
            <p:cNvGrpSpPr>
              <a:grpSpLocks/>
            </p:cNvGrpSpPr>
            <p:nvPr/>
          </p:nvGrpSpPr>
          <p:grpSpPr bwMode="auto">
            <a:xfrm>
              <a:off x="5603875" y="2951163"/>
              <a:ext cx="152400" cy="454025"/>
              <a:chOff x="818" y="866"/>
              <a:chExt cx="96" cy="286"/>
            </a:xfrm>
          </p:grpSpPr>
          <p:sp>
            <p:nvSpPr>
              <p:cNvPr id="313" name="Freeform 21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4" name="Freeform 22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5" name="Freeform 22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6" name="Freeform 22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1" name="Group 223"/>
            <p:cNvGrpSpPr>
              <a:grpSpLocks/>
            </p:cNvGrpSpPr>
            <p:nvPr/>
          </p:nvGrpSpPr>
          <p:grpSpPr bwMode="auto">
            <a:xfrm>
              <a:off x="5603875" y="3252788"/>
              <a:ext cx="150813" cy="444500"/>
              <a:chOff x="1203" y="861"/>
              <a:chExt cx="95" cy="279"/>
            </a:xfrm>
          </p:grpSpPr>
          <p:sp>
            <p:nvSpPr>
              <p:cNvPr id="309" name="Freeform 22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0" name="Freeform 22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1" name="Freeform 22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2" name="Freeform 22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2" name="Group 228"/>
            <p:cNvGrpSpPr>
              <a:grpSpLocks/>
            </p:cNvGrpSpPr>
            <p:nvPr/>
          </p:nvGrpSpPr>
          <p:grpSpPr bwMode="auto">
            <a:xfrm>
              <a:off x="6499225" y="3179763"/>
              <a:ext cx="152400" cy="454025"/>
              <a:chOff x="818" y="866"/>
              <a:chExt cx="96" cy="286"/>
            </a:xfrm>
          </p:grpSpPr>
          <p:sp>
            <p:nvSpPr>
              <p:cNvPr id="305" name="Freeform 22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6" name="Freeform 23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7" name="Freeform 23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8" name="Freeform 23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3" name="Group 233"/>
            <p:cNvGrpSpPr>
              <a:grpSpLocks/>
            </p:cNvGrpSpPr>
            <p:nvPr/>
          </p:nvGrpSpPr>
          <p:grpSpPr bwMode="auto">
            <a:xfrm>
              <a:off x="6499225" y="3481388"/>
              <a:ext cx="150813" cy="444500"/>
              <a:chOff x="1203" y="861"/>
              <a:chExt cx="95" cy="279"/>
            </a:xfrm>
          </p:grpSpPr>
          <p:sp>
            <p:nvSpPr>
              <p:cNvPr id="301" name="Freeform 23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2" name="Freeform 23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3" name="Freeform 23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4" name="Freeform 23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4" name="Group 238"/>
            <p:cNvGrpSpPr>
              <a:grpSpLocks/>
            </p:cNvGrpSpPr>
            <p:nvPr/>
          </p:nvGrpSpPr>
          <p:grpSpPr bwMode="auto">
            <a:xfrm>
              <a:off x="7118350" y="2979738"/>
              <a:ext cx="152400" cy="454025"/>
              <a:chOff x="818" y="866"/>
              <a:chExt cx="96" cy="286"/>
            </a:xfrm>
          </p:grpSpPr>
          <p:sp>
            <p:nvSpPr>
              <p:cNvPr id="297" name="Freeform 23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8" name="Freeform 24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9" name="Freeform 24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0" name="Freeform 24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5" name="Group 243"/>
            <p:cNvGrpSpPr>
              <a:grpSpLocks/>
            </p:cNvGrpSpPr>
            <p:nvPr/>
          </p:nvGrpSpPr>
          <p:grpSpPr bwMode="auto">
            <a:xfrm>
              <a:off x="7118350" y="3281363"/>
              <a:ext cx="150813" cy="444500"/>
              <a:chOff x="1203" y="861"/>
              <a:chExt cx="95" cy="279"/>
            </a:xfrm>
          </p:grpSpPr>
          <p:sp>
            <p:nvSpPr>
              <p:cNvPr id="293" name="Freeform 24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4" name="Freeform 24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5" name="Freeform 24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6" name="Freeform 24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6" name="Group 248"/>
            <p:cNvGrpSpPr>
              <a:grpSpLocks/>
            </p:cNvGrpSpPr>
            <p:nvPr/>
          </p:nvGrpSpPr>
          <p:grpSpPr bwMode="auto">
            <a:xfrm>
              <a:off x="7689850" y="2970213"/>
              <a:ext cx="152400" cy="454025"/>
              <a:chOff x="818" y="866"/>
              <a:chExt cx="96" cy="286"/>
            </a:xfrm>
          </p:grpSpPr>
          <p:sp>
            <p:nvSpPr>
              <p:cNvPr id="289" name="Freeform 24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0" name="Freeform 25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1" name="Freeform 25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2" name="Freeform 25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7" name="Group 253"/>
            <p:cNvGrpSpPr>
              <a:grpSpLocks/>
            </p:cNvGrpSpPr>
            <p:nvPr/>
          </p:nvGrpSpPr>
          <p:grpSpPr bwMode="auto">
            <a:xfrm>
              <a:off x="7689850" y="3271838"/>
              <a:ext cx="150813" cy="444500"/>
              <a:chOff x="1203" y="861"/>
              <a:chExt cx="95" cy="279"/>
            </a:xfrm>
          </p:grpSpPr>
          <p:sp>
            <p:nvSpPr>
              <p:cNvPr id="285" name="Freeform 25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6" name="Freeform 25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7" name="Freeform 25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8" name="Freeform 25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8" name="Group 258"/>
            <p:cNvGrpSpPr>
              <a:grpSpLocks/>
            </p:cNvGrpSpPr>
            <p:nvPr/>
          </p:nvGrpSpPr>
          <p:grpSpPr bwMode="auto">
            <a:xfrm>
              <a:off x="8604250" y="3179763"/>
              <a:ext cx="152400" cy="454025"/>
              <a:chOff x="818" y="866"/>
              <a:chExt cx="96" cy="286"/>
            </a:xfrm>
          </p:grpSpPr>
          <p:sp>
            <p:nvSpPr>
              <p:cNvPr id="281" name="Freeform 25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2" name="Freeform 26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3" name="Freeform 26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4" name="Freeform 26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69" name="Group 263"/>
            <p:cNvGrpSpPr>
              <a:grpSpLocks/>
            </p:cNvGrpSpPr>
            <p:nvPr/>
          </p:nvGrpSpPr>
          <p:grpSpPr bwMode="auto">
            <a:xfrm>
              <a:off x="8604250" y="3481388"/>
              <a:ext cx="150813" cy="444500"/>
              <a:chOff x="1203" y="861"/>
              <a:chExt cx="95" cy="279"/>
            </a:xfrm>
          </p:grpSpPr>
          <p:sp>
            <p:nvSpPr>
              <p:cNvPr id="277" name="Freeform 26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8" name="Freeform 26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9" name="Freeform 26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0" name="Freeform 26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70" name="Group 268"/>
            <p:cNvGrpSpPr>
              <a:grpSpLocks/>
            </p:cNvGrpSpPr>
            <p:nvPr/>
          </p:nvGrpSpPr>
          <p:grpSpPr bwMode="auto">
            <a:xfrm>
              <a:off x="3270250" y="2589213"/>
              <a:ext cx="5651500" cy="993775"/>
              <a:chOff x="1733" y="2270"/>
              <a:chExt cx="3560" cy="626"/>
            </a:xfrm>
          </p:grpSpPr>
          <p:sp>
            <p:nvSpPr>
              <p:cNvPr id="271" name="Freeform 269"/>
              <p:cNvSpPr>
                <a:spLocks/>
              </p:cNvSpPr>
              <p:nvPr/>
            </p:nvSpPr>
            <p:spPr bwMode="auto">
              <a:xfrm>
                <a:off x="1733" y="2270"/>
                <a:ext cx="3560" cy="626"/>
              </a:xfrm>
              <a:custGeom>
                <a:avLst/>
                <a:gdLst>
                  <a:gd name="T0" fmla="*/ 22250 w 1424"/>
                  <a:gd name="T1" fmla="*/ 2214 h 250"/>
                  <a:gd name="T2" fmla="*/ 14875 w 1424"/>
                  <a:gd name="T3" fmla="*/ 2168 h 250"/>
                  <a:gd name="T4" fmla="*/ 14813 w 1424"/>
                  <a:gd name="T5" fmla="*/ 2214 h 250"/>
                  <a:gd name="T6" fmla="*/ 7438 w 1424"/>
                  <a:gd name="T7" fmla="*/ 2168 h 250"/>
                  <a:gd name="T8" fmla="*/ 7375 w 1424"/>
                  <a:gd name="T9" fmla="*/ 2214 h 250"/>
                  <a:gd name="T10" fmla="*/ 0 w 1424"/>
                  <a:gd name="T11" fmla="*/ 2168 h 250"/>
                  <a:gd name="T12" fmla="*/ 0 w 1424"/>
                  <a:gd name="T13" fmla="*/ 1588 h 250"/>
                  <a:gd name="T14" fmla="*/ 7375 w 1424"/>
                  <a:gd name="T15" fmla="*/ 1630 h 250"/>
                  <a:gd name="T16" fmla="*/ 7438 w 1424"/>
                  <a:gd name="T17" fmla="*/ 1588 h 250"/>
                  <a:gd name="T18" fmla="*/ 14813 w 1424"/>
                  <a:gd name="T19" fmla="*/ 1630 h 250"/>
                  <a:gd name="T20" fmla="*/ 14875 w 1424"/>
                  <a:gd name="T21" fmla="*/ 1588 h 250"/>
                  <a:gd name="T22" fmla="*/ 22250 w 1424"/>
                  <a:gd name="T23" fmla="*/ 1630 h 250"/>
                  <a:gd name="T24" fmla="*/ 22250 w 1424"/>
                  <a:gd name="T25" fmla="*/ 2214 h 2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24" h="250">
                    <a:moveTo>
                      <a:pt x="1424" y="141"/>
                    </a:moveTo>
                    <a:cubicBezTo>
                      <a:pt x="1280" y="250"/>
                      <a:pt x="1109" y="37"/>
                      <a:pt x="952" y="138"/>
                    </a:cubicBezTo>
                    <a:cubicBezTo>
                      <a:pt x="948" y="141"/>
                      <a:pt x="948" y="141"/>
                      <a:pt x="948" y="141"/>
                    </a:cubicBezTo>
                    <a:cubicBezTo>
                      <a:pt x="804" y="250"/>
                      <a:pt x="633" y="37"/>
                      <a:pt x="476" y="138"/>
                    </a:cubicBezTo>
                    <a:cubicBezTo>
                      <a:pt x="472" y="141"/>
                      <a:pt x="472" y="141"/>
                      <a:pt x="472" y="141"/>
                    </a:cubicBezTo>
                    <a:cubicBezTo>
                      <a:pt x="328" y="250"/>
                      <a:pt x="157" y="37"/>
                      <a:pt x="0" y="138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57" y="0"/>
                      <a:pt x="328" y="213"/>
                      <a:pt x="472" y="104"/>
                    </a:cubicBezTo>
                    <a:cubicBezTo>
                      <a:pt x="476" y="101"/>
                      <a:pt x="476" y="101"/>
                      <a:pt x="476" y="101"/>
                    </a:cubicBezTo>
                    <a:cubicBezTo>
                      <a:pt x="633" y="0"/>
                      <a:pt x="804" y="213"/>
                      <a:pt x="948" y="104"/>
                    </a:cubicBezTo>
                    <a:cubicBezTo>
                      <a:pt x="952" y="101"/>
                      <a:pt x="952" y="101"/>
                      <a:pt x="952" y="101"/>
                    </a:cubicBezTo>
                    <a:cubicBezTo>
                      <a:pt x="1109" y="0"/>
                      <a:pt x="1280" y="213"/>
                      <a:pt x="1424" y="104"/>
                    </a:cubicBezTo>
                    <a:lnTo>
                      <a:pt x="1424" y="141"/>
                    </a:lnTo>
                    <a:close/>
                  </a:path>
                </a:pathLst>
              </a:custGeom>
              <a:solidFill>
                <a:srgbClr val="3B59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2" name="Freeform 270"/>
              <p:cNvSpPr>
                <a:spLocks/>
              </p:cNvSpPr>
              <p:nvPr/>
            </p:nvSpPr>
            <p:spPr bwMode="auto">
              <a:xfrm>
                <a:off x="1733" y="2363"/>
                <a:ext cx="3560" cy="533"/>
              </a:xfrm>
              <a:custGeom>
                <a:avLst/>
                <a:gdLst>
                  <a:gd name="T0" fmla="*/ 22250 w 1424"/>
                  <a:gd name="T1" fmla="*/ 1629 h 213"/>
                  <a:gd name="T2" fmla="*/ 14875 w 1424"/>
                  <a:gd name="T3" fmla="*/ 1584 h 213"/>
                  <a:gd name="T4" fmla="*/ 14813 w 1424"/>
                  <a:gd name="T5" fmla="*/ 1629 h 213"/>
                  <a:gd name="T6" fmla="*/ 7438 w 1424"/>
                  <a:gd name="T7" fmla="*/ 1584 h 213"/>
                  <a:gd name="T8" fmla="*/ 7375 w 1424"/>
                  <a:gd name="T9" fmla="*/ 1629 h 213"/>
                  <a:gd name="T10" fmla="*/ 0 w 1424"/>
                  <a:gd name="T11" fmla="*/ 1584 h 2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24" h="213">
                    <a:moveTo>
                      <a:pt x="1424" y="104"/>
                    </a:moveTo>
                    <a:cubicBezTo>
                      <a:pt x="1280" y="213"/>
                      <a:pt x="1109" y="0"/>
                      <a:pt x="952" y="101"/>
                    </a:cubicBezTo>
                    <a:cubicBezTo>
                      <a:pt x="948" y="104"/>
                      <a:pt x="948" y="104"/>
                      <a:pt x="948" y="104"/>
                    </a:cubicBezTo>
                    <a:cubicBezTo>
                      <a:pt x="804" y="213"/>
                      <a:pt x="633" y="0"/>
                      <a:pt x="476" y="101"/>
                    </a:cubicBezTo>
                    <a:cubicBezTo>
                      <a:pt x="472" y="104"/>
                      <a:pt x="472" y="104"/>
                      <a:pt x="472" y="104"/>
                    </a:cubicBezTo>
                    <a:cubicBezTo>
                      <a:pt x="328" y="213"/>
                      <a:pt x="157" y="0"/>
                      <a:pt x="0" y="101"/>
                    </a:cubicBezTo>
                  </a:path>
                </a:pathLst>
              </a:custGeom>
              <a:noFill/>
              <a:ln w="7938" cap="rnd">
                <a:solidFill>
                  <a:srgbClr val="34343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3" name="Freeform 271"/>
              <p:cNvSpPr>
                <a:spLocks/>
              </p:cNvSpPr>
              <p:nvPr/>
            </p:nvSpPr>
            <p:spPr bwMode="auto">
              <a:xfrm>
                <a:off x="1733" y="2270"/>
                <a:ext cx="3560" cy="533"/>
              </a:xfrm>
              <a:custGeom>
                <a:avLst/>
                <a:gdLst>
                  <a:gd name="T0" fmla="*/ 0 w 1424"/>
                  <a:gd name="T1" fmla="*/ 1584 h 213"/>
                  <a:gd name="T2" fmla="*/ 7375 w 1424"/>
                  <a:gd name="T3" fmla="*/ 1629 h 213"/>
                  <a:gd name="T4" fmla="*/ 7438 w 1424"/>
                  <a:gd name="T5" fmla="*/ 1584 h 213"/>
                  <a:gd name="T6" fmla="*/ 14813 w 1424"/>
                  <a:gd name="T7" fmla="*/ 1629 h 213"/>
                  <a:gd name="T8" fmla="*/ 14875 w 1424"/>
                  <a:gd name="T9" fmla="*/ 1584 h 213"/>
                  <a:gd name="T10" fmla="*/ 22250 w 1424"/>
                  <a:gd name="T11" fmla="*/ 1629 h 2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24" h="213">
                    <a:moveTo>
                      <a:pt x="0" y="101"/>
                    </a:moveTo>
                    <a:cubicBezTo>
                      <a:pt x="157" y="0"/>
                      <a:pt x="328" y="213"/>
                      <a:pt x="472" y="104"/>
                    </a:cubicBezTo>
                    <a:cubicBezTo>
                      <a:pt x="476" y="101"/>
                      <a:pt x="476" y="101"/>
                      <a:pt x="476" y="101"/>
                    </a:cubicBezTo>
                    <a:cubicBezTo>
                      <a:pt x="633" y="0"/>
                      <a:pt x="804" y="213"/>
                      <a:pt x="948" y="104"/>
                    </a:cubicBezTo>
                    <a:cubicBezTo>
                      <a:pt x="952" y="101"/>
                      <a:pt x="952" y="101"/>
                      <a:pt x="952" y="101"/>
                    </a:cubicBezTo>
                    <a:cubicBezTo>
                      <a:pt x="1109" y="0"/>
                      <a:pt x="1280" y="213"/>
                      <a:pt x="1424" y="104"/>
                    </a:cubicBezTo>
                  </a:path>
                </a:pathLst>
              </a:custGeom>
              <a:noFill/>
              <a:ln w="7938" cap="rnd">
                <a:solidFill>
                  <a:srgbClr val="34343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4" name="Freeform 272"/>
              <p:cNvSpPr>
                <a:spLocks/>
              </p:cNvSpPr>
              <p:nvPr/>
            </p:nvSpPr>
            <p:spPr bwMode="auto">
              <a:xfrm>
                <a:off x="1760" y="2406"/>
                <a:ext cx="938" cy="220"/>
              </a:xfrm>
              <a:custGeom>
                <a:avLst/>
                <a:gdLst>
                  <a:gd name="T0" fmla="*/ 5868 w 375"/>
                  <a:gd name="T1" fmla="*/ 1375 h 88"/>
                  <a:gd name="T2" fmla="*/ 2741 w 375"/>
                  <a:gd name="T3" fmla="*/ 708 h 88"/>
                  <a:gd name="T4" fmla="*/ 0 w 375"/>
                  <a:gd name="T5" fmla="*/ 783 h 88"/>
                  <a:gd name="T6" fmla="*/ 2741 w 375"/>
                  <a:gd name="T7" fmla="*/ 613 h 88"/>
                  <a:gd name="T8" fmla="*/ 5868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5"/>
                    </a:cubicBezTo>
                    <a:cubicBezTo>
                      <a:pt x="50" y="6"/>
                      <a:pt x="0" y="50"/>
                      <a:pt x="0" y="50"/>
                    </a:cubicBezTo>
                    <a:cubicBezTo>
                      <a:pt x="0" y="50"/>
                      <a:pt x="49" y="0"/>
                      <a:pt x="175" y="39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557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5" name="Freeform 273"/>
              <p:cNvSpPr>
                <a:spLocks/>
              </p:cNvSpPr>
              <p:nvPr/>
            </p:nvSpPr>
            <p:spPr bwMode="auto">
              <a:xfrm>
                <a:off x="2950" y="2406"/>
                <a:ext cx="938" cy="220"/>
              </a:xfrm>
              <a:custGeom>
                <a:avLst/>
                <a:gdLst>
                  <a:gd name="T0" fmla="*/ 5868 w 375"/>
                  <a:gd name="T1" fmla="*/ 1375 h 88"/>
                  <a:gd name="T2" fmla="*/ 2741 w 375"/>
                  <a:gd name="T3" fmla="*/ 708 h 88"/>
                  <a:gd name="T4" fmla="*/ 0 w 375"/>
                  <a:gd name="T5" fmla="*/ 783 h 88"/>
                  <a:gd name="T6" fmla="*/ 2741 w 375"/>
                  <a:gd name="T7" fmla="*/ 613 h 88"/>
                  <a:gd name="T8" fmla="*/ 5868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5"/>
                    </a:cubicBezTo>
                    <a:cubicBezTo>
                      <a:pt x="50" y="6"/>
                      <a:pt x="0" y="50"/>
                      <a:pt x="0" y="50"/>
                    </a:cubicBezTo>
                    <a:cubicBezTo>
                      <a:pt x="0" y="50"/>
                      <a:pt x="49" y="0"/>
                      <a:pt x="175" y="39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557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6" name="Freeform 274"/>
              <p:cNvSpPr>
                <a:spLocks/>
              </p:cNvSpPr>
              <p:nvPr/>
            </p:nvSpPr>
            <p:spPr bwMode="auto">
              <a:xfrm>
                <a:off x="4143" y="2406"/>
                <a:ext cx="937" cy="220"/>
              </a:xfrm>
              <a:custGeom>
                <a:avLst/>
                <a:gdLst>
                  <a:gd name="T0" fmla="*/ 5849 w 375"/>
                  <a:gd name="T1" fmla="*/ 1375 h 88"/>
                  <a:gd name="T2" fmla="*/ 2729 w 375"/>
                  <a:gd name="T3" fmla="*/ 708 h 88"/>
                  <a:gd name="T4" fmla="*/ 0 w 375"/>
                  <a:gd name="T5" fmla="*/ 783 h 88"/>
                  <a:gd name="T6" fmla="*/ 2716 w 375"/>
                  <a:gd name="T7" fmla="*/ 613 h 88"/>
                  <a:gd name="T8" fmla="*/ 5849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5"/>
                    </a:cubicBezTo>
                    <a:cubicBezTo>
                      <a:pt x="49" y="6"/>
                      <a:pt x="0" y="50"/>
                      <a:pt x="0" y="50"/>
                    </a:cubicBezTo>
                    <a:cubicBezTo>
                      <a:pt x="0" y="50"/>
                      <a:pt x="49" y="0"/>
                      <a:pt x="174" y="39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557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18" name="Groupe 17"/>
          <p:cNvGrpSpPr>
            <a:grpSpLocks noChangeAspect="1"/>
          </p:cNvGrpSpPr>
          <p:nvPr/>
        </p:nvGrpSpPr>
        <p:grpSpPr>
          <a:xfrm>
            <a:off x="5071956" y="1436012"/>
            <a:ext cx="2160000" cy="399229"/>
            <a:chOff x="3386897" y="3903663"/>
            <a:chExt cx="5651500" cy="1044575"/>
          </a:xfrm>
        </p:grpSpPr>
        <p:grpSp>
          <p:nvGrpSpPr>
            <p:cNvPr id="704" name="Group 72"/>
            <p:cNvGrpSpPr>
              <a:grpSpLocks/>
            </p:cNvGrpSpPr>
            <p:nvPr/>
          </p:nvGrpSpPr>
          <p:grpSpPr bwMode="auto">
            <a:xfrm>
              <a:off x="3512310" y="4284663"/>
              <a:ext cx="150812" cy="460375"/>
              <a:chOff x="435" y="866"/>
              <a:chExt cx="95" cy="289"/>
            </a:xfrm>
          </p:grpSpPr>
          <p:sp>
            <p:nvSpPr>
              <p:cNvPr id="903" name="Freeform 73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4" name="Freeform 74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5" name="Freeform 75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6" name="Freeform 76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06" name="Group 83"/>
            <p:cNvGrpSpPr>
              <a:grpSpLocks/>
            </p:cNvGrpSpPr>
            <p:nvPr/>
          </p:nvGrpSpPr>
          <p:grpSpPr bwMode="auto">
            <a:xfrm>
              <a:off x="4339397" y="4389438"/>
              <a:ext cx="150813" cy="460375"/>
              <a:chOff x="435" y="866"/>
              <a:chExt cx="95" cy="289"/>
            </a:xfrm>
          </p:grpSpPr>
          <p:sp>
            <p:nvSpPr>
              <p:cNvPr id="894" name="Freeform 84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5" name="Freeform 85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6" name="Freeform 86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7" name="Freeform 87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08" name="Group 94"/>
            <p:cNvGrpSpPr>
              <a:grpSpLocks/>
            </p:cNvGrpSpPr>
            <p:nvPr/>
          </p:nvGrpSpPr>
          <p:grpSpPr bwMode="auto">
            <a:xfrm>
              <a:off x="5444297" y="4265613"/>
              <a:ext cx="150813" cy="460375"/>
              <a:chOff x="435" y="866"/>
              <a:chExt cx="95" cy="289"/>
            </a:xfrm>
          </p:grpSpPr>
          <p:sp>
            <p:nvSpPr>
              <p:cNvPr id="885" name="Freeform 95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6" name="Freeform 96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7" name="Freeform 97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8" name="Freeform 98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10" name="Group 105"/>
            <p:cNvGrpSpPr>
              <a:grpSpLocks/>
            </p:cNvGrpSpPr>
            <p:nvPr/>
          </p:nvGrpSpPr>
          <p:grpSpPr bwMode="auto">
            <a:xfrm>
              <a:off x="6006272" y="4322763"/>
              <a:ext cx="150813" cy="460375"/>
              <a:chOff x="435" y="866"/>
              <a:chExt cx="95" cy="289"/>
            </a:xfrm>
          </p:grpSpPr>
          <p:sp>
            <p:nvSpPr>
              <p:cNvPr id="876" name="Freeform 106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7" name="Freeform 107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8" name="Freeform 108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9" name="Freeform 109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12" name="Group 116"/>
            <p:cNvGrpSpPr>
              <a:grpSpLocks/>
            </p:cNvGrpSpPr>
            <p:nvPr/>
          </p:nvGrpSpPr>
          <p:grpSpPr bwMode="auto">
            <a:xfrm>
              <a:off x="6939722" y="4437063"/>
              <a:ext cx="150813" cy="460375"/>
              <a:chOff x="435" y="866"/>
              <a:chExt cx="95" cy="289"/>
            </a:xfrm>
          </p:grpSpPr>
          <p:sp>
            <p:nvSpPr>
              <p:cNvPr id="867" name="Freeform 117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8" name="Freeform 118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9" name="Freeform 119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0" name="Freeform 120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14" name="Group 127"/>
            <p:cNvGrpSpPr>
              <a:grpSpLocks/>
            </p:cNvGrpSpPr>
            <p:nvPr/>
          </p:nvGrpSpPr>
          <p:grpSpPr bwMode="auto">
            <a:xfrm>
              <a:off x="8111297" y="4360863"/>
              <a:ext cx="150813" cy="460375"/>
              <a:chOff x="435" y="866"/>
              <a:chExt cx="95" cy="289"/>
            </a:xfrm>
          </p:grpSpPr>
          <p:sp>
            <p:nvSpPr>
              <p:cNvPr id="858" name="Freeform 128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9" name="Freeform 129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0" name="Freeform 130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1" name="Freeform 131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16" name="Group 138"/>
            <p:cNvGrpSpPr>
              <a:grpSpLocks/>
            </p:cNvGrpSpPr>
            <p:nvPr/>
          </p:nvGrpSpPr>
          <p:grpSpPr bwMode="auto">
            <a:xfrm>
              <a:off x="3777422" y="4224338"/>
              <a:ext cx="152400" cy="454025"/>
              <a:chOff x="818" y="866"/>
              <a:chExt cx="96" cy="286"/>
            </a:xfrm>
          </p:grpSpPr>
          <p:sp>
            <p:nvSpPr>
              <p:cNvPr id="849" name="Freeform 13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0" name="Freeform 14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1" name="Freeform 14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2" name="Freeform 14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18" name="Group 148"/>
            <p:cNvGrpSpPr>
              <a:grpSpLocks/>
            </p:cNvGrpSpPr>
            <p:nvPr/>
          </p:nvGrpSpPr>
          <p:grpSpPr bwMode="auto">
            <a:xfrm>
              <a:off x="4625147" y="4484688"/>
              <a:ext cx="152400" cy="454025"/>
              <a:chOff x="818" y="866"/>
              <a:chExt cx="96" cy="286"/>
            </a:xfrm>
          </p:grpSpPr>
          <p:sp>
            <p:nvSpPr>
              <p:cNvPr id="841" name="Freeform 14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2" name="Freeform 15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3" name="Freeform 15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4" name="Freeform 15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20" name="Group 158"/>
            <p:cNvGrpSpPr>
              <a:grpSpLocks/>
            </p:cNvGrpSpPr>
            <p:nvPr/>
          </p:nvGrpSpPr>
          <p:grpSpPr bwMode="auto">
            <a:xfrm>
              <a:off x="5177597" y="4360863"/>
              <a:ext cx="152400" cy="454025"/>
              <a:chOff x="818" y="866"/>
              <a:chExt cx="96" cy="286"/>
            </a:xfrm>
          </p:grpSpPr>
          <p:sp>
            <p:nvSpPr>
              <p:cNvPr id="833" name="Freeform 15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4" name="Freeform 16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5" name="Freeform 16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6" name="Freeform 16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22" name="Group 168"/>
            <p:cNvGrpSpPr>
              <a:grpSpLocks/>
            </p:cNvGrpSpPr>
            <p:nvPr/>
          </p:nvGrpSpPr>
          <p:grpSpPr bwMode="auto">
            <a:xfrm>
              <a:off x="6301547" y="4437063"/>
              <a:ext cx="152400" cy="454025"/>
              <a:chOff x="818" y="866"/>
              <a:chExt cx="96" cy="286"/>
            </a:xfrm>
          </p:grpSpPr>
          <p:sp>
            <p:nvSpPr>
              <p:cNvPr id="825" name="Freeform 16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6" name="Freeform 17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7" name="Freeform 17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8" name="Freeform 17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24" name="Group 178"/>
            <p:cNvGrpSpPr>
              <a:grpSpLocks/>
            </p:cNvGrpSpPr>
            <p:nvPr/>
          </p:nvGrpSpPr>
          <p:grpSpPr bwMode="auto">
            <a:xfrm>
              <a:off x="7501697" y="4208463"/>
              <a:ext cx="152400" cy="454025"/>
              <a:chOff x="818" y="866"/>
              <a:chExt cx="96" cy="286"/>
            </a:xfrm>
          </p:grpSpPr>
          <p:sp>
            <p:nvSpPr>
              <p:cNvPr id="817" name="Freeform 17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8" name="Freeform 18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9" name="Freeform 18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0" name="Freeform 18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26" name="Group 188"/>
            <p:cNvGrpSpPr>
              <a:grpSpLocks/>
            </p:cNvGrpSpPr>
            <p:nvPr/>
          </p:nvGrpSpPr>
          <p:grpSpPr bwMode="auto">
            <a:xfrm>
              <a:off x="8416097" y="4494213"/>
              <a:ext cx="152400" cy="454025"/>
              <a:chOff x="818" y="866"/>
              <a:chExt cx="96" cy="286"/>
            </a:xfrm>
          </p:grpSpPr>
          <p:sp>
            <p:nvSpPr>
              <p:cNvPr id="809" name="Freeform 18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0" name="Freeform 19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1" name="Freeform 19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2" name="Freeform 19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28" name="Group 198"/>
            <p:cNvGrpSpPr>
              <a:grpSpLocks/>
            </p:cNvGrpSpPr>
            <p:nvPr/>
          </p:nvGrpSpPr>
          <p:grpSpPr bwMode="auto">
            <a:xfrm>
              <a:off x="4063172" y="4297363"/>
              <a:ext cx="152400" cy="454025"/>
              <a:chOff x="818" y="866"/>
              <a:chExt cx="96" cy="286"/>
            </a:xfrm>
          </p:grpSpPr>
          <p:sp>
            <p:nvSpPr>
              <p:cNvPr id="801" name="Freeform 19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2" name="Freeform 20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3" name="Freeform 20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4" name="Freeform 20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30" name="Group 208"/>
            <p:cNvGrpSpPr>
              <a:grpSpLocks/>
            </p:cNvGrpSpPr>
            <p:nvPr/>
          </p:nvGrpSpPr>
          <p:grpSpPr bwMode="auto">
            <a:xfrm>
              <a:off x="4901372" y="4484688"/>
              <a:ext cx="152400" cy="454025"/>
              <a:chOff x="818" y="866"/>
              <a:chExt cx="96" cy="286"/>
            </a:xfrm>
          </p:grpSpPr>
          <p:sp>
            <p:nvSpPr>
              <p:cNvPr id="793" name="Freeform 20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4" name="Freeform 21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5" name="Freeform 21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6" name="Freeform 21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32" name="Group 218"/>
            <p:cNvGrpSpPr>
              <a:grpSpLocks/>
            </p:cNvGrpSpPr>
            <p:nvPr/>
          </p:nvGrpSpPr>
          <p:grpSpPr bwMode="auto">
            <a:xfrm>
              <a:off x="5720522" y="4265613"/>
              <a:ext cx="152400" cy="454025"/>
              <a:chOff x="818" y="866"/>
              <a:chExt cx="96" cy="286"/>
            </a:xfrm>
          </p:grpSpPr>
          <p:sp>
            <p:nvSpPr>
              <p:cNvPr id="785" name="Freeform 21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6" name="Freeform 22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7" name="Freeform 22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8" name="Freeform 22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34" name="Group 228"/>
            <p:cNvGrpSpPr>
              <a:grpSpLocks/>
            </p:cNvGrpSpPr>
            <p:nvPr/>
          </p:nvGrpSpPr>
          <p:grpSpPr bwMode="auto">
            <a:xfrm>
              <a:off x="6615872" y="4494213"/>
              <a:ext cx="152400" cy="454025"/>
              <a:chOff x="818" y="866"/>
              <a:chExt cx="96" cy="286"/>
            </a:xfrm>
          </p:grpSpPr>
          <p:sp>
            <p:nvSpPr>
              <p:cNvPr id="777" name="Freeform 22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8" name="Freeform 23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9" name="Freeform 23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0" name="Freeform 23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36" name="Group 238"/>
            <p:cNvGrpSpPr>
              <a:grpSpLocks/>
            </p:cNvGrpSpPr>
            <p:nvPr/>
          </p:nvGrpSpPr>
          <p:grpSpPr bwMode="auto">
            <a:xfrm>
              <a:off x="7234997" y="4294188"/>
              <a:ext cx="152400" cy="454025"/>
              <a:chOff x="818" y="866"/>
              <a:chExt cx="96" cy="286"/>
            </a:xfrm>
          </p:grpSpPr>
          <p:sp>
            <p:nvSpPr>
              <p:cNvPr id="769" name="Freeform 23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0" name="Freeform 24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1" name="Freeform 24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2" name="Freeform 24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38" name="Group 248"/>
            <p:cNvGrpSpPr>
              <a:grpSpLocks/>
            </p:cNvGrpSpPr>
            <p:nvPr/>
          </p:nvGrpSpPr>
          <p:grpSpPr bwMode="auto">
            <a:xfrm>
              <a:off x="7806497" y="4284663"/>
              <a:ext cx="152400" cy="454025"/>
              <a:chOff x="818" y="866"/>
              <a:chExt cx="96" cy="286"/>
            </a:xfrm>
          </p:grpSpPr>
          <p:sp>
            <p:nvSpPr>
              <p:cNvPr id="761" name="Freeform 24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2" name="Freeform 25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3" name="Freeform 25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4" name="Freeform 25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40" name="Group 258"/>
            <p:cNvGrpSpPr>
              <a:grpSpLocks/>
            </p:cNvGrpSpPr>
            <p:nvPr/>
          </p:nvGrpSpPr>
          <p:grpSpPr bwMode="auto">
            <a:xfrm>
              <a:off x="8720897" y="4494213"/>
              <a:ext cx="152400" cy="454025"/>
              <a:chOff x="818" y="866"/>
              <a:chExt cx="96" cy="286"/>
            </a:xfrm>
          </p:grpSpPr>
          <p:sp>
            <p:nvSpPr>
              <p:cNvPr id="753" name="Freeform 25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4" name="Freeform 26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5" name="Freeform 26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6" name="Freeform 26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42" name="Group 268"/>
            <p:cNvGrpSpPr>
              <a:grpSpLocks/>
            </p:cNvGrpSpPr>
            <p:nvPr/>
          </p:nvGrpSpPr>
          <p:grpSpPr bwMode="auto">
            <a:xfrm>
              <a:off x="3386897" y="3903663"/>
              <a:ext cx="5651500" cy="993775"/>
              <a:chOff x="1733" y="2270"/>
              <a:chExt cx="3560" cy="626"/>
            </a:xfrm>
          </p:grpSpPr>
          <p:sp>
            <p:nvSpPr>
              <p:cNvPr id="743" name="Freeform 269"/>
              <p:cNvSpPr>
                <a:spLocks/>
              </p:cNvSpPr>
              <p:nvPr/>
            </p:nvSpPr>
            <p:spPr bwMode="auto">
              <a:xfrm>
                <a:off x="1733" y="2270"/>
                <a:ext cx="3560" cy="626"/>
              </a:xfrm>
              <a:custGeom>
                <a:avLst/>
                <a:gdLst>
                  <a:gd name="T0" fmla="*/ 22250 w 1424"/>
                  <a:gd name="T1" fmla="*/ 2214 h 250"/>
                  <a:gd name="T2" fmla="*/ 14875 w 1424"/>
                  <a:gd name="T3" fmla="*/ 2168 h 250"/>
                  <a:gd name="T4" fmla="*/ 14813 w 1424"/>
                  <a:gd name="T5" fmla="*/ 2214 h 250"/>
                  <a:gd name="T6" fmla="*/ 7438 w 1424"/>
                  <a:gd name="T7" fmla="*/ 2168 h 250"/>
                  <a:gd name="T8" fmla="*/ 7375 w 1424"/>
                  <a:gd name="T9" fmla="*/ 2214 h 250"/>
                  <a:gd name="T10" fmla="*/ 0 w 1424"/>
                  <a:gd name="T11" fmla="*/ 2168 h 250"/>
                  <a:gd name="T12" fmla="*/ 0 w 1424"/>
                  <a:gd name="T13" fmla="*/ 1588 h 250"/>
                  <a:gd name="T14" fmla="*/ 7375 w 1424"/>
                  <a:gd name="T15" fmla="*/ 1630 h 250"/>
                  <a:gd name="T16" fmla="*/ 7438 w 1424"/>
                  <a:gd name="T17" fmla="*/ 1588 h 250"/>
                  <a:gd name="T18" fmla="*/ 14813 w 1424"/>
                  <a:gd name="T19" fmla="*/ 1630 h 250"/>
                  <a:gd name="T20" fmla="*/ 14875 w 1424"/>
                  <a:gd name="T21" fmla="*/ 1588 h 250"/>
                  <a:gd name="T22" fmla="*/ 22250 w 1424"/>
                  <a:gd name="T23" fmla="*/ 1630 h 250"/>
                  <a:gd name="T24" fmla="*/ 22250 w 1424"/>
                  <a:gd name="T25" fmla="*/ 2214 h 2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24" h="250">
                    <a:moveTo>
                      <a:pt x="1424" y="141"/>
                    </a:moveTo>
                    <a:cubicBezTo>
                      <a:pt x="1280" y="250"/>
                      <a:pt x="1109" y="37"/>
                      <a:pt x="952" y="138"/>
                    </a:cubicBezTo>
                    <a:cubicBezTo>
                      <a:pt x="948" y="141"/>
                      <a:pt x="948" y="141"/>
                      <a:pt x="948" y="141"/>
                    </a:cubicBezTo>
                    <a:cubicBezTo>
                      <a:pt x="804" y="250"/>
                      <a:pt x="633" y="37"/>
                      <a:pt x="476" y="138"/>
                    </a:cubicBezTo>
                    <a:cubicBezTo>
                      <a:pt x="472" y="141"/>
                      <a:pt x="472" y="141"/>
                      <a:pt x="472" y="141"/>
                    </a:cubicBezTo>
                    <a:cubicBezTo>
                      <a:pt x="328" y="250"/>
                      <a:pt x="157" y="37"/>
                      <a:pt x="0" y="138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57" y="0"/>
                      <a:pt x="328" y="213"/>
                      <a:pt x="472" y="104"/>
                    </a:cubicBezTo>
                    <a:cubicBezTo>
                      <a:pt x="476" y="101"/>
                      <a:pt x="476" y="101"/>
                      <a:pt x="476" y="101"/>
                    </a:cubicBezTo>
                    <a:cubicBezTo>
                      <a:pt x="633" y="0"/>
                      <a:pt x="804" y="213"/>
                      <a:pt x="948" y="104"/>
                    </a:cubicBezTo>
                    <a:cubicBezTo>
                      <a:pt x="952" y="101"/>
                      <a:pt x="952" y="101"/>
                      <a:pt x="952" y="101"/>
                    </a:cubicBezTo>
                    <a:cubicBezTo>
                      <a:pt x="1109" y="0"/>
                      <a:pt x="1280" y="213"/>
                      <a:pt x="1424" y="104"/>
                    </a:cubicBezTo>
                    <a:lnTo>
                      <a:pt x="1424" y="141"/>
                    </a:lnTo>
                    <a:close/>
                  </a:path>
                </a:pathLst>
              </a:custGeom>
              <a:solidFill>
                <a:srgbClr val="3B59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4" name="Freeform 270"/>
              <p:cNvSpPr>
                <a:spLocks/>
              </p:cNvSpPr>
              <p:nvPr/>
            </p:nvSpPr>
            <p:spPr bwMode="auto">
              <a:xfrm>
                <a:off x="1733" y="2363"/>
                <a:ext cx="3560" cy="533"/>
              </a:xfrm>
              <a:custGeom>
                <a:avLst/>
                <a:gdLst>
                  <a:gd name="T0" fmla="*/ 22250 w 1424"/>
                  <a:gd name="T1" fmla="*/ 1629 h 213"/>
                  <a:gd name="T2" fmla="*/ 14875 w 1424"/>
                  <a:gd name="T3" fmla="*/ 1584 h 213"/>
                  <a:gd name="T4" fmla="*/ 14813 w 1424"/>
                  <a:gd name="T5" fmla="*/ 1629 h 213"/>
                  <a:gd name="T6" fmla="*/ 7438 w 1424"/>
                  <a:gd name="T7" fmla="*/ 1584 h 213"/>
                  <a:gd name="T8" fmla="*/ 7375 w 1424"/>
                  <a:gd name="T9" fmla="*/ 1629 h 213"/>
                  <a:gd name="T10" fmla="*/ 0 w 1424"/>
                  <a:gd name="T11" fmla="*/ 1584 h 2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24" h="213">
                    <a:moveTo>
                      <a:pt x="1424" y="104"/>
                    </a:moveTo>
                    <a:cubicBezTo>
                      <a:pt x="1280" y="213"/>
                      <a:pt x="1109" y="0"/>
                      <a:pt x="952" y="101"/>
                    </a:cubicBezTo>
                    <a:cubicBezTo>
                      <a:pt x="948" y="104"/>
                      <a:pt x="948" y="104"/>
                      <a:pt x="948" y="104"/>
                    </a:cubicBezTo>
                    <a:cubicBezTo>
                      <a:pt x="804" y="213"/>
                      <a:pt x="633" y="0"/>
                      <a:pt x="476" y="101"/>
                    </a:cubicBezTo>
                    <a:cubicBezTo>
                      <a:pt x="472" y="104"/>
                      <a:pt x="472" y="104"/>
                      <a:pt x="472" y="104"/>
                    </a:cubicBezTo>
                    <a:cubicBezTo>
                      <a:pt x="328" y="213"/>
                      <a:pt x="157" y="0"/>
                      <a:pt x="0" y="101"/>
                    </a:cubicBezTo>
                  </a:path>
                </a:pathLst>
              </a:custGeom>
              <a:noFill/>
              <a:ln w="7938" cap="rnd">
                <a:solidFill>
                  <a:srgbClr val="34343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5" name="Freeform 271"/>
              <p:cNvSpPr>
                <a:spLocks/>
              </p:cNvSpPr>
              <p:nvPr/>
            </p:nvSpPr>
            <p:spPr bwMode="auto">
              <a:xfrm>
                <a:off x="1733" y="2270"/>
                <a:ext cx="3560" cy="533"/>
              </a:xfrm>
              <a:custGeom>
                <a:avLst/>
                <a:gdLst>
                  <a:gd name="T0" fmla="*/ 0 w 1424"/>
                  <a:gd name="T1" fmla="*/ 1584 h 213"/>
                  <a:gd name="T2" fmla="*/ 7375 w 1424"/>
                  <a:gd name="T3" fmla="*/ 1629 h 213"/>
                  <a:gd name="T4" fmla="*/ 7438 w 1424"/>
                  <a:gd name="T5" fmla="*/ 1584 h 213"/>
                  <a:gd name="T6" fmla="*/ 14813 w 1424"/>
                  <a:gd name="T7" fmla="*/ 1629 h 213"/>
                  <a:gd name="T8" fmla="*/ 14875 w 1424"/>
                  <a:gd name="T9" fmla="*/ 1584 h 213"/>
                  <a:gd name="T10" fmla="*/ 22250 w 1424"/>
                  <a:gd name="T11" fmla="*/ 1629 h 2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24" h="213">
                    <a:moveTo>
                      <a:pt x="0" y="101"/>
                    </a:moveTo>
                    <a:cubicBezTo>
                      <a:pt x="157" y="0"/>
                      <a:pt x="328" y="213"/>
                      <a:pt x="472" y="104"/>
                    </a:cubicBezTo>
                    <a:cubicBezTo>
                      <a:pt x="476" y="101"/>
                      <a:pt x="476" y="101"/>
                      <a:pt x="476" y="101"/>
                    </a:cubicBezTo>
                    <a:cubicBezTo>
                      <a:pt x="633" y="0"/>
                      <a:pt x="804" y="213"/>
                      <a:pt x="948" y="104"/>
                    </a:cubicBezTo>
                    <a:cubicBezTo>
                      <a:pt x="952" y="101"/>
                      <a:pt x="952" y="101"/>
                      <a:pt x="952" y="101"/>
                    </a:cubicBezTo>
                    <a:cubicBezTo>
                      <a:pt x="1109" y="0"/>
                      <a:pt x="1280" y="213"/>
                      <a:pt x="1424" y="104"/>
                    </a:cubicBezTo>
                  </a:path>
                </a:pathLst>
              </a:custGeom>
              <a:noFill/>
              <a:ln w="7938" cap="rnd">
                <a:solidFill>
                  <a:srgbClr val="34343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6" name="Freeform 272"/>
              <p:cNvSpPr>
                <a:spLocks/>
              </p:cNvSpPr>
              <p:nvPr/>
            </p:nvSpPr>
            <p:spPr bwMode="auto">
              <a:xfrm>
                <a:off x="1760" y="2406"/>
                <a:ext cx="938" cy="220"/>
              </a:xfrm>
              <a:custGeom>
                <a:avLst/>
                <a:gdLst>
                  <a:gd name="T0" fmla="*/ 5868 w 375"/>
                  <a:gd name="T1" fmla="*/ 1375 h 88"/>
                  <a:gd name="T2" fmla="*/ 2741 w 375"/>
                  <a:gd name="T3" fmla="*/ 708 h 88"/>
                  <a:gd name="T4" fmla="*/ 0 w 375"/>
                  <a:gd name="T5" fmla="*/ 783 h 88"/>
                  <a:gd name="T6" fmla="*/ 2741 w 375"/>
                  <a:gd name="T7" fmla="*/ 613 h 88"/>
                  <a:gd name="T8" fmla="*/ 5868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5"/>
                    </a:cubicBezTo>
                    <a:cubicBezTo>
                      <a:pt x="50" y="6"/>
                      <a:pt x="0" y="50"/>
                      <a:pt x="0" y="50"/>
                    </a:cubicBezTo>
                    <a:cubicBezTo>
                      <a:pt x="0" y="50"/>
                      <a:pt x="49" y="0"/>
                      <a:pt x="175" y="39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557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7" name="Freeform 273"/>
              <p:cNvSpPr>
                <a:spLocks/>
              </p:cNvSpPr>
              <p:nvPr/>
            </p:nvSpPr>
            <p:spPr bwMode="auto">
              <a:xfrm>
                <a:off x="2950" y="2406"/>
                <a:ext cx="938" cy="220"/>
              </a:xfrm>
              <a:custGeom>
                <a:avLst/>
                <a:gdLst>
                  <a:gd name="T0" fmla="*/ 5868 w 375"/>
                  <a:gd name="T1" fmla="*/ 1375 h 88"/>
                  <a:gd name="T2" fmla="*/ 2741 w 375"/>
                  <a:gd name="T3" fmla="*/ 708 h 88"/>
                  <a:gd name="T4" fmla="*/ 0 w 375"/>
                  <a:gd name="T5" fmla="*/ 783 h 88"/>
                  <a:gd name="T6" fmla="*/ 2741 w 375"/>
                  <a:gd name="T7" fmla="*/ 613 h 88"/>
                  <a:gd name="T8" fmla="*/ 5868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5"/>
                    </a:cubicBezTo>
                    <a:cubicBezTo>
                      <a:pt x="50" y="6"/>
                      <a:pt x="0" y="50"/>
                      <a:pt x="0" y="50"/>
                    </a:cubicBezTo>
                    <a:cubicBezTo>
                      <a:pt x="0" y="50"/>
                      <a:pt x="49" y="0"/>
                      <a:pt x="175" y="39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557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8" name="Freeform 274"/>
              <p:cNvSpPr>
                <a:spLocks/>
              </p:cNvSpPr>
              <p:nvPr/>
            </p:nvSpPr>
            <p:spPr bwMode="auto">
              <a:xfrm>
                <a:off x="4143" y="2406"/>
                <a:ext cx="937" cy="220"/>
              </a:xfrm>
              <a:custGeom>
                <a:avLst/>
                <a:gdLst>
                  <a:gd name="T0" fmla="*/ 5849 w 375"/>
                  <a:gd name="T1" fmla="*/ 1375 h 88"/>
                  <a:gd name="T2" fmla="*/ 2729 w 375"/>
                  <a:gd name="T3" fmla="*/ 708 h 88"/>
                  <a:gd name="T4" fmla="*/ 0 w 375"/>
                  <a:gd name="T5" fmla="*/ 783 h 88"/>
                  <a:gd name="T6" fmla="*/ 2716 w 375"/>
                  <a:gd name="T7" fmla="*/ 613 h 88"/>
                  <a:gd name="T8" fmla="*/ 5849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5"/>
                    </a:cubicBezTo>
                    <a:cubicBezTo>
                      <a:pt x="49" y="6"/>
                      <a:pt x="0" y="50"/>
                      <a:pt x="0" y="50"/>
                    </a:cubicBezTo>
                    <a:cubicBezTo>
                      <a:pt x="0" y="50"/>
                      <a:pt x="49" y="0"/>
                      <a:pt x="174" y="39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557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913" name="Group 12"/>
          <p:cNvGrpSpPr>
            <a:grpSpLocks noChangeAspect="1"/>
          </p:cNvGrpSpPr>
          <p:nvPr/>
        </p:nvGrpSpPr>
        <p:grpSpPr bwMode="auto">
          <a:xfrm>
            <a:off x="8587928" y="1349648"/>
            <a:ext cx="695537" cy="720000"/>
            <a:chOff x="1775" y="790"/>
            <a:chExt cx="853" cy="883"/>
          </a:xfrm>
        </p:grpSpPr>
        <p:sp>
          <p:nvSpPr>
            <p:cNvPr id="914" name="Freeform 13"/>
            <p:cNvSpPr>
              <a:spLocks/>
            </p:cNvSpPr>
            <p:nvPr/>
          </p:nvSpPr>
          <p:spPr bwMode="auto">
            <a:xfrm>
              <a:off x="1775" y="790"/>
              <a:ext cx="853" cy="883"/>
            </a:xfrm>
            <a:custGeom>
              <a:avLst/>
              <a:gdLst>
                <a:gd name="T0" fmla="*/ 25 w 377"/>
                <a:gd name="T1" fmla="*/ 2118 h 366"/>
                <a:gd name="T2" fmla="*/ 174 w 377"/>
                <a:gd name="T3" fmla="*/ 1462 h 366"/>
                <a:gd name="T4" fmla="*/ 118 w 377"/>
                <a:gd name="T5" fmla="*/ 873 h 366"/>
                <a:gd name="T6" fmla="*/ 450 w 377"/>
                <a:gd name="T7" fmla="*/ 577 h 366"/>
                <a:gd name="T8" fmla="*/ 835 w 377"/>
                <a:gd name="T9" fmla="*/ 169 h 366"/>
                <a:gd name="T10" fmla="*/ 1946 w 377"/>
                <a:gd name="T11" fmla="*/ 659 h 366"/>
                <a:gd name="T12" fmla="*/ 2652 w 377"/>
                <a:gd name="T13" fmla="*/ 717 h 366"/>
                <a:gd name="T14" fmla="*/ 3369 w 377"/>
                <a:gd name="T15" fmla="*/ 1303 h 366"/>
                <a:gd name="T16" fmla="*/ 3844 w 377"/>
                <a:gd name="T17" fmla="*/ 1908 h 366"/>
                <a:gd name="T18" fmla="*/ 3962 w 377"/>
                <a:gd name="T19" fmla="*/ 3091 h 366"/>
                <a:gd name="T20" fmla="*/ 4310 w 377"/>
                <a:gd name="T21" fmla="*/ 4622 h 366"/>
                <a:gd name="T22" fmla="*/ 4172 w 377"/>
                <a:gd name="T23" fmla="*/ 4970 h 366"/>
                <a:gd name="T24" fmla="*/ 3871 w 377"/>
                <a:gd name="T25" fmla="*/ 5127 h 366"/>
                <a:gd name="T26" fmla="*/ 3475 w 377"/>
                <a:gd name="T27" fmla="*/ 4900 h 366"/>
                <a:gd name="T28" fmla="*/ 3127 w 377"/>
                <a:gd name="T29" fmla="*/ 4820 h 366"/>
                <a:gd name="T30" fmla="*/ 2975 w 377"/>
                <a:gd name="T31" fmla="*/ 4425 h 366"/>
                <a:gd name="T32" fmla="*/ 2697 w 377"/>
                <a:gd name="T33" fmla="*/ 4244 h 366"/>
                <a:gd name="T34" fmla="*/ 1817 w 377"/>
                <a:gd name="T35" fmla="*/ 3848 h 366"/>
                <a:gd name="T36" fmla="*/ 916 w 377"/>
                <a:gd name="T37" fmla="*/ 4075 h 366"/>
                <a:gd name="T38" fmla="*/ 357 w 377"/>
                <a:gd name="T39" fmla="*/ 3091 h 366"/>
                <a:gd name="T40" fmla="*/ 25 w 377"/>
                <a:gd name="T41" fmla="*/ 2118 h 36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66">
                  <a:moveTo>
                    <a:pt x="2" y="151"/>
                  </a:moveTo>
                  <a:cubicBezTo>
                    <a:pt x="0" y="136"/>
                    <a:pt x="11" y="120"/>
                    <a:pt x="15" y="104"/>
                  </a:cubicBezTo>
                  <a:cubicBezTo>
                    <a:pt x="17" y="95"/>
                    <a:pt x="6" y="74"/>
                    <a:pt x="10" y="62"/>
                  </a:cubicBezTo>
                  <a:cubicBezTo>
                    <a:pt x="14" y="51"/>
                    <a:pt x="33" y="51"/>
                    <a:pt x="39" y="41"/>
                  </a:cubicBezTo>
                  <a:cubicBezTo>
                    <a:pt x="48" y="27"/>
                    <a:pt x="59" y="15"/>
                    <a:pt x="72" y="12"/>
                  </a:cubicBezTo>
                  <a:cubicBezTo>
                    <a:pt x="114" y="0"/>
                    <a:pt x="133" y="34"/>
                    <a:pt x="168" y="47"/>
                  </a:cubicBezTo>
                  <a:cubicBezTo>
                    <a:pt x="189" y="56"/>
                    <a:pt x="208" y="50"/>
                    <a:pt x="229" y="51"/>
                  </a:cubicBezTo>
                  <a:cubicBezTo>
                    <a:pt x="258" y="53"/>
                    <a:pt x="275" y="71"/>
                    <a:pt x="291" y="93"/>
                  </a:cubicBezTo>
                  <a:cubicBezTo>
                    <a:pt x="302" y="110"/>
                    <a:pt x="325" y="116"/>
                    <a:pt x="332" y="136"/>
                  </a:cubicBezTo>
                  <a:cubicBezTo>
                    <a:pt x="341" y="160"/>
                    <a:pt x="334" y="197"/>
                    <a:pt x="342" y="220"/>
                  </a:cubicBezTo>
                  <a:cubicBezTo>
                    <a:pt x="352" y="252"/>
                    <a:pt x="377" y="295"/>
                    <a:pt x="372" y="329"/>
                  </a:cubicBezTo>
                  <a:cubicBezTo>
                    <a:pt x="370" y="340"/>
                    <a:pt x="366" y="348"/>
                    <a:pt x="360" y="354"/>
                  </a:cubicBezTo>
                  <a:cubicBezTo>
                    <a:pt x="353" y="360"/>
                    <a:pt x="344" y="364"/>
                    <a:pt x="334" y="365"/>
                  </a:cubicBezTo>
                  <a:cubicBezTo>
                    <a:pt x="322" y="366"/>
                    <a:pt x="313" y="354"/>
                    <a:pt x="300" y="349"/>
                  </a:cubicBezTo>
                  <a:cubicBezTo>
                    <a:pt x="290" y="345"/>
                    <a:pt x="277" y="349"/>
                    <a:pt x="270" y="343"/>
                  </a:cubicBezTo>
                  <a:cubicBezTo>
                    <a:pt x="262" y="337"/>
                    <a:pt x="263" y="322"/>
                    <a:pt x="257" y="315"/>
                  </a:cubicBezTo>
                  <a:cubicBezTo>
                    <a:pt x="251" y="308"/>
                    <a:pt x="238" y="309"/>
                    <a:pt x="233" y="302"/>
                  </a:cubicBezTo>
                  <a:cubicBezTo>
                    <a:pt x="215" y="281"/>
                    <a:pt x="197" y="265"/>
                    <a:pt x="157" y="274"/>
                  </a:cubicBezTo>
                  <a:cubicBezTo>
                    <a:pt x="133" y="280"/>
                    <a:pt x="105" y="295"/>
                    <a:pt x="79" y="290"/>
                  </a:cubicBezTo>
                  <a:cubicBezTo>
                    <a:pt x="48" y="283"/>
                    <a:pt x="37" y="248"/>
                    <a:pt x="31" y="220"/>
                  </a:cubicBezTo>
                  <a:cubicBezTo>
                    <a:pt x="26" y="199"/>
                    <a:pt x="5" y="176"/>
                    <a:pt x="2" y="151"/>
                  </a:cubicBezTo>
                  <a:close/>
                </a:path>
              </a:pathLst>
            </a:custGeom>
            <a:solidFill>
              <a:srgbClr val="6BB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915" name="Freeform 14"/>
            <p:cNvSpPr>
              <a:spLocks/>
            </p:cNvSpPr>
            <p:nvPr/>
          </p:nvSpPr>
          <p:spPr bwMode="auto">
            <a:xfrm>
              <a:off x="1795" y="814"/>
              <a:ext cx="616" cy="656"/>
            </a:xfrm>
            <a:custGeom>
              <a:avLst/>
              <a:gdLst>
                <a:gd name="T0" fmla="*/ 2518 w 272"/>
                <a:gd name="T1" fmla="*/ 687 h 272"/>
                <a:gd name="T2" fmla="*/ 1846 w 272"/>
                <a:gd name="T3" fmla="*/ 634 h 272"/>
                <a:gd name="T4" fmla="*/ 799 w 272"/>
                <a:gd name="T5" fmla="*/ 157 h 272"/>
                <a:gd name="T6" fmla="*/ 430 w 272"/>
                <a:gd name="T7" fmla="*/ 547 h 272"/>
                <a:gd name="T8" fmla="*/ 118 w 272"/>
                <a:gd name="T9" fmla="*/ 825 h 272"/>
                <a:gd name="T10" fmla="*/ 174 w 272"/>
                <a:gd name="T11" fmla="*/ 1372 h 272"/>
                <a:gd name="T12" fmla="*/ 25 w 272"/>
                <a:gd name="T13" fmla="*/ 2007 h 272"/>
                <a:gd name="T14" fmla="*/ 349 w 272"/>
                <a:gd name="T15" fmla="*/ 2921 h 272"/>
                <a:gd name="T16" fmla="*/ 815 w 272"/>
                <a:gd name="T17" fmla="*/ 3815 h 272"/>
                <a:gd name="T18" fmla="*/ 498 w 272"/>
                <a:gd name="T19" fmla="*/ 3280 h 272"/>
                <a:gd name="T20" fmla="*/ 1825 w 272"/>
                <a:gd name="T21" fmla="*/ 825 h 272"/>
                <a:gd name="T22" fmla="*/ 2754 w 272"/>
                <a:gd name="T23" fmla="*/ 873 h 272"/>
                <a:gd name="T24" fmla="*/ 3159 w 272"/>
                <a:gd name="T25" fmla="*/ 1191 h 272"/>
                <a:gd name="T26" fmla="*/ 2518 w 272"/>
                <a:gd name="T27" fmla="*/ 687 h 2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72" h="272">
                  <a:moveTo>
                    <a:pt x="217" y="49"/>
                  </a:moveTo>
                  <a:cubicBezTo>
                    <a:pt x="196" y="47"/>
                    <a:pt x="179" y="53"/>
                    <a:pt x="159" y="45"/>
                  </a:cubicBezTo>
                  <a:cubicBezTo>
                    <a:pt x="126" y="32"/>
                    <a:pt x="108" y="0"/>
                    <a:pt x="69" y="11"/>
                  </a:cubicBezTo>
                  <a:cubicBezTo>
                    <a:pt x="56" y="15"/>
                    <a:pt x="46" y="26"/>
                    <a:pt x="37" y="39"/>
                  </a:cubicBezTo>
                  <a:cubicBezTo>
                    <a:pt x="32" y="48"/>
                    <a:pt x="14" y="49"/>
                    <a:pt x="10" y="59"/>
                  </a:cubicBezTo>
                  <a:cubicBezTo>
                    <a:pt x="6" y="70"/>
                    <a:pt x="17" y="90"/>
                    <a:pt x="15" y="98"/>
                  </a:cubicBezTo>
                  <a:cubicBezTo>
                    <a:pt x="11" y="113"/>
                    <a:pt x="0" y="128"/>
                    <a:pt x="2" y="143"/>
                  </a:cubicBezTo>
                  <a:cubicBezTo>
                    <a:pt x="6" y="166"/>
                    <a:pt x="26" y="188"/>
                    <a:pt x="30" y="208"/>
                  </a:cubicBezTo>
                  <a:cubicBezTo>
                    <a:pt x="35" y="232"/>
                    <a:pt x="44" y="263"/>
                    <a:pt x="70" y="272"/>
                  </a:cubicBezTo>
                  <a:cubicBezTo>
                    <a:pt x="59" y="265"/>
                    <a:pt x="46" y="246"/>
                    <a:pt x="43" y="234"/>
                  </a:cubicBezTo>
                  <a:cubicBezTo>
                    <a:pt x="14" y="135"/>
                    <a:pt x="97" y="29"/>
                    <a:pt x="157" y="59"/>
                  </a:cubicBezTo>
                  <a:cubicBezTo>
                    <a:pt x="178" y="67"/>
                    <a:pt x="216" y="60"/>
                    <a:pt x="237" y="62"/>
                  </a:cubicBezTo>
                  <a:cubicBezTo>
                    <a:pt x="247" y="63"/>
                    <a:pt x="264" y="80"/>
                    <a:pt x="272" y="85"/>
                  </a:cubicBezTo>
                  <a:cubicBezTo>
                    <a:pt x="258" y="65"/>
                    <a:pt x="242" y="51"/>
                    <a:pt x="217" y="49"/>
                  </a:cubicBezTo>
                  <a:close/>
                </a:path>
              </a:pathLst>
            </a:custGeom>
            <a:solidFill>
              <a:srgbClr val="C2DB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916" name="Freeform 15"/>
            <p:cNvSpPr>
              <a:spLocks/>
            </p:cNvSpPr>
            <p:nvPr/>
          </p:nvSpPr>
          <p:spPr bwMode="auto">
            <a:xfrm>
              <a:off x="1994" y="1116"/>
              <a:ext cx="616" cy="523"/>
            </a:xfrm>
            <a:custGeom>
              <a:avLst/>
              <a:gdLst>
                <a:gd name="T0" fmla="*/ 0 w 272"/>
                <a:gd name="T1" fmla="*/ 2102 h 217"/>
                <a:gd name="T2" fmla="*/ 1112 w 272"/>
                <a:gd name="T3" fmla="*/ 1767 h 217"/>
                <a:gd name="T4" fmla="*/ 1651 w 272"/>
                <a:gd name="T5" fmla="*/ 2225 h 217"/>
                <a:gd name="T6" fmla="*/ 2000 w 272"/>
                <a:gd name="T7" fmla="*/ 2533 h 217"/>
                <a:gd name="T8" fmla="*/ 2231 w 272"/>
                <a:gd name="T9" fmla="*/ 2813 h 217"/>
                <a:gd name="T10" fmla="*/ 2600 w 272"/>
                <a:gd name="T11" fmla="*/ 2957 h 217"/>
                <a:gd name="T12" fmla="*/ 3103 w 272"/>
                <a:gd name="T13" fmla="*/ 2760 h 217"/>
                <a:gd name="T14" fmla="*/ 2903 w 272"/>
                <a:gd name="T15" fmla="*/ 1738 h 217"/>
                <a:gd name="T16" fmla="*/ 2681 w 272"/>
                <a:gd name="T17" fmla="*/ 684 h 217"/>
                <a:gd name="T18" fmla="*/ 2580 w 272"/>
                <a:gd name="T19" fmla="*/ 0 h 217"/>
                <a:gd name="T20" fmla="*/ 2570 w 272"/>
                <a:gd name="T21" fmla="*/ 742 h 217"/>
                <a:gd name="T22" fmla="*/ 2681 w 272"/>
                <a:gd name="T23" fmla="*/ 1986 h 217"/>
                <a:gd name="T24" fmla="*/ 2113 w 272"/>
                <a:gd name="T25" fmla="*/ 2196 h 217"/>
                <a:gd name="T26" fmla="*/ 1103 w 272"/>
                <a:gd name="T27" fmla="*/ 1412 h 217"/>
                <a:gd name="T28" fmla="*/ 0 w 272"/>
                <a:gd name="T29" fmla="*/ 2102 h 2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2" h="217">
                  <a:moveTo>
                    <a:pt x="0" y="150"/>
                  </a:moveTo>
                  <a:cubicBezTo>
                    <a:pt x="32" y="140"/>
                    <a:pt x="71" y="118"/>
                    <a:pt x="96" y="126"/>
                  </a:cubicBezTo>
                  <a:cubicBezTo>
                    <a:pt x="121" y="135"/>
                    <a:pt x="127" y="154"/>
                    <a:pt x="142" y="159"/>
                  </a:cubicBezTo>
                  <a:cubicBezTo>
                    <a:pt x="157" y="164"/>
                    <a:pt x="164" y="166"/>
                    <a:pt x="172" y="181"/>
                  </a:cubicBezTo>
                  <a:cubicBezTo>
                    <a:pt x="179" y="196"/>
                    <a:pt x="177" y="201"/>
                    <a:pt x="192" y="201"/>
                  </a:cubicBezTo>
                  <a:cubicBezTo>
                    <a:pt x="207" y="201"/>
                    <a:pt x="212" y="206"/>
                    <a:pt x="224" y="211"/>
                  </a:cubicBezTo>
                  <a:cubicBezTo>
                    <a:pt x="237" y="216"/>
                    <a:pt x="262" y="217"/>
                    <a:pt x="267" y="197"/>
                  </a:cubicBezTo>
                  <a:cubicBezTo>
                    <a:pt x="272" y="177"/>
                    <a:pt x="260" y="145"/>
                    <a:pt x="250" y="124"/>
                  </a:cubicBezTo>
                  <a:cubicBezTo>
                    <a:pt x="240" y="103"/>
                    <a:pt x="227" y="81"/>
                    <a:pt x="231" y="49"/>
                  </a:cubicBezTo>
                  <a:cubicBezTo>
                    <a:pt x="234" y="16"/>
                    <a:pt x="227" y="5"/>
                    <a:pt x="222" y="0"/>
                  </a:cubicBezTo>
                  <a:cubicBezTo>
                    <a:pt x="228" y="19"/>
                    <a:pt x="223" y="23"/>
                    <a:pt x="221" y="53"/>
                  </a:cubicBezTo>
                  <a:cubicBezTo>
                    <a:pt x="218" y="83"/>
                    <a:pt x="228" y="109"/>
                    <a:pt x="231" y="142"/>
                  </a:cubicBezTo>
                  <a:cubicBezTo>
                    <a:pt x="233" y="176"/>
                    <a:pt x="203" y="176"/>
                    <a:pt x="182" y="157"/>
                  </a:cubicBezTo>
                  <a:cubicBezTo>
                    <a:pt x="161" y="139"/>
                    <a:pt x="126" y="96"/>
                    <a:pt x="95" y="101"/>
                  </a:cubicBezTo>
                  <a:cubicBezTo>
                    <a:pt x="63" y="106"/>
                    <a:pt x="12" y="151"/>
                    <a:pt x="0" y="150"/>
                  </a:cubicBezTo>
                  <a:close/>
                </a:path>
              </a:pathLst>
            </a:custGeom>
            <a:solidFill>
              <a:srgbClr val="009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917" name="Freeform 16"/>
            <p:cNvSpPr>
              <a:spLocks/>
            </p:cNvSpPr>
            <p:nvPr/>
          </p:nvSpPr>
          <p:spPr bwMode="auto">
            <a:xfrm>
              <a:off x="1836" y="870"/>
              <a:ext cx="233" cy="345"/>
            </a:xfrm>
            <a:custGeom>
              <a:avLst/>
              <a:gdLst>
                <a:gd name="T0" fmla="*/ 624 w 103"/>
                <a:gd name="T1" fmla="*/ 29 h 143"/>
                <a:gd name="T2" fmla="*/ 337 w 103"/>
                <a:gd name="T3" fmla="*/ 408 h 143"/>
                <a:gd name="T4" fmla="*/ 118 w 103"/>
                <a:gd name="T5" fmla="*/ 787 h 143"/>
                <a:gd name="T6" fmla="*/ 149 w 103"/>
                <a:gd name="T7" fmla="*/ 1066 h 143"/>
                <a:gd name="T8" fmla="*/ 81 w 103"/>
                <a:gd name="T9" fmla="*/ 1363 h 143"/>
                <a:gd name="T10" fmla="*/ 118 w 103"/>
                <a:gd name="T11" fmla="*/ 2007 h 143"/>
                <a:gd name="T12" fmla="*/ 81 w 103"/>
                <a:gd name="T13" fmla="*/ 1660 h 143"/>
                <a:gd name="T14" fmla="*/ 210 w 103"/>
                <a:gd name="T15" fmla="*/ 1293 h 143"/>
                <a:gd name="T16" fmla="*/ 461 w 103"/>
                <a:gd name="T17" fmla="*/ 745 h 143"/>
                <a:gd name="T18" fmla="*/ 1192 w 103"/>
                <a:gd name="T19" fmla="*/ 280 h 143"/>
                <a:gd name="T20" fmla="*/ 891 w 103"/>
                <a:gd name="T21" fmla="*/ 140 h 143"/>
                <a:gd name="T22" fmla="*/ 649 w 103"/>
                <a:gd name="T23" fmla="*/ 0 h 1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3" h="143">
                  <a:moveTo>
                    <a:pt x="54" y="2"/>
                  </a:moveTo>
                  <a:cubicBezTo>
                    <a:pt x="41" y="6"/>
                    <a:pt x="37" y="20"/>
                    <a:pt x="29" y="29"/>
                  </a:cubicBezTo>
                  <a:cubicBezTo>
                    <a:pt x="19" y="39"/>
                    <a:pt x="8" y="39"/>
                    <a:pt x="10" y="56"/>
                  </a:cubicBezTo>
                  <a:cubicBezTo>
                    <a:pt x="12" y="64"/>
                    <a:pt x="14" y="68"/>
                    <a:pt x="13" y="76"/>
                  </a:cubicBezTo>
                  <a:cubicBezTo>
                    <a:pt x="11" y="84"/>
                    <a:pt x="8" y="90"/>
                    <a:pt x="7" y="97"/>
                  </a:cubicBezTo>
                  <a:cubicBezTo>
                    <a:pt x="4" y="109"/>
                    <a:pt x="0" y="134"/>
                    <a:pt x="10" y="143"/>
                  </a:cubicBezTo>
                  <a:cubicBezTo>
                    <a:pt x="9" y="135"/>
                    <a:pt x="6" y="127"/>
                    <a:pt x="7" y="118"/>
                  </a:cubicBezTo>
                  <a:cubicBezTo>
                    <a:pt x="8" y="108"/>
                    <a:pt x="14" y="100"/>
                    <a:pt x="18" y="92"/>
                  </a:cubicBezTo>
                  <a:cubicBezTo>
                    <a:pt x="25" y="79"/>
                    <a:pt x="30" y="64"/>
                    <a:pt x="40" y="53"/>
                  </a:cubicBezTo>
                  <a:cubicBezTo>
                    <a:pt x="55" y="35"/>
                    <a:pt x="79" y="20"/>
                    <a:pt x="103" y="20"/>
                  </a:cubicBezTo>
                  <a:cubicBezTo>
                    <a:pt x="94" y="17"/>
                    <a:pt x="84" y="16"/>
                    <a:pt x="77" y="10"/>
                  </a:cubicBezTo>
                  <a:cubicBezTo>
                    <a:pt x="69" y="3"/>
                    <a:pt x="68" y="0"/>
                    <a:pt x="56" y="0"/>
                  </a:cubicBezTo>
                </a:path>
              </a:pathLst>
            </a:custGeom>
            <a:solidFill>
              <a:srgbClr val="D7E7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918" name="Freeform 17"/>
            <p:cNvSpPr>
              <a:spLocks/>
            </p:cNvSpPr>
            <p:nvPr/>
          </p:nvSpPr>
          <p:spPr bwMode="auto">
            <a:xfrm>
              <a:off x="1877" y="896"/>
              <a:ext cx="136" cy="152"/>
            </a:xfrm>
            <a:custGeom>
              <a:avLst/>
              <a:gdLst>
                <a:gd name="T0" fmla="*/ 118 w 60"/>
                <a:gd name="T1" fmla="*/ 466 h 63"/>
                <a:gd name="T2" fmla="*/ 45 w 60"/>
                <a:gd name="T3" fmla="*/ 885 h 63"/>
                <a:gd name="T4" fmla="*/ 324 w 60"/>
                <a:gd name="T5" fmla="*/ 309 h 63"/>
                <a:gd name="T6" fmla="*/ 698 w 60"/>
                <a:gd name="T7" fmla="*/ 58 h 63"/>
                <a:gd name="T8" fmla="*/ 175 w 60"/>
                <a:gd name="T9" fmla="*/ 379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63">
                  <a:moveTo>
                    <a:pt x="10" y="33"/>
                  </a:moveTo>
                  <a:cubicBezTo>
                    <a:pt x="5" y="39"/>
                    <a:pt x="0" y="56"/>
                    <a:pt x="4" y="63"/>
                  </a:cubicBezTo>
                  <a:cubicBezTo>
                    <a:pt x="12" y="49"/>
                    <a:pt x="15" y="34"/>
                    <a:pt x="28" y="22"/>
                  </a:cubicBezTo>
                  <a:cubicBezTo>
                    <a:pt x="36" y="16"/>
                    <a:pt x="50" y="5"/>
                    <a:pt x="60" y="4"/>
                  </a:cubicBezTo>
                  <a:cubicBezTo>
                    <a:pt x="44" y="0"/>
                    <a:pt x="25" y="16"/>
                    <a:pt x="15" y="2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919" name="Freeform 18"/>
            <p:cNvSpPr>
              <a:spLocks/>
            </p:cNvSpPr>
            <p:nvPr/>
          </p:nvSpPr>
          <p:spPr bwMode="auto">
            <a:xfrm>
              <a:off x="1841" y="1060"/>
              <a:ext cx="52" cy="32"/>
            </a:xfrm>
            <a:custGeom>
              <a:avLst/>
              <a:gdLst>
                <a:gd name="T0" fmla="*/ 183 w 23"/>
                <a:gd name="T1" fmla="*/ 0 h 13"/>
                <a:gd name="T2" fmla="*/ 210 w 23"/>
                <a:gd name="T3" fmla="*/ 42 h 1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" h="13">
                  <a:moveTo>
                    <a:pt x="16" y="0"/>
                  </a:moveTo>
                  <a:cubicBezTo>
                    <a:pt x="0" y="11"/>
                    <a:pt x="23" y="13"/>
                    <a:pt x="18" y="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920" name="Freeform 19"/>
            <p:cNvSpPr>
              <a:spLocks/>
            </p:cNvSpPr>
            <p:nvPr/>
          </p:nvSpPr>
          <p:spPr bwMode="auto">
            <a:xfrm>
              <a:off x="2372" y="1475"/>
              <a:ext cx="238" cy="150"/>
            </a:xfrm>
            <a:custGeom>
              <a:avLst/>
              <a:gdLst>
                <a:gd name="T0" fmla="*/ 0 w 105"/>
                <a:gd name="T1" fmla="*/ 269 h 62"/>
                <a:gd name="T2" fmla="*/ 211 w 105"/>
                <a:gd name="T3" fmla="*/ 651 h 62"/>
                <a:gd name="T4" fmla="*/ 442 w 105"/>
                <a:gd name="T5" fmla="*/ 651 h 62"/>
                <a:gd name="T6" fmla="*/ 673 w 105"/>
                <a:gd name="T7" fmla="*/ 767 h 62"/>
                <a:gd name="T8" fmla="*/ 1059 w 105"/>
                <a:gd name="T9" fmla="*/ 750 h 62"/>
                <a:gd name="T10" fmla="*/ 1022 w 105"/>
                <a:gd name="T11" fmla="*/ 0 h 62"/>
                <a:gd name="T12" fmla="*/ 755 w 105"/>
                <a:gd name="T13" fmla="*/ 680 h 62"/>
                <a:gd name="T14" fmla="*/ 451 w 105"/>
                <a:gd name="T15" fmla="*/ 549 h 62"/>
                <a:gd name="T16" fmla="*/ 138 w 105"/>
                <a:gd name="T17" fmla="*/ 351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5" h="62">
                  <a:moveTo>
                    <a:pt x="0" y="19"/>
                  </a:moveTo>
                  <a:cubicBezTo>
                    <a:pt x="9" y="26"/>
                    <a:pt x="7" y="42"/>
                    <a:pt x="18" y="46"/>
                  </a:cubicBezTo>
                  <a:cubicBezTo>
                    <a:pt x="24" y="49"/>
                    <a:pt x="32" y="45"/>
                    <a:pt x="38" y="46"/>
                  </a:cubicBezTo>
                  <a:cubicBezTo>
                    <a:pt x="44" y="48"/>
                    <a:pt x="51" y="52"/>
                    <a:pt x="58" y="54"/>
                  </a:cubicBezTo>
                  <a:cubicBezTo>
                    <a:pt x="69" y="57"/>
                    <a:pt x="81" y="62"/>
                    <a:pt x="91" y="53"/>
                  </a:cubicBezTo>
                  <a:cubicBezTo>
                    <a:pt x="105" y="40"/>
                    <a:pt x="96" y="13"/>
                    <a:pt x="88" y="0"/>
                  </a:cubicBezTo>
                  <a:cubicBezTo>
                    <a:pt x="91" y="21"/>
                    <a:pt x="96" y="51"/>
                    <a:pt x="65" y="48"/>
                  </a:cubicBezTo>
                  <a:cubicBezTo>
                    <a:pt x="56" y="47"/>
                    <a:pt x="48" y="41"/>
                    <a:pt x="39" y="39"/>
                  </a:cubicBezTo>
                  <a:cubicBezTo>
                    <a:pt x="30" y="38"/>
                    <a:pt x="18" y="35"/>
                    <a:pt x="12" y="25"/>
                  </a:cubicBezTo>
                </a:path>
              </a:pathLst>
            </a:custGeom>
            <a:solidFill>
              <a:srgbClr val="007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921" name="Freeform 20"/>
            <p:cNvSpPr>
              <a:spLocks/>
            </p:cNvSpPr>
            <p:nvPr/>
          </p:nvSpPr>
          <p:spPr bwMode="auto">
            <a:xfrm>
              <a:off x="1775" y="790"/>
              <a:ext cx="853" cy="883"/>
            </a:xfrm>
            <a:custGeom>
              <a:avLst/>
              <a:gdLst>
                <a:gd name="T0" fmla="*/ 25 w 377"/>
                <a:gd name="T1" fmla="*/ 2118 h 366"/>
                <a:gd name="T2" fmla="*/ 174 w 377"/>
                <a:gd name="T3" fmla="*/ 1462 h 366"/>
                <a:gd name="T4" fmla="*/ 118 w 377"/>
                <a:gd name="T5" fmla="*/ 873 h 366"/>
                <a:gd name="T6" fmla="*/ 450 w 377"/>
                <a:gd name="T7" fmla="*/ 577 h 366"/>
                <a:gd name="T8" fmla="*/ 835 w 377"/>
                <a:gd name="T9" fmla="*/ 169 h 366"/>
                <a:gd name="T10" fmla="*/ 1946 w 377"/>
                <a:gd name="T11" fmla="*/ 659 h 366"/>
                <a:gd name="T12" fmla="*/ 2652 w 377"/>
                <a:gd name="T13" fmla="*/ 717 h 366"/>
                <a:gd name="T14" fmla="*/ 3369 w 377"/>
                <a:gd name="T15" fmla="*/ 1303 h 366"/>
                <a:gd name="T16" fmla="*/ 3844 w 377"/>
                <a:gd name="T17" fmla="*/ 1908 h 366"/>
                <a:gd name="T18" fmla="*/ 3962 w 377"/>
                <a:gd name="T19" fmla="*/ 3091 h 366"/>
                <a:gd name="T20" fmla="*/ 4310 w 377"/>
                <a:gd name="T21" fmla="*/ 4622 h 366"/>
                <a:gd name="T22" fmla="*/ 4172 w 377"/>
                <a:gd name="T23" fmla="*/ 4970 h 366"/>
                <a:gd name="T24" fmla="*/ 3871 w 377"/>
                <a:gd name="T25" fmla="*/ 5127 h 366"/>
                <a:gd name="T26" fmla="*/ 3475 w 377"/>
                <a:gd name="T27" fmla="*/ 4900 h 366"/>
                <a:gd name="T28" fmla="*/ 3127 w 377"/>
                <a:gd name="T29" fmla="*/ 4820 h 366"/>
                <a:gd name="T30" fmla="*/ 2975 w 377"/>
                <a:gd name="T31" fmla="*/ 4425 h 366"/>
                <a:gd name="T32" fmla="*/ 2697 w 377"/>
                <a:gd name="T33" fmla="*/ 4244 h 366"/>
                <a:gd name="T34" fmla="*/ 1817 w 377"/>
                <a:gd name="T35" fmla="*/ 3848 h 366"/>
                <a:gd name="T36" fmla="*/ 916 w 377"/>
                <a:gd name="T37" fmla="*/ 4075 h 366"/>
                <a:gd name="T38" fmla="*/ 357 w 377"/>
                <a:gd name="T39" fmla="*/ 3091 h 366"/>
                <a:gd name="T40" fmla="*/ 25 w 377"/>
                <a:gd name="T41" fmla="*/ 2118 h 36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77" h="366">
                  <a:moveTo>
                    <a:pt x="2" y="151"/>
                  </a:moveTo>
                  <a:cubicBezTo>
                    <a:pt x="0" y="136"/>
                    <a:pt x="11" y="120"/>
                    <a:pt x="15" y="104"/>
                  </a:cubicBezTo>
                  <a:cubicBezTo>
                    <a:pt x="17" y="95"/>
                    <a:pt x="6" y="74"/>
                    <a:pt x="10" y="62"/>
                  </a:cubicBezTo>
                  <a:cubicBezTo>
                    <a:pt x="14" y="51"/>
                    <a:pt x="33" y="51"/>
                    <a:pt x="39" y="41"/>
                  </a:cubicBezTo>
                  <a:cubicBezTo>
                    <a:pt x="48" y="27"/>
                    <a:pt x="59" y="15"/>
                    <a:pt x="72" y="12"/>
                  </a:cubicBezTo>
                  <a:cubicBezTo>
                    <a:pt x="114" y="0"/>
                    <a:pt x="133" y="34"/>
                    <a:pt x="168" y="47"/>
                  </a:cubicBezTo>
                  <a:cubicBezTo>
                    <a:pt x="189" y="56"/>
                    <a:pt x="208" y="50"/>
                    <a:pt x="229" y="51"/>
                  </a:cubicBezTo>
                  <a:cubicBezTo>
                    <a:pt x="258" y="53"/>
                    <a:pt x="275" y="71"/>
                    <a:pt x="291" y="93"/>
                  </a:cubicBezTo>
                  <a:cubicBezTo>
                    <a:pt x="302" y="110"/>
                    <a:pt x="325" y="116"/>
                    <a:pt x="332" y="136"/>
                  </a:cubicBezTo>
                  <a:cubicBezTo>
                    <a:pt x="341" y="160"/>
                    <a:pt x="334" y="197"/>
                    <a:pt x="342" y="220"/>
                  </a:cubicBezTo>
                  <a:cubicBezTo>
                    <a:pt x="352" y="252"/>
                    <a:pt x="377" y="295"/>
                    <a:pt x="372" y="329"/>
                  </a:cubicBezTo>
                  <a:cubicBezTo>
                    <a:pt x="370" y="340"/>
                    <a:pt x="366" y="348"/>
                    <a:pt x="360" y="354"/>
                  </a:cubicBezTo>
                  <a:cubicBezTo>
                    <a:pt x="353" y="360"/>
                    <a:pt x="344" y="364"/>
                    <a:pt x="334" y="365"/>
                  </a:cubicBezTo>
                  <a:cubicBezTo>
                    <a:pt x="322" y="366"/>
                    <a:pt x="313" y="354"/>
                    <a:pt x="300" y="349"/>
                  </a:cubicBezTo>
                  <a:cubicBezTo>
                    <a:pt x="290" y="345"/>
                    <a:pt x="277" y="349"/>
                    <a:pt x="270" y="343"/>
                  </a:cubicBezTo>
                  <a:cubicBezTo>
                    <a:pt x="262" y="337"/>
                    <a:pt x="263" y="322"/>
                    <a:pt x="257" y="315"/>
                  </a:cubicBezTo>
                  <a:cubicBezTo>
                    <a:pt x="251" y="308"/>
                    <a:pt x="238" y="309"/>
                    <a:pt x="233" y="302"/>
                  </a:cubicBezTo>
                  <a:cubicBezTo>
                    <a:pt x="215" y="281"/>
                    <a:pt x="197" y="265"/>
                    <a:pt x="157" y="274"/>
                  </a:cubicBezTo>
                  <a:cubicBezTo>
                    <a:pt x="133" y="280"/>
                    <a:pt x="105" y="295"/>
                    <a:pt x="79" y="290"/>
                  </a:cubicBezTo>
                  <a:cubicBezTo>
                    <a:pt x="48" y="283"/>
                    <a:pt x="37" y="248"/>
                    <a:pt x="31" y="220"/>
                  </a:cubicBezTo>
                  <a:cubicBezTo>
                    <a:pt x="26" y="199"/>
                    <a:pt x="5" y="176"/>
                    <a:pt x="2" y="151"/>
                  </a:cubicBezTo>
                  <a:close/>
                </a:path>
              </a:pathLst>
            </a:custGeom>
            <a:noFill/>
            <a:ln w="1111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</p:grpSp>
      <p:cxnSp>
        <p:nvCxnSpPr>
          <p:cNvPr id="20" name="Connecteur droit avec flèche 19"/>
          <p:cNvCxnSpPr/>
          <p:nvPr/>
        </p:nvCxnSpPr>
        <p:spPr>
          <a:xfrm>
            <a:off x="3819036" y="1669603"/>
            <a:ext cx="119504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Connecteur droit avec flèche 921"/>
          <p:cNvCxnSpPr/>
          <p:nvPr/>
        </p:nvCxnSpPr>
        <p:spPr>
          <a:xfrm>
            <a:off x="7305186" y="1661716"/>
            <a:ext cx="119504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2396771" y="107991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Gène</a:t>
            </a:r>
            <a:endParaRPr lang="en-US" sz="1400" b="1" dirty="0"/>
          </a:p>
        </p:txBody>
      </p:sp>
      <p:sp>
        <p:nvSpPr>
          <p:cNvPr id="923" name="ZoneTexte 922"/>
          <p:cNvSpPr txBox="1"/>
          <p:nvPr/>
        </p:nvSpPr>
        <p:spPr>
          <a:xfrm>
            <a:off x="5477874" y="1077759"/>
            <a:ext cx="1388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Transcrit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ARNm</a:t>
            </a:r>
            <a:endParaRPr lang="en-US" sz="1400" b="1" dirty="0"/>
          </a:p>
        </p:txBody>
      </p:sp>
      <p:sp>
        <p:nvSpPr>
          <p:cNvPr id="924" name="ZoneTexte 923"/>
          <p:cNvSpPr txBox="1"/>
          <p:nvPr/>
        </p:nvSpPr>
        <p:spPr>
          <a:xfrm>
            <a:off x="8447151" y="1076205"/>
            <a:ext cx="819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Protéine</a:t>
            </a:r>
            <a:endParaRPr lang="en-US" sz="1400" b="1" dirty="0"/>
          </a:p>
        </p:txBody>
      </p:sp>
      <p:sp>
        <p:nvSpPr>
          <p:cNvPr id="34" name="Trapèze 33"/>
          <p:cNvSpPr/>
          <p:nvPr/>
        </p:nvSpPr>
        <p:spPr>
          <a:xfrm>
            <a:off x="128067" y="1915024"/>
            <a:ext cx="11936133" cy="519192"/>
          </a:xfrm>
          <a:prstGeom prst="trapezoid">
            <a:avLst>
              <a:gd name="adj" fmla="val 933825"/>
            </a:avLst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e 2"/>
          <p:cNvGrpSpPr/>
          <p:nvPr/>
        </p:nvGrpSpPr>
        <p:grpSpPr>
          <a:xfrm>
            <a:off x="127799" y="2434216"/>
            <a:ext cx="11936402" cy="4223758"/>
            <a:chOff x="127799" y="2434216"/>
            <a:chExt cx="11936402" cy="4223758"/>
          </a:xfrm>
        </p:grpSpPr>
        <p:sp>
          <p:nvSpPr>
            <p:cNvPr id="27" name="Rectangle 26"/>
            <p:cNvSpPr/>
            <p:nvPr/>
          </p:nvSpPr>
          <p:spPr>
            <a:xfrm>
              <a:off x="127799" y="2434451"/>
              <a:ext cx="11936402" cy="4223523"/>
            </a:xfrm>
            <a:prstGeom prst="rect">
              <a:avLst/>
            </a:prstGeom>
            <a:solidFill>
              <a:srgbClr val="EAF2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925" name="Connecteur droit avec flèche 924"/>
            <p:cNvCxnSpPr/>
            <p:nvPr/>
          </p:nvCxnSpPr>
          <p:spPr>
            <a:xfrm>
              <a:off x="127799" y="2434216"/>
              <a:ext cx="443701" cy="2995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4" name="Groupe 1043"/>
            <p:cNvGrpSpPr>
              <a:grpSpLocks noChangeAspect="1"/>
            </p:cNvGrpSpPr>
            <p:nvPr/>
          </p:nvGrpSpPr>
          <p:grpSpPr>
            <a:xfrm>
              <a:off x="631070" y="2712598"/>
              <a:ext cx="4320000" cy="1139634"/>
              <a:chOff x="631071" y="2712600"/>
              <a:chExt cx="3931195" cy="1037067"/>
            </a:xfrm>
          </p:grpSpPr>
          <p:sp>
            <p:nvSpPr>
              <p:cNvPr id="932" name="Rectangle 931"/>
              <p:cNvSpPr/>
              <p:nvPr/>
            </p:nvSpPr>
            <p:spPr>
              <a:xfrm>
                <a:off x="631071" y="3091945"/>
                <a:ext cx="479973" cy="17999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71808" rIns="36000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100" b="1" dirty="0" smtClean="0"/>
                  <a:t>5’ UTR</a:t>
                </a:r>
                <a:endParaRPr lang="fr-FR" sz="1100" b="1" dirty="0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4082293" y="3091945"/>
                <a:ext cx="479973" cy="17999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71808" rIns="36000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100" b="1" dirty="0" smtClean="0"/>
                  <a:t>3’ UTR</a:t>
                </a:r>
                <a:endParaRPr lang="fr-FR" sz="1100" b="1" dirty="0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1108443" y="3000571"/>
                <a:ext cx="575966" cy="36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400" b="1" dirty="0" smtClean="0"/>
                  <a:t>Exon 1</a:t>
                </a:r>
                <a:endParaRPr lang="fr-FR" sz="1400" b="1" dirty="0"/>
              </a:p>
            </p:txBody>
          </p:sp>
          <p:cxnSp>
            <p:nvCxnSpPr>
              <p:cNvPr id="935" name="Connecteur droit 934"/>
              <p:cNvCxnSpPr>
                <a:stCxn id="952" idx="2"/>
                <a:endCxn id="956" idx="3"/>
              </p:cNvCxnSpPr>
              <p:nvPr/>
            </p:nvCxnSpPr>
            <p:spPr>
              <a:xfrm flipV="1">
                <a:off x="1686618" y="3173586"/>
                <a:ext cx="1881423" cy="707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8" name="Virage 937"/>
              <p:cNvSpPr>
                <a:spLocks/>
              </p:cNvSpPr>
              <p:nvPr/>
            </p:nvSpPr>
            <p:spPr>
              <a:xfrm>
                <a:off x="1300433" y="2712600"/>
                <a:ext cx="191990" cy="287971"/>
              </a:xfrm>
              <a:prstGeom prst="bentArrow">
                <a:avLst>
                  <a:gd name="adj1" fmla="val 19502"/>
                  <a:gd name="adj2" fmla="val 25000"/>
                  <a:gd name="adj3" fmla="val 25000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48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9" name="Groupe 938"/>
              <p:cNvGrpSpPr/>
              <p:nvPr/>
            </p:nvGrpSpPr>
            <p:grpSpPr>
              <a:xfrm>
                <a:off x="3875389" y="2712600"/>
                <a:ext cx="143992" cy="287971"/>
                <a:chOff x="2626519" y="4905375"/>
                <a:chExt cx="108000" cy="216000"/>
              </a:xfrm>
            </p:grpSpPr>
            <p:sp>
              <p:nvSpPr>
                <p:cNvPr id="949" name="Organigramme : Connecteur 948"/>
                <p:cNvSpPr>
                  <a:spLocks noChangeAspect="1"/>
                </p:cNvSpPr>
                <p:nvPr/>
              </p:nvSpPr>
              <p:spPr>
                <a:xfrm>
                  <a:off x="2626519" y="4905375"/>
                  <a:ext cx="108000" cy="108000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4800" b="1"/>
                </a:p>
              </p:txBody>
            </p:sp>
            <p:cxnSp>
              <p:nvCxnSpPr>
                <p:cNvPr id="950" name="Connecteur droit 949"/>
                <p:cNvCxnSpPr>
                  <a:stCxn id="949" idx="4"/>
                </p:cNvCxnSpPr>
                <p:nvPr/>
              </p:nvCxnSpPr>
              <p:spPr>
                <a:xfrm>
                  <a:off x="2680519" y="5013375"/>
                  <a:ext cx="0" cy="1080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2" name="Corde 951"/>
              <p:cNvSpPr/>
              <p:nvPr/>
            </p:nvSpPr>
            <p:spPr>
              <a:xfrm>
                <a:off x="1524434" y="3108660"/>
                <a:ext cx="324000" cy="144000"/>
              </a:xfrm>
              <a:prstGeom prst="chord">
                <a:avLst>
                  <a:gd name="adj1" fmla="val 16204199"/>
                  <a:gd name="adj2" fmla="val 5386651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300" b="1" dirty="0"/>
              </a:p>
            </p:txBody>
          </p:sp>
          <p:sp>
            <p:nvSpPr>
              <p:cNvPr id="955" name="ZoneTexte 954"/>
              <p:cNvSpPr txBox="1"/>
              <p:nvPr/>
            </p:nvSpPr>
            <p:spPr>
              <a:xfrm>
                <a:off x="1619316" y="3061550"/>
                <a:ext cx="261404" cy="231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chemeClr val="bg1"/>
                    </a:solidFill>
                  </a:rPr>
                  <a:t>5’</a:t>
                </a:r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7" name="Corde 956"/>
              <p:cNvSpPr/>
              <p:nvPr/>
            </p:nvSpPr>
            <p:spPr>
              <a:xfrm rot="10800000">
                <a:off x="3338403" y="3108660"/>
                <a:ext cx="324000" cy="144000"/>
              </a:xfrm>
              <a:prstGeom prst="chord">
                <a:avLst>
                  <a:gd name="adj1" fmla="val 16204199"/>
                  <a:gd name="adj2" fmla="val 5386651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300" b="1" dirty="0"/>
              </a:p>
            </p:txBody>
          </p:sp>
          <p:sp>
            <p:nvSpPr>
              <p:cNvPr id="956" name="ZoneTexte 955"/>
              <p:cNvSpPr txBox="1"/>
              <p:nvPr/>
            </p:nvSpPr>
            <p:spPr>
              <a:xfrm>
                <a:off x="3306636" y="3058054"/>
                <a:ext cx="261404" cy="231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chemeClr val="bg1"/>
                    </a:solidFill>
                  </a:rPr>
                  <a:t>3’</a:t>
                </a:r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3505446" y="3000571"/>
                <a:ext cx="575966" cy="360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400" b="1" dirty="0" smtClean="0"/>
                  <a:t>Exon 2</a:t>
                </a:r>
                <a:endParaRPr lang="fr-FR" sz="1400" b="1" dirty="0"/>
              </a:p>
            </p:txBody>
          </p:sp>
          <p:sp>
            <p:nvSpPr>
              <p:cNvPr id="959" name="ZoneTexte 958"/>
              <p:cNvSpPr txBox="1"/>
              <p:nvPr/>
            </p:nvSpPr>
            <p:spPr>
              <a:xfrm>
                <a:off x="2969364" y="3098772"/>
                <a:ext cx="140556" cy="147041"/>
              </a:xfrm>
              <a:prstGeom prst="rect">
                <a:avLst/>
              </a:prstGeom>
              <a:solidFill>
                <a:srgbClr val="EAF2FA"/>
              </a:solidFill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 sz="1050" b="1" dirty="0" smtClean="0"/>
                  <a:t>A</a:t>
                </a:r>
                <a:endParaRPr lang="en-US" sz="1050" b="1" dirty="0"/>
              </a:p>
            </p:txBody>
          </p:sp>
          <p:sp>
            <p:nvSpPr>
              <p:cNvPr id="960" name="ZoneTexte 959"/>
              <p:cNvSpPr txBox="1"/>
              <p:nvPr/>
            </p:nvSpPr>
            <p:spPr>
              <a:xfrm>
                <a:off x="2857043" y="2845211"/>
                <a:ext cx="349154" cy="147041"/>
              </a:xfrm>
              <a:prstGeom prst="rect">
                <a:avLst/>
              </a:prstGeom>
              <a:solidFill>
                <a:srgbClr val="EAF2FA"/>
              </a:solidFill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 sz="1050" b="1" dirty="0" smtClean="0"/>
                  <a:t>2’ OH</a:t>
                </a:r>
                <a:endParaRPr lang="en-US" sz="1050" b="1" dirty="0"/>
              </a:p>
            </p:txBody>
          </p:sp>
          <p:cxnSp>
            <p:nvCxnSpPr>
              <p:cNvPr id="961" name="Connecteur droit 960"/>
              <p:cNvCxnSpPr>
                <a:stCxn id="960" idx="2"/>
                <a:endCxn id="959" idx="0"/>
              </p:cNvCxnSpPr>
              <p:nvPr/>
            </p:nvCxnSpPr>
            <p:spPr>
              <a:xfrm>
                <a:off x="3031620" y="2992252"/>
                <a:ext cx="8023" cy="1065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64" name="ZoneTexte 963"/>
              <p:cNvSpPr txBox="1"/>
              <p:nvPr/>
            </p:nvSpPr>
            <p:spPr>
              <a:xfrm>
                <a:off x="2118587" y="3441583"/>
                <a:ext cx="975542" cy="308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 smtClean="0"/>
                  <a:t>Pré-ARNm</a:t>
                </a:r>
                <a:endParaRPr lang="en-US" sz="1600" b="1" dirty="0"/>
              </a:p>
            </p:txBody>
          </p:sp>
          <p:cxnSp>
            <p:nvCxnSpPr>
              <p:cNvPr id="966" name="Connecteur en arc 965"/>
              <p:cNvCxnSpPr>
                <a:stCxn id="960" idx="0"/>
                <a:endCxn id="955" idx="0"/>
              </p:cNvCxnSpPr>
              <p:nvPr/>
            </p:nvCxnSpPr>
            <p:spPr>
              <a:xfrm rot="16200000" flipH="1" flipV="1">
                <a:off x="2282650" y="2312579"/>
                <a:ext cx="216340" cy="1281601"/>
              </a:xfrm>
              <a:prstGeom prst="curvedConnector3">
                <a:avLst>
                  <a:gd name="adj1" fmla="val -96157"/>
                </a:avLst>
              </a:prstGeom>
              <a:ln w="12700">
                <a:solidFill>
                  <a:srgbClr val="FF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5" name="Groupe 1044"/>
            <p:cNvGrpSpPr>
              <a:grpSpLocks noChangeAspect="1"/>
            </p:cNvGrpSpPr>
            <p:nvPr/>
          </p:nvGrpSpPr>
          <p:grpSpPr>
            <a:xfrm>
              <a:off x="4525146" y="4496827"/>
              <a:ext cx="3312000" cy="1964456"/>
              <a:chOff x="4629922" y="4484250"/>
              <a:chExt cx="2989869" cy="1773388"/>
            </a:xfrm>
          </p:grpSpPr>
          <p:sp>
            <p:nvSpPr>
              <p:cNvPr id="968" name="Rectangle 967"/>
              <p:cNvSpPr/>
              <p:nvPr/>
            </p:nvSpPr>
            <p:spPr>
              <a:xfrm>
                <a:off x="7139818" y="4863595"/>
                <a:ext cx="479973" cy="17999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71808" rIns="36000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100" b="1" dirty="0" smtClean="0"/>
                  <a:t>3’ UTR</a:t>
                </a:r>
                <a:endParaRPr lang="fr-FR" sz="1100" b="1" dirty="0"/>
              </a:p>
            </p:txBody>
          </p:sp>
          <p:cxnSp>
            <p:nvCxnSpPr>
              <p:cNvPr id="970" name="Connecteur droit 969"/>
              <p:cNvCxnSpPr>
                <a:stCxn id="980" idx="3"/>
                <a:endCxn id="978" idx="3"/>
              </p:cNvCxnSpPr>
              <p:nvPr/>
            </p:nvCxnSpPr>
            <p:spPr>
              <a:xfrm>
                <a:off x="6166323" y="4943356"/>
                <a:ext cx="457157" cy="95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72" name="Groupe 971"/>
              <p:cNvGrpSpPr/>
              <p:nvPr/>
            </p:nvGrpSpPr>
            <p:grpSpPr>
              <a:xfrm>
                <a:off x="6932914" y="4484250"/>
                <a:ext cx="143992" cy="287971"/>
                <a:chOff x="2626519" y="4905375"/>
                <a:chExt cx="108000" cy="216000"/>
              </a:xfrm>
            </p:grpSpPr>
            <p:sp>
              <p:nvSpPr>
                <p:cNvPr id="973" name="Organigramme : Connecteur 972"/>
                <p:cNvSpPr>
                  <a:spLocks noChangeAspect="1"/>
                </p:cNvSpPr>
                <p:nvPr/>
              </p:nvSpPr>
              <p:spPr>
                <a:xfrm>
                  <a:off x="2626519" y="4905375"/>
                  <a:ext cx="108000" cy="108000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4800" b="1"/>
                </a:p>
              </p:txBody>
            </p:sp>
            <p:cxnSp>
              <p:nvCxnSpPr>
                <p:cNvPr id="974" name="Connecteur droit 973"/>
                <p:cNvCxnSpPr>
                  <a:stCxn id="973" idx="4"/>
                </p:cNvCxnSpPr>
                <p:nvPr/>
              </p:nvCxnSpPr>
              <p:spPr>
                <a:xfrm>
                  <a:off x="2680519" y="5013375"/>
                  <a:ext cx="0" cy="1080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7" name="Corde 976"/>
              <p:cNvSpPr/>
              <p:nvPr/>
            </p:nvSpPr>
            <p:spPr>
              <a:xfrm rot="10800000">
                <a:off x="6395928" y="4880310"/>
                <a:ext cx="324000" cy="144000"/>
              </a:xfrm>
              <a:prstGeom prst="chord">
                <a:avLst>
                  <a:gd name="adj1" fmla="val 16204199"/>
                  <a:gd name="adj2" fmla="val 5386651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300" b="1" dirty="0"/>
              </a:p>
            </p:txBody>
          </p:sp>
          <p:sp>
            <p:nvSpPr>
              <p:cNvPr id="978" name="ZoneTexte 977"/>
              <p:cNvSpPr txBox="1"/>
              <p:nvPr/>
            </p:nvSpPr>
            <p:spPr>
              <a:xfrm>
                <a:off x="6364161" y="4829704"/>
                <a:ext cx="259319" cy="2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chemeClr val="bg1"/>
                    </a:solidFill>
                  </a:rPr>
                  <a:t>3’</a:t>
                </a:r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6562971" y="4772221"/>
                <a:ext cx="575966" cy="360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400" b="1" dirty="0" smtClean="0"/>
                  <a:t>Exon 2</a:t>
                </a:r>
                <a:endParaRPr lang="fr-FR" sz="1400" b="1" dirty="0"/>
              </a:p>
            </p:txBody>
          </p:sp>
          <p:sp>
            <p:nvSpPr>
              <p:cNvPr id="980" name="ZoneTexte 979"/>
              <p:cNvSpPr txBox="1"/>
              <p:nvPr/>
            </p:nvSpPr>
            <p:spPr>
              <a:xfrm>
                <a:off x="6026889" y="4870422"/>
                <a:ext cx="139434" cy="145867"/>
              </a:xfrm>
              <a:prstGeom prst="rect">
                <a:avLst/>
              </a:prstGeom>
              <a:solidFill>
                <a:srgbClr val="EAF2FA"/>
              </a:solidFill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 sz="1050" b="1" dirty="0" smtClean="0"/>
                  <a:t>A</a:t>
                </a:r>
                <a:endParaRPr lang="en-US" sz="1050" b="1" dirty="0"/>
              </a:p>
            </p:txBody>
          </p:sp>
          <p:cxnSp>
            <p:nvCxnSpPr>
              <p:cNvPr id="984" name="Connecteur en arc 983"/>
              <p:cNvCxnSpPr>
                <a:stCxn id="978" idx="2"/>
                <a:endCxn id="1000" idx="2"/>
              </p:cNvCxnSpPr>
              <p:nvPr/>
            </p:nvCxnSpPr>
            <p:spPr>
              <a:xfrm rot="5400000">
                <a:off x="6040372" y="4924690"/>
                <a:ext cx="319216" cy="587681"/>
              </a:xfrm>
              <a:prstGeom prst="curvedConnector3">
                <a:avLst>
                  <a:gd name="adj1" fmla="val 169993"/>
                </a:avLst>
              </a:prstGeom>
              <a:ln w="12700">
                <a:solidFill>
                  <a:srgbClr val="FF0000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9" name="Connecteur en arc 988"/>
              <p:cNvCxnSpPr>
                <a:stCxn id="980" idx="0"/>
                <a:endCxn id="980" idx="1"/>
              </p:cNvCxnSpPr>
              <p:nvPr/>
            </p:nvCxnSpPr>
            <p:spPr>
              <a:xfrm rot="16200000" flipH="1" flipV="1">
                <a:off x="6025281" y="4872030"/>
                <a:ext cx="72934" cy="69718"/>
              </a:xfrm>
              <a:prstGeom prst="curvedConnector4">
                <a:avLst>
                  <a:gd name="adj1" fmla="val -282949"/>
                  <a:gd name="adj2" fmla="val 39600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5" name="Groupe 1004"/>
              <p:cNvGrpSpPr/>
              <p:nvPr/>
            </p:nvGrpSpPr>
            <p:grpSpPr>
              <a:xfrm>
                <a:off x="4629922" y="5249335"/>
                <a:ext cx="1402520" cy="1008303"/>
                <a:chOff x="4972822" y="5066455"/>
                <a:chExt cx="1402520" cy="1008303"/>
              </a:xfrm>
            </p:grpSpPr>
            <p:sp>
              <p:nvSpPr>
                <p:cNvPr id="967" name="Rectangle 966"/>
                <p:cNvSpPr/>
                <p:nvPr/>
              </p:nvSpPr>
              <p:spPr>
                <a:xfrm rot="19176649">
                  <a:off x="4972822" y="5894760"/>
                  <a:ext cx="479973" cy="179998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36000" tIns="71808" rIns="36000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fr-FR" sz="1100" b="1" dirty="0" smtClean="0"/>
                    <a:t>5’ UTR</a:t>
                  </a:r>
                  <a:endParaRPr lang="fr-FR" sz="1100" b="1" dirty="0"/>
                </a:p>
              </p:txBody>
            </p:sp>
            <p:sp>
              <p:nvSpPr>
                <p:cNvPr id="969" name="Rectangle 968"/>
                <p:cNvSpPr/>
                <p:nvPr/>
              </p:nvSpPr>
              <p:spPr>
                <a:xfrm rot="19176649">
                  <a:off x="5324088" y="5463287"/>
                  <a:ext cx="575966" cy="3600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fr-FR" sz="1400" b="1" dirty="0" smtClean="0"/>
                    <a:t>Exon 1</a:t>
                  </a:r>
                  <a:endParaRPr lang="fr-FR" sz="1400" b="1" dirty="0"/>
                </a:p>
              </p:txBody>
            </p:sp>
            <p:sp>
              <p:nvSpPr>
                <p:cNvPr id="971" name="Virage 970"/>
                <p:cNvSpPr>
                  <a:spLocks/>
                </p:cNvSpPr>
                <p:nvPr/>
              </p:nvSpPr>
              <p:spPr>
                <a:xfrm rot="19176649">
                  <a:off x="5306143" y="5252533"/>
                  <a:ext cx="191990" cy="287971"/>
                </a:xfrm>
                <a:prstGeom prst="bentArrow">
                  <a:avLst>
                    <a:gd name="adj1" fmla="val 19502"/>
                    <a:gd name="adj2" fmla="val 25000"/>
                    <a:gd name="adj3" fmla="val 25000"/>
                    <a:gd name="adj4" fmla="val 43750"/>
                  </a:avLst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48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5" name="Corde 974"/>
                <p:cNvSpPr/>
                <p:nvPr/>
              </p:nvSpPr>
              <p:spPr>
                <a:xfrm rot="19176649">
                  <a:off x="5671017" y="5383436"/>
                  <a:ext cx="324000" cy="144000"/>
                </a:xfrm>
                <a:prstGeom prst="chord">
                  <a:avLst>
                    <a:gd name="adj1" fmla="val 16204199"/>
                    <a:gd name="adj2" fmla="val 5386651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300" b="1" dirty="0"/>
                </a:p>
              </p:txBody>
            </p:sp>
            <p:sp>
              <p:nvSpPr>
                <p:cNvPr id="976" name="ZoneTexte 975"/>
                <p:cNvSpPr txBox="1"/>
                <p:nvPr/>
              </p:nvSpPr>
              <p:spPr>
                <a:xfrm rot="19176649">
                  <a:off x="5762393" y="5295853"/>
                  <a:ext cx="259319" cy="2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b="1" dirty="0" smtClean="0">
                      <a:solidFill>
                        <a:schemeClr val="bg1"/>
                      </a:solidFill>
                    </a:rPr>
                    <a:t>5’</a:t>
                  </a:r>
                  <a:endParaRPr lang="en-US" sz="10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0" name="ZoneTexte 999"/>
                <p:cNvSpPr txBox="1"/>
                <p:nvPr/>
              </p:nvSpPr>
              <p:spPr>
                <a:xfrm rot="19200000">
                  <a:off x="6028974" y="5066455"/>
                  <a:ext cx="346368" cy="145867"/>
                </a:xfrm>
                <a:prstGeom prst="rect">
                  <a:avLst/>
                </a:prstGeom>
                <a:solidFill>
                  <a:srgbClr val="EAF2FA"/>
                </a:solidFill>
              </p:spPr>
              <p:txBody>
                <a:bodyPr wrap="none" lIns="36000" tIns="0" rIns="36000" bIns="0" rtlCol="0">
                  <a:spAutoFit/>
                </a:bodyPr>
                <a:lstStyle/>
                <a:p>
                  <a:r>
                    <a:rPr lang="en-US" sz="1050" b="1" dirty="0" smtClean="0"/>
                    <a:t>3’ OH</a:t>
                  </a:r>
                  <a:endParaRPr lang="en-US" sz="1050" b="1" dirty="0"/>
                </a:p>
              </p:txBody>
            </p:sp>
            <p:cxnSp>
              <p:nvCxnSpPr>
                <p:cNvPr id="1001" name="Connecteur droit 1000"/>
                <p:cNvCxnSpPr>
                  <a:stCxn id="1000" idx="1"/>
                  <a:endCxn id="976" idx="3"/>
                </p:cNvCxnSpPr>
                <p:nvPr/>
              </p:nvCxnSpPr>
              <p:spPr>
                <a:xfrm flipH="1">
                  <a:off x="5990809" y="5250709"/>
                  <a:ext cx="78683" cy="75738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09" name="Connecteur droit avec flèche 1008"/>
            <p:cNvCxnSpPr/>
            <p:nvPr/>
          </p:nvCxnSpPr>
          <p:spPr>
            <a:xfrm>
              <a:off x="3276734" y="4229100"/>
              <a:ext cx="994005" cy="6091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necteur droit avec flèche 1028"/>
            <p:cNvCxnSpPr/>
            <p:nvPr/>
          </p:nvCxnSpPr>
          <p:spPr>
            <a:xfrm flipV="1">
              <a:off x="11621400" y="2436631"/>
              <a:ext cx="442800" cy="2988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onnecteur droit avec flèche 1038"/>
            <p:cNvCxnSpPr/>
            <p:nvPr/>
          </p:nvCxnSpPr>
          <p:spPr>
            <a:xfrm flipV="1">
              <a:off x="8237294" y="4229100"/>
              <a:ext cx="1031493" cy="7861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0" name="Groupe 1049"/>
            <p:cNvGrpSpPr>
              <a:grpSpLocks noChangeAspect="1"/>
            </p:cNvGrpSpPr>
            <p:nvPr/>
          </p:nvGrpSpPr>
          <p:grpSpPr>
            <a:xfrm>
              <a:off x="9323364" y="2711128"/>
              <a:ext cx="2592000" cy="3179072"/>
              <a:chOff x="9323364" y="2711128"/>
              <a:chExt cx="2110158" cy="2588101"/>
            </a:xfrm>
          </p:grpSpPr>
          <p:sp>
            <p:nvSpPr>
              <p:cNvPr id="1011" name="Rectangle 1010"/>
              <p:cNvSpPr/>
              <p:nvPr/>
            </p:nvSpPr>
            <p:spPr>
              <a:xfrm>
                <a:off x="9323364" y="3090473"/>
                <a:ext cx="479973" cy="17999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71808" rIns="36000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100" b="1" dirty="0" smtClean="0"/>
                  <a:t>5’ UTR</a:t>
                </a:r>
                <a:endParaRPr lang="fr-FR" sz="1100" b="1" dirty="0"/>
              </a:p>
            </p:txBody>
          </p:sp>
          <p:sp>
            <p:nvSpPr>
              <p:cNvPr id="1012" name="Rectangle 1011"/>
              <p:cNvSpPr/>
              <p:nvPr/>
            </p:nvSpPr>
            <p:spPr>
              <a:xfrm>
                <a:off x="10953549" y="3090473"/>
                <a:ext cx="479973" cy="17999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71808" rIns="36000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100" b="1" dirty="0" smtClean="0"/>
                  <a:t>3’ UTR</a:t>
                </a:r>
                <a:endParaRPr lang="fr-FR" sz="1100" b="1" dirty="0"/>
              </a:p>
            </p:txBody>
          </p:sp>
          <p:sp>
            <p:nvSpPr>
              <p:cNvPr id="1013" name="Rectangle 1012"/>
              <p:cNvSpPr/>
              <p:nvPr/>
            </p:nvSpPr>
            <p:spPr>
              <a:xfrm>
                <a:off x="9800736" y="2999099"/>
                <a:ext cx="575966" cy="36000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400" b="1" dirty="0" smtClean="0"/>
                  <a:t>Exon 1</a:t>
                </a:r>
                <a:endParaRPr lang="fr-FR" sz="1400" b="1" dirty="0"/>
              </a:p>
            </p:txBody>
          </p:sp>
          <p:sp>
            <p:nvSpPr>
              <p:cNvPr id="1015" name="Virage 1014"/>
              <p:cNvSpPr>
                <a:spLocks/>
              </p:cNvSpPr>
              <p:nvPr/>
            </p:nvSpPr>
            <p:spPr>
              <a:xfrm>
                <a:off x="9992726" y="2711128"/>
                <a:ext cx="191990" cy="287971"/>
              </a:xfrm>
              <a:prstGeom prst="bentArrow">
                <a:avLst>
                  <a:gd name="adj1" fmla="val 19502"/>
                  <a:gd name="adj2" fmla="val 25000"/>
                  <a:gd name="adj3" fmla="val 25000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480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16" name="Groupe 1015"/>
              <p:cNvGrpSpPr/>
              <p:nvPr/>
            </p:nvGrpSpPr>
            <p:grpSpPr>
              <a:xfrm>
                <a:off x="10746645" y="2711128"/>
                <a:ext cx="143992" cy="287971"/>
                <a:chOff x="2626519" y="4905375"/>
                <a:chExt cx="108000" cy="216000"/>
              </a:xfrm>
            </p:grpSpPr>
            <p:sp>
              <p:nvSpPr>
                <p:cNvPr id="1017" name="Organigramme : Connecteur 1016"/>
                <p:cNvSpPr>
                  <a:spLocks noChangeAspect="1"/>
                </p:cNvSpPr>
                <p:nvPr/>
              </p:nvSpPr>
              <p:spPr>
                <a:xfrm>
                  <a:off x="2626519" y="4905375"/>
                  <a:ext cx="108000" cy="108000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4800" b="1"/>
                </a:p>
              </p:txBody>
            </p:sp>
            <p:cxnSp>
              <p:nvCxnSpPr>
                <p:cNvPr id="1018" name="Connecteur droit 1017"/>
                <p:cNvCxnSpPr>
                  <a:stCxn id="1017" idx="4"/>
                </p:cNvCxnSpPr>
                <p:nvPr/>
              </p:nvCxnSpPr>
              <p:spPr>
                <a:xfrm>
                  <a:off x="2680519" y="5013375"/>
                  <a:ext cx="0" cy="1080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3" name="Rectangle 1022"/>
              <p:cNvSpPr/>
              <p:nvPr/>
            </p:nvSpPr>
            <p:spPr>
              <a:xfrm>
                <a:off x="10376702" y="2999099"/>
                <a:ext cx="575966" cy="360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400" b="1" dirty="0" smtClean="0"/>
                  <a:t>Exon 2</a:t>
                </a:r>
                <a:endParaRPr lang="fr-FR" sz="1400" b="1" dirty="0"/>
              </a:p>
            </p:txBody>
          </p:sp>
          <p:cxnSp>
            <p:nvCxnSpPr>
              <p:cNvPr id="1031" name="Connecteur droit 1030"/>
              <p:cNvCxnSpPr>
                <a:stCxn id="1033" idx="3"/>
                <a:endCxn id="1032" idx="3"/>
              </p:cNvCxnSpPr>
              <p:nvPr/>
            </p:nvCxnSpPr>
            <p:spPr>
              <a:xfrm>
                <a:off x="10395048" y="4762702"/>
                <a:ext cx="468648" cy="12374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33" name="ZoneTexte 1032"/>
              <p:cNvSpPr txBox="1"/>
              <p:nvPr/>
            </p:nvSpPr>
            <p:spPr>
              <a:xfrm>
                <a:off x="10269304" y="4696928"/>
                <a:ext cx="125744" cy="131546"/>
              </a:xfrm>
              <a:prstGeom prst="rect">
                <a:avLst/>
              </a:prstGeom>
              <a:solidFill>
                <a:srgbClr val="EAF2FA"/>
              </a:solidFill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 sz="1050" b="1" dirty="0" smtClean="0"/>
                  <a:t>A</a:t>
                </a:r>
                <a:endParaRPr lang="en-US" sz="1050" b="1" dirty="0"/>
              </a:p>
            </p:txBody>
          </p:sp>
          <p:cxnSp>
            <p:nvCxnSpPr>
              <p:cNvPr id="1034" name="Connecteur en arc 1033"/>
              <p:cNvCxnSpPr>
                <a:stCxn id="1033" idx="0"/>
                <a:endCxn id="1033" idx="1"/>
              </p:cNvCxnSpPr>
              <p:nvPr/>
            </p:nvCxnSpPr>
            <p:spPr>
              <a:xfrm rot="16200000" flipH="1" flipV="1">
                <a:off x="10267854" y="4698378"/>
                <a:ext cx="65773" cy="62872"/>
              </a:xfrm>
              <a:prstGeom prst="curvedConnector4">
                <a:avLst>
                  <a:gd name="adj1" fmla="val -282949"/>
                  <a:gd name="adj2" fmla="val 396003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5" name="Corde 1034"/>
              <p:cNvSpPr/>
              <p:nvPr/>
            </p:nvSpPr>
            <p:spPr>
              <a:xfrm rot="10800000">
                <a:off x="10641352" y="4701872"/>
                <a:ext cx="324000" cy="144000"/>
              </a:xfrm>
              <a:prstGeom prst="chord">
                <a:avLst>
                  <a:gd name="adj1" fmla="val 16204199"/>
                  <a:gd name="adj2" fmla="val 5386651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300" b="1" dirty="0"/>
              </a:p>
            </p:txBody>
          </p:sp>
          <p:sp>
            <p:nvSpPr>
              <p:cNvPr id="1032" name="ZoneTexte 1031"/>
              <p:cNvSpPr txBox="1"/>
              <p:nvPr/>
            </p:nvSpPr>
            <p:spPr>
              <a:xfrm>
                <a:off x="10629838" y="4671719"/>
                <a:ext cx="233858" cy="206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 smtClean="0">
                    <a:solidFill>
                      <a:schemeClr val="bg1"/>
                    </a:solidFill>
                  </a:rPr>
                  <a:t>3’</a:t>
                </a:r>
                <a:endParaRPr lang="en-US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7" name="ZoneTexte 1036"/>
              <p:cNvSpPr txBox="1"/>
              <p:nvPr/>
            </p:nvSpPr>
            <p:spPr>
              <a:xfrm>
                <a:off x="10891775" y="4691985"/>
                <a:ext cx="312360" cy="131546"/>
              </a:xfrm>
              <a:prstGeom prst="rect">
                <a:avLst/>
              </a:prstGeom>
              <a:solidFill>
                <a:srgbClr val="EAF2FA"/>
              </a:solidFill>
            </p:spPr>
            <p:txBody>
              <a:bodyPr wrap="none" lIns="36000" tIns="0" rIns="36000" bIns="0" rtlCol="0">
                <a:spAutoFit/>
              </a:bodyPr>
              <a:lstStyle/>
              <a:p>
                <a:r>
                  <a:rPr lang="en-US" sz="1050" b="1" dirty="0" smtClean="0"/>
                  <a:t>3’ OH</a:t>
                </a:r>
                <a:endParaRPr lang="en-US" sz="1050" b="1" dirty="0"/>
              </a:p>
            </p:txBody>
          </p:sp>
          <p:sp>
            <p:nvSpPr>
              <p:cNvPr id="1038" name="Plus 1037"/>
              <p:cNvSpPr>
                <a:spLocks noChangeAspect="1"/>
              </p:cNvSpPr>
              <p:nvPr/>
            </p:nvSpPr>
            <p:spPr>
              <a:xfrm>
                <a:off x="10232455" y="3744523"/>
                <a:ext cx="288000" cy="288000"/>
              </a:xfrm>
              <a:prstGeom prst="mathPlus">
                <a:avLst>
                  <a:gd name="adj1" fmla="val 6853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/>
              </a:p>
            </p:txBody>
          </p:sp>
          <p:sp>
            <p:nvSpPr>
              <p:cNvPr id="1042" name="ZoneTexte 1041"/>
              <p:cNvSpPr txBox="1"/>
              <p:nvPr/>
            </p:nvSpPr>
            <p:spPr>
              <a:xfrm>
                <a:off x="10054091" y="3441582"/>
                <a:ext cx="591431" cy="275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 smtClean="0"/>
                  <a:t>ARNm</a:t>
                </a:r>
                <a:endParaRPr lang="en-US" sz="1600" b="1" dirty="0"/>
              </a:p>
            </p:txBody>
          </p:sp>
          <p:sp>
            <p:nvSpPr>
              <p:cNvPr id="1043" name="ZoneTexte 1042"/>
              <p:cNvSpPr txBox="1"/>
              <p:nvPr/>
            </p:nvSpPr>
            <p:spPr>
              <a:xfrm>
                <a:off x="9906614" y="5023610"/>
                <a:ext cx="839383" cy="275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ARN lasso</a:t>
                </a:r>
                <a:endParaRPr lang="en-US" sz="1600" b="1" dirty="0"/>
              </a:p>
            </p:txBody>
          </p:sp>
        </p:grpSp>
      </p:grp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3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1543383" y="1446987"/>
            <a:ext cx="9105235" cy="4789457"/>
            <a:chOff x="1543383" y="1446987"/>
            <a:chExt cx="9105235" cy="4789457"/>
          </a:xfrm>
        </p:grpSpPr>
        <p:sp>
          <p:nvSpPr>
            <p:cNvPr id="4" name="Flèche vers le bas 3"/>
            <p:cNvSpPr/>
            <p:nvPr/>
          </p:nvSpPr>
          <p:spPr>
            <a:xfrm>
              <a:off x="7801492" y="4361475"/>
              <a:ext cx="360000" cy="4320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Cylindre 4"/>
            <p:cNvSpPr/>
            <p:nvPr/>
          </p:nvSpPr>
          <p:spPr>
            <a:xfrm rot="5400000">
              <a:off x="5182233" y="-1996513"/>
              <a:ext cx="169670" cy="7164001"/>
            </a:xfrm>
            <a:prstGeom prst="can">
              <a:avLst/>
            </a:prstGeom>
            <a:gradFill>
              <a:gsLst>
                <a:gs pos="0">
                  <a:srgbClr val="00B050"/>
                </a:gs>
                <a:gs pos="50000">
                  <a:srgbClr val="92D050"/>
                </a:gs>
                <a:gs pos="100000">
                  <a:srgbClr val="00B050"/>
                </a:gs>
              </a:gsLst>
              <a:lin ang="0" scaled="0"/>
            </a:gradFill>
            <a:ln w="158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Cylindre 5"/>
            <p:cNvSpPr/>
            <p:nvPr/>
          </p:nvSpPr>
          <p:spPr>
            <a:xfrm rot="5400000">
              <a:off x="1962604" y="2259214"/>
              <a:ext cx="169670" cy="720080"/>
            </a:xfrm>
            <a:prstGeom prst="can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0" scaled="0"/>
              <a:tileRect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Cylindre 6"/>
            <p:cNvSpPr/>
            <p:nvPr/>
          </p:nvSpPr>
          <p:spPr>
            <a:xfrm rot="5400000">
              <a:off x="3980445" y="2259214"/>
              <a:ext cx="169670" cy="720080"/>
            </a:xfrm>
            <a:prstGeom prst="can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  <a:lin ang="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Cylindre 7"/>
            <p:cNvSpPr/>
            <p:nvPr/>
          </p:nvSpPr>
          <p:spPr>
            <a:xfrm rot="5400000">
              <a:off x="6290577" y="2259214"/>
              <a:ext cx="169670" cy="720080"/>
            </a:xfrm>
            <a:prstGeom prst="can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  <a:lin ang="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Cylindre 8"/>
            <p:cNvSpPr/>
            <p:nvPr/>
          </p:nvSpPr>
          <p:spPr>
            <a:xfrm rot="5400000">
              <a:off x="8421422" y="2259214"/>
              <a:ext cx="169670" cy="720080"/>
            </a:xfrm>
            <a:prstGeom prst="can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  <a:lin ang="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9"/>
            <p:cNvCxnSpPr>
              <a:stCxn id="6" idx="1"/>
              <a:endCxn id="7" idx="3"/>
            </p:cNvCxnSpPr>
            <p:nvPr/>
          </p:nvCxnSpPr>
          <p:spPr>
            <a:xfrm>
              <a:off x="2407479" y="2619254"/>
              <a:ext cx="1297761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>
              <a:stCxn id="7" idx="1"/>
              <a:endCxn id="8" idx="3"/>
            </p:cNvCxnSpPr>
            <p:nvPr/>
          </p:nvCxnSpPr>
          <p:spPr>
            <a:xfrm>
              <a:off x="4425320" y="2619254"/>
              <a:ext cx="159005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>
              <a:stCxn id="8" idx="1"/>
              <a:endCxn id="9" idx="3"/>
            </p:cNvCxnSpPr>
            <p:nvPr/>
          </p:nvCxnSpPr>
          <p:spPr>
            <a:xfrm>
              <a:off x="6735452" y="2619254"/>
              <a:ext cx="141076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Flèche vers le bas 12"/>
            <p:cNvSpPr/>
            <p:nvPr/>
          </p:nvSpPr>
          <p:spPr>
            <a:xfrm>
              <a:off x="5051258" y="1863433"/>
              <a:ext cx="432048" cy="50405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lèche vers le bas 13"/>
            <p:cNvSpPr/>
            <p:nvPr/>
          </p:nvSpPr>
          <p:spPr>
            <a:xfrm>
              <a:off x="5051044" y="2886372"/>
              <a:ext cx="432048" cy="86409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Cylindre 14"/>
            <p:cNvSpPr/>
            <p:nvPr/>
          </p:nvSpPr>
          <p:spPr>
            <a:xfrm rot="5400000">
              <a:off x="4192520" y="3821947"/>
              <a:ext cx="169670" cy="720080"/>
            </a:xfrm>
            <a:prstGeom prst="can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0" scaled="0"/>
              <a:tileRect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Cylindre 15"/>
            <p:cNvSpPr/>
            <p:nvPr/>
          </p:nvSpPr>
          <p:spPr>
            <a:xfrm rot="5400000">
              <a:off x="4872665" y="3821947"/>
              <a:ext cx="169670" cy="720080"/>
            </a:xfrm>
            <a:prstGeom prst="can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  <a:lin ang="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Cylindre 16"/>
            <p:cNvSpPr/>
            <p:nvPr/>
          </p:nvSpPr>
          <p:spPr>
            <a:xfrm rot="5400000">
              <a:off x="5549001" y="3821947"/>
              <a:ext cx="169670" cy="720080"/>
            </a:xfrm>
            <a:prstGeom prst="can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  <a:lin ang="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Cylindre 17"/>
            <p:cNvSpPr/>
            <p:nvPr/>
          </p:nvSpPr>
          <p:spPr>
            <a:xfrm rot="5400000">
              <a:off x="6229257" y="3821947"/>
              <a:ext cx="169670" cy="720080"/>
            </a:xfrm>
            <a:prstGeom prst="can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  <a:lin ang="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Flèche vers le bas 18"/>
            <p:cNvSpPr/>
            <p:nvPr/>
          </p:nvSpPr>
          <p:spPr>
            <a:xfrm rot="2700000">
              <a:off x="3243035" y="2886371"/>
              <a:ext cx="432048" cy="86409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Flèche vers le bas 19"/>
            <p:cNvSpPr/>
            <p:nvPr/>
          </p:nvSpPr>
          <p:spPr>
            <a:xfrm rot="18900000">
              <a:off x="6916364" y="2886372"/>
              <a:ext cx="432048" cy="86409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Cylindre 20"/>
            <p:cNvSpPr/>
            <p:nvPr/>
          </p:nvSpPr>
          <p:spPr>
            <a:xfrm rot="5400000">
              <a:off x="1818588" y="3826632"/>
              <a:ext cx="169670" cy="720080"/>
            </a:xfrm>
            <a:prstGeom prst="can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0" scaled="0"/>
              <a:tileRect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Cylindre 21"/>
            <p:cNvSpPr/>
            <p:nvPr/>
          </p:nvSpPr>
          <p:spPr>
            <a:xfrm rot="5400000">
              <a:off x="2498733" y="3826632"/>
              <a:ext cx="169670" cy="720080"/>
            </a:xfrm>
            <a:prstGeom prst="can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  <a:lin ang="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Cylindre 22"/>
            <p:cNvSpPr/>
            <p:nvPr/>
          </p:nvSpPr>
          <p:spPr>
            <a:xfrm rot="5400000">
              <a:off x="3184408" y="3826632"/>
              <a:ext cx="169670" cy="720080"/>
            </a:xfrm>
            <a:prstGeom prst="can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  <a:lin ang="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Cylindre 23"/>
            <p:cNvSpPr/>
            <p:nvPr/>
          </p:nvSpPr>
          <p:spPr>
            <a:xfrm rot="5400000">
              <a:off x="7229523" y="3826632"/>
              <a:ext cx="169670" cy="720080"/>
            </a:xfrm>
            <a:prstGeom prst="can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0" scaled="0"/>
              <a:tileRect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Cylindre 24"/>
            <p:cNvSpPr/>
            <p:nvPr/>
          </p:nvSpPr>
          <p:spPr>
            <a:xfrm rot="5400000">
              <a:off x="7919741" y="3826632"/>
              <a:ext cx="169670" cy="720080"/>
            </a:xfrm>
            <a:prstGeom prst="can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  <a:lin ang="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Cylindre 25"/>
            <p:cNvSpPr/>
            <p:nvPr/>
          </p:nvSpPr>
          <p:spPr>
            <a:xfrm rot="5400000">
              <a:off x="8599997" y="3826632"/>
              <a:ext cx="169670" cy="720080"/>
            </a:xfrm>
            <a:prstGeom prst="can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  <a:lin ang="0" scaled="0"/>
            </a:gradFill>
            <a:ln w="19050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8849070" y="1446987"/>
              <a:ext cx="1404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ADN génomique</a:t>
              </a:r>
              <a:endParaRPr lang="fr-FR" sz="1200" dirty="0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8849068" y="2480754"/>
              <a:ext cx="16037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ARN pré-messager</a:t>
              </a:r>
              <a:endParaRPr lang="fr-FR" sz="1200" dirty="0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9044872" y="4048172"/>
              <a:ext cx="16037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ARN messager</a:t>
              </a:r>
              <a:endParaRPr lang="fr-FR" sz="1200" dirty="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5536701" y="1976961"/>
              <a:ext cx="1404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Transcription</a:t>
              </a:r>
              <a:endParaRPr lang="fr-FR" sz="1200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7508068" y="3179919"/>
              <a:ext cx="1404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Épissage</a:t>
              </a:r>
              <a:endParaRPr lang="fr-FR" sz="1200" dirty="0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4288075" y="3783004"/>
              <a:ext cx="1933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Transcrit physiologique</a:t>
              </a:r>
              <a:endParaRPr lang="fr-FR" sz="1200" dirty="0"/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1616820" y="3783004"/>
              <a:ext cx="1933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Transcrit alternatif </a:t>
              </a:r>
              <a:r>
                <a:rPr lang="fr-FR" sz="1200" b="1" dirty="0" smtClean="0"/>
                <a:t>A</a:t>
              </a:r>
              <a:endParaRPr lang="fr-FR" sz="1200" b="1" dirty="0"/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4300534" y="5774779"/>
              <a:ext cx="1933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Fonction physiologique</a:t>
              </a:r>
              <a:endParaRPr lang="fr-FR" sz="1200" dirty="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1607654" y="5774778"/>
              <a:ext cx="193349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Fonction alternative</a:t>
              </a:r>
              <a:endParaRPr lang="fr-FR" sz="1200" dirty="0"/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7084708" y="5774779"/>
              <a:ext cx="1933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Non fonctionnelle/ Dégradée</a:t>
              </a:r>
              <a:endParaRPr lang="fr-FR" sz="1200" dirty="0"/>
            </a:p>
          </p:txBody>
        </p:sp>
        <p:sp>
          <p:nvSpPr>
            <p:cNvPr id="76" name="Ellipse 75"/>
            <p:cNvSpPr>
              <a:spLocks noChangeAspect="1"/>
            </p:cNvSpPr>
            <p:nvPr/>
          </p:nvSpPr>
          <p:spPr>
            <a:xfrm>
              <a:off x="5229996" y="5272652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/>
            <p:cNvSpPr>
              <a:spLocks noChangeAspect="1"/>
            </p:cNvSpPr>
            <p:nvPr/>
          </p:nvSpPr>
          <p:spPr>
            <a:xfrm>
              <a:off x="5303247" y="5203882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/>
            <p:cNvSpPr>
              <a:spLocks noChangeAspect="1"/>
            </p:cNvSpPr>
            <p:nvPr/>
          </p:nvSpPr>
          <p:spPr>
            <a:xfrm>
              <a:off x="5318568" y="5289654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/>
            <p:cNvSpPr>
              <a:spLocks noChangeAspect="1"/>
            </p:cNvSpPr>
            <p:nvPr/>
          </p:nvSpPr>
          <p:spPr>
            <a:xfrm>
              <a:off x="5304909" y="5121495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Ellipse 79"/>
            <p:cNvSpPr>
              <a:spLocks noChangeAspect="1"/>
            </p:cNvSpPr>
            <p:nvPr/>
          </p:nvSpPr>
          <p:spPr>
            <a:xfrm>
              <a:off x="5252374" y="4942637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Ellipse 80"/>
            <p:cNvSpPr>
              <a:spLocks noChangeAspect="1"/>
            </p:cNvSpPr>
            <p:nvPr/>
          </p:nvSpPr>
          <p:spPr>
            <a:xfrm>
              <a:off x="5309130" y="5031537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Ellipse 81"/>
            <p:cNvSpPr>
              <a:spLocks noChangeAspect="1"/>
            </p:cNvSpPr>
            <p:nvPr/>
          </p:nvSpPr>
          <p:spPr>
            <a:xfrm>
              <a:off x="5341961" y="4918331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/>
            <p:cNvSpPr>
              <a:spLocks noChangeAspect="1"/>
            </p:cNvSpPr>
            <p:nvPr/>
          </p:nvSpPr>
          <p:spPr>
            <a:xfrm>
              <a:off x="5393951" y="5004986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83"/>
            <p:cNvSpPr>
              <a:spLocks noChangeAspect="1"/>
            </p:cNvSpPr>
            <p:nvPr/>
          </p:nvSpPr>
          <p:spPr>
            <a:xfrm>
              <a:off x="5364964" y="5102894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/>
            <p:cNvSpPr>
              <a:spLocks noChangeAspect="1"/>
            </p:cNvSpPr>
            <p:nvPr/>
          </p:nvSpPr>
          <p:spPr>
            <a:xfrm>
              <a:off x="5449961" y="5071458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Ellipse 85"/>
            <p:cNvSpPr>
              <a:spLocks noChangeAspect="1"/>
            </p:cNvSpPr>
            <p:nvPr/>
          </p:nvSpPr>
          <p:spPr>
            <a:xfrm>
              <a:off x="5376535" y="5220986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/>
            <p:cNvSpPr>
              <a:spLocks noChangeAspect="1"/>
            </p:cNvSpPr>
            <p:nvPr/>
          </p:nvSpPr>
          <p:spPr>
            <a:xfrm>
              <a:off x="5437861" y="5166986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Ellipse 87"/>
            <p:cNvSpPr>
              <a:spLocks noChangeAspect="1"/>
            </p:cNvSpPr>
            <p:nvPr/>
          </p:nvSpPr>
          <p:spPr>
            <a:xfrm>
              <a:off x="5436396" y="5266743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/>
            <p:cNvSpPr>
              <a:spLocks noChangeAspect="1"/>
            </p:cNvSpPr>
            <p:nvPr/>
          </p:nvSpPr>
          <p:spPr>
            <a:xfrm>
              <a:off x="5428033" y="4936120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/>
            <p:cNvSpPr>
              <a:spLocks noChangeAspect="1"/>
            </p:cNvSpPr>
            <p:nvPr/>
          </p:nvSpPr>
          <p:spPr>
            <a:xfrm>
              <a:off x="5505426" y="5004986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/>
            <p:cNvSpPr>
              <a:spLocks noChangeAspect="1"/>
            </p:cNvSpPr>
            <p:nvPr/>
          </p:nvSpPr>
          <p:spPr>
            <a:xfrm>
              <a:off x="5505426" y="5130917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/>
            <p:cNvSpPr>
              <a:spLocks noChangeAspect="1"/>
            </p:cNvSpPr>
            <p:nvPr/>
          </p:nvSpPr>
          <p:spPr>
            <a:xfrm>
              <a:off x="5505557" y="5220986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Ellipse 92"/>
            <p:cNvSpPr>
              <a:spLocks noChangeAspect="1"/>
            </p:cNvSpPr>
            <p:nvPr/>
          </p:nvSpPr>
          <p:spPr>
            <a:xfrm>
              <a:off x="5503961" y="5299364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Ellipse 93"/>
            <p:cNvSpPr>
              <a:spLocks noChangeAspect="1"/>
            </p:cNvSpPr>
            <p:nvPr/>
          </p:nvSpPr>
          <p:spPr>
            <a:xfrm>
              <a:off x="5559426" y="5062114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Ellipse 94"/>
            <p:cNvSpPr>
              <a:spLocks noChangeAspect="1"/>
            </p:cNvSpPr>
            <p:nvPr/>
          </p:nvSpPr>
          <p:spPr>
            <a:xfrm>
              <a:off x="5509524" y="4936120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Ellipse 95"/>
            <p:cNvSpPr>
              <a:spLocks noChangeAspect="1"/>
            </p:cNvSpPr>
            <p:nvPr/>
          </p:nvSpPr>
          <p:spPr>
            <a:xfrm>
              <a:off x="5557961" y="5170114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/>
            <p:cNvSpPr>
              <a:spLocks noChangeAspect="1"/>
            </p:cNvSpPr>
            <p:nvPr/>
          </p:nvSpPr>
          <p:spPr>
            <a:xfrm>
              <a:off x="2169470" y="4974463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Ellipse 114"/>
            <p:cNvSpPr>
              <a:spLocks noChangeAspect="1"/>
            </p:cNvSpPr>
            <p:nvPr/>
          </p:nvSpPr>
          <p:spPr>
            <a:xfrm>
              <a:off x="2209435" y="5070707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Ellipse 115"/>
            <p:cNvSpPr>
              <a:spLocks noChangeAspect="1"/>
            </p:cNvSpPr>
            <p:nvPr/>
          </p:nvSpPr>
          <p:spPr>
            <a:xfrm>
              <a:off x="2115471" y="5066739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/>
            <p:cNvSpPr>
              <a:spLocks noChangeAspect="1"/>
            </p:cNvSpPr>
            <p:nvPr/>
          </p:nvSpPr>
          <p:spPr>
            <a:xfrm>
              <a:off x="2133153" y="4898850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/>
            <p:cNvSpPr>
              <a:spLocks noChangeAspect="1"/>
            </p:cNvSpPr>
            <p:nvPr/>
          </p:nvSpPr>
          <p:spPr>
            <a:xfrm>
              <a:off x="2267871" y="498956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Ellipse 118"/>
            <p:cNvSpPr>
              <a:spLocks noChangeAspect="1"/>
            </p:cNvSpPr>
            <p:nvPr/>
          </p:nvSpPr>
          <p:spPr>
            <a:xfrm>
              <a:off x="2371696" y="504356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Ellipse 119"/>
            <p:cNvSpPr>
              <a:spLocks noChangeAspect="1"/>
            </p:cNvSpPr>
            <p:nvPr/>
          </p:nvSpPr>
          <p:spPr>
            <a:xfrm>
              <a:off x="2308733" y="5078082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Ellipse 120"/>
            <p:cNvSpPr>
              <a:spLocks noChangeAspect="1"/>
            </p:cNvSpPr>
            <p:nvPr/>
          </p:nvSpPr>
          <p:spPr>
            <a:xfrm>
              <a:off x="2159871" y="515689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Ellipse 121"/>
            <p:cNvSpPr>
              <a:spLocks noChangeAspect="1"/>
            </p:cNvSpPr>
            <p:nvPr/>
          </p:nvSpPr>
          <p:spPr>
            <a:xfrm>
              <a:off x="2263435" y="5159506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Ellipse 122"/>
            <p:cNvSpPr>
              <a:spLocks noChangeAspect="1"/>
            </p:cNvSpPr>
            <p:nvPr/>
          </p:nvSpPr>
          <p:spPr>
            <a:xfrm>
              <a:off x="2079153" y="497528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Ellipse 123"/>
            <p:cNvSpPr>
              <a:spLocks noChangeAspect="1"/>
            </p:cNvSpPr>
            <p:nvPr/>
          </p:nvSpPr>
          <p:spPr>
            <a:xfrm>
              <a:off x="2223913" y="4890426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/>
            <p:cNvSpPr>
              <a:spLocks noChangeAspect="1"/>
            </p:cNvSpPr>
            <p:nvPr/>
          </p:nvSpPr>
          <p:spPr>
            <a:xfrm>
              <a:off x="2301019" y="4925186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Ellipse 125"/>
            <p:cNvSpPr>
              <a:spLocks noChangeAspect="1"/>
            </p:cNvSpPr>
            <p:nvPr/>
          </p:nvSpPr>
          <p:spPr>
            <a:xfrm>
              <a:off x="2375871" y="4952850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Ellipse 126"/>
            <p:cNvSpPr>
              <a:spLocks noChangeAspect="1"/>
            </p:cNvSpPr>
            <p:nvPr/>
          </p:nvSpPr>
          <p:spPr>
            <a:xfrm>
              <a:off x="2375871" y="5147633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Ellipse 127"/>
            <p:cNvSpPr>
              <a:spLocks noChangeAspect="1"/>
            </p:cNvSpPr>
            <p:nvPr/>
          </p:nvSpPr>
          <p:spPr>
            <a:xfrm>
              <a:off x="2331913" y="5236053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Ellipse 128"/>
            <p:cNvSpPr>
              <a:spLocks noChangeAspect="1"/>
            </p:cNvSpPr>
            <p:nvPr/>
          </p:nvSpPr>
          <p:spPr>
            <a:xfrm>
              <a:off x="2201084" y="5238300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Ellipse 129"/>
            <p:cNvSpPr>
              <a:spLocks noChangeAspect="1"/>
            </p:cNvSpPr>
            <p:nvPr/>
          </p:nvSpPr>
          <p:spPr>
            <a:xfrm>
              <a:off x="2105871" y="5147633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Ellipse 130"/>
            <p:cNvSpPr>
              <a:spLocks noChangeAspect="1"/>
            </p:cNvSpPr>
            <p:nvPr/>
          </p:nvSpPr>
          <p:spPr>
            <a:xfrm>
              <a:off x="2048489" y="5072133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Ellipse 131"/>
            <p:cNvSpPr>
              <a:spLocks noChangeAspect="1"/>
            </p:cNvSpPr>
            <p:nvPr/>
          </p:nvSpPr>
          <p:spPr>
            <a:xfrm>
              <a:off x="2105871" y="5233405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Ellipse 132"/>
            <p:cNvSpPr>
              <a:spLocks noChangeAspect="1"/>
            </p:cNvSpPr>
            <p:nvPr/>
          </p:nvSpPr>
          <p:spPr>
            <a:xfrm>
              <a:off x="2263435" y="5270403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Ellipse 133"/>
            <p:cNvSpPr>
              <a:spLocks noChangeAspect="1"/>
            </p:cNvSpPr>
            <p:nvPr/>
          </p:nvSpPr>
          <p:spPr>
            <a:xfrm>
              <a:off x="2045107" y="5174739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Ellipse 134"/>
            <p:cNvSpPr>
              <a:spLocks noChangeAspect="1"/>
            </p:cNvSpPr>
            <p:nvPr/>
          </p:nvSpPr>
          <p:spPr>
            <a:xfrm>
              <a:off x="2474103" y="4974463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Ellipse 135"/>
            <p:cNvSpPr>
              <a:spLocks noChangeAspect="1"/>
            </p:cNvSpPr>
            <p:nvPr/>
          </p:nvSpPr>
          <p:spPr>
            <a:xfrm>
              <a:off x="2476973" y="5066739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Ellipse 136"/>
            <p:cNvSpPr>
              <a:spLocks noChangeAspect="1"/>
            </p:cNvSpPr>
            <p:nvPr/>
          </p:nvSpPr>
          <p:spPr>
            <a:xfrm>
              <a:off x="2529248" y="4920463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Ellipse 137"/>
            <p:cNvSpPr>
              <a:spLocks noChangeAspect="1"/>
            </p:cNvSpPr>
            <p:nvPr/>
          </p:nvSpPr>
          <p:spPr>
            <a:xfrm>
              <a:off x="2471564" y="5164737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Ellipse 138"/>
            <p:cNvSpPr>
              <a:spLocks noChangeAspect="1"/>
            </p:cNvSpPr>
            <p:nvPr/>
          </p:nvSpPr>
          <p:spPr>
            <a:xfrm>
              <a:off x="2555559" y="5008967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Ellipse 139"/>
            <p:cNvSpPr>
              <a:spLocks noChangeAspect="1"/>
            </p:cNvSpPr>
            <p:nvPr/>
          </p:nvSpPr>
          <p:spPr>
            <a:xfrm>
              <a:off x="2569475" y="5093633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Ellipse 140"/>
            <p:cNvSpPr>
              <a:spLocks noChangeAspect="1"/>
            </p:cNvSpPr>
            <p:nvPr/>
          </p:nvSpPr>
          <p:spPr>
            <a:xfrm>
              <a:off x="2571929" y="5166483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Ellipse 141"/>
            <p:cNvSpPr>
              <a:spLocks noChangeAspect="1"/>
            </p:cNvSpPr>
            <p:nvPr/>
          </p:nvSpPr>
          <p:spPr>
            <a:xfrm>
              <a:off x="2549605" y="5265199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Ellipse 142"/>
            <p:cNvSpPr>
              <a:spLocks noChangeAspect="1"/>
            </p:cNvSpPr>
            <p:nvPr/>
          </p:nvSpPr>
          <p:spPr>
            <a:xfrm>
              <a:off x="2439913" y="5264776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Ellipse 143"/>
            <p:cNvSpPr>
              <a:spLocks noChangeAspect="1"/>
            </p:cNvSpPr>
            <p:nvPr/>
          </p:nvSpPr>
          <p:spPr>
            <a:xfrm>
              <a:off x="2645911" y="5293154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Ellipse 144"/>
            <p:cNvSpPr>
              <a:spLocks noChangeAspect="1"/>
            </p:cNvSpPr>
            <p:nvPr/>
          </p:nvSpPr>
          <p:spPr>
            <a:xfrm>
              <a:off x="2603605" y="4949735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Ellipse 145"/>
            <p:cNvSpPr>
              <a:spLocks noChangeAspect="1"/>
            </p:cNvSpPr>
            <p:nvPr/>
          </p:nvSpPr>
          <p:spPr>
            <a:xfrm>
              <a:off x="2677475" y="4951845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Ellipse 146"/>
            <p:cNvSpPr>
              <a:spLocks noChangeAspect="1"/>
            </p:cNvSpPr>
            <p:nvPr/>
          </p:nvSpPr>
          <p:spPr>
            <a:xfrm>
              <a:off x="2652827" y="5035574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Ellipse 147"/>
            <p:cNvSpPr>
              <a:spLocks noChangeAspect="1"/>
            </p:cNvSpPr>
            <p:nvPr/>
          </p:nvSpPr>
          <p:spPr>
            <a:xfrm>
              <a:off x="2733019" y="5156494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9" name="Ellipse 148"/>
            <p:cNvSpPr>
              <a:spLocks noChangeAspect="1"/>
            </p:cNvSpPr>
            <p:nvPr/>
          </p:nvSpPr>
          <p:spPr>
            <a:xfrm>
              <a:off x="2657354" y="5124707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Ellipse 149"/>
            <p:cNvSpPr>
              <a:spLocks noChangeAspect="1"/>
            </p:cNvSpPr>
            <p:nvPr/>
          </p:nvSpPr>
          <p:spPr>
            <a:xfrm>
              <a:off x="2637248" y="5210494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Ellipse 150"/>
            <p:cNvSpPr>
              <a:spLocks noChangeAspect="1"/>
            </p:cNvSpPr>
            <p:nvPr/>
          </p:nvSpPr>
          <p:spPr>
            <a:xfrm>
              <a:off x="2725820" y="5233405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Ellipse 151"/>
            <p:cNvSpPr>
              <a:spLocks noChangeAspect="1"/>
            </p:cNvSpPr>
            <p:nvPr/>
          </p:nvSpPr>
          <p:spPr>
            <a:xfrm>
              <a:off x="2733019" y="5066739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Ellipse 152"/>
            <p:cNvSpPr>
              <a:spLocks noChangeAspect="1"/>
            </p:cNvSpPr>
            <p:nvPr/>
          </p:nvSpPr>
          <p:spPr>
            <a:xfrm>
              <a:off x="2777446" y="4954050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Ellipse 153"/>
            <p:cNvSpPr>
              <a:spLocks noChangeAspect="1"/>
            </p:cNvSpPr>
            <p:nvPr/>
          </p:nvSpPr>
          <p:spPr>
            <a:xfrm>
              <a:off x="2813863" y="5041702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Ellipse 154"/>
            <p:cNvSpPr>
              <a:spLocks noChangeAspect="1"/>
            </p:cNvSpPr>
            <p:nvPr/>
          </p:nvSpPr>
          <p:spPr>
            <a:xfrm>
              <a:off x="2844956" y="4970979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Ellipse 155"/>
            <p:cNvSpPr>
              <a:spLocks noChangeAspect="1"/>
            </p:cNvSpPr>
            <p:nvPr/>
          </p:nvSpPr>
          <p:spPr>
            <a:xfrm>
              <a:off x="2813863" y="5125898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Ellipse 156"/>
            <p:cNvSpPr>
              <a:spLocks noChangeAspect="1"/>
            </p:cNvSpPr>
            <p:nvPr/>
          </p:nvSpPr>
          <p:spPr>
            <a:xfrm>
              <a:off x="2765187" y="5252739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Ellipse 157"/>
            <p:cNvSpPr>
              <a:spLocks noChangeAspect="1"/>
            </p:cNvSpPr>
            <p:nvPr/>
          </p:nvSpPr>
          <p:spPr>
            <a:xfrm>
              <a:off x="2850280" y="5214815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Ellipse 158"/>
            <p:cNvSpPr>
              <a:spLocks noChangeAspect="1"/>
            </p:cNvSpPr>
            <p:nvPr/>
          </p:nvSpPr>
          <p:spPr>
            <a:xfrm>
              <a:off x="2875846" y="5061221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0" name="Ellipse 159"/>
            <p:cNvSpPr>
              <a:spLocks noChangeAspect="1"/>
            </p:cNvSpPr>
            <p:nvPr/>
          </p:nvSpPr>
          <p:spPr>
            <a:xfrm>
              <a:off x="2921863" y="5179066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1" name="Ellipse 160"/>
            <p:cNvSpPr>
              <a:spLocks noChangeAspect="1"/>
            </p:cNvSpPr>
            <p:nvPr/>
          </p:nvSpPr>
          <p:spPr>
            <a:xfrm>
              <a:off x="2835298" y="5298243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Ellipse 161"/>
            <p:cNvSpPr>
              <a:spLocks noChangeAspect="1"/>
            </p:cNvSpPr>
            <p:nvPr/>
          </p:nvSpPr>
          <p:spPr>
            <a:xfrm>
              <a:off x="2923731" y="5281951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Ellipse 162"/>
            <p:cNvSpPr>
              <a:spLocks noChangeAspect="1"/>
            </p:cNvSpPr>
            <p:nvPr/>
          </p:nvSpPr>
          <p:spPr>
            <a:xfrm>
              <a:off x="2950024" y="5111454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Ellipse 163"/>
            <p:cNvSpPr>
              <a:spLocks noChangeAspect="1"/>
            </p:cNvSpPr>
            <p:nvPr/>
          </p:nvSpPr>
          <p:spPr>
            <a:xfrm>
              <a:off x="2929846" y="4998086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Ellipse 164"/>
            <p:cNvSpPr>
              <a:spLocks noChangeAspect="1"/>
            </p:cNvSpPr>
            <p:nvPr/>
          </p:nvSpPr>
          <p:spPr>
            <a:xfrm>
              <a:off x="3011419" y="5041785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6" name="Ellipse 165"/>
            <p:cNvSpPr>
              <a:spLocks noChangeAspect="1"/>
            </p:cNvSpPr>
            <p:nvPr/>
          </p:nvSpPr>
          <p:spPr>
            <a:xfrm>
              <a:off x="3008102" y="5124371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7" name="Ellipse 166"/>
            <p:cNvSpPr>
              <a:spLocks noChangeAspect="1"/>
            </p:cNvSpPr>
            <p:nvPr/>
          </p:nvSpPr>
          <p:spPr>
            <a:xfrm>
              <a:off x="3004024" y="5219633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8" name="Ellipse 167"/>
            <p:cNvSpPr>
              <a:spLocks noChangeAspect="1"/>
            </p:cNvSpPr>
            <p:nvPr/>
          </p:nvSpPr>
          <p:spPr>
            <a:xfrm>
              <a:off x="3004024" y="5306739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9" name="Ellipse 168"/>
            <p:cNvSpPr>
              <a:spLocks noChangeAspect="1"/>
            </p:cNvSpPr>
            <p:nvPr/>
          </p:nvSpPr>
          <p:spPr>
            <a:xfrm>
              <a:off x="3065419" y="5070288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0" name="Multiplier 287"/>
            <p:cNvSpPr>
              <a:spLocks noChangeAspect="1"/>
            </p:cNvSpPr>
            <p:nvPr/>
          </p:nvSpPr>
          <p:spPr>
            <a:xfrm>
              <a:off x="7613735" y="3826672"/>
              <a:ext cx="720080" cy="720000"/>
            </a:xfrm>
            <a:prstGeom prst="mathMultiply">
              <a:avLst>
                <a:gd name="adj1" fmla="val 14551"/>
              </a:avLst>
            </a:prstGeom>
            <a:solidFill>
              <a:srgbClr val="FF000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1" name="ZoneTexte 230"/>
            <p:cNvSpPr txBox="1"/>
            <p:nvPr/>
          </p:nvSpPr>
          <p:spPr>
            <a:xfrm>
              <a:off x="7084708" y="3783004"/>
              <a:ext cx="19334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Transcrit alternatif </a:t>
              </a:r>
              <a:r>
                <a:rPr lang="fr-FR" sz="1200" b="1" dirty="0" smtClean="0"/>
                <a:t>B</a:t>
              </a:r>
              <a:endParaRPr lang="fr-FR" sz="1200" b="1" dirty="0"/>
            </a:p>
          </p:txBody>
        </p:sp>
        <p:sp>
          <p:nvSpPr>
            <p:cNvPr id="232" name="ZoneTexte 231"/>
            <p:cNvSpPr txBox="1"/>
            <p:nvPr/>
          </p:nvSpPr>
          <p:spPr>
            <a:xfrm>
              <a:off x="8913018" y="5029918"/>
              <a:ext cx="16037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Protéine</a:t>
              </a:r>
              <a:endParaRPr lang="fr-FR" sz="1200" dirty="0"/>
            </a:p>
          </p:txBody>
        </p:sp>
        <p:sp>
          <p:nvSpPr>
            <p:cNvPr id="233" name="Flèche vers le bas 232"/>
            <p:cNvSpPr/>
            <p:nvPr/>
          </p:nvSpPr>
          <p:spPr>
            <a:xfrm>
              <a:off x="5087068" y="4361475"/>
              <a:ext cx="360000" cy="4320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4" name="Flèche vers le bas 233"/>
            <p:cNvSpPr/>
            <p:nvPr/>
          </p:nvSpPr>
          <p:spPr>
            <a:xfrm>
              <a:off x="2411975" y="4361475"/>
              <a:ext cx="360000" cy="432000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5" name="ZoneTexte 234"/>
            <p:cNvSpPr txBox="1"/>
            <p:nvPr/>
          </p:nvSpPr>
          <p:spPr>
            <a:xfrm>
              <a:off x="8262519" y="4438592"/>
              <a:ext cx="14049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Traduction</a:t>
              </a:r>
              <a:endParaRPr lang="fr-FR" sz="1200" dirty="0"/>
            </a:p>
          </p:txBody>
        </p:sp>
        <p:sp>
          <p:nvSpPr>
            <p:cNvPr id="237" name="Ellipse 236"/>
            <p:cNvSpPr>
              <a:spLocks noChangeAspect="1"/>
            </p:cNvSpPr>
            <p:nvPr/>
          </p:nvSpPr>
          <p:spPr>
            <a:xfrm>
              <a:off x="4644647" y="4925029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8" name="Ellipse 237"/>
            <p:cNvSpPr>
              <a:spLocks noChangeAspect="1"/>
            </p:cNvSpPr>
            <p:nvPr/>
          </p:nvSpPr>
          <p:spPr>
            <a:xfrm>
              <a:off x="4684612" y="5021273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9" name="Ellipse 238"/>
            <p:cNvSpPr>
              <a:spLocks noChangeAspect="1"/>
            </p:cNvSpPr>
            <p:nvPr/>
          </p:nvSpPr>
          <p:spPr>
            <a:xfrm>
              <a:off x="4590648" y="5017305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0" name="Ellipse 239"/>
            <p:cNvSpPr>
              <a:spLocks noChangeAspect="1"/>
            </p:cNvSpPr>
            <p:nvPr/>
          </p:nvSpPr>
          <p:spPr>
            <a:xfrm>
              <a:off x="4608330" y="4849416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1" name="Ellipse 240"/>
            <p:cNvSpPr>
              <a:spLocks noChangeAspect="1"/>
            </p:cNvSpPr>
            <p:nvPr/>
          </p:nvSpPr>
          <p:spPr>
            <a:xfrm>
              <a:off x="4743048" y="4940134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2" name="Ellipse 241"/>
            <p:cNvSpPr>
              <a:spLocks noChangeAspect="1"/>
            </p:cNvSpPr>
            <p:nvPr/>
          </p:nvSpPr>
          <p:spPr>
            <a:xfrm>
              <a:off x="4846873" y="4994134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3" name="Ellipse 242"/>
            <p:cNvSpPr>
              <a:spLocks noChangeAspect="1"/>
            </p:cNvSpPr>
            <p:nvPr/>
          </p:nvSpPr>
          <p:spPr>
            <a:xfrm>
              <a:off x="4783910" y="5028648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4" name="Ellipse 243"/>
            <p:cNvSpPr>
              <a:spLocks noChangeAspect="1"/>
            </p:cNvSpPr>
            <p:nvPr/>
          </p:nvSpPr>
          <p:spPr>
            <a:xfrm>
              <a:off x="4635048" y="5107464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5" name="Ellipse 244"/>
            <p:cNvSpPr>
              <a:spLocks noChangeAspect="1"/>
            </p:cNvSpPr>
            <p:nvPr/>
          </p:nvSpPr>
          <p:spPr>
            <a:xfrm>
              <a:off x="4738612" y="5110072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6" name="Ellipse 245"/>
            <p:cNvSpPr>
              <a:spLocks noChangeAspect="1"/>
            </p:cNvSpPr>
            <p:nvPr/>
          </p:nvSpPr>
          <p:spPr>
            <a:xfrm>
              <a:off x="4554330" y="4925854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7" name="Ellipse 246"/>
            <p:cNvSpPr>
              <a:spLocks noChangeAspect="1"/>
            </p:cNvSpPr>
            <p:nvPr/>
          </p:nvSpPr>
          <p:spPr>
            <a:xfrm>
              <a:off x="4699090" y="4840992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8" name="Ellipse 247"/>
            <p:cNvSpPr>
              <a:spLocks noChangeAspect="1"/>
            </p:cNvSpPr>
            <p:nvPr/>
          </p:nvSpPr>
          <p:spPr>
            <a:xfrm>
              <a:off x="4776196" y="4875752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9" name="Ellipse 248"/>
            <p:cNvSpPr>
              <a:spLocks noChangeAspect="1"/>
            </p:cNvSpPr>
            <p:nvPr/>
          </p:nvSpPr>
          <p:spPr>
            <a:xfrm>
              <a:off x="4851048" y="4903416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0" name="Ellipse 249"/>
            <p:cNvSpPr>
              <a:spLocks noChangeAspect="1"/>
            </p:cNvSpPr>
            <p:nvPr/>
          </p:nvSpPr>
          <p:spPr>
            <a:xfrm>
              <a:off x="4851048" y="5098199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1" name="Ellipse 250"/>
            <p:cNvSpPr>
              <a:spLocks noChangeAspect="1"/>
            </p:cNvSpPr>
            <p:nvPr/>
          </p:nvSpPr>
          <p:spPr>
            <a:xfrm>
              <a:off x="4807090" y="5186619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2" name="Ellipse 251"/>
            <p:cNvSpPr>
              <a:spLocks noChangeAspect="1"/>
            </p:cNvSpPr>
            <p:nvPr/>
          </p:nvSpPr>
          <p:spPr>
            <a:xfrm>
              <a:off x="4676261" y="5188866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3" name="Ellipse 252"/>
            <p:cNvSpPr>
              <a:spLocks noChangeAspect="1"/>
            </p:cNvSpPr>
            <p:nvPr/>
          </p:nvSpPr>
          <p:spPr>
            <a:xfrm>
              <a:off x="4581048" y="5098199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Ellipse 253"/>
            <p:cNvSpPr>
              <a:spLocks noChangeAspect="1"/>
            </p:cNvSpPr>
            <p:nvPr/>
          </p:nvSpPr>
          <p:spPr>
            <a:xfrm>
              <a:off x="4523666" y="5022699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Ellipse 254"/>
            <p:cNvSpPr>
              <a:spLocks noChangeAspect="1"/>
            </p:cNvSpPr>
            <p:nvPr/>
          </p:nvSpPr>
          <p:spPr>
            <a:xfrm>
              <a:off x="4581048" y="5183971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Ellipse 255"/>
            <p:cNvSpPr>
              <a:spLocks noChangeAspect="1"/>
            </p:cNvSpPr>
            <p:nvPr/>
          </p:nvSpPr>
          <p:spPr>
            <a:xfrm>
              <a:off x="4738612" y="5220969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Ellipse 256"/>
            <p:cNvSpPr>
              <a:spLocks noChangeAspect="1"/>
            </p:cNvSpPr>
            <p:nvPr/>
          </p:nvSpPr>
          <p:spPr>
            <a:xfrm>
              <a:off x="4520284" y="5125305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Ellipse 257"/>
            <p:cNvSpPr>
              <a:spLocks noChangeAspect="1"/>
            </p:cNvSpPr>
            <p:nvPr/>
          </p:nvSpPr>
          <p:spPr>
            <a:xfrm>
              <a:off x="4940802" y="4929250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Ellipse 258"/>
            <p:cNvSpPr>
              <a:spLocks noChangeAspect="1"/>
            </p:cNvSpPr>
            <p:nvPr/>
          </p:nvSpPr>
          <p:spPr>
            <a:xfrm>
              <a:off x="4943672" y="5021526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Ellipse 259"/>
            <p:cNvSpPr>
              <a:spLocks noChangeAspect="1"/>
            </p:cNvSpPr>
            <p:nvPr/>
          </p:nvSpPr>
          <p:spPr>
            <a:xfrm>
              <a:off x="4995947" y="4875250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1" name="Ellipse 260"/>
            <p:cNvSpPr>
              <a:spLocks noChangeAspect="1"/>
            </p:cNvSpPr>
            <p:nvPr/>
          </p:nvSpPr>
          <p:spPr>
            <a:xfrm>
              <a:off x="4938263" y="5119524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2" name="Ellipse 261"/>
            <p:cNvSpPr>
              <a:spLocks noChangeAspect="1"/>
            </p:cNvSpPr>
            <p:nvPr/>
          </p:nvSpPr>
          <p:spPr>
            <a:xfrm>
              <a:off x="5022258" y="4963754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3" name="Ellipse 262"/>
            <p:cNvSpPr>
              <a:spLocks noChangeAspect="1"/>
            </p:cNvSpPr>
            <p:nvPr/>
          </p:nvSpPr>
          <p:spPr>
            <a:xfrm>
              <a:off x="5036174" y="5048420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4" name="Ellipse 263"/>
            <p:cNvSpPr>
              <a:spLocks noChangeAspect="1"/>
            </p:cNvSpPr>
            <p:nvPr/>
          </p:nvSpPr>
          <p:spPr>
            <a:xfrm>
              <a:off x="5038628" y="5121270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5" name="Ellipse 264"/>
            <p:cNvSpPr>
              <a:spLocks noChangeAspect="1"/>
            </p:cNvSpPr>
            <p:nvPr/>
          </p:nvSpPr>
          <p:spPr>
            <a:xfrm>
              <a:off x="5016304" y="5219986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6" name="Ellipse 265"/>
            <p:cNvSpPr>
              <a:spLocks noChangeAspect="1"/>
            </p:cNvSpPr>
            <p:nvPr/>
          </p:nvSpPr>
          <p:spPr>
            <a:xfrm>
              <a:off x="4906612" y="5219563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Ellipse 266"/>
            <p:cNvSpPr>
              <a:spLocks noChangeAspect="1"/>
            </p:cNvSpPr>
            <p:nvPr/>
          </p:nvSpPr>
          <p:spPr>
            <a:xfrm>
              <a:off x="5112610" y="5247941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Ellipse 267"/>
            <p:cNvSpPr>
              <a:spLocks noChangeAspect="1"/>
            </p:cNvSpPr>
            <p:nvPr/>
          </p:nvSpPr>
          <p:spPr>
            <a:xfrm>
              <a:off x="5070304" y="4904522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Ellipse 268"/>
            <p:cNvSpPr>
              <a:spLocks noChangeAspect="1"/>
            </p:cNvSpPr>
            <p:nvPr/>
          </p:nvSpPr>
          <p:spPr>
            <a:xfrm>
              <a:off x="5144174" y="4906632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Ellipse 269"/>
            <p:cNvSpPr>
              <a:spLocks noChangeAspect="1"/>
            </p:cNvSpPr>
            <p:nvPr/>
          </p:nvSpPr>
          <p:spPr>
            <a:xfrm>
              <a:off x="5119526" y="4990361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Ellipse 270"/>
            <p:cNvSpPr>
              <a:spLocks noChangeAspect="1"/>
            </p:cNvSpPr>
            <p:nvPr/>
          </p:nvSpPr>
          <p:spPr>
            <a:xfrm>
              <a:off x="5199718" y="5111281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Ellipse 271"/>
            <p:cNvSpPr>
              <a:spLocks noChangeAspect="1"/>
            </p:cNvSpPr>
            <p:nvPr/>
          </p:nvSpPr>
          <p:spPr>
            <a:xfrm>
              <a:off x="5124053" y="5079494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3" name="Ellipse 272"/>
            <p:cNvSpPr>
              <a:spLocks noChangeAspect="1"/>
            </p:cNvSpPr>
            <p:nvPr/>
          </p:nvSpPr>
          <p:spPr>
            <a:xfrm>
              <a:off x="5103947" y="5165281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4" name="Ellipse 273"/>
            <p:cNvSpPr>
              <a:spLocks noChangeAspect="1"/>
            </p:cNvSpPr>
            <p:nvPr/>
          </p:nvSpPr>
          <p:spPr>
            <a:xfrm>
              <a:off x="5192519" y="5188192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5" name="Ellipse 274"/>
            <p:cNvSpPr>
              <a:spLocks noChangeAspect="1"/>
            </p:cNvSpPr>
            <p:nvPr/>
          </p:nvSpPr>
          <p:spPr>
            <a:xfrm>
              <a:off x="5199718" y="5021526"/>
              <a:ext cx="108000" cy="108000"/>
            </a:xfrm>
            <a:prstGeom prst="ellipse">
              <a:avLst/>
            </a:prstGeom>
            <a:gradFill>
              <a:gsLst>
                <a:gs pos="33000">
                  <a:srgbClr val="CC3300"/>
                </a:gs>
                <a:gs pos="0">
                  <a:srgbClr val="FF0000"/>
                </a:gs>
                <a:gs pos="66000">
                  <a:srgbClr val="CC3300"/>
                </a:gs>
                <a:gs pos="50000">
                  <a:srgbClr val="990000"/>
                </a:gs>
                <a:gs pos="100000">
                  <a:srgbClr val="FF0000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6" name="Ellipse 275"/>
            <p:cNvSpPr>
              <a:spLocks noChangeAspect="1"/>
            </p:cNvSpPr>
            <p:nvPr/>
          </p:nvSpPr>
          <p:spPr>
            <a:xfrm>
              <a:off x="5598359" y="4954050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7" name="Ellipse 276"/>
            <p:cNvSpPr>
              <a:spLocks noChangeAspect="1"/>
            </p:cNvSpPr>
            <p:nvPr/>
          </p:nvSpPr>
          <p:spPr>
            <a:xfrm>
              <a:off x="5634776" y="5041702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8" name="Ellipse 277"/>
            <p:cNvSpPr>
              <a:spLocks noChangeAspect="1"/>
            </p:cNvSpPr>
            <p:nvPr/>
          </p:nvSpPr>
          <p:spPr>
            <a:xfrm>
              <a:off x="5665869" y="4970979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9" name="Ellipse 278"/>
            <p:cNvSpPr>
              <a:spLocks noChangeAspect="1"/>
            </p:cNvSpPr>
            <p:nvPr/>
          </p:nvSpPr>
          <p:spPr>
            <a:xfrm>
              <a:off x="5634776" y="5125898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0" name="Ellipse 279"/>
            <p:cNvSpPr>
              <a:spLocks noChangeAspect="1"/>
            </p:cNvSpPr>
            <p:nvPr/>
          </p:nvSpPr>
          <p:spPr>
            <a:xfrm>
              <a:off x="5586100" y="5252739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1" name="Ellipse 280"/>
            <p:cNvSpPr>
              <a:spLocks noChangeAspect="1"/>
            </p:cNvSpPr>
            <p:nvPr/>
          </p:nvSpPr>
          <p:spPr>
            <a:xfrm>
              <a:off x="5671193" y="5214815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2" name="Ellipse 281"/>
            <p:cNvSpPr>
              <a:spLocks noChangeAspect="1"/>
            </p:cNvSpPr>
            <p:nvPr/>
          </p:nvSpPr>
          <p:spPr>
            <a:xfrm>
              <a:off x="5696759" y="5061221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3" name="Ellipse 282"/>
            <p:cNvSpPr>
              <a:spLocks noChangeAspect="1"/>
            </p:cNvSpPr>
            <p:nvPr/>
          </p:nvSpPr>
          <p:spPr>
            <a:xfrm>
              <a:off x="5742776" y="5179066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4" name="Ellipse 283"/>
            <p:cNvSpPr>
              <a:spLocks noChangeAspect="1"/>
            </p:cNvSpPr>
            <p:nvPr/>
          </p:nvSpPr>
          <p:spPr>
            <a:xfrm>
              <a:off x="5656211" y="5298243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5" name="Ellipse 284"/>
            <p:cNvSpPr>
              <a:spLocks noChangeAspect="1"/>
            </p:cNvSpPr>
            <p:nvPr/>
          </p:nvSpPr>
          <p:spPr>
            <a:xfrm>
              <a:off x="5744644" y="5281951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6" name="Ellipse 285"/>
            <p:cNvSpPr>
              <a:spLocks noChangeAspect="1"/>
            </p:cNvSpPr>
            <p:nvPr/>
          </p:nvSpPr>
          <p:spPr>
            <a:xfrm>
              <a:off x="5770937" y="5111454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7" name="Ellipse 286"/>
            <p:cNvSpPr>
              <a:spLocks noChangeAspect="1"/>
            </p:cNvSpPr>
            <p:nvPr/>
          </p:nvSpPr>
          <p:spPr>
            <a:xfrm>
              <a:off x="5750759" y="4998086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8" name="Ellipse 287"/>
            <p:cNvSpPr>
              <a:spLocks noChangeAspect="1"/>
            </p:cNvSpPr>
            <p:nvPr/>
          </p:nvSpPr>
          <p:spPr>
            <a:xfrm>
              <a:off x="5832332" y="5041785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9" name="Ellipse 288"/>
            <p:cNvSpPr>
              <a:spLocks noChangeAspect="1"/>
            </p:cNvSpPr>
            <p:nvPr/>
          </p:nvSpPr>
          <p:spPr>
            <a:xfrm>
              <a:off x="5829015" y="5124371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0" name="Ellipse 289"/>
            <p:cNvSpPr>
              <a:spLocks noChangeAspect="1"/>
            </p:cNvSpPr>
            <p:nvPr/>
          </p:nvSpPr>
          <p:spPr>
            <a:xfrm>
              <a:off x="5824937" y="5219633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1" name="Ellipse 290"/>
            <p:cNvSpPr>
              <a:spLocks noChangeAspect="1"/>
            </p:cNvSpPr>
            <p:nvPr/>
          </p:nvSpPr>
          <p:spPr>
            <a:xfrm>
              <a:off x="5824937" y="5306739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2" name="Ellipse 291"/>
            <p:cNvSpPr>
              <a:spLocks noChangeAspect="1"/>
            </p:cNvSpPr>
            <p:nvPr/>
          </p:nvSpPr>
          <p:spPr>
            <a:xfrm>
              <a:off x="5886332" y="5070288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3" name="Ellipse 292"/>
            <p:cNvSpPr>
              <a:spLocks noChangeAspect="1"/>
            </p:cNvSpPr>
            <p:nvPr/>
          </p:nvSpPr>
          <p:spPr>
            <a:xfrm>
              <a:off x="7766067" y="5277428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4" name="Ellipse 293"/>
            <p:cNvSpPr>
              <a:spLocks noChangeAspect="1"/>
            </p:cNvSpPr>
            <p:nvPr/>
          </p:nvSpPr>
          <p:spPr>
            <a:xfrm>
              <a:off x="7839318" y="5208658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5" name="Ellipse 294"/>
            <p:cNvSpPr>
              <a:spLocks noChangeAspect="1"/>
            </p:cNvSpPr>
            <p:nvPr/>
          </p:nvSpPr>
          <p:spPr>
            <a:xfrm>
              <a:off x="7854639" y="5294430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6" name="Ellipse 295"/>
            <p:cNvSpPr>
              <a:spLocks noChangeAspect="1"/>
            </p:cNvSpPr>
            <p:nvPr/>
          </p:nvSpPr>
          <p:spPr>
            <a:xfrm>
              <a:off x="7840980" y="5126271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7" name="Ellipse 296"/>
            <p:cNvSpPr>
              <a:spLocks noChangeAspect="1"/>
            </p:cNvSpPr>
            <p:nvPr/>
          </p:nvSpPr>
          <p:spPr>
            <a:xfrm>
              <a:off x="7788445" y="4947413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8" name="Ellipse 297"/>
            <p:cNvSpPr>
              <a:spLocks noChangeAspect="1"/>
            </p:cNvSpPr>
            <p:nvPr/>
          </p:nvSpPr>
          <p:spPr>
            <a:xfrm>
              <a:off x="7845201" y="5036313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9" name="Ellipse 298"/>
            <p:cNvSpPr>
              <a:spLocks noChangeAspect="1"/>
            </p:cNvSpPr>
            <p:nvPr/>
          </p:nvSpPr>
          <p:spPr>
            <a:xfrm>
              <a:off x="7878032" y="4923107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0" name="Ellipse 299"/>
            <p:cNvSpPr>
              <a:spLocks noChangeAspect="1"/>
            </p:cNvSpPr>
            <p:nvPr/>
          </p:nvSpPr>
          <p:spPr>
            <a:xfrm>
              <a:off x="7930022" y="5009762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1" name="Ellipse 300"/>
            <p:cNvSpPr>
              <a:spLocks noChangeAspect="1"/>
            </p:cNvSpPr>
            <p:nvPr/>
          </p:nvSpPr>
          <p:spPr>
            <a:xfrm>
              <a:off x="7901035" y="5107670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2" name="Ellipse 301"/>
            <p:cNvSpPr>
              <a:spLocks noChangeAspect="1"/>
            </p:cNvSpPr>
            <p:nvPr/>
          </p:nvSpPr>
          <p:spPr>
            <a:xfrm>
              <a:off x="7986032" y="5076234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3" name="Ellipse 302"/>
            <p:cNvSpPr>
              <a:spLocks noChangeAspect="1"/>
            </p:cNvSpPr>
            <p:nvPr/>
          </p:nvSpPr>
          <p:spPr>
            <a:xfrm>
              <a:off x="7912606" y="5225762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4" name="Ellipse 303"/>
            <p:cNvSpPr>
              <a:spLocks noChangeAspect="1"/>
            </p:cNvSpPr>
            <p:nvPr/>
          </p:nvSpPr>
          <p:spPr>
            <a:xfrm>
              <a:off x="7973932" y="5171762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5" name="Ellipse 304"/>
            <p:cNvSpPr>
              <a:spLocks noChangeAspect="1"/>
            </p:cNvSpPr>
            <p:nvPr/>
          </p:nvSpPr>
          <p:spPr>
            <a:xfrm>
              <a:off x="7972467" y="5271519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6" name="Ellipse 305"/>
            <p:cNvSpPr>
              <a:spLocks noChangeAspect="1"/>
            </p:cNvSpPr>
            <p:nvPr/>
          </p:nvSpPr>
          <p:spPr>
            <a:xfrm>
              <a:off x="7964104" y="4940896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7" name="Ellipse 306"/>
            <p:cNvSpPr>
              <a:spLocks noChangeAspect="1"/>
            </p:cNvSpPr>
            <p:nvPr/>
          </p:nvSpPr>
          <p:spPr>
            <a:xfrm>
              <a:off x="8041497" y="5009762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8" name="Ellipse 307"/>
            <p:cNvSpPr>
              <a:spLocks noChangeAspect="1"/>
            </p:cNvSpPr>
            <p:nvPr/>
          </p:nvSpPr>
          <p:spPr>
            <a:xfrm>
              <a:off x="8041497" y="5135693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9" name="Ellipse 308"/>
            <p:cNvSpPr>
              <a:spLocks noChangeAspect="1"/>
            </p:cNvSpPr>
            <p:nvPr/>
          </p:nvSpPr>
          <p:spPr>
            <a:xfrm>
              <a:off x="8041628" y="5225762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0" name="Ellipse 309"/>
            <p:cNvSpPr>
              <a:spLocks noChangeAspect="1"/>
            </p:cNvSpPr>
            <p:nvPr/>
          </p:nvSpPr>
          <p:spPr>
            <a:xfrm>
              <a:off x="8040032" y="5304140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1" name="Ellipse 310"/>
            <p:cNvSpPr>
              <a:spLocks noChangeAspect="1"/>
            </p:cNvSpPr>
            <p:nvPr/>
          </p:nvSpPr>
          <p:spPr>
            <a:xfrm>
              <a:off x="8095497" y="5066890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2" name="Ellipse 311"/>
            <p:cNvSpPr>
              <a:spLocks noChangeAspect="1"/>
            </p:cNvSpPr>
            <p:nvPr/>
          </p:nvSpPr>
          <p:spPr>
            <a:xfrm>
              <a:off x="8045595" y="4940896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3" name="Ellipse 312"/>
            <p:cNvSpPr>
              <a:spLocks noChangeAspect="1"/>
            </p:cNvSpPr>
            <p:nvPr/>
          </p:nvSpPr>
          <p:spPr>
            <a:xfrm>
              <a:off x="8094032" y="5174890"/>
              <a:ext cx="108000" cy="108000"/>
            </a:xfrm>
            <a:prstGeom prst="ellipse">
              <a:avLst/>
            </a:prstGeom>
            <a:gradFill>
              <a:gsLst>
                <a:gs pos="0">
                  <a:srgbClr val="666699"/>
                </a:gs>
                <a:gs pos="33000">
                  <a:srgbClr val="333399"/>
                </a:gs>
                <a:gs pos="50000">
                  <a:srgbClr val="000066"/>
                </a:gs>
                <a:gs pos="66000">
                  <a:srgbClr val="333399"/>
                </a:gs>
                <a:gs pos="100000">
                  <a:srgbClr val="6666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4" name="Ellipse 313"/>
            <p:cNvSpPr>
              <a:spLocks noChangeAspect="1"/>
            </p:cNvSpPr>
            <p:nvPr/>
          </p:nvSpPr>
          <p:spPr>
            <a:xfrm>
              <a:off x="7511705" y="4982187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5" name="Ellipse 314"/>
            <p:cNvSpPr>
              <a:spLocks noChangeAspect="1"/>
            </p:cNvSpPr>
            <p:nvPr/>
          </p:nvSpPr>
          <p:spPr>
            <a:xfrm>
              <a:off x="7551670" y="5078431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6" name="Ellipse 315"/>
            <p:cNvSpPr>
              <a:spLocks noChangeAspect="1"/>
            </p:cNvSpPr>
            <p:nvPr/>
          </p:nvSpPr>
          <p:spPr>
            <a:xfrm>
              <a:off x="7457706" y="5074463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7" name="Ellipse 316"/>
            <p:cNvSpPr>
              <a:spLocks noChangeAspect="1"/>
            </p:cNvSpPr>
            <p:nvPr/>
          </p:nvSpPr>
          <p:spPr>
            <a:xfrm>
              <a:off x="7475388" y="4906574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8" name="Ellipse 317"/>
            <p:cNvSpPr>
              <a:spLocks noChangeAspect="1"/>
            </p:cNvSpPr>
            <p:nvPr/>
          </p:nvSpPr>
          <p:spPr>
            <a:xfrm>
              <a:off x="7610106" y="4997292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9" name="Ellipse 318"/>
            <p:cNvSpPr>
              <a:spLocks noChangeAspect="1"/>
            </p:cNvSpPr>
            <p:nvPr/>
          </p:nvSpPr>
          <p:spPr>
            <a:xfrm>
              <a:off x="7713931" y="5051292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0" name="Ellipse 319"/>
            <p:cNvSpPr>
              <a:spLocks noChangeAspect="1"/>
            </p:cNvSpPr>
            <p:nvPr/>
          </p:nvSpPr>
          <p:spPr>
            <a:xfrm>
              <a:off x="7650968" y="5085806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1" name="Ellipse 320"/>
            <p:cNvSpPr>
              <a:spLocks noChangeAspect="1"/>
            </p:cNvSpPr>
            <p:nvPr/>
          </p:nvSpPr>
          <p:spPr>
            <a:xfrm>
              <a:off x="7502106" y="5164622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2" name="Ellipse 321"/>
            <p:cNvSpPr>
              <a:spLocks noChangeAspect="1"/>
            </p:cNvSpPr>
            <p:nvPr/>
          </p:nvSpPr>
          <p:spPr>
            <a:xfrm>
              <a:off x="7605670" y="5167230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3" name="Ellipse 322"/>
            <p:cNvSpPr>
              <a:spLocks noChangeAspect="1"/>
            </p:cNvSpPr>
            <p:nvPr/>
          </p:nvSpPr>
          <p:spPr>
            <a:xfrm>
              <a:off x="7421388" y="4983012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4" name="Ellipse 323"/>
            <p:cNvSpPr>
              <a:spLocks noChangeAspect="1"/>
            </p:cNvSpPr>
            <p:nvPr/>
          </p:nvSpPr>
          <p:spPr>
            <a:xfrm>
              <a:off x="7566148" y="4898150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5" name="Ellipse 324"/>
            <p:cNvSpPr>
              <a:spLocks noChangeAspect="1"/>
            </p:cNvSpPr>
            <p:nvPr/>
          </p:nvSpPr>
          <p:spPr>
            <a:xfrm>
              <a:off x="7643254" y="4932910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6" name="Ellipse 325"/>
            <p:cNvSpPr>
              <a:spLocks noChangeAspect="1"/>
            </p:cNvSpPr>
            <p:nvPr/>
          </p:nvSpPr>
          <p:spPr>
            <a:xfrm>
              <a:off x="7718106" y="4960574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7" name="Ellipse 326"/>
            <p:cNvSpPr>
              <a:spLocks noChangeAspect="1"/>
            </p:cNvSpPr>
            <p:nvPr/>
          </p:nvSpPr>
          <p:spPr>
            <a:xfrm>
              <a:off x="7718106" y="5155357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8" name="Ellipse 327"/>
            <p:cNvSpPr>
              <a:spLocks noChangeAspect="1"/>
            </p:cNvSpPr>
            <p:nvPr/>
          </p:nvSpPr>
          <p:spPr>
            <a:xfrm>
              <a:off x="7674148" y="5243777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9" name="Ellipse 328"/>
            <p:cNvSpPr>
              <a:spLocks noChangeAspect="1"/>
            </p:cNvSpPr>
            <p:nvPr/>
          </p:nvSpPr>
          <p:spPr>
            <a:xfrm>
              <a:off x="7543319" y="5246024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0" name="Ellipse 329"/>
            <p:cNvSpPr>
              <a:spLocks noChangeAspect="1"/>
            </p:cNvSpPr>
            <p:nvPr/>
          </p:nvSpPr>
          <p:spPr>
            <a:xfrm>
              <a:off x="7448106" y="5155357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1" name="Ellipse 330"/>
            <p:cNvSpPr>
              <a:spLocks noChangeAspect="1"/>
            </p:cNvSpPr>
            <p:nvPr/>
          </p:nvSpPr>
          <p:spPr>
            <a:xfrm>
              <a:off x="7390724" y="5079857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2" name="Ellipse 331"/>
            <p:cNvSpPr>
              <a:spLocks noChangeAspect="1"/>
            </p:cNvSpPr>
            <p:nvPr/>
          </p:nvSpPr>
          <p:spPr>
            <a:xfrm>
              <a:off x="7448106" y="5241129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3" name="Ellipse 332"/>
            <p:cNvSpPr>
              <a:spLocks noChangeAspect="1"/>
            </p:cNvSpPr>
            <p:nvPr/>
          </p:nvSpPr>
          <p:spPr>
            <a:xfrm>
              <a:off x="7605670" y="5278127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4" name="Ellipse 333"/>
            <p:cNvSpPr>
              <a:spLocks noChangeAspect="1"/>
            </p:cNvSpPr>
            <p:nvPr/>
          </p:nvSpPr>
          <p:spPr>
            <a:xfrm>
              <a:off x="7387342" y="5182463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33CCFF"/>
                </a:gs>
                <a:gs pos="33000">
                  <a:srgbClr val="0033CC"/>
                </a:gs>
                <a:gs pos="66000">
                  <a:srgbClr val="0033CC"/>
                </a:gs>
                <a:gs pos="50000">
                  <a:srgbClr val="000099"/>
                </a:gs>
                <a:gs pos="100000">
                  <a:srgbClr val="33CCFF"/>
                </a:gs>
              </a:gsLst>
              <a:lin ang="5400000" scaled="1"/>
              <a:tileRect/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3" name="Ellipse 352"/>
            <p:cNvSpPr>
              <a:spLocks noChangeAspect="1"/>
            </p:cNvSpPr>
            <p:nvPr/>
          </p:nvSpPr>
          <p:spPr>
            <a:xfrm>
              <a:off x="8134430" y="4958826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4" name="Ellipse 353"/>
            <p:cNvSpPr>
              <a:spLocks noChangeAspect="1"/>
            </p:cNvSpPr>
            <p:nvPr/>
          </p:nvSpPr>
          <p:spPr>
            <a:xfrm>
              <a:off x="8170847" y="5046478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5" name="Ellipse 354"/>
            <p:cNvSpPr>
              <a:spLocks noChangeAspect="1"/>
            </p:cNvSpPr>
            <p:nvPr/>
          </p:nvSpPr>
          <p:spPr>
            <a:xfrm>
              <a:off x="8201940" y="4975755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6" name="Ellipse 355"/>
            <p:cNvSpPr>
              <a:spLocks noChangeAspect="1"/>
            </p:cNvSpPr>
            <p:nvPr/>
          </p:nvSpPr>
          <p:spPr>
            <a:xfrm>
              <a:off x="8170847" y="5130674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7" name="Ellipse 356"/>
            <p:cNvSpPr>
              <a:spLocks noChangeAspect="1"/>
            </p:cNvSpPr>
            <p:nvPr/>
          </p:nvSpPr>
          <p:spPr>
            <a:xfrm>
              <a:off x="8122171" y="5257515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8" name="Ellipse 357"/>
            <p:cNvSpPr>
              <a:spLocks noChangeAspect="1"/>
            </p:cNvSpPr>
            <p:nvPr/>
          </p:nvSpPr>
          <p:spPr>
            <a:xfrm>
              <a:off x="8207264" y="5219591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9" name="Ellipse 358"/>
            <p:cNvSpPr>
              <a:spLocks noChangeAspect="1"/>
            </p:cNvSpPr>
            <p:nvPr/>
          </p:nvSpPr>
          <p:spPr>
            <a:xfrm>
              <a:off x="8232830" y="5065997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0" name="Ellipse 359"/>
            <p:cNvSpPr>
              <a:spLocks noChangeAspect="1"/>
            </p:cNvSpPr>
            <p:nvPr/>
          </p:nvSpPr>
          <p:spPr>
            <a:xfrm>
              <a:off x="8278847" y="5183842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1" name="Ellipse 360"/>
            <p:cNvSpPr>
              <a:spLocks noChangeAspect="1"/>
            </p:cNvSpPr>
            <p:nvPr/>
          </p:nvSpPr>
          <p:spPr>
            <a:xfrm>
              <a:off x="8192282" y="5303019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2" name="Ellipse 361"/>
            <p:cNvSpPr>
              <a:spLocks noChangeAspect="1"/>
            </p:cNvSpPr>
            <p:nvPr/>
          </p:nvSpPr>
          <p:spPr>
            <a:xfrm>
              <a:off x="8280715" y="5286727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3" name="Ellipse 362"/>
            <p:cNvSpPr>
              <a:spLocks noChangeAspect="1"/>
            </p:cNvSpPr>
            <p:nvPr/>
          </p:nvSpPr>
          <p:spPr>
            <a:xfrm>
              <a:off x="8307008" y="5116230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4" name="Ellipse 363"/>
            <p:cNvSpPr>
              <a:spLocks noChangeAspect="1"/>
            </p:cNvSpPr>
            <p:nvPr/>
          </p:nvSpPr>
          <p:spPr>
            <a:xfrm>
              <a:off x="8286830" y="5002862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5" name="Ellipse 364"/>
            <p:cNvSpPr>
              <a:spLocks noChangeAspect="1"/>
            </p:cNvSpPr>
            <p:nvPr/>
          </p:nvSpPr>
          <p:spPr>
            <a:xfrm>
              <a:off x="8368403" y="5046561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6" name="Ellipse 365"/>
            <p:cNvSpPr>
              <a:spLocks noChangeAspect="1"/>
            </p:cNvSpPr>
            <p:nvPr/>
          </p:nvSpPr>
          <p:spPr>
            <a:xfrm>
              <a:off x="8365086" y="5129147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7" name="Ellipse 366"/>
            <p:cNvSpPr>
              <a:spLocks noChangeAspect="1"/>
            </p:cNvSpPr>
            <p:nvPr/>
          </p:nvSpPr>
          <p:spPr>
            <a:xfrm>
              <a:off x="8361008" y="5224409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8" name="Ellipse 367"/>
            <p:cNvSpPr>
              <a:spLocks noChangeAspect="1"/>
            </p:cNvSpPr>
            <p:nvPr/>
          </p:nvSpPr>
          <p:spPr>
            <a:xfrm>
              <a:off x="8361008" y="5311515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9" name="Ellipse 368"/>
            <p:cNvSpPr>
              <a:spLocks noChangeAspect="1"/>
            </p:cNvSpPr>
            <p:nvPr/>
          </p:nvSpPr>
          <p:spPr>
            <a:xfrm>
              <a:off x="8422403" y="5075064"/>
              <a:ext cx="108000" cy="108000"/>
            </a:xfrm>
            <a:prstGeom prst="ellipse">
              <a:avLst/>
            </a:prstGeom>
            <a:gradFill>
              <a:gsLst>
                <a:gs pos="0">
                  <a:srgbClr val="FFFF99"/>
                </a:gs>
                <a:gs pos="33000">
                  <a:srgbClr val="FFFF00"/>
                </a:gs>
                <a:gs pos="66000">
                  <a:srgbClr val="FFFF00"/>
                </a:gs>
                <a:gs pos="50000">
                  <a:srgbClr val="F0F000"/>
                </a:gs>
                <a:gs pos="100000">
                  <a:srgbClr val="FFFF99"/>
                </a:gs>
              </a:gsLst>
            </a:gradFill>
            <a:ln w="3175">
              <a:solidFill>
                <a:schemeClr val="tx1"/>
              </a:solidFill>
            </a:ln>
            <a:effec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6" name="Groupe 235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335" name="Forme libre 33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336" name="Forme libre 335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337" name="Forme libre 336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338" name="ZoneTexte 337"/>
          <p:cNvSpPr txBox="1"/>
          <p:nvPr/>
        </p:nvSpPr>
        <p:spPr>
          <a:xfrm>
            <a:off x="4365975" y="485617"/>
            <a:ext cx="346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L’épissage</a:t>
            </a:r>
            <a:r>
              <a:rPr lang="en-US" sz="3200" dirty="0" smtClean="0"/>
              <a:t> </a:t>
            </a:r>
            <a:r>
              <a:rPr lang="en-US" sz="3200" dirty="0" err="1" smtClean="0"/>
              <a:t>alternatif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9" name="Multiplier 3"/>
          <p:cNvSpPr>
            <a:spLocks noChangeAspect="1"/>
          </p:cNvSpPr>
          <p:nvPr/>
        </p:nvSpPr>
        <p:spPr>
          <a:xfrm>
            <a:off x="7269016" y="4441890"/>
            <a:ext cx="1440160" cy="1440000"/>
          </a:xfrm>
          <a:prstGeom prst="mathMultiply">
            <a:avLst>
              <a:gd name="adj1" fmla="val 7954"/>
            </a:avLst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0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58</a:t>
            </a:fld>
            <a:endParaRPr lang="en-US"/>
          </a:p>
        </p:txBody>
      </p:sp>
      <p:grpSp>
        <p:nvGrpSpPr>
          <p:cNvPr id="6" name="Groupe 5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7" name="Forme libre 6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9" name="Forme libre 8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540871" y="485617"/>
            <a:ext cx="1111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Gènes impliqués dans le syndrome HBOC</a:t>
            </a:r>
            <a:endParaRPr lang="fr-FR" sz="3200" dirty="0"/>
          </a:p>
        </p:txBody>
      </p:sp>
      <p:grpSp>
        <p:nvGrpSpPr>
          <p:cNvPr id="30" name="Groupe 29"/>
          <p:cNvGrpSpPr/>
          <p:nvPr/>
        </p:nvGrpSpPr>
        <p:grpSpPr>
          <a:xfrm>
            <a:off x="5318700" y="1191052"/>
            <a:ext cx="6035100" cy="5456820"/>
            <a:chOff x="2813625" y="1247352"/>
            <a:chExt cx="6035100" cy="5456820"/>
          </a:xfrm>
        </p:grpSpPr>
        <p:grpSp>
          <p:nvGrpSpPr>
            <p:cNvPr id="3" name="Groupe 2"/>
            <p:cNvGrpSpPr>
              <a:grpSpLocks noChangeAspect="1"/>
            </p:cNvGrpSpPr>
            <p:nvPr/>
          </p:nvGrpSpPr>
          <p:grpSpPr>
            <a:xfrm>
              <a:off x="2813625" y="1247352"/>
              <a:ext cx="6035100" cy="5456820"/>
              <a:chOff x="0" y="0"/>
              <a:chExt cx="14158180" cy="12801600"/>
            </a:xfrm>
          </p:grpSpPr>
          <p:pic>
            <p:nvPicPr>
              <p:cNvPr id="11" name="Image 1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83"/>
              <a:stretch/>
            </p:blipFill>
            <p:spPr>
              <a:xfrm>
                <a:off x="0" y="0"/>
                <a:ext cx="7202114" cy="12801600"/>
              </a:xfrm>
              <a:prstGeom prst="rect">
                <a:avLst/>
              </a:prstGeom>
            </p:spPr>
          </p:pic>
          <p:sp>
            <p:nvSpPr>
              <p:cNvPr id="13" name="Parenthèse fermante 12"/>
              <p:cNvSpPr/>
              <p:nvPr/>
            </p:nvSpPr>
            <p:spPr>
              <a:xfrm>
                <a:off x="6785074" y="3318935"/>
                <a:ext cx="628781" cy="1889170"/>
              </a:xfrm>
              <a:prstGeom prst="rightBracket">
                <a:avLst>
                  <a:gd name="adj" fmla="val 3477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4" name="Connecteur droit avec flèche 13"/>
              <p:cNvCxnSpPr>
                <a:stCxn id="13" idx="2"/>
                <a:endCxn id="18" idx="1"/>
              </p:cNvCxnSpPr>
              <p:nvPr/>
            </p:nvCxnSpPr>
            <p:spPr>
              <a:xfrm flipV="1">
                <a:off x="7413855" y="2968409"/>
                <a:ext cx="2253977" cy="129511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Parenthèse fermante 14"/>
              <p:cNvSpPr/>
              <p:nvPr/>
            </p:nvSpPr>
            <p:spPr>
              <a:xfrm>
                <a:off x="6785074" y="6746392"/>
                <a:ext cx="628781" cy="1794855"/>
              </a:xfrm>
              <a:prstGeom prst="rightBracket">
                <a:avLst>
                  <a:gd name="adj" fmla="val 34776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6" name="Connecteur droit avec flèche 15"/>
              <p:cNvCxnSpPr>
                <a:stCxn id="15" idx="2"/>
                <a:endCxn id="21" idx="1"/>
              </p:cNvCxnSpPr>
              <p:nvPr/>
            </p:nvCxnSpPr>
            <p:spPr>
              <a:xfrm>
                <a:off x="7413855" y="7643820"/>
                <a:ext cx="1588139" cy="148359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e 16"/>
              <p:cNvGrpSpPr/>
              <p:nvPr/>
            </p:nvGrpSpPr>
            <p:grpSpPr>
              <a:xfrm>
                <a:off x="9667832" y="399619"/>
                <a:ext cx="3824510" cy="5137579"/>
                <a:chOff x="8813067" y="399619"/>
                <a:chExt cx="3824510" cy="5137579"/>
              </a:xfrm>
            </p:grpSpPr>
            <p:pic>
              <p:nvPicPr>
                <p:cNvPr id="18" name="Image 1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7874" t="42051"/>
                <a:stretch/>
              </p:blipFill>
              <p:spPr>
                <a:xfrm>
                  <a:off x="8813067" y="399619"/>
                  <a:ext cx="3824510" cy="513757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9" name="Rectangle 18"/>
                <p:cNvSpPr/>
                <p:nvPr/>
              </p:nvSpPr>
              <p:spPr>
                <a:xfrm>
                  <a:off x="8853488" y="452437"/>
                  <a:ext cx="233362" cy="2976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0" name="Groupe 19"/>
              <p:cNvGrpSpPr/>
              <p:nvPr/>
            </p:nvGrpSpPr>
            <p:grpSpPr>
              <a:xfrm>
                <a:off x="9001994" y="6384565"/>
                <a:ext cx="5156186" cy="5485701"/>
                <a:chOff x="8147229" y="6384565"/>
                <a:chExt cx="5156186" cy="5485701"/>
              </a:xfrm>
            </p:grpSpPr>
            <p:pic>
              <p:nvPicPr>
                <p:cNvPr id="21" name="Image 20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-111" t="-1" r="45884" b="9436"/>
                <a:stretch/>
              </p:blipFill>
              <p:spPr>
                <a:xfrm>
                  <a:off x="8147229" y="6384565"/>
                  <a:ext cx="5156186" cy="548570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8167687" y="6448735"/>
                  <a:ext cx="212903" cy="2976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" name="Rectangle 4"/>
            <p:cNvSpPr/>
            <p:nvPr/>
          </p:nvSpPr>
          <p:spPr>
            <a:xfrm>
              <a:off x="4745063" y="2512668"/>
              <a:ext cx="360338" cy="14941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Éclair 23"/>
            <p:cNvSpPr>
              <a:spLocks noChangeAspect="1"/>
            </p:cNvSpPr>
            <p:nvPr/>
          </p:nvSpPr>
          <p:spPr>
            <a:xfrm flipH="1">
              <a:off x="5124352" y="2195617"/>
              <a:ext cx="324000" cy="324000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294167" y="3093903"/>
              <a:ext cx="360338" cy="14941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Éclair 25"/>
            <p:cNvSpPr>
              <a:spLocks/>
            </p:cNvSpPr>
            <p:nvPr/>
          </p:nvSpPr>
          <p:spPr>
            <a:xfrm>
              <a:off x="3686056" y="3247741"/>
              <a:ext cx="324000" cy="324000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24352" y="3374049"/>
              <a:ext cx="360338" cy="14941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74967" y="3523465"/>
              <a:ext cx="360338" cy="14941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247223" y="1637645"/>
            <a:ext cx="394614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u="sng" dirty="0" smtClean="0"/>
              <a:t>5 </a:t>
            </a:r>
            <a:r>
              <a:rPr lang="fr-FR" sz="2000" b="1" u="sng" dirty="0" err="1" smtClean="0"/>
              <a:t>genes</a:t>
            </a:r>
            <a:r>
              <a:rPr lang="fr-FR" sz="2000" b="1" u="sng" dirty="0" smtClean="0"/>
              <a:t> majeurs de </a:t>
            </a:r>
            <a:r>
              <a:rPr lang="fr-FR" sz="2000" b="1" u="sng" dirty="0" err="1" smtClean="0"/>
              <a:t>predisposition</a:t>
            </a:r>
            <a:r>
              <a:rPr lang="fr-FR" sz="2000" b="1" u="sng" dirty="0" smtClean="0"/>
              <a:t> :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i="1" dirty="0" smtClean="0"/>
              <a:t>BRCA1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(1994)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i="1" dirty="0" smtClean="0"/>
              <a:t>BRCA2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(1995)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i="1" dirty="0" smtClean="0"/>
              <a:t>PALB2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(2007)</a:t>
            </a:r>
            <a:endParaRPr lang="fr-FR" sz="16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i="1" dirty="0" smtClean="0"/>
              <a:t>RAD51C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(2010)</a:t>
            </a:r>
            <a:endParaRPr lang="fr-FR" sz="16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fr-FR" i="1" dirty="0" smtClean="0"/>
              <a:t>RAD51D </a:t>
            </a:r>
            <a:r>
              <a:rPr lang="fr-FR" sz="1600" dirty="0" smtClean="0">
                <a:solidFill>
                  <a:schemeClr val="bg1">
                    <a:lumMod val="50000"/>
                  </a:schemeClr>
                </a:solidFill>
              </a:rPr>
              <a:t>(2011)</a:t>
            </a:r>
            <a:endParaRPr lang="fr-FR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Éclair 31"/>
          <p:cNvSpPr>
            <a:spLocks noChangeAspect="1"/>
          </p:cNvSpPr>
          <p:nvPr/>
        </p:nvSpPr>
        <p:spPr>
          <a:xfrm flipH="1">
            <a:off x="8218737" y="2735605"/>
            <a:ext cx="324000" cy="32400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/>
          <p:cNvSpPr txBox="1"/>
          <p:nvPr/>
        </p:nvSpPr>
        <p:spPr>
          <a:xfrm>
            <a:off x="67728" y="6596390"/>
            <a:ext cx="23727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Zhao </a:t>
            </a:r>
            <a:r>
              <a:rPr lang="en-US" sz="1100" i="1" dirty="0" smtClean="0"/>
              <a:t>et al., </a:t>
            </a:r>
            <a:r>
              <a:rPr lang="en-US" sz="1100" i="1" dirty="0" err="1" smtClean="0"/>
              <a:t>Annu</a:t>
            </a:r>
            <a:r>
              <a:rPr lang="en-US" sz="1100" i="1" dirty="0" smtClean="0"/>
              <a:t>. Rev. </a:t>
            </a:r>
            <a:r>
              <a:rPr lang="en-US" sz="1100" i="1" dirty="0" err="1" smtClean="0"/>
              <a:t>Biochem</a:t>
            </a:r>
            <a:r>
              <a:rPr lang="en-US" sz="1100" i="1" dirty="0" smtClean="0"/>
              <a:t>., </a:t>
            </a:r>
            <a:r>
              <a:rPr lang="en-US" sz="1100" dirty="0" smtClean="0"/>
              <a:t>2019</a:t>
            </a:r>
            <a:endParaRPr lang="en-US" sz="1100" dirty="0"/>
          </a:p>
        </p:txBody>
      </p:sp>
      <p:sp>
        <p:nvSpPr>
          <p:cNvPr id="35" name="Éclair 34"/>
          <p:cNvSpPr>
            <a:spLocks noChangeAspect="1"/>
          </p:cNvSpPr>
          <p:nvPr/>
        </p:nvSpPr>
        <p:spPr>
          <a:xfrm rot="1742965" flipH="1">
            <a:off x="8131021" y="3207853"/>
            <a:ext cx="324000" cy="324000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rme libre 11"/>
          <p:cNvSpPr/>
          <p:nvPr/>
        </p:nvSpPr>
        <p:spPr>
          <a:xfrm>
            <a:off x="1853294" y="3515441"/>
            <a:ext cx="3060000" cy="792000"/>
          </a:xfrm>
          <a:custGeom>
            <a:avLst/>
            <a:gdLst>
              <a:gd name="connsiteX0" fmla="*/ 2009 w 2947228"/>
              <a:gd name="connsiteY0" fmla="*/ 0 h 667247"/>
              <a:gd name="connsiteX1" fmla="*/ 12641 w 2947228"/>
              <a:gd name="connsiteY1" fmla="*/ 233916 h 667247"/>
              <a:gd name="connsiteX2" fmla="*/ 97702 w 2947228"/>
              <a:gd name="connsiteY2" fmla="*/ 446567 h 667247"/>
              <a:gd name="connsiteX3" fmla="*/ 267823 w 2947228"/>
              <a:gd name="connsiteY3" fmla="*/ 584790 h 667247"/>
              <a:gd name="connsiteX4" fmla="*/ 671860 w 2947228"/>
              <a:gd name="connsiteY4" fmla="*/ 659218 h 667247"/>
              <a:gd name="connsiteX5" fmla="*/ 1097162 w 2947228"/>
              <a:gd name="connsiteY5" fmla="*/ 659218 h 667247"/>
              <a:gd name="connsiteX6" fmla="*/ 1788279 w 2947228"/>
              <a:gd name="connsiteY6" fmla="*/ 606055 h 667247"/>
              <a:gd name="connsiteX7" fmla="*/ 2298641 w 2947228"/>
              <a:gd name="connsiteY7" fmla="*/ 584790 h 667247"/>
              <a:gd name="connsiteX8" fmla="*/ 2947228 w 2947228"/>
              <a:gd name="connsiteY8" fmla="*/ 574158 h 66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7228" h="667247">
                <a:moveTo>
                  <a:pt x="2009" y="0"/>
                </a:moveTo>
                <a:cubicBezTo>
                  <a:pt x="-650" y="79744"/>
                  <a:pt x="-3308" y="159488"/>
                  <a:pt x="12641" y="233916"/>
                </a:cubicBezTo>
                <a:cubicBezTo>
                  <a:pt x="28590" y="308344"/>
                  <a:pt x="55172" y="388088"/>
                  <a:pt x="97702" y="446567"/>
                </a:cubicBezTo>
                <a:cubicBezTo>
                  <a:pt x="140232" y="505046"/>
                  <a:pt x="172130" y="549348"/>
                  <a:pt x="267823" y="584790"/>
                </a:cubicBezTo>
                <a:cubicBezTo>
                  <a:pt x="363516" y="620232"/>
                  <a:pt x="533637" y="646813"/>
                  <a:pt x="671860" y="659218"/>
                </a:cubicBezTo>
                <a:cubicBezTo>
                  <a:pt x="810083" y="671623"/>
                  <a:pt x="911092" y="668078"/>
                  <a:pt x="1097162" y="659218"/>
                </a:cubicBezTo>
                <a:cubicBezTo>
                  <a:pt x="1283232" y="650358"/>
                  <a:pt x="1588033" y="618460"/>
                  <a:pt x="1788279" y="606055"/>
                </a:cubicBezTo>
                <a:cubicBezTo>
                  <a:pt x="1988525" y="593650"/>
                  <a:pt x="2105483" y="590106"/>
                  <a:pt x="2298641" y="584790"/>
                </a:cubicBezTo>
                <a:cubicBezTo>
                  <a:pt x="2491799" y="579474"/>
                  <a:pt x="2719513" y="576816"/>
                  <a:pt x="2947228" y="574158"/>
                </a:cubicBezTo>
              </a:path>
            </a:pathLst>
          </a:custGeom>
          <a:noFill/>
          <a:ln w="571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1873201" y="3666664"/>
            <a:ext cx="302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Recombinaison homologue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75650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/>
          <p:cNvSpPr txBox="1"/>
          <p:nvPr/>
        </p:nvSpPr>
        <p:spPr>
          <a:xfrm>
            <a:off x="1749650" y="485617"/>
            <a:ext cx="8692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Variation </a:t>
            </a:r>
            <a:r>
              <a:rPr lang="en-US" sz="3200" dirty="0" err="1" smtClean="0"/>
              <a:t>génétique</a:t>
            </a:r>
            <a:r>
              <a:rPr lang="en-US" sz="3200" dirty="0" smtClean="0"/>
              <a:t> et consequence sur la </a:t>
            </a:r>
            <a:r>
              <a:rPr lang="en-US" sz="3200" dirty="0" err="1" smtClean="0"/>
              <a:t>protéine</a:t>
            </a:r>
            <a:endParaRPr lang="en-US" sz="3200" dirty="0"/>
          </a:p>
        </p:txBody>
      </p:sp>
      <p:grpSp>
        <p:nvGrpSpPr>
          <p:cNvPr id="16" name="Groupe 15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17" name="Forme libre 16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18" name="Forme libre 17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19" name="Forme libre 18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grpSp>
        <p:nvGrpSpPr>
          <p:cNvPr id="20" name="Group 564"/>
          <p:cNvGrpSpPr>
            <a:grpSpLocks noChangeAspect="1"/>
          </p:cNvGrpSpPr>
          <p:nvPr/>
        </p:nvGrpSpPr>
        <p:grpSpPr bwMode="auto">
          <a:xfrm>
            <a:off x="330199" y="3648869"/>
            <a:ext cx="650875" cy="1941003"/>
            <a:chOff x="2738" y="2768"/>
            <a:chExt cx="280" cy="835"/>
          </a:xfrm>
        </p:grpSpPr>
        <p:sp>
          <p:nvSpPr>
            <p:cNvPr id="21" name="Freeform 559"/>
            <p:cNvSpPr>
              <a:spLocks/>
            </p:cNvSpPr>
            <p:nvPr/>
          </p:nvSpPr>
          <p:spPr bwMode="auto">
            <a:xfrm>
              <a:off x="2738" y="2768"/>
              <a:ext cx="280" cy="835"/>
            </a:xfrm>
            <a:custGeom>
              <a:avLst/>
              <a:gdLst>
                <a:gd name="T0" fmla="*/ 1658 w 112"/>
                <a:gd name="T1" fmla="*/ 4597 h 313"/>
                <a:gd name="T2" fmla="*/ 1563 w 112"/>
                <a:gd name="T3" fmla="*/ 3439 h 313"/>
                <a:gd name="T4" fmla="*/ 1300 w 112"/>
                <a:gd name="T5" fmla="*/ 2710 h 313"/>
                <a:gd name="T6" fmla="*/ 1300 w 112"/>
                <a:gd name="T7" fmla="*/ 2540 h 313"/>
                <a:gd name="T8" fmla="*/ 1750 w 112"/>
                <a:gd name="T9" fmla="*/ 1403 h 313"/>
                <a:gd name="T10" fmla="*/ 1738 w 112"/>
                <a:gd name="T11" fmla="*/ 227 h 313"/>
                <a:gd name="T12" fmla="*/ 1533 w 112"/>
                <a:gd name="T13" fmla="*/ 0 h 313"/>
                <a:gd name="T14" fmla="*/ 1345 w 112"/>
                <a:gd name="T15" fmla="*/ 227 h 313"/>
                <a:gd name="T16" fmla="*/ 1313 w 112"/>
                <a:gd name="T17" fmla="*/ 1403 h 313"/>
                <a:gd name="T18" fmla="*/ 988 w 112"/>
                <a:gd name="T19" fmla="*/ 2164 h 313"/>
                <a:gd name="T20" fmla="*/ 783 w 112"/>
                <a:gd name="T21" fmla="*/ 2164 h 313"/>
                <a:gd name="T22" fmla="*/ 438 w 112"/>
                <a:gd name="T23" fmla="*/ 1403 h 313"/>
                <a:gd name="T24" fmla="*/ 425 w 112"/>
                <a:gd name="T25" fmla="*/ 227 h 313"/>
                <a:gd name="T26" fmla="*/ 220 w 112"/>
                <a:gd name="T27" fmla="*/ 0 h 313"/>
                <a:gd name="T28" fmla="*/ 20 w 112"/>
                <a:gd name="T29" fmla="*/ 227 h 313"/>
                <a:gd name="T30" fmla="*/ 0 w 112"/>
                <a:gd name="T31" fmla="*/ 1403 h 313"/>
                <a:gd name="T32" fmla="*/ 458 w 112"/>
                <a:gd name="T33" fmla="*/ 2540 h 313"/>
                <a:gd name="T34" fmla="*/ 470 w 112"/>
                <a:gd name="T35" fmla="*/ 2710 h 313"/>
                <a:gd name="T36" fmla="*/ 208 w 112"/>
                <a:gd name="T37" fmla="*/ 3439 h 313"/>
                <a:gd name="T38" fmla="*/ 95 w 112"/>
                <a:gd name="T39" fmla="*/ 4597 h 313"/>
                <a:gd name="T40" fmla="*/ 33 w 112"/>
                <a:gd name="T41" fmla="*/ 5637 h 313"/>
                <a:gd name="T42" fmla="*/ 188 w 112"/>
                <a:gd name="T43" fmla="*/ 5906 h 313"/>
                <a:gd name="T44" fmla="*/ 408 w 112"/>
                <a:gd name="T45" fmla="*/ 5714 h 313"/>
                <a:gd name="T46" fmla="*/ 533 w 112"/>
                <a:gd name="T47" fmla="*/ 4655 h 313"/>
                <a:gd name="T48" fmla="*/ 645 w 112"/>
                <a:gd name="T49" fmla="*/ 3529 h 313"/>
                <a:gd name="T50" fmla="*/ 813 w 112"/>
                <a:gd name="T51" fmla="*/ 3039 h 313"/>
                <a:gd name="T52" fmla="*/ 958 w 112"/>
                <a:gd name="T53" fmla="*/ 3039 h 313"/>
                <a:gd name="T54" fmla="*/ 1125 w 112"/>
                <a:gd name="T55" fmla="*/ 3529 h 313"/>
                <a:gd name="T56" fmla="*/ 1220 w 112"/>
                <a:gd name="T57" fmla="*/ 4655 h 313"/>
                <a:gd name="T58" fmla="*/ 1345 w 112"/>
                <a:gd name="T59" fmla="*/ 5714 h 313"/>
                <a:gd name="T60" fmla="*/ 1583 w 112"/>
                <a:gd name="T61" fmla="*/ 5922 h 313"/>
                <a:gd name="T62" fmla="*/ 1738 w 112"/>
                <a:gd name="T63" fmla="*/ 5637 h 313"/>
                <a:gd name="T64" fmla="*/ 1658 w 112"/>
                <a:gd name="T65" fmla="*/ 4597 h 3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12" h="313">
                  <a:moveTo>
                    <a:pt x="106" y="242"/>
                  </a:moveTo>
                  <a:cubicBezTo>
                    <a:pt x="104" y="221"/>
                    <a:pt x="102" y="200"/>
                    <a:pt x="100" y="181"/>
                  </a:cubicBezTo>
                  <a:cubicBezTo>
                    <a:pt x="97" y="165"/>
                    <a:pt x="91" y="153"/>
                    <a:pt x="83" y="143"/>
                  </a:cubicBezTo>
                  <a:cubicBezTo>
                    <a:pt x="81" y="141"/>
                    <a:pt x="79" y="137"/>
                    <a:pt x="83" y="134"/>
                  </a:cubicBezTo>
                  <a:cubicBezTo>
                    <a:pt x="98" y="122"/>
                    <a:pt x="112" y="105"/>
                    <a:pt x="112" y="7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6"/>
                    <a:pt x="105" y="0"/>
                    <a:pt x="98" y="0"/>
                  </a:cubicBezTo>
                  <a:cubicBezTo>
                    <a:pt x="92" y="0"/>
                    <a:pt x="86" y="6"/>
                    <a:pt x="86" y="12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95"/>
                    <a:pt x="76" y="104"/>
                    <a:pt x="63" y="114"/>
                  </a:cubicBezTo>
                  <a:cubicBezTo>
                    <a:pt x="59" y="117"/>
                    <a:pt x="54" y="118"/>
                    <a:pt x="50" y="114"/>
                  </a:cubicBezTo>
                  <a:cubicBezTo>
                    <a:pt x="37" y="104"/>
                    <a:pt x="28" y="95"/>
                    <a:pt x="28" y="7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7" y="0"/>
                    <a:pt x="1" y="6"/>
                    <a:pt x="1" y="1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05"/>
                    <a:pt x="14" y="121"/>
                    <a:pt x="29" y="134"/>
                  </a:cubicBezTo>
                  <a:cubicBezTo>
                    <a:pt x="31" y="135"/>
                    <a:pt x="33" y="138"/>
                    <a:pt x="30" y="143"/>
                  </a:cubicBezTo>
                  <a:cubicBezTo>
                    <a:pt x="22" y="152"/>
                    <a:pt x="16" y="164"/>
                    <a:pt x="13" y="181"/>
                  </a:cubicBezTo>
                  <a:cubicBezTo>
                    <a:pt x="10" y="200"/>
                    <a:pt x="8" y="221"/>
                    <a:pt x="6" y="242"/>
                  </a:cubicBezTo>
                  <a:cubicBezTo>
                    <a:pt x="5" y="264"/>
                    <a:pt x="4" y="283"/>
                    <a:pt x="2" y="297"/>
                  </a:cubicBezTo>
                  <a:cubicBezTo>
                    <a:pt x="0" y="304"/>
                    <a:pt x="5" y="310"/>
                    <a:pt x="12" y="311"/>
                  </a:cubicBezTo>
                  <a:cubicBezTo>
                    <a:pt x="19" y="313"/>
                    <a:pt x="25" y="308"/>
                    <a:pt x="26" y="301"/>
                  </a:cubicBezTo>
                  <a:cubicBezTo>
                    <a:pt x="29" y="286"/>
                    <a:pt x="32" y="267"/>
                    <a:pt x="34" y="245"/>
                  </a:cubicBezTo>
                  <a:cubicBezTo>
                    <a:pt x="36" y="224"/>
                    <a:pt x="38" y="203"/>
                    <a:pt x="41" y="186"/>
                  </a:cubicBezTo>
                  <a:cubicBezTo>
                    <a:pt x="42" y="175"/>
                    <a:pt x="46" y="167"/>
                    <a:pt x="52" y="160"/>
                  </a:cubicBezTo>
                  <a:cubicBezTo>
                    <a:pt x="54" y="156"/>
                    <a:pt x="58" y="157"/>
                    <a:pt x="61" y="160"/>
                  </a:cubicBezTo>
                  <a:cubicBezTo>
                    <a:pt x="66" y="167"/>
                    <a:pt x="70" y="175"/>
                    <a:pt x="72" y="186"/>
                  </a:cubicBezTo>
                  <a:cubicBezTo>
                    <a:pt x="75" y="203"/>
                    <a:pt x="76" y="224"/>
                    <a:pt x="78" y="245"/>
                  </a:cubicBezTo>
                  <a:cubicBezTo>
                    <a:pt x="80" y="267"/>
                    <a:pt x="84" y="286"/>
                    <a:pt x="86" y="301"/>
                  </a:cubicBezTo>
                  <a:cubicBezTo>
                    <a:pt x="87" y="308"/>
                    <a:pt x="94" y="313"/>
                    <a:pt x="101" y="312"/>
                  </a:cubicBezTo>
                  <a:cubicBezTo>
                    <a:pt x="107" y="310"/>
                    <a:pt x="112" y="304"/>
                    <a:pt x="111" y="297"/>
                  </a:cubicBezTo>
                  <a:cubicBezTo>
                    <a:pt x="109" y="283"/>
                    <a:pt x="108" y="264"/>
                    <a:pt x="106" y="242"/>
                  </a:cubicBezTo>
                  <a:close/>
                </a:path>
              </a:pathLst>
            </a:custGeom>
            <a:solidFill>
              <a:srgbClr val="ABD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 560"/>
            <p:cNvSpPr>
              <a:spLocks/>
            </p:cNvSpPr>
            <p:nvPr/>
          </p:nvSpPr>
          <p:spPr bwMode="auto">
            <a:xfrm>
              <a:off x="2903" y="3197"/>
              <a:ext cx="58" cy="344"/>
            </a:xfrm>
            <a:custGeom>
              <a:avLst/>
              <a:gdLst>
                <a:gd name="T0" fmla="*/ 20 w 23"/>
                <a:gd name="T1" fmla="*/ 0 h 129"/>
                <a:gd name="T2" fmla="*/ 179 w 23"/>
                <a:gd name="T3" fmla="*/ 533 h 129"/>
                <a:gd name="T4" fmla="*/ 285 w 23"/>
                <a:gd name="T5" fmla="*/ 1651 h 129"/>
                <a:gd name="T6" fmla="*/ 368 w 23"/>
                <a:gd name="T7" fmla="*/ 2445 h 129"/>
                <a:gd name="T8" fmla="*/ 368 w 23"/>
                <a:gd name="T9" fmla="*/ 2445 h 129"/>
                <a:gd name="T10" fmla="*/ 318 w 23"/>
                <a:gd name="T11" fmla="*/ 1613 h 129"/>
                <a:gd name="T12" fmla="*/ 242 w 23"/>
                <a:gd name="T13" fmla="*/ 512 h 129"/>
                <a:gd name="T14" fmla="*/ 0 w 23"/>
                <a:gd name="T15" fmla="*/ 0 h 129"/>
                <a:gd name="T16" fmla="*/ 20 w 23"/>
                <a:gd name="T17" fmla="*/ 0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" h="129">
                  <a:moveTo>
                    <a:pt x="1" y="0"/>
                  </a:moveTo>
                  <a:cubicBezTo>
                    <a:pt x="6" y="6"/>
                    <a:pt x="10" y="17"/>
                    <a:pt x="11" y="28"/>
                  </a:cubicBezTo>
                  <a:cubicBezTo>
                    <a:pt x="14" y="45"/>
                    <a:pt x="16" y="66"/>
                    <a:pt x="18" y="87"/>
                  </a:cubicBezTo>
                  <a:cubicBezTo>
                    <a:pt x="19" y="104"/>
                    <a:pt x="22" y="119"/>
                    <a:pt x="23" y="129"/>
                  </a:cubicBezTo>
                  <a:cubicBezTo>
                    <a:pt x="23" y="129"/>
                    <a:pt x="23" y="129"/>
                    <a:pt x="23" y="129"/>
                  </a:cubicBezTo>
                  <a:cubicBezTo>
                    <a:pt x="23" y="119"/>
                    <a:pt x="22" y="102"/>
                    <a:pt x="20" y="85"/>
                  </a:cubicBezTo>
                  <a:cubicBezTo>
                    <a:pt x="18" y="64"/>
                    <a:pt x="18" y="45"/>
                    <a:pt x="15" y="27"/>
                  </a:cubicBezTo>
                  <a:cubicBezTo>
                    <a:pt x="13" y="16"/>
                    <a:pt x="6" y="7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561"/>
            <p:cNvSpPr>
              <a:spLocks/>
            </p:cNvSpPr>
            <p:nvPr/>
          </p:nvSpPr>
          <p:spPr bwMode="auto">
            <a:xfrm>
              <a:off x="2748" y="2797"/>
              <a:ext cx="93" cy="758"/>
            </a:xfrm>
            <a:custGeom>
              <a:avLst/>
              <a:gdLst>
                <a:gd name="T0" fmla="*/ 0 w 37"/>
                <a:gd name="T1" fmla="*/ 1174 h 284"/>
                <a:gd name="T2" fmla="*/ 460 w 37"/>
                <a:gd name="T3" fmla="*/ 2301 h 284"/>
                <a:gd name="T4" fmla="*/ 505 w 37"/>
                <a:gd name="T5" fmla="*/ 2394 h 284"/>
                <a:gd name="T6" fmla="*/ 475 w 37"/>
                <a:gd name="T7" fmla="*/ 2552 h 284"/>
                <a:gd name="T8" fmla="*/ 209 w 37"/>
                <a:gd name="T9" fmla="*/ 3248 h 284"/>
                <a:gd name="T10" fmla="*/ 113 w 37"/>
                <a:gd name="T11" fmla="*/ 4375 h 284"/>
                <a:gd name="T12" fmla="*/ 83 w 37"/>
                <a:gd name="T13" fmla="*/ 4772 h 284"/>
                <a:gd name="T14" fmla="*/ 33 w 37"/>
                <a:gd name="T15" fmla="*/ 5399 h 284"/>
                <a:gd name="T16" fmla="*/ 33 w 37"/>
                <a:gd name="T17" fmla="*/ 5399 h 284"/>
                <a:gd name="T18" fmla="*/ 158 w 37"/>
                <a:gd name="T19" fmla="*/ 4375 h 284"/>
                <a:gd name="T20" fmla="*/ 271 w 37"/>
                <a:gd name="T21" fmla="*/ 3270 h 284"/>
                <a:gd name="T22" fmla="*/ 525 w 37"/>
                <a:gd name="T23" fmla="*/ 2608 h 284"/>
                <a:gd name="T24" fmla="*/ 568 w 37"/>
                <a:gd name="T25" fmla="*/ 2378 h 284"/>
                <a:gd name="T26" fmla="*/ 505 w 37"/>
                <a:gd name="T27" fmla="*/ 2245 h 284"/>
                <a:gd name="T28" fmla="*/ 63 w 37"/>
                <a:gd name="T29" fmla="*/ 1174 h 284"/>
                <a:gd name="T30" fmla="*/ 33 w 37"/>
                <a:gd name="T31" fmla="*/ 0 h 284"/>
                <a:gd name="T32" fmla="*/ 33 w 37"/>
                <a:gd name="T33" fmla="*/ 0 h 284"/>
                <a:gd name="T34" fmla="*/ 0 w 37"/>
                <a:gd name="T35" fmla="*/ 1174 h 28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7" h="284">
                  <a:moveTo>
                    <a:pt x="0" y="62"/>
                  </a:moveTo>
                  <a:cubicBezTo>
                    <a:pt x="0" y="93"/>
                    <a:pt x="14" y="109"/>
                    <a:pt x="29" y="121"/>
                  </a:cubicBezTo>
                  <a:cubicBezTo>
                    <a:pt x="31" y="122"/>
                    <a:pt x="32" y="124"/>
                    <a:pt x="32" y="126"/>
                  </a:cubicBezTo>
                  <a:cubicBezTo>
                    <a:pt x="33" y="129"/>
                    <a:pt x="32" y="132"/>
                    <a:pt x="30" y="134"/>
                  </a:cubicBezTo>
                  <a:cubicBezTo>
                    <a:pt x="22" y="144"/>
                    <a:pt x="16" y="154"/>
                    <a:pt x="13" y="171"/>
                  </a:cubicBezTo>
                  <a:cubicBezTo>
                    <a:pt x="11" y="189"/>
                    <a:pt x="9" y="208"/>
                    <a:pt x="7" y="230"/>
                  </a:cubicBezTo>
                  <a:cubicBezTo>
                    <a:pt x="5" y="251"/>
                    <a:pt x="5" y="251"/>
                    <a:pt x="5" y="251"/>
                  </a:cubicBezTo>
                  <a:cubicBezTo>
                    <a:pt x="4" y="264"/>
                    <a:pt x="4" y="275"/>
                    <a:pt x="2" y="284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4" y="275"/>
                    <a:pt x="9" y="241"/>
                    <a:pt x="10" y="230"/>
                  </a:cubicBezTo>
                  <a:cubicBezTo>
                    <a:pt x="11" y="218"/>
                    <a:pt x="15" y="190"/>
                    <a:pt x="17" y="172"/>
                  </a:cubicBezTo>
                  <a:cubicBezTo>
                    <a:pt x="20" y="156"/>
                    <a:pt x="25" y="146"/>
                    <a:pt x="33" y="137"/>
                  </a:cubicBezTo>
                  <a:cubicBezTo>
                    <a:pt x="36" y="133"/>
                    <a:pt x="37" y="129"/>
                    <a:pt x="36" y="125"/>
                  </a:cubicBezTo>
                  <a:cubicBezTo>
                    <a:pt x="36" y="122"/>
                    <a:pt x="34" y="120"/>
                    <a:pt x="32" y="118"/>
                  </a:cubicBezTo>
                  <a:cubicBezTo>
                    <a:pt x="15" y="105"/>
                    <a:pt x="4" y="90"/>
                    <a:pt x="4" y="6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562"/>
            <p:cNvSpPr>
              <a:spLocks/>
            </p:cNvSpPr>
            <p:nvPr/>
          </p:nvSpPr>
          <p:spPr bwMode="auto">
            <a:xfrm>
              <a:off x="2908" y="2808"/>
              <a:ext cx="63" cy="267"/>
            </a:xfrm>
            <a:custGeom>
              <a:avLst/>
              <a:gdLst>
                <a:gd name="T0" fmla="*/ 338 w 25"/>
                <a:gd name="T1" fmla="*/ 1183 h 100"/>
                <a:gd name="T2" fmla="*/ 0 w 25"/>
                <a:gd name="T3" fmla="*/ 1904 h 100"/>
                <a:gd name="T4" fmla="*/ 0 w 25"/>
                <a:gd name="T5" fmla="*/ 1904 h 100"/>
                <a:gd name="T6" fmla="*/ 401 w 25"/>
                <a:gd name="T7" fmla="*/ 1183 h 100"/>
                <a:gd name="T8" fmla="*/ 350 w 25"/>
                <a:gd name="T9" fmla="*/ 0 h 100"/>
                <a:gd name="T10" fmla="*/ 350 w 25"/>
                <a:gd name="T11" fmla="*/ 0 h 100"/>
                <a:gd name="T12" fmla="*/ 338 w 25"/>
                <a:gd name="T13" fmla="*/ 1183 h 1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100">
                  <a:moveTo>
                    <a:pt x="21" y="62"/>
                  </a:moveTo>
                  <a:cubicBezTo>
                    <a:pt x="21" y="80"/>
                    <a:pt x="14" y="9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2" y="91"/>
                    <a:pt x="25" y="84"/>
                    <a:pt x="25" y="6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21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563"/>
            <p:cNvSpPr>
              <a:spLocks/>
            </p:cNvSpPr>
            <p:nvPr/>
          </p:nvSpPr>
          <p:spPr bwMode="auto">
            <a:xfrm>
              <a:off x="2738" y="2768"/>
              <a:ext cx="280" cy="835"/>
            </a:xfrm>
            <a:custGeom>
              <a:avLst/>
              <a:gdLst>
                <a:gd name="T0" fmla="*/ 1658 w 112"/>
                <a:gd name="T1" fmla="*/ 4597 h 313"/>
                <a:gd name="T2" fmla="*/ 1563 w 112"/>
                <a:gd name="T3" fmla="*/ 3439 h 313"/>
                <a:gd name="T4" fmla="*/ 1300 w 112"/>
                <a:gd name="T5" fmla="*/ 2710 h 313"/>
                <a:gd name="T6" fmla="*/ 1300 w 112"/>
                <a:gd name="T7" fmla="*/ 2540 h 313"/>
                <a:gd name="T8" fmla="*/ 1750 w 112"/>
                <a:gd name="T9" fmla="*/ 1403 h 313"/>
                <a:gd name="T10" fmla="*/ 1738 w 112"/>
                <a:gd name="T11" fmla="*/ 227 h 313"/>
                <a:gd name="T12" fmla="*/ 1533 w 112"/>
                <a:gd name="T13" fmla="*/ 0 h 313"/>
                <a:gd name="T14" fmla="*/ 1345 w 112"/>
                <a:gd name="T15" fmla="*/ 227 h 313"/>
                <a:gd name="T16" fmla="*/ 1313 w 112"/>
                <a:gd name="T17" fmla="*/ 1403 h 313"/>
                <a:gd name="T18" fmla="*/ 988 w 112"/>
                <a:gd name="T19" fmla="*/ 2164 h 313"/>
                <a:gd name="T20" fmla="*/ 783 w 112"/>
                <a:gd name="T21" fmla="*/ 2164 h 313"/>
                <a:gd name="T22" fmla="*/ 438 w 112"/>
                <a:gd name="T23" fmla="*/ 1403 h 313"/>
                <a:gd name="T24" fmla="*/ 425 w 112"/>
                <a:gd name="T25" fmla="*/ 227 h 313"/>
                <a:gd name="T26" fmla="*/ 220 w 112"/>
                <a:gd name="T27" fmla="*/ 0 h 313"/>
                <a:gd name="T28" fmla="*/ 20 w 112"/>
                <a:gd name="T29" fmla="*/ 227 h 313"/>
                <a:gd name="T30" fmla="*/ 0 w 112"/>
                <a:gd name="T31" fmla="*/ 1403 h 313"/>
                <a:gd name="T32" fmla="*/ 458 w 112"/>
                <a:gd name="T33" fmla="*/ 2540 h 313"/>
                <a:gd name="T34" fmla="*/ 470 w 112"/>
                <a:gd name="T35" fmla="*/ 2710 h 313"/>
                <a:gd name="T36" fmla="*/ 208 w 112"/>
                <a:gd name="T37" fmla="*/ 3439 h 313"/>
                <a:gd name="T38" fmla="*/ 95 w 112"/>
                <a:gd name="T39" fmla="*/ 4597 h 313"/>
                <a:gd name="T40" fmla="*/ 33 w 112"/>
                <a:gd name="T41" fmla="*/ 5637 h 313"/>
                <a:gd name="T42" fmla="*/ 188 w 112"/>
                <a:gd name="T43" fmla="*/ 5906 h 313"/>
                <a:gd name="T44" fmla="*/ 408 w 112"/>
                <a:gd name="T45" fmla="*/ 5714 h 313"/>
                <a:gd name="T46" fmla="*/ 533 w 112"/>
                <a:gd name="T47" fmla="*/ 4655 h 313"/>
                <a:gd name="T48" fmla="*/ 645 w 112"/>
                <a:gd name="T49" fmla="*/ 3529 h 313"/>
                <a:gd name="T50" fmla="*/ 813 w 112"/>
                <a:gd name="T51" fmla="*/ 3039 h 313"/>
                <a:gd name="T52" fmla="*/ 958 w 112"/>
                <a:gd name="T53" fmla="*/ 3039 h 313"/>
                <a:gd name="T54" fmla="*/ 1125 w 112"/>
                <a:gd name="T55" fmla="*/ 3529 h 313"/>
                <a:gd name="T56" fmla="*/ 1220 w 112"/>
                <a:gd name="T57" fmla="*/ 4655 h 313"/>
                <a:gd name="T58" fmla="*/ 1345 w 112"/>
                <a:gd name="T59" fmla="*/ 5714 h 313"/>
                <a:gd name="T60" fmla="*/ 1583 w 112"/>
                <a:gd name="T61" fmla="*/ 5922 h 313"/>
                <a:gd name="T62" fmla="*/ 1738 w 112"/>
                <a:gd name="T63" fmla="*/ 5637 h 313"/>
                <a:gd name="T64" fmla="*/ 1658 w 112"/>
                <a:gd name="T65" fmla="*/ 4597 h 31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12" h="313">
                  <a:moveTo>
                    <a:pt x="106" y="242"/>
                  </a:moveTo>
                  <a:cubicBezTo>
                    <a:pt x="104" y="221"/>
                    <a:pt x="102" y="200"/>
                    <a:pt x="100" y="181"/>
                  </a:cubicBezTo>
                  <a:cubicBezTo>
                    <a:pt x="97" y="165"/>
                    <a:pt x="91" y="153"/>
                    <a:pt x="83" y="143"/>
                  </a:cubicBezTo>
                  <a:cubicBezTo>
                    <a:pt x="81" y="141"/>
                    <a:pt x="79" y="137"/>
                    <a:pt x="83" y="134"/>
                  </a:cubicBezTo>
                  <a:cubicBezTo>
                    <a:pt x="98" y="122"/>
                    <a:pt x="112" y="105"/>
                    <a:pt x="112" y="7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6"/>
                    <a:pt x="105" y="0"/>
                    <a:pt x="98" y="0"/>
                  </a:cubicBezTo>
                  <a:cubicBezTo>
                    <a:pt x="92" y="0"/>
                    <a:pt x="86" y="6"/>
                    <a:pt x="86" y="12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95"/>
                    <a:pt x="76" y="104"/>
                    <a:pt x="63" y="114"/>
                  </a:cubicBezTo>
                  <a:cubicBezTo>
                    <a:pt x="59" y="117"/>
                    <a:pt x="54" y="118"/>
                    <a:pt x="50" y="114"/>
                  </a:cubicBezTo>
                  <a:cubicBezTo>
                    <a:pt x="37" y="104"/>
                    <a:pt x="28" y="95"/>
                    <a:pt x="28" y="7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7" y="0"/>
                    <a:pt x="1" y="6"/>
                    <a:pt x="1" y="1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05"/>
                    <a:pt x="14" y="121"/>
                    <a:pt x="29" y="134"/>
                  </a:cubicBezTo>
                  <a:cubicBezTo>
                    <a:pt x="31" y="135"/>
                    <a:pt x="33" y="138"/>
                    <a:pt x="30" y="143"/>
                  </a:cubicBezTo>
                  <a:cubicBezTo>
                    <a:pt x="22" y="152"/>
                    <a:pt x="16" y="164"/>
                    <a:pt x="13" y="181"/>
                  </a:cubicBezTo>
                  <a:cubicBezTo>
                    <a:pt x="10" y="200"/>
                    <a:pt x="8" y="221"/>
                    <a:pt x="6" y="242"/>
                  </a:cubicBezTo>
                  <a:cubicBezTo>
                    <a:pt x="5" y="264"/>
                    <a:pt x="4" y="283"/>
                    <a:pt x="2" y="297"/>
                  </a:cubicBezTo>
                  <a:cubicBezTo>
                    <a:pt x="0" y="304"/>
                    <a:pt x="5" y="310"/>
                    <a:pt x="12" y="311"/>
                  </a:cubicBezTo>
                  <a:cubicBezTo>
                    <a:pt x="19" y="313"/>
                    <a:pt x="25" y="308"/>
                    <a:pt x="26" y="301"/>
                  </a:cubicBezTo>
                  <a:cubicBezTo>
                    <a:pt x="29" y="286"/>
                    <a:pt x="32" y="267"/>
                    <a:pt x="34" y="245"/>
                  </a:cubicBezTo>
                  <a:cubicBezTo>
                    <a:pt x="36" y="224"/>
                    <a:pt x="38" y="203"/>
                    <a:pt x="41" y="186"/>
                  </a:cubicBezTo>
                  <a:cubicBezTo>
                    <a:pt x="42" y="175"/>
                    <a:pt x="46" y="167"/>
                    <a:pt x="52" y="160"/>
                  </a:cubicBezTo>
                  <a:cubicBezTo>
                    <a:pt x="54" y="156"/>
                    <a:pt x="58" y="157"/>
                    <a:pt x="61" y="160"/>
                  </a:cubicBezTo>
                  <a:cubicBezTo>
                    <a:pt x="66" y="167"/>
                    <a:pt x="70" y="175"/>
                    <a:pt x="72" y="186"/>
                  </a:cubicBezTo>
                  <a:cubicBezTo>
                    <a:pt x="75" y="203"/>
                    <a:pt x="76" y="224"/>
                    <a:pt x="78" y="245"/>
                  </a:cubicBezTo>
                  <a:cubicBezTo>
                    <a:pt x="80" y="267"/>
                    <a:pt x="84" y="286"/>
                    <a:pt x="86" y="301"/>
                  </a:cubicBezTo>
                  <a:cubicBezTo>
                    <a:pt x="87" y="308"/>
                    <a:pt x="94" y="313"/>
                    <a:pt x="101" y="312"/>
                  </a:cubicBezTo>
                  <a:cubicBezTo>
                    <a:pt x="107" y="310"/>
                    <a:pt x="112" y="304"/>
                    <a:pt x="111" y="297"/>
                  </a:cubicBezTo>
                  <a:cubicBezTo>
                    <a:pt x="109" y="283"/>
                    <a:pt x="108" y="264"/>
                    <a:pt x="106" y="242"/>
                  </a:cubicBezTo>
                  <a:close/>
                </a:path>
              </a:pathLst>
            </a:custGeom>
            <a:noFill/>
            <a:ln w="12700" cap="rnd">
              <a:solidFill>
                <a:srgbClr val="585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26" name="Explosion 2 25"/>
          <p:cNvSpPr>
            <a:spLocks noChangeAspect="1"/>
          </p:cNvSpPr>
          <p:nvPr/>
        </p:nvSpPr>
        <p:spPr>
          <a:xfrm>
            <a:off x="725373" y="3894273"/>
            <a:ext cx="399988" cy="315811"/>
          </a:xfrm>
          <a:prstGeom prst="irregularSeal2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ZoneTexte 26"/>
          <p:cNvSpPr txBox="1"/>
          <p:nvPr/>
        </p:nvSpPr>
        <p:spPr>
          <a:xfrm>
            <a:off x="3138855" y="2409500"/>
            <a:ext cx="19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Variants </a:t>
            </a:r>
            <a:r>
              <a:rPr lang="en-US" dirty="0" err="1" smtClean="0"/>
              <a:t>tronquant</a:t>
            </a:r>
            <a:endParaRPr lang="en-US" dirty="0"/>
          </a:p>
        </p:txBody>
      </p:sp>
      <p:sp>
        <p:nvSpPr>
          <p:cNvPr id="28" name="ZoneTexte 27"/>
          <p:cNvSpPr txBox="1"/>
          <p:nvPr/>
        </p:nvSpPr>
        <p:spPr>
          <a:xfrm>
            <a:off x="3183453" y="3626648"/>
            <a:ext cx="186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Variants faux </a:t>
            </a:r>
            <a:r>
              <a:rPr lang="en-US" dirty="0" err="1" smtClean="0"/>
              <a:t>sens</a:t>
            </a:r>
            <a:endParaRPr lang="en-US" dirty="0"/>
          </a:p>
        </p:txBody>
      </p:sp>
      <p:sp>
        <p:nvSpPr>
          <p:cNvPr id="29" name="ZoneTexte 28"/>
          <p:cNvSpPr txBox="1"/>
          <p:nvPr/>
        </p:nvSpPr>
        <p:spPr>
          <a:xfrm>
            <a:off x="3082269" y="4714703"/>
            <a:ext cx="20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Variants </a:t>
            </a:r>
            <a:r>
              <a:rPr lang="en-US" dirty="0" err="1" smtClean="0"/>
              <a:t>structuraux</a:t>
            </a:r>
            <a:endParaRPr lang="en-US" dirty="0"/>
          </a:p>
        </p:txBody>
      </p:sp>
      <p:sp>
        <p:nvSpPr>
          <p:cNvPr id="30" name="ZoneTexte 29"/>
          <p:cNvSpPr txBox="1"/>
          <p:nvPr/>
        </p:nvSpPr>
        <p:spPr>
          <a:xfrm>
            <a:off x="2867980" y="5802757"/>
            <a:ext cx="249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Variants </a:t>
            </a:r>
            <a:r>
              <a:rPr lang="en-US" dirty="0" err="1" smtClean="0"/>
              <a:t>splicéogéniques</a:t>
            </a:r>
            <a:endParaRPr lang="en-US" dirty="0"/>
          </a:p>
        </p:txBody>
      </p:sp>
      <p:cxnSp>
        <p:nvCxnSpPr>
          <p:cNvPr id="32" name="Connecteur droit avec flèche 31"/>
          <p:cNvCxnSpPr>
            <a:stCxn id="26" idx="3"/>
            <a:endCxn id="27" idx="1"/>
          </p:cNvCxnSpPr>
          <p:nvPr/>
        </p:nvCxnSpPr>
        <p:spPr>
          <a:xfrm flipV="1">
            <a:off x="1125361" y="2594166"/>
            <a:ext cx="2013494" cy="1397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>
            <a:stCxn id="26" idx="3"/>
            <a:endCxn id="28" idx="1"/>
          </p:cNvCxnSpPr>
          <p:nvPr/>
        </p:nvCxnSpPr>
        <p:spPr>
          <a:xfrm flipV="1">
            <a:off x="1125361" y="3811314"/>
            <a:ext cx="2058092" cy="180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26" idx="3"/>
            <a:endCxn id="29" idx="1"/>
          </p:cNvCxnSpPr>
          <p:nvPr/>
        </p:nvCxnSpPr>
        <p:spPr>
          <a:xfrm>
            <a:off x="1125361" y="3991429"/>
            <a:ext cx="1956908" cy="907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26" idx="3"/>
            <a:endCxn id="30" idx="1"/>
          </p:cNvCxnSpPr>
          <p:nvPr/>
        </p:nvCxnSpPr>
        <p:spPr>
          <a:xfrm>
            <a:off x="1125361" y="3991429"/>
            <a:ext cx="1742619" cy="1995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5" name="Groupe 34"/>
          <p:cNvGrpSpPr/>
          <p:nvPr/>
        </p:nvGrpSpPr>
        <p:grpSpPr>
          <a:xfrm>
            <a:off x="5217931" y="1821302"/>
            <a:ext cx="3529818" cy="1462596"/>
            <a:chOff x="5217931" y="1945127"/>
            <a:chExt cx="3529818" cy="1462596"/>
          </a:xfrm>
        </p:grpSpPr>
        <p:sp>
          <p:nvSpPr>
            <p:cNvPr id="3" name="ZoneTexte 2"/>
            <p:cNvSpPr txBox="1"/>
            <p:nvPr/>
          </p:nvSpPr>
          <p:spPr>
            <a:xfrm>
              <a:off x="6176445" y="2579492"/>
              <a:ext cx="495832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dirty="0" smtClean="0"/>
                <a:t>GAG</a:t>
              </a:r>
              <a:endParaRPr lang="en-US" dirty="0"/>
            </a:p>
          </p:txBody>
        </p:sp>
        <p:sp>
          <p:nvSpPr>
            <p:cNvPr id="111" name="ZoneTexte 110"/>
            <p:cNvSpPr txBox="1"/>
            <p:nvPr/>
          </p:nvSpPr>
          <p:spPr>
            <a:xfrm>
              <a:off x="5678946" y="2584759"/>
              <a:ext cx="497499" cy="2769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dirty="0" smtClean="0"/>
                <a:t>GGA</a:t>
              </a:r>
              <a:endParaRPr lang="en-US" dirty="0"/>
            </a:p>
          </p:txBody>
        </p:sp>
        <p:sp>
          <p:nvSpPr>
            <p:cNvPr id="112" name="ZoneTexte 111"/>
            <p:cNvSpPr txBox="1"/>
            <p:nvPr/>
          </p:nvSpPr>
          <p:spPr>
            <a:xfrm>
              <a:off x="5217931" y="2584759"/>
              <a:ext cx="461015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dirty="0" smtClean="0"/>
                <a:t>AGT</a:t>
              </a:r>
              <a:endParaRPr lang="en-US" dirty="0"/>
            </a:p>
          </p:txBody>
        </p:sp>
        <p:sp>
          <p:nvSpPr>
            <p:cNvPr id="31" name="Flèche angle droit à deux pointes 30"/>
            <p:cNvSpPr>
              <a:spLocks noChangeAspect="1"/>
            </p:cNvSpPr>
            <p:nvPr/>
          </p:nvSpPr>
          <p:spPr>
            <a:xfrm rot="8578469">
              <a:off x="6781109" y="2480528"/>
              <a:ext cx="540000" cy="542280"/>
            </a:xfrm>
            <a:prstGeom prst="leftUpArrow">
              <a:avLst>
                <a:gd name="adj1" fmla="val 8677"/>
                <a:gd name="adj2" fmla="val 15291"/>
                <a:gd name="adj3" fmla="val 24056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ZoneTexte 112"/>
            <p:cNvSpPr txBox="1"/>
            <p:nvPr/>
          </p:nvSpPr>
          <p:spPr>
            <a:xfrm>
              <a:off x="8251917" y="2302493"/>
              <a:ext cx="495832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dirty="0" smtClean="0"/>
                <a:t>GAG</a:t>
              </a:r>
              <a:endParaRPr lang="en-US" dirty="0"/>
            </a:p>
          </p:txBody>
        </p:sp>
        <p:sp>
          <p:nvSpPr>
            <p:cNvPr id="118" name="ZoneTexte 117"/>
            <p:cNvSpPr txBox="1"/>
            <p:nvPr/>
          </p:nvSpPr>
          <p:spPr>
            <a:xfrm>
              <a:off x="7754418" y="2307760"/>
              <a:ext cx="494232" cy="2769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T</a:t>
              </a:r>
              <a:r>
                <a:rPr lang="en-US" dirty="0" smtClean="0"/>
                <a:t>GA</a:t>
              </a:r>
              <a:endParaRPr lang="en-US" dirty="0"/>
            </a:p>
          </p:txBody>
        </p:sp>
        <p:sp>
          <p:nvSpPr>
            <p:cNvPr id="119" name="ZoneTexte 118"/>
            <p:cNvSpPr txBox="1"/>
            <p:nvPr/>
          </p:nvSpPr>
          <p:spPr>
            <a:xfrm>
              <a:off x="7293403" y="2307760"/>
              <a:ext cx="461015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dirty="0" smtClean="0"/>
                <a:t>AGT</a:t>
              </a:r>
              <a:endParaRPr lang="en-US" dirty="0"/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8248650" y="3130724"/>
              <a:ext cx="495832" cy="2769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dirty="0" smtClean="0"/>
                <a:t>GAG</a:t>
              </a:r>
              <a:endParaRPr lang="en-US" dirty="0"/>
            </a:p>
          </p:txBody>
        </p:sp>
        <p:sp>
          <p:nvSpPr>
            <p:cNvPr id="121" name="ZoneTexte 120"/>
            <p:cNvSpPr txBox="1"/>
            <p:nvPr/>
          </p:nvSpPr>
          <p:spPr>
            <a:xfrm>
              <a:off x="7754417" y="3130724"/>
              <a:ext cx="494233" cy="2769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square" lIns="36000" tIns="0" rIns="36000" bIns="0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–</a:t>
              </a:r>
              <a:r>
                <a:rPr lang="en-US" dirty="0" smtClean="0"/>
                <a:t>GA</a:t>
              </a:r>
              <a:endParaRPr lang="en-US" dirty="0"/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7293403" y="3130724"/>
              <a:ext cx="461015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txBody>
            <a:bodyPr wrap="none" lIns="36000" tIns="0" rIns="36000" bIns="0" rtlCol="0">
              <a:spAutoFit/>
            </a:bodyPr>
            <a:lstStyle/>
            <a:p>
              <a:r>
                <a:rPr lang="en-US" dirty="0" smtClean="0"/>
                <a:t>AGT</a:t>
              </a:r>
              <a:endParaRPr lang="en-US" dirty="0"/>
            </a:p>
          </p:txBody>
        </p:sp>
        <p:grpSp>
          <p:nvGrpSpPr>
            <p:cNvPr id="123" name="Groupe 122"/>
            <p:cNvGrpSpPr>
              <a:grpSpLocks noChangeAspect="1"/>
            </p:cNvGrpSpPr>
            <p:nvPr/>
          </p:nvGrpSpPr>
          <p:grpSpPr>
            <a:xfrm>
              <a:off x="7911530" y="1945127"/>
              <a:ext cx="180008" cy="360000"/>
              <a:chOff x="2626519" y="4905375"/>
              <a:chExt cx="108000" cy="216000"/>
            </a:xfr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4" name="Organigramme : Connecteur 123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4800"/>
              </a:p>
            </p:txBody>
          </p:sp>
          <p:cxnSp>
            <p:nvCxnSpPr>
              <p:cNvPr id="125" name="Connecteur droit 124"/>
              <p:cNvCxnSpPr>
                <a:stCxn id="124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e 125"/>
            <p:cNvGrpSpPr>
              <a:grpSpLocks noChangeAspect="1"/>
            </p:cNvGrpSpPr>
            <p:nvPr/>
          </p:nvGrpSpPr>
          <p:grpSpPr>
            <a:xfrm>
              <a:off x="7925773" y="2773131"/>
              <a:ext cx="180008" cy="360000"/>
              <a:chOff x="2626519" y="4905375"/>
              <a:chExt cx="108000" cy="216000"/>
            </a:xfrm>
            <a:solidFill>
              <a:srgbClr val="FF000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7" name="Organigramme : Connecteur 126"/>
              <p:cNvSpPr>
                <a:spLocks noChangeAspect="1"/>
              </p:cNvSpPr>
              <p:nvPr/>
            </p:nvSpPr>
            <p:spPr>
              <a:xfrm>
                <a:off x="2626519" y="4905375"/>
                <a:ext cx="108000" cy="108000"/>
              </a:xfrm>
              <a:prstGeom prst="flowChartConnector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4800"/>
              </a:p>
            </p:txBody>
          </p:sp>
          <p:cxnSp>
            <p:nvCxnSpPr>
              <p:cNvPr id="128" name="Connecteur droit 127"/>
              <p:cNvCxnSpPr>
                <a:stCxn id="127" idx="4"/>
              </p:cNvCxnSpPr>
              <p:nvPr/>
            </p:nvCxnSpPr>
            <p:spPr>
              <a:xfrm>
                <a:off x="2680519" y="5013375"/>
                <a:ext cx="0" cy="108000"/>
              </a:xfrm>
              <a:prstGeom prst="lin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" name="ZoneTexte 33"/>
            <p:cNvSpPr txBox="1"/>
            <p:nvPr/>
          </p:nvSpPr>
          <p:spPr>
            <a:xfrm>
              <a:off x="5256798" y="2304698"/>
              <a:ext cx="3883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/>
                <a:t>Met</a:t>
              </a:r>
              <a:endParaRPr lang="en-US" dirty="0"/>
            </a:p>
          </p:txBody>
        </p:sp>
        <p:sp>
          <p:nvSpPr>
            <p:cNvPr id="129" name="ZoneTexte 128"/>
            <p:cNvSpPr txBox="1"/>
            <p:nvPr/>
          </p:nvSpPr>
          <p:spPr>
            <a:xfrm>
              <a:off x="5774578" y="2302493"/>
              <a:ext cx="30296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err="1" smtClean="0"/>
                <a:t>Gly</a:t>
              </a:r>
              <a:endParaRPr lang="en-US" dirty="0"/>
            </a:p>
          </p:txBody>
        </p:sp>
        <p:sp>
          <p:nvSpPr>
            <p:cNvPr id="130" name="ZoneTexte 129"/>
            <p:cNvSpPr txBox="1"/>
            <p:nvPr/>
          </p:nvSpPr>
          <p:spPr>
            <a:xfrm>
              <a:off x="6267588" y="2304698"/>
              <a:ext cx="32060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err="1" smtClean="0"/>
                <a:t>Glu</a:t>
              </a:r>
              <a:endParaRPr lang="en-US" dirty="0"/>
            </a:p>
          </p:txBody>
        </p:sp>
        <p:sp>
          <p:nvSpPr>
            <p:cNvPr id="131" name="ZoneTexte 130"/>
            <p:cNvSpPr txBox="1"/>
            <p:nvPr/>
          </p:nvSpPr>
          <p:spPr>
            <a:xfrm>
              <a:off x="7329755" y="2030761"/>
              <a:ext cx="38831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smtClean="0"/>
                <a:t>Met</a:t>
              </a:r>
              <a:endParaRPr lang="en-US" dirty="0"/>
            </a:p>
          </p:txBody>
        </p:sp>
        <p:sp>
          <p:nvSpPr>
            <p:cNvPr id="133" name="ZoneTexte 132"/>
            <p:cNvSpPr txBox="1"/>
            <p:nvPr/>
          </p:nvSpPr>
          <p:spPr>
            <a:xfrm>
              <a:off x="8336265" y="2027699"/>
              <a:ext cx="32060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 err="1" smtClean="0"/>
                <a:t>Glu</a:t>
              </a:r>
              <a:endParaRPr lang="en-US" dirty="0"/>
            </a:p>
          </p:txBody>
        </p:sp>
        <p:sp>
          <p:nvSpPr>
            <p:cNvPr id="134" name="ZoneTexte 133"/>
            <p:cNvSpPr txBox="1"/>
            <p:nvPr/>
          </p:nvSpPr>
          <p:spPr>
            <a:xfrm>
              <a:off x="7466202" y="2853838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–</a:t>
              </a:r>
            </a:p>
          </p:txBody>
        </p:sp>
        <p:sp>
          <p:nvSpPr>
            <p:cNvPr id="135" name="ZoneTexte 134"/>
            <p:cNvSpPr txBox="1"/>
            <p:nvPr/>
          </p:nvSpPr>
          <p:spPr>
            <a:xfrm>
              <a:off x="8438857" y="2850776"/>
              <a:ext cx="11541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–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6" name="ZoneTexte 135"/>
          <p:cNvSpPr txBox="1"/>
          <p:nvPr/>
        </p:nvSpPr>
        <p:spPr>
          <a:xfrm>
            <a:off x="6176445" y="3822204"/>
            <a:ext cx="495832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US" dirty="0" smtClean="0"/>
              <a:t>GAG</a:t>
            </a:r>
            <a:endParaRPr lang="en-US" dirty="0"/>
          </a:p>
        </p:txBody>
      </p:sp>
      <p:sp>
        <p:nvSpPr>
          <p:cNvPr id="137" name="ZoneTexte 136"/>
          <p:cNvSpPr txBox="1"/>
          <p:nvPr/>
        </p:nvSpPr>
        <p:spPr>
          <a:xfrm>
            <a:off x="5678946" y="3827471"/>
            <a:ext cx="497499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US" dirty="0" smtClean="0"/>
              <a:t>GGA</a:t>
            </a:r>
            <a:endParaRPr lang="en-US" dirty="0"/>
          </a:p>
        </p:txBody>
      </p:sp>
      <p:sp>
        <p:nvSpPr>
          <p:cNvPr id="138" name="ZoneTexte 137"/>
          <p:cNvSpPr txBox="1"/>
          <p:nvPr/>
        </p:nvSpPr>
        <p:spPr>
          <a:xfrm>
            <a:off x="5217931" y="3827471"/>
            <a:ext cx="46101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US" dirty="0" smtClean="0"/>
              <a:t>AGT</a:t>
            </a:r>
            <a:endParaRPr lang="en-US" dirty="0"/>
          </a:p>
        </p:txBody>
      </p:sp>
      <p:sp>
        <p:nvSpPr>
          <p:cNvPr id="139" name="ZoneTexte 138"/>
          <p:cNvSpPr txBox="1"/>
          <p:nvPr/>
        </p:nvSpPr>
        <p:spPr>
          <a:xfrm>
            <a:off x="5256798" y="3547410"/>
            <a:ext cx="3883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Met</a:t>
            </a:r>
            <a:endParaRPr lang="en-US" dirty="0"/>
          </a:p>
        </p:txBody>
      </p:sp>
      <p:sp>
        <p:nvSpPr>
          <p:cNvPr id="140" name="ZoneTexte 139"/>
          <p:cNvSpPr txBox="1"/>
          <p:nvPr/>
        </p:nvSpPr>
        <p:spPr>
          <a:xfrm>
            <a:off x="5774578" y="3545205"/>
            <a:ext cx="3029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 smtClean="0"/>
              <a:t>Gly</a:t>
            </a:r>
            <a:endParaRPr lang="en-US" dirty="0"/>
          </a:p>
        </p:txBody>
      </p:sp>
      <p:sp>
        <p:nvSpPr>
          <p:cNvPr id="141" name="ZoneTexte 140"/>
          <p:cNvSpPr txBox="1"/>
          <p:nvPr/>
        </p:nvSpPr>
        <p:spPr>
          <a:xfrm>
            <a:off x="6267588" y="3547410"/>
            <a:ext cx="3206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 smtClean="0"/>
              <a:t>Glu</a:t>
            </a:r>
            <a:endParaRPr lang="en-US" dirty="0"/>
          </a:p>
        </p:txBody>
      </p:sp>
      <p:sp>
        <p:nvSpPr>
          <p:cNvPr id="142" name="ZoneTexte 141"/>
          <p:cNvSpPr txBox="1"/>
          <p:nvPr/>
        </p:nvSpPr>
        <p:spPr>
          <a:xfrm>
            <a:off x="8251916" y="3823463"/>
            <a:ext cx="495832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US" dirty="0" smtClean="0"/>
              <a:t>GAG</a:t>
            </a:r>
            <a:endParaRPr lang="en-US" dirty="0"/>
          </a:p>
        </p:txBody>
      </p:sp>
      <p:sp>
        <p:nvSpPr>
          <p:cNvPr id="143" name="ZoneTexte 142"/>
          <p:cNvSpPr txBox="1"/>
          <p:nvPr/>
        </p:nvSpPr>
        <p:spPr>
          <a:xfrm>
            <a:off x="7754417" y="3828730"/>
            <a:ext cx="497499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GA</a:t>
            </a:r>
            <a:endParaRPr lang="en-US" dirty="0"/>
          </a:p>
        </p:txBody>
      </p:sp>
      <p:sp>
        <p:nvSpPr>
          <p:cNvPr id="144" name="ZoneTexte 143"/>
          <p:cNvSpPr txBox="1"/>
          <p:nvPr/>
        </p:nvSpPr>
        <p:spPr>
          <a:xfrm>
            <a:off x="7293402" y="3828730"/>
            <a:ext cx="461015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r>
              <a:rPr lang="en-US" dirty="0" smtClean="0"/>
              <a:t>AGT</a:t>
            </a:r>
            <a:endParaRPr lang="en-US" dirty="0"/>
          </a:p>
        </p:txBody>
      </p:sp>
      <p:sp>
        <p:nvSpPr>
          <p:cNvPr id="145" name="ZoneTexte 144"/>
          <p:cNvSpPr txBox="1"/>
          <p:nvPr/>
        </p:nvSpPr>
        <p:spPr>
          <a:xfrm>
            <a:off x="7332269" y="3548669"/>
            <a:ext cx="3883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Met</a:t>
            </a:r>
            <a:endParaRPr lang="en-US" dirty="0"/>
          </a:p>
        </p:txBody>
      </p:sp>
      <p:sp>
        <p:nvSpPr>
          <p:cNvPr id="146" name="ZoneTexte 145"/>
          <p:cNvSpPr txBox="1"/>
          <p:nvPr/>
        </p:nvSpPr>
        <p:spPr>
          <a:xfrm>
            <a:off x="7837771" y="3546464"/>
            <a:ext cx="3275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Arg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7" name="ZoneTexte 146"/>
          <p:cNvSpPr txBox="1"/>
          <p:nvPr/>
        </p:nvSpPr>
        <p:spPr>
          <a:xfrm>
            <a:off x="8343059" y="3548669"/>
            <a:ext cx="32060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err="1" smtClean="0"/>
              <a:t>Glu</a:t>
            </a:r>
            <a:endParaRPr lang="en-US" dirty="0"/>
          </a:p>
        </p:txBody>
      </p:sp>
      <p:sp>
        <p:nvSpPr>
          <p:cNvPr id="39" name="Flèche droite 38"/>
          <p:cNvSpPr/>
          <p:nvPr/>
        </p:nvSpPr>
        <p:spPr>
          <a:xfrm>
            <a:off x="6727249" y="3838709"/>
            <a:ext cx="540000" cy="270473"/>
          </a:xfrm>
          <a:prstGeom prst="rightArrow">
            <a:avLst>
              <a:gd name="adj1" fmla="val 28871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6" name="Groupe 175"/>
          <p:cNvGrpSpPr>
            <a:grpSpLocks noChangeAspect="1"/>
          </p:cNvGrpSpPr>
          <p:nvPr/>
        </p:nvGrpSpPr>
        <p:grpSpPr>
          <a:xfrm>
            <a:off x="5256798" y="4628558"/>
            <a:ext cx="5400000" cy="568734"/>
            <a:chOff x="5256798" y="4657133"/>
            <a:chExt cx="6840000" cy="720414"/>
          </a:xfrm>
        </p:grpSpPr>
        <p:sp>
          <p:nvSpPr>
            <p:cNvPr id="172" name="Parallélogramme 171"/>
            <p:cNvSpPr/>
            <p:nvPr/>
          </p:nvSpPr>
          <p:spPr>
            <a:xfrm flipH="1">
              <a:off x="10703140" y="4710998"/>
              <a:ext cx="493200" cy="608975"/>
            </a:xfrm>
            <a:prstGeom prst="parallelogram">
              <a:avLst>
                <a:gd name="adj" fmla="val 63640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Parallélogramme 172"/>
            <p:cNvSpPr/>
            <p:nvPr/>
          </p:nvSpPr>
          <p:spPr>
            <a:xfrm>
              <a:off x="11340889" y="4703185"/>
              <a:ext cx="493010" cy="608975"/>
            </a:xfrm>
            <a:prstGeom prst="parallelogram">
              <a:avLst>
                <a:gd name="adj" fmla="val 63640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e 160"/>
            <p:cNvGrpSpPr/>
            <p:nvPr/>
          </p:nvGrpSpPr>
          <p:grpSpPr>
            <a:xfrm>
              <a:off x="8405957" y="4719638"/>
              <a:ext cx="987770" cy="599560"/>
              <a:chOff x="8421197" y="4719638"/>
              <a:chExt cx="987770" cy="599560"/>
            </a:xfrm>
          </p:grpSpPr>
          <p:sp>
            <p:nvSpPr>
              <p:cNvPr id="159" name="Parallélogramme 158"/>
              <p:cNvSpPr/>
              <p:nvPr/>
            </p:nvSpPr>
            <p:spPr>
              <a:xfrm flipV="1">
                <a:off x="8915957" y="4719638"/>
                <a:ext cx="493010" cy="589771"/>
              </a:xfrm>
              <a:prstGeom prst="parallelogram">
                <a:avLst>
                  <a:gd name="adj" fmla="val 63640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Parallélogramme 159"/>
              <p:cNvSpPr/>
              <p:nvPr/>
            </p:nvSpPr>
            <p:spPr>
              <a:xfrm flipH="1" flipV="1">
                <a:off x="8421197" y="4719638"/>
                <a:ext cx="493200" cy="599560"/>
              </a:xfrm>
              <a:prstGeom prst="parallelogram">
                <a:avLst>
                  <a:gd name="adj" fmla="val 63640"/>
                </a:avLst>
              </a:prstGeom>
              <a:noFill/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1" name="Parallélogramme 150"/>
            <p:cNvSpPr/>
            <p:nvPr/>
          </p:nvSpPr>
          <p:spPr>
            <a:xfrm flipH="1">
              <a:off x="5391276" y="4719063"/>
              <a:ext cx="493199" cy="590346"/>
            </a:xfrm>
            <a:prstGeom prst="parallelogram">
              <a:avLst>
                <a:gd name="adj" fmla="val 63640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Connecteur droit 165"/>
            <p:cNvCxnSpPr>
              <a:stCxn id="162" idx="3"/>
              <a:endCxn id="163" idx="1"/>
            </p:cNvCxnSpPr>
            <p:nvPr/>
          </p:nvCxnSpPr>
          <p:spPr>
            <a:xfrm flipH="1">
              <a:off x="9674330" y="4719063"/>
              <a:ext cx="720000" cy="60116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Parallélogramme 154"/>
            <p:cNvSpPr/>
            <p:nvPr/>
          </p:nvSpPr>
          <p:spPr>
            <a:xfrm>
              <a:off x="7169426" y="4711340"/>
              <a:ext cx="648000" cy="612000"/>
            </a:xfrm>
            <a:prstGeom prst="parallelogram">
              <a:avLst>
                <a:gd name="adj" fmla="val 74846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Parallélogramme 155"/>
            <p:cNvSpPr/>
            <p:nvPr/>
          </p:nvSpPr>
          <p:spPr>
            <a:xfrm flipH="1">
              <a:off x="7110797" y="4719153"/>
              <a:ext cx="648000" cy="612000"/>
            </a:xfrm>
            <a:prstGeom prst="parallelogram">
              <a:avLst>
                <a:gd name="adj" fmla="val 73601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Parallélogramme 148"/>
            <p:cNvSpPr/>
            <p:nvPr/>
          </p:nvSpPr>
          <p:spPr>
            <a:xfrm>
              <a:off x="6189045" y="4711250"/>
              <a:ext cx="493010" cy="608975"/>
            </a:xfrm>
            <a:prstGeom prst="parallelogram">
              <a:avLst>
                <a:gd name="adj" fmla="val 63640"/>
              </a:avLst>
            </a:prstGeom>
            <a:noFill/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onnecteur droit 41"/>
            <p:cNvCxnSpPr/>
            <p:nvPr/>
          </p:nvCxnSpPr>
          <p:spPr>
            <a:xfrm>
              <a:off x="5256798" y="4714703"/>
              <a:ext cx="5940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Connecteur droit 147"/>
            <p:cNvCxnSpPr/>
            <p:nvPr/>
          </p:nvCxnSpPr>
          <p:spPr>
            <a:xfrm>
              <a:off x="5256798" y="5324131"/>
              <a:ext cx="6840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678946" y="4657133"/>
              <a:ext cx="720000" cy="1080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098986" y="4657133"/>
              <a:ext cx="720000" cy="10800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Groupe 156"/>
            <p:cNvGrpSpPr/>
            <p:nvPr/>
          </p:nvGrpSpPr>
          <p:grpSpPr>
            <a:xfrm>
              <a:off x="6758558" y="5268373"/>
              <a:ext cx="1466949" cy="109174"/>
              <a:chOff x="7029616" y="5265935"/>
              <a:chExt cx="1466949" cy="109174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7029616" y="5265935"/>
                <a:ext cx="720000" cy="108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7776565" y="5267109"/>
                <a:ext cx="720000" cy="108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8" name="Rectangle 157"/>
            <p:cNvSpPr/>
            <p:nvPr/>
          </p:nvSpPr>
          <p:spPr>
            <a:xfrm>
              <a:off x="8710873" y="5266225"/>
              <a:ext cx="360000" cy="108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9674330" y="4665063"/>
              <a:ext cx="720000" cy="108000"/>
            </a:xfrm>
            <a:prstGeom prst="rect">
              <a:avLst/>
            </a:prstGeom>
            <a:pattFill prst="dkDnDiag">
              <a:fgClr>
                <a:srgbClr val="00B050"/>
              </a:fgClr>
              <a:bgClr>
                <a:schemeClr val="bg1"/>
              </a:bgClr>
            </a:patt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9674330" y="5266225"/>
              <a:ext cx="720000" cy="108000"/>
            </a:xfrm>
            <a:prstGeom prst="rect">
              <a:avLst/>
            </a:prstGeom>
            <a:pattFill prst="dkUpDiag">
              <a:fgClr>
                <a:srgbClr val="00B050"/>
              </a:fgClr>
              <a:bgClr>
                <a:schemeClr val="bg1"/>
              </a:bgClr>
            </a:patt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Connecteur droit 164"/>
            <p:cNvCxnSpPr>
              <a:stCxn id="162" idx="2"/>
              <a:endCxn id="163" idx="0"/>
            </p:cNvCxnSpPr>
            <p:nvPr/>
          </p:nvCxnSpPr>
          <p:spPr>
            <a:xfrm>
              <a:off x="10034330" y="4773063"/>
              <a:ext cx="0" cy="49316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/>
            <p:cNvSpPr/>
            <p:nvPr/>
          </p:nvSpPr>
          <p:spPr>
            <a:xfrm>
              <a:off x="10653100" y="4664266"/>
              <a:ext cx="36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0" name="Connecteur droit 169"/>
            <p:cNvCxnSpPr/>
            <p:nvPr/>
          </p:nvCxnSpPr>
          <p:spPr>
            <a:xfrm>
              <a:off x="11352798" y="4714703"/>
              <a:ext cx="72000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1" name="Rectangle 170"/>
            <p:cNvSpPr/>
            <p:nvPr/>
          </p:nvSpPr>
          <p:spPr>
            <a:xfrm>
              <a:off x="11526897" y="4664753"/>
              <a:ext cx="360000" cy="108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0916500" y="5266225"/>
              <a:ext cx="360000" cy="108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1287377" y="5266712"/>
              <a:ext cx="360000" cy="108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e 197"/>
          <p:cNvGrpSpPr>
            <a:grpSpLocks noChangeAspect="1"/>
          </p:cNvGrpSpPr>
          <p:nvPr/>
        </p:nvGrpSpPr>
        <p:grpSpPr>
          <a:xfrm>
            <a:off x="5525345" y="5693429"/>
            <a:ext cx="3335873" cy="576000"/>
            <a:chOff x="5596238" y="5586272"/>
            <a:chExt cx="2882565" cy="497728"/>
          </a:xfrm>
        </p:grpSpPr>
        <p:cxnSp>
          <p:nvCxnSpPr>
            <p:cNvPr id="177" name="Connecteur droit 176"/>
            <p:cNvCxnSpPr>
              <a:stCxn id="178" idx="3"/>
              <a:endCxn id="180" idx="1"/>
            </p:cNvCxnSpPr>
            <p:nvPr/>
          </p:nvCxnSpPr>
          <p:spPr>
            <a:xfrm>
              <a:off x="6136238" y="5994000"/>
              <a:ext cx="180256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8" name="Rectangle 177"/>
            <p:cNvSpPr/>
            <p:nvPr/>
          </p:nvSpPr>
          <p:spPr>
            <a:xfrm>
              <a:off x="5596238" y="5904000"/>
              <a:ext cx="540000" cy="1800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767521" y="5904000"/>
              <a:ext cx="540000" cy="1800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7938803" y="5904000"/>
              <a:ext cx="540000" cy="18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0" name="Groupe 189"/>
            <p:cNvGrpSpPr/>
            <p:nvPr/>
          </p:nvGrpSpPr>
          <p:grpSpPr>
            <a:xfrm>
              <a:off x="7307522" y="5695950"/>
              <a:ext cx="631282" cy="206697"/>
              <a:chOff x="7213576" y="5452336"/>
              <a:chExt cx="720841" cy="361665"/>
            </a:xfrm>
          </p:grpSpPr>
          <p:cxnSp>
            <p:nvCxnSpPr>
              <p:cNvPr id="184" name="Connecteur droit 183"/>
              <p:cNvCxnSpPr>
                <a:cxnSpLocks noChangeAspect="1"/>
              </p:cNvCxnSpPr>
              <p:nvPr/>
            </p:nvCxnSpPr>
            <p:spPr>
              <a:xfrm>
                <a:off x="7574417" y="5454001"/>
                <a:ext cx="360000" cy="3600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necteur droit 184"/>
              <p:cNvCxnSpPr>
                <a:cxnSpLocks/>
              </p:cNvCxnSpPr>
              <p:nvPr/>
            </p:nvCxnSpPr>
            <p:spPr>
              <a:xfrm flipH="1">
                <a:off x="7213576" y="5452336"/>
                <a:ext cx="360000" cy="3600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e 190"/>
            <p:cNvGrpSpPr/>
            <p:nvPr/>
          </p:nvGrpSpPr>
          <p:grpSpPr>
            <a:xfrm>
              <a:off x="6136238" y="5695950"/>
              <a:ext cx="631282" cy="206697"/>
              <a:chOff x="7213576" y="5452336"/>
              <a:chExt cx="720841" cy="361665"/>
            </a:xfrm>
          </p:grpSpPr>
          <p:cxnSp>
            <p:nvCxnSpPr>
              <p:cNvPr id="192" name="Connecteur droit 191"/>
              <p:cNvCxnSpPr>
                <a:cxnSpLocks noChangeAspect="1"/>
              </p:cNvCxnSpPr>
              <p:nvPr/>
            </p:nvCxnSpPr>
            <p:spPr>
              <a:xfrm>
                <a:off x="7574417" y="5454001"/>
                <a:ext cx="360000" cy="3600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necteur droit 192"/>
              <p:cNvCxnSpPr>
                <a:cxnSpLocks/>
              </p:cNvCxnSpPr>
              <p:nvPr/>
            </p:nvCxnSpPr>
            <p:spPr>
              <a:xfrm flipH="1">
                <a:off x="7213576" y="5452336"/>
                <a:ext cx="360000" cy="3600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e 193"/>
            <p:cNvGrpSpPr/>
            <p:nvPr/>
          </p:nvGrpSpPr>
          <p:grpSpPr>
            <a:xfrm>
              <a:off x="6136236" y="5586272"/>
              <a:ext cx="1802565" cy="321917"/>
              <a:chOff x="7213576" y="5452336"/>
              <a:chExt cx="720841" cy="361665"/>
            </a:xfrm>
          </p:grpSpPr>
          <p:cxnSp>
            <p:nvCxnSpPr>
              <p:cNvPr id="195" name="Connecteur droit 194"/>
              <p:cNvCxnSpPr>
                <a:cxnSpLocks noChangeAspect="1"/>
              </p:cNvCxnSpPr>
              <p:nvPr/>
            </p:nvCxnSpPr>
            <p:spPr>
              <a:xfrm>
                <a:off x="7574417" y="5454001"/>
                <a:ext cx="360000" cy="3600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cteur droit 195"/>
              <p:cNvCxnSpPr>
                <a:cxnSpLocks/>
              </p:cNvCxnSpPr>
              <p:nvPr/>
            </p:nvCxnSpPr>
            <p:spPr>
              <a:xfrm flipH="1">
                <a:off x="7213576" y="5452336"/>
                <a:ext cx="360000" cy="36000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Ellipse 196"/>
            <p:cNvSpPr>
              <a:spLocks noChangeAspect="1"/>
            </p:cNvSpPr>
            <p:nvPr/>
          </p:nvSpPr>
          <p:spPr>
            <a:xfrm>
              <a:off x="7336766" y="5937900"/>
              <a:ext cx="108000" cy="108000"/>
            </a:xfrm>
            <a:prstGeom prst="ellipse">
              <a:avLst/>
            </a:prstGeom>
            <a:gradFill flip="none" rotWithShape="1">
              <a:gsLst>
                <a:gs pos="0">
                  <a:srgbClr val="C00000"/>
                </a:gs>
                <a:gs pos="33000">
                  <a:srgbClr val="FF0000"/>
                </a:gs>
                <a:gs pos="66000">
                  <a:srgbClr val="FFC000"/>
                </a:gs>
                <a:gs pos="100000">
                  <a:srgbClr val="FFFF00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Accolade fermante 198"/>
          <p:cNvSpPr/>
          <p:nvPr/>
        </p:nvSpPr>
        <p:spPr>
          <a:xfrm>
            <a:off x="10926257" y="1821302"/>
            <a:ext cx="360000" cy="3373367"/>
          </a:xfrm>
          <a:prstGeom prst="rightBrace">
            <a:avLst>
              <a:gd name="adj1" fmla="val 40403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èche courbée vers la gauche 199"/>
          <p:cNvSpPr/>
          <p:nvPr/>
        </p:nvSpPr>
        <p:spPr>
          <a:xfrm>
            <a:off x="11357407" y="3389221"/>
            <a:ext cx="590072" cy="2935231"/>
          </a:xfrm>
          <a:prstGeom prst="curvedLeftArrow">
            <a:avLst>
              <a:gd name="adj1" fmla="val 42676"/>
              <a:gd name="adj2" fmla="val 84510"/>
              <a:gd name="adj3" fmla="val 25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1" name="Espace réservé du numéro de diapositive 20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5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5" name="Forme libre 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6" name="Forme libre 5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214417" y="485617"/>
            <a:ext cx="5763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Prédire un variant </a:t>
            </a:r>
            <a:r>
              <a:rPr lang="fr-FR" sz="3200" dirty="0" err="1" smtClean="0"/>
              <a:t>splicéogénique</a:t>
            </a:r>
            <a:endParaRPr lang="fr-FR" sz="3200" dirty="0"/>
          </a:p>
        </p:txBody>
      </p:sp>
      <p:sp>
        <p:nvSpPr>
          <p:cNvPr id="10" name="ZoneTexte 9"/>
          <p:cNvSpPr txBox="1"/>
          <p:nvPr/>
        </p:nvSpPr>
        <p:spPr>
          <a:xfrm>
            <a:off x="583633" y="1352550"/>
            <a:ext cx="11024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/>
              <a:t>La prédiction d’un variant </a:t>
            </a:r>
            <a:r>
              <a:rPr lang="fr-FR" sz="2000" dirty="0" err="1" smtClean="0"/>
              <a:t>splicéogénique</a:t>
            </a:r>
            <a:r>
              <a:rPr lang="fr-FR" sz="2000" dirty="0" smtClean="0"/>
              <a:t> </a:t>
            </a:r>
            <a:r>
              <a:rPr lang="fr-FR" sz="2000" dirty="0" smtClean="0">
                <a:sym typeface="Wingdings" panose="05000000000000000000" pitchFamily="2" charset="2"/>
              </a:rPr>
              <a:t> la prédiction de la création/altération de motifs d’épissage</a:t>
            </a:r>
            <a:endParaRPr lang="fr-FR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83633" y="2076510"/>
            <a:ext cx="449319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700" dirty="0" smtClean="0"/>
              <a:t>TTATGCAGTGGGGATCTCCGGATGCGTAGATTGGATTACACGCAAAAGGACGCTGAGAGTTGACTTTTGAACAATTCTGTGAGGGTCGTCTAGTACTCCATTTCTATACACCCACTCGTCTGCTAGAACGCGGAGCCGCACGTGTTCTTTTCTACCATGCATGCCTATGTGGAAATATCATGTGTCGCTTTGCGGGTTTTTCCTAACCATTTGAGAAGTTTACTCTTCACTTTAGGCAATGTAAGCTGTGGAATCAGCTAGCCTGCACACCTTGGAACAGAGTCTGTCTATTAAGAGTACACCGACACCCTACCTTGGAAGGACTTGGTCCCCTAATTAATTCATCAATCTTTAGATGCCTATGAGGGAGTGCATGGGCACGTGACAACGCGAGGTGCTGACCATAGCTGCGAGATTAGGGATAAATGTAGGCCATCCGTTTAAGCCGGAACTAGCGTAGGCGTGACGGCATGCGAGCGTATGGCACCACACAGGTTACCCCCGACTACGACTGGCACAGCTTTGTCGACGTTTATTTCTGGGGATGTGGACACCCCTAAATCTGTGAAACGCGCACTACTAACTGAACGCTAAAAGTAAGAGCTCGAGCTTATCTGCTTTAGCACGTAATTGGTTTTGACTTTCCCAGCATTGGTGCGCACTCGCCGAAATACAATATTAAAGAGTAAGAAAAGGCGAATCACCAAAGCAACCCCATCCTATACTCTGGAGCTTTAGCAGTAAGGCAATAGGTCCAGTACTCCTGACAAATGGAGAGAAAGGCGGTCTATGCTCCTCTTTAAACAATGTTTTAGATTAACCTCGGACAACAGAACTTTGGCTCTCCCGATATAGCCAGAATCGTGATGGCCTGAATAATATATCGTTGCCGCGTTGGGAACTATGCCTGAAGTTACTCTTCGACCGAACCATTTTTAGTGATATCCTGTGGTATAGTCTAGTTATAGGTCAGGGGCTAGGGTCCAAGTTTCGAGATCAGCAGGTCGCACGATAGATTATACGTAGTCTGAATGTGGGCTTTCGGGTACGTCTTATGAGGATCTGTCTCACGCCATCGTATTGGGTAAAGGCATGGTCCGCGGGTGGCGATGGAGATGAGGGTGTTAAAATTACTGCATGAACGTTGGCCCGCTCCACTGAAGGTATGTGTCCTAGTAGGGATTAAGTGCGGAGACACCCGTACTCGATTCCCAGACCCTTCCAAATTTGATGCCATTGCACGTGCCTATGGTAGACTAGCTCGCATCGAACAGCCTCTTGTAACTCATGCGGTTGGAGTTCAACGCTTCCGAGTGAGACGCGTGAATACGGATGGGATCCCTCCTGGGCAGACATAAAAGAATACGTATAATGGGGCTCGTTCCACTTTTTAGACGGTCGATTTTCGAGGGGCCGGCCCAACGCTGTAGTGAAAGCGTTGCTGGTCCGATGTACGCCGCTGGGCCAAGGAGCGCGACCACTTTTGCCAGGTCAAGTAAGGTGAGCGTACCAGCGCCACGACTGCACTAATCATCGGCTGTATCATAGTCCTTTAGTTCCAGACAGGATACAGTTAGATACGGCACGTTCGGCAATCGCGTTT</a:t>
            </a:r>
            <a:r>
              <a:rPr lang="en-US" sz="1200" b="1" dirty="0" smtClean="0">
                <a:solidFill>
                  <a:srgbClr val="FF0000"/>
                </a:solidFill>
              </a:rPr>
              <a:t>G</a:t>
            </a:r>
            <a:r>
              <a:rPr lang="en-US" sz="700" dirty="0" smtClean="0"/>
              <a:t>CGTACGGTTGGTTTCCTTGGCCTCACTATTCACCCGGCGCTGATTGATTCGGCGTATGGCTATGACTAGGGAGGGTCAATAGGTCGTCTGCACGCCAAGAGCGACGAGAACTATTGAAGAGCCATACAGTAGTCCTGGCTGCAGGTTGCACATTCGTTGCGATAATAACGTATGAGCGGACCGCGATGGGAGGGTAAAAACCCTTCAATCGAGGGTATGTTCACCGTTACATACGGCTCCTGTACTTGATCCCGCGTTTCCTGAGCGCTTGGTCAACATAAATATCAATCCCGGACCGAACATGGTAATACTTCAGGCCGTCCGGGGAGAAGTCTCGCATAACCTGAATAACGCGCCAGTAATGGTGAACTCCCCGGTGTTCCATGGCACCCTATGGTATGAAATCTACTCTGTAAATTGTGTAGCTTGCAAGAGTGGCATTCACATTTTGGCTGCATTTGTATTATTGTCTTACTAACATTGTTCTATTTCTCTTGTCCGTCTGTAGTGATTTTCCGCTCAGGATATCTACAGTGGGAATAGCAGCGTTGTGTCGATATGGTCGCTTATTGTCTCGAATTTGTGACTGAGGAGGCTGAGTTGATCCGCGCTGCTTAGCATAAGATGGATAATGGTTAGCTGAGTCAGAGCTGACGGATTCTCCCCGCCTTTCTGGGTGCAGGTTATCTTCTTCGTTAGATCTAGTCCGCTCATTCGCGTTCGGATCACTAATGTGCTCCCTCCTTCGCCGTCAGATCGTCGGATGAACGATAGATTGCGACCCAATGTTGGAAGTCGGGCATTCGAGATGGCTCTATCTGGTCTACTGGACTGCTGTGCAGCCTGAGGTCTACGGAAAAGTTCCCAAGCTTTTGCTCGTCAAGGTTCCCAACAATTGCGCCTCCGTATGGGTTCCCCTCAGAAGTTCTGTGCCAACCGCGACAGCCTATCTACGCTTGGGCTAATTCAGTGACACGCGCTAGACTGGATTACCTAATCGACCCGGGAGAGCTAACGACCCAGATCGCAATCGTTTGAGTTCTTACCGACCATCGATGCTGCAAAGAGAACTTCATTTGTGGACTACCTACCAAAGCTGGGGGCACTCTAGCTGTAAGTGCTTTTAACCCTACGTTAGCTCCATTCCCGCGCTCGATGTGCATCGCCTCACACAGCAAGATTTACTAAGCCCCTGGTGGCCTCCCTTGGGTTTTGGTTCTAGCCCTAGAAAAGACATCTCTTCTAACAAGCTCATCGTTAGTGACCAGTTTTGTAGGCTCGGGCTTGACCATTTAATTACCCCTCGGATTTGGGACCTAGAAGAAGGTCGGGAGACCAATAGCAGTTAATTTATCCGAACTCCTCAGATGTGGTCGCTCACCTAAGGGAAATATTGGAGTTGTAACCGGGGGGTGGCTATTGCCGGTGTGTTGACTACGGACCATGTGAGACCTGTCTTGCTAGTAGCACACCGCTACCATCTGATCGCTACTGGATTGAGATTGGACCCAATGGCTATAAGGTCTTGCTCAGCACATGTCTTAACTCGGAATTAGAGGACGCGTCGAACTAAAACTGAGGTCTTACACCTTACACGCTTTTAGTTTGCAATTCAGCCCGAAATTTTGAAAGAAGTGAAGGTTAATGTTCTGTTAAAGAATTAGATATAGCGTGTTCATTAGCAGATCGACAAGCGGTCGGAACGGGACCTCATAAAGCGTTGTGATGTTGGTATCGCCGAGGTTTGTATCGGGCACCGTCACTAAAAGATAGATTAGTAACGGCCGTCGTAGAGTGCGAAATATTCGTAAATCTGAGGGTTACCATACGAAGTGCCGCATCGTGTACTTGACTTCTGGATCCCGAAGTGGATCTTAATACTCTAGTATGAACAGTTACAGGTGACGGTGCTGCTCCCAAATTCTTTAGACCAATCTCTAGCCTGGTGCCGTGGAACTGCCTTGTCGAGGTGGTGGGCCCATTACACTCGGATTGAGTTGTTCGTGCCGCCAGAGACCGGTCCGATTCCTCGGTCGCGCGCCCCGCAACG</a:t>
            </a:r>
            <a:endParaRPr lang="en-US" sz="700" dirty="0"/>
          </a:p>
        </p:txBody>
      </p:sp>
      <p:sp>
        <p:nvSpPr>
          <p:cNvPr id="14" name="Flèche droite 13"/>
          <p:cNvSpPr/>
          <p:nvPr/>
        </p:nvSpPr>
        <p:spPr>
          <a:xfrm>
            <a:off x="5076825" y="4286250"/>
            <a:ext cx="3524250" cy="333375"/>
          </a:xfrm>
          <a:prstGeom prst="rightArrow">
            <a:avLst>
              <a:gd name="adj1" fmla="val 34277"/>
              <a:gd name="adj2" fmla="val 5786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8" r="22606"/>
          <a:stretch/>
        </p:blipFill>
        <p:spPr>
          <a:xfrm>
            <a:off x="6326188" y="3733800"/>
            <a:ext cx="722312" cy="1300162"/>
          </a:xfrm>
          <a:prstGeom prst="rect">
            <a:avLst/>
          </a:prstGeom>
        </p:spPr>
      </p:pic>
      <p:grpSp>
        <p:nvGrpSpPr>
          <p:cNvPr id="30" name="Groupe 29"/>
          <p:cNvGrpSpPr>
            <a:grpSpLocks noChangeAspect="1"/>
          </p:cNvGrpSpPr>
          <p:nvPr/>
        </p:nvGrpSpPr>
        <p:grpSpPr>
          <a:xfrm>
            <a:off x="8848724" y="3609250"/>
            <a:ext cx="3204000" cy="2754174"/>
            <a:chOff x="9124950" y="3318937"/>
            <a:chExt cx="2638425" cy="2268000"/>
          </a:xfrm>
        </p:grpSpPr>
        <p:sp>
          <p:nvSpPr>
            <p:cNvPr id="20" name="Corde 19"/>
            <p:cNvSpPr>
              <a:spLocks noChangeAspect="1"/>
            </p:cNvSpPr>
            <p:nvPr/>
          </p:nvSpPr>
          <p:spPr>
            <a:xfrm rot="5400000">
              <a:off x="9363075" y="3372347"/>
              <a:ext cx="2160000" cy="2160000"/>
            </a:xfrm>
            <a:prstGeom prst="chord">
              <a:avLst>
                <a:gd name="adj1" fmla="val 5361877"/>
                <a:gd name="adj2" fmla="val 162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plein 14"/>
            <p:cNvSpPr>
              <a:spLocks noChangeAspect="1"/>
            </p:cNvSpPr>
            <p:nvPr/>
          </p:nvSpPr>
          <p:spPr>
            <a:xfrm>
              <a:off x="9363075" y="3372937"/>
              <a:ext cx="2160000" cy="2160000"/>
            </a:xfrm>
            <a:prstGeom prst="blockArc">
              <a:avLst>
                <a:gd name="adj1" fmla="val 18849254"/>
                <a:gd name="adj2" fmla="val 0"/>
                <a:gd name="adj3" fmla="val 14858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c plein 15"/>
            <p:cNvSpPr>
              <a:spLocks noChangeAspect="1"/>
            </p:cNvSpPr>
            <p:nvPr/>
          </p:nvSpPr>
          <p:spPr>
            <a:xfrm>
              <a:off x="9363075" y="3372937"/>
              <a:ext cx="2160000" cy="2160000"/>
            </a:xfrm>
            <a:prstGeom prst="blockArc">
              <a:avLst>
                <a:gd name="adj1" fmla="val 16191946"/>
                <a:gd name="adj2" fmla="val 18852583"/>
                <a:gd name="adj3" fmla="val 1478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c plein 16"/>
            <p:cNvSpPr>
              <a:spLocks noChangeAspect="1"/>
            </p:cNvSpPr>
            <p:nvPr/>
          </p:nvSpPr>
          <p:spPr>
            <a:xfrm>
              <a:off x="9363075" y="3372937"/>
              <a:ext cx="2160000" cy="2160000"/>
            </a:xfrm>
            <a:prstGeom prst="blockArc">
              <a:avLst>
                <a:gd name="adj1" fmla="val 13546722"/>
                <a:gd name="adj2" fmla="val 16186750"/>
                <a:gd name="adj3" fmla="val 14722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Arc plein 17"/>
            <p:cNvSpPr>
              <a:spLocks/>
            </p:cNvSpPr>
            <p:nvPr/>
          </p:nvSpPr>
          <p:spPr>
            <a:xfrm flipH="1">
              <a:off x="9363075" y="3372937"/>
              <a:ext cx="2160000" cy="2160000"/>
            </a:xfrm>
            <a:prstGeom prst="blockArc">
              <a:avLst>
                <a:gd name="adj1" fmla="val 18849254"/>
                <a:gd name="adj2" fmla="val 0"/>
                <a:gd name="adj3" fmla="val 148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Arc plein 18"/>
            <p:cNvSpPr>
              <a:spLocks noChangeAspect="1"/>
            </p:cNvSpPr>
            <p:nvPr/>
          </p:nvSpPr>
          <p:spPr>
            <a:xfrm>
              <a:off x="9309385" y="3318937"/>
              <a:ext cx="2267380" cy="2268000"/>
            </a:xfrm>
            <a:prstGeom prst="blockArc">
              <a:avLst>
                <a:gd name="adj1" fmla="val 10800000"/>
                <a:gd name="adj2" fmla="val 21598482"/>
                <a:gd name="adj3" fmla="val 2552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6" name="Connecteur droit 25"/>
            <p:cNvCxnSpPr/>
            <p:nvPr/>
          </p:nvCxnSpPr>
          <p:spPr>
            <a:xfrm flipV="1">
              <a:off x="9124950" y="4452347"/>
              <a:ext cx="2638425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e 28"/>
            <p:cNvGrpSpPr/>
            <p:nvPr/>
          </p:nvGrpSpPr>
          <p:grpSpPr>
            <a:xfrm>
              <a:off x="10317075" y="3819525"/>
              <a:ext cx="252000" cy="758822"/>
              <a:chOff x="10317075" y="3819525"/>
              <a:chExt cx="252000" cy="758822"/>
            </a:xfrm>
          </p:grpSpPr>
          <p:sp>
            <p:nvSpPr>
              <p:cNvPr id="23" name="Triangle isocèle 22"/>
              <p:cNvSpPr/>
              <p:nvPr/>
            </p:nvSpPr>
            <p:spPr>
              <a:xfrm>
                <a:off x="10344149" y="3819525"/>
                <a:ext cx="195264" cy="632822"/>
              </a:xfrm>
              <a:prstGeom prst="triangle">
                <a:avLst>
                  <a:gd name="adj" fmla="val 4878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e 23"/>
              <p:cNvGrpSpPr/>
              <p:nvPr/>
            </p:nvGrpSpPr>
            <p:grpSpPr>
              <a:xfrm>
                <a:off x="10317075" y="4326347"/>
                <a:ext cx="252000" cy="252000"/>
                <a:chOff x="10317075" y="4326347"/>
                <a:chExt cx="252000" cy="252000"/>
              </a:xfrm>
            </p:grpSpPr>
            <p:sp>
              <p:nvSpPr>
                <p:cNvPr id="22" name="Ellipse 21"/>
                <p:cNvSpPr>
                  <a:spLocks noChangeAspect="1"/>
                </p:cNvSpPr>
                <p:nvPr/>
              </p:nvSpPr>
              <p:spPr>
                <a:xfrm>
                  <a:off x="10317075" y="4326347"/>
                  <a:ext cx="252000" cy="25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Ellipse 20"/>
                <p:cNvSpPr>
                  <a:spLocks noChangeAspect="1"/>
                </p:cNvSpPr>
                <p:nvPr/>
              </p:nvSpPr>
              <p:spPr>
                <a:xfrm>
                  <a:off x="10371075" y="4380347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1" name="ZoneTexte 30"/>
          <p:cNvSpPr txBox="1"/>
          <p:nvPr/>
        </p:nvSpPr>
        <p:spPr>
          <a:xfrm>
            <a:off x="8830190" y="4968359"/>
            <a:ext cx="1014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Altération</a:t>
            </a:r>
            <a:endParaRPr lang="fr-FR" sz="1600" dirty="0"/>
          </a:p>
        </p:txBody>
      </p:sp>
      <p:sp>
        <p:nvSpPr>
          <p:cNvPr id="32" name="ZoneTexte 31"/>
          <p:cNvSpPr txBox="1"/>
          <p:nvPr/>
        </p:nvSpPr>
        <p:spPr>
          <a:xfrm>
            <a:off x="11118185" y="4984904"/>
            <a:ext cx="893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Création</a:t>
            </a:r>
            <a:endParaRPr lang="fr-FR" sz="1600" dirty="0"/>
          </a:p>
        </p:txBody>
      </p:sp>
      <p:sp>
        <p:nvSpPr>
          <p:cNvPr id="33" name="ZoneTexte 32"/>
          <p:cNvSpPr txBox="1"/>
          <p:nvPr/>
        </p:nvSpPr>
        <p:spPr>
          <a:xfrm>
            <a:off x="9345254" y="3138036"/>
            <a:ext cx="2205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/>
              <a:t>Score de prédiction</a:t>
            </a:r>
            <a:endParaRPr lang="fr-FR" sz="2000" dirty="0"/>
          </a:p>
        </p:txBody>
      </p:sp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3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5" name="Forme libre 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6" name="Forme libre 5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4166863" y="485617"/>
            <a:ext cx="3858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Intelligence </a:t>
            </a:r>
            <a:r>
              <a:rPr lang="en-US" sz="3200" dirty="0" err="1" smtClean="0"/>
              <a:t>artificielle</a:t>
            </a:r>
            <a:endParaRPr lang="en-US" sz="3200" dirty="0"/>
          </a:p>
        </p:txBody>
      </p:sp>
      <p:pic>
        <p:nvPicPr>
          <p:cNvPr id="194" name="Image 1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94" y="1352549"/>
            <a:ext cx="720000" cy="720000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152400" y="2887055"/>
            <a:ext cx="5501903" cy="3569118"/>
            <a:chOff x="497175" y="3115655"/>
            <a:chExt cx="5501903" cy="3569118"/>
          </a:xfrm>
        </p:grpSpPr>
        <p:grpSp>
          <p:nvGrpSpPr>
            <p:cNvPr id="137" name="Group 177"/>
            <p:cNvGrpSpPr>
              <a:grpSpLocks noChangeAspect="1"/>
            </p:cNvGrpSpPr>
            <p:nvPr/>
          </p:nvGrpSpPr>
          <p:grpSpPr bwMode="auto">
            <a:xfrm rot="16200000">
              <a:off x="2417044" y="2870359"/>
              <a:ext cx="2129560" cy="5034509"/>
              <a:chOff x="2767" y="1525"/>
              <a:chExt cx="718" cy="1697"/>
            </a:xfrm>
          </p:grpSpPr>
          <p:sp>
            <p:nvSpPr>
              <p:cNvPr id="138" name="Freeform 136"/>
              <p:cNvSpPr>
                <a:spLocks/>
              </p:cNvSpPr>
              <p:nvPr/>
            </p:nvSpPr>
            <p:spPr bwMode="auto">
              <a:xfrm>
                <a:off x="2923" y="1689"/>
                <a:ext cx="362" cy="523"/>
              </a:xfrm>
              <a:custGeom>
                <a:avLst/>
                <a:gdLst>
                  <a:gd name="T0" fmla="*/ 32 w 181"/>
                  <a:gd name="T1" fmla="*/ 760 h 245"/>
                  <a:gd name="T2" fmla="*/ 664 w 181"/>
                  <a:gd name="T3" fmla="*/ 0 h 245"/>
                  <a:gd name="T4" fmla="*/ 928 w 181"/>
                  <a:gd name="T5" fmla="*/ 566 h 245"/>
                  <a:gd name="T6" fmla="*/ 1400 w 181"/>
                  <a:gd name="T7" fmla="*/ 634 h 245"/>
                  <a:gd name="T8" fmla="*/ 1144 w 181"/>
                  <a:gd name="T9" fmla="*/ 1208 h 245"/>
                  <a:gd name="T10" fmla="*/ 1448 w 181"/>
                  <a:gd name="T11" fmla="*/ 1827 h 245"/>
                  <a:gd name="T12" fmla="*/ 760 w 181"/>
                  <a:gd name="T13" fmla="*/ 1723 h 245"/>
                  <a:gd name="T14" fmla="*/ 520 w 181"/>
                  <a:gd name="T15" fmla="*/ 2382 h 245"/>
                  <a:gd name="T16" fmla="*/ 328 w 181"/>
                  <a:gd name="T17" fmla="*/ 1518 h 245"/>
                  <a:gd name="T18" fmla="*/ 0 w 181"/>
                  <a:gd name="T19" fmla="*/ 1449 h 245"/>
                  <a:gd name="T20" fmla="*/ 32 w 181"/>
                  <a:gd name="T21" fmla="*/ 760 h 2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1" h="245">
                    <a:moveTo>
                      <a:pt x="4" y="78"/>
                    </a:moveTo>
                    <a:cubicBezTo>
                      <a:pt x="45" y="79"/>
                      <a:pt x="67" y="33"/>
                      <a:pt x="83" y="0"/>
                    </a:cubicBezTo>
                    <a:cubicBezTo>
                      <a:pt x="87" y="9"/>
                      <a:pt x="106" y="51"/>
                      <a:pt x="116" y="58"/>
                    </a:cubicBezTo>
                    <a:cubicBezTo>
                      <a:pt x="136" y="74"/>
                      <a:pt x="150" y="68"/>
                      <a:pt x="175" y="65"/>
                    </a:cubicBezTo>
                    <a:cubicBezTo>
                      <a:pt x="163" y="81"/>
                      <a:pt x="142" y="104"/>
                      <a:pt x="143" y="124"/>
                    </a:cubicBezTo>
                    <a:cubicBezTo>
                      <a:pt x="146" y="148"/>
                      <a:pt x="173" y="168"/>
                      <a:pt x="181" y="188"/>
                    </a:cubicBezTo>
                    <a:cubicBezTo>
                      <a:pt x="164" y="170"/>
                      <a:pt x="118" y="161"/>
                      <a:pt x="95" y="177"/>
                    </a:cubicBezTo>
                    <a:cubicBezTo>
                      <a:pt x="72" y="194"/>
                      <a:pt x="57" y="220"/>
                      <a:pt x="65" y="245"/>
                    </a:cubicBezTo>
                    <a:cubicBezTo>
                      <a:pt x="40" y="206"/>
                      <a:pt x="52" y="167"/>
                      <a:pt x="41" y="156"/>
                    </a:cubicBezTo>
                    <a:cubicBezTo>
                      <a:pt x="30" y="145"/>
                      <a:pt x="13" y="152"/>
                      <a:pt x="0" y="149"/>
                    </a:cubicBezTo>
                    <a:cubicBezTo>
                      <a:pt x="6" y="133"/>
                      <a:pt x="39" y="97"/>
                      <a:pt x="4" y="78"/>
                    </a:cubicBezTo>
                    <a:close/>
                  </a:path>
                </a:pathLst>
              </a:custGeom>
              <a:solidFill>
                <a:srgbClr val="99CF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Freeform 137"/>
              <p:cNvSpPr>
                <a:spLocks/>
              </p:cNvSpPr>
              <p:nvPr/>
            </p:nvSpPr>
            <p:spPr bwMode="auto">
              <a:xfrm>
                <a:off x="3003" y="1851"/>
                <a:ext cx="150" cy="160"/>
              </a:xfrm>
              <a:custGeom>
                <a:avLst/>
                <a:gdLst>
                  <a:gd name="T0" fmla="*/ 8 w 75"/>
                  <a:gd name="T1" fmla="*/ 378 h 75"/>
                  <a:gd name="T2" fmla="*/ 288 w 75"/>
                  <a:gd name="T3" fmla="*/ 9 h 75"/>
                  <a:gd name="T4" fmla="*/ 592 w 75"/>
                  <a:gd name="T5" fmla="*/ 341 h 75"/>
                  <a:gd name="T6" fmla="*/ 320 w 75"/>
                  <a:gd name="T7" fmla="*/ 719 h 75"/>
                  <a:gd name="T8" fmla="*/ 8 w 75"/>
                  <a:gd name="T9" fmla="*/ 378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" h="75">
                    <a:moveTo>
                      <a:pt x="1" y="39"/>
                    </a:moveTo>
                    <a:cubicBezTo>
                      <a:pt x="0" y="19"/>
                      <a:pt x="16" y="2"/>
                      <a:pt x="36" y="1"/>
                    </a:cubicBezTo>
                    <a:cubicBezTo>
                      <a:pt x="56" y="0"/>
                      <a:pt x="73" y="15"/>
                      <a:pt x="74" y="35"/>
                    </a:cubicBezTo>
                    <a:cubicBezTo>
                      <a:pt x="75" y="56"/>
                      <a:pt x="60" y="73"/>
                      <a:pt x="40" y="74"/>
                    </a:cubicBezTo>
                    <a:cubicBezTo>
                      <a:pt x="20" y="75"/>
                      <a:pt x="2" y="59"/>
                      <a:pt x="1" y="39"/>
                    </a:cubicBezTo>
                    <a:close/>
                  </a:path>
                </a:pathLst>
              </a:custGeom>
              <a:solidFill>
                <a:srgbClr val="E02E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Freeform 138"/>
              <p:cNvSpPr>
                <a:spLocks/>
              </p:cNvSpPr>
              <p:nvPr/>
            </p:nvSpPr>
            <p:spPr bwMode="auto">
              <a:xfrm>
                <a:off x="3009" y="1858"/>
                <a:ext cx="92" cy="123"/>
              </a:xfrm>
              <a:custGeom>
                <a:avLst/>
                <a:gdLst>
                  <a:gd name="T0" fmla="*/ 32 w 46"/>
                  <a:gd name="T1" fmla="*/ 382 h 58"/>
                  <a:gd name="T2" fmla="*/ 304 w 46"/>
                  <a:gd name="T3" fmla="*/ 28 h 58"/>
                  <a:gd name="T4" fmla="*/ 368 w 46"/>
                  <a:gd name="T5" fmla="*/ 28 h 58"/>
                  <a:gd name="T6" fmla="*/ 256 w 46"/>
                  <a:gd name="T7" fmla="*/ 8 h 58"/>
                  <a:gd name="T8" fmla="*/ 8 w 46"/>
                  <a:gd name="T9" fmla="*/ 341 h 58"/>
                  <a:gd name="T10" fmla="*/ 88 w 46"/>
                  <a:gd name="T11" fmla="*/ 554 h 58"/>
                  <a:gd name="T12" fmla="*/ 32 w 46"/>
                  <a:gd name="T13" fmla="*/ 382 h 5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6" h="58">
                    <a:moveTo>
                      <a:pt x="4" y="40"/>
                    </a:moveTo>
                    <a:cubicBezTo>
                      <a:pt x="3" y="20"/>
                      <a:pt x="18" y="4"/>
                      <a:pt x="38" y="3"/>
                    </a:cubicBezTo>
                    <a:cubicBezTo>
                      <a:pt x="41" y="2"/>
                      <a:pt x="44" y="3"/>
                      <a:pt x="46" y="3"/>
                    </a:cubicBezTo>
                    <a:cubicBezTo>
                      <a:pt x="42" y="1"/>
                      <a:pt x="37" y="0"/>
                      <a:pt x="32" y="1"/>
                    </a:cubicBezTo>
                    <a:cubicBezTo>
                      <a:pt x="14" y="2"/>
                      <a:pt x="0" y="17"/>
                      <a:pt x="1" y="36"/>
                    </a:cubicBezTo>
                    <a:cubicBezTo>
                      <a:pt x="1" y="45"/>
                      <a:pt x="5" y="52"/>
                      <a:pt x="11" y="58"/>
                    </a:cubicBezTo>
                    <a:cubicBezTo>
                      <a:pt x="7" y="53"/>
                      <a:pt x="5" y="47"/>
                      <a:pt x="4" y="40"/>
                    </a:cubicBezTo>
                    <a:close/>
                  </a:path>
                </a:pathLst>
              </a:custGeom>
              <a:solidFill>
                <a:srgbClr val="F4AF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Freeform 139"/>
              <p:cNvSpPr>
                <a:spLocks/>
              </p:cNvSpPr>
              <p:nvPr/>
            </p:nvSpPr>
            <p:spPr bwMode="auto">
              <a:xfrm>
                <a:off x="3041" y="1930"/>
                <a:ext cx="42" cy="43"/>
              </a:xfrm>
              <a:custGeom>
                <a:avLst/>
                <a:gdLst>
                  <a:gd name="T0" fmla="*/ 0 w 21"/>
                  <a:gd name="T1" fmla="*/ 101 h 20"/>
                  <a:gd name="T2" fmla="*/ 80 w 21"/>
                  <a:gd name="T3" fmla="*/ 0 h 20"/>
                  <a:gd name="T4" fmla="*/ 160 w 21"/>
                  <a:gd name="T5" fmla="*/ 88 h 20"/>
                  <a:gd name="T6" fmla="*/ 88 w 21"/>
                  <a:gd name="T7" fmla="*/ 198 h 20"/>
                  <a:gd name="T8" fmla="*/ 0 w 21"/>
                  <a:gd name="T9" fmla="*/ 101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0" y="10"/>
                    </a:moveTo>
                    <a:cubicBezTo>
                      <a:pt x="0" y="5"/>
                      <a:pt x="4" y="0"/>
                      <a:pt x="10" y="0"/>
                    </a:cubicBezTo>
                    <a:cubicBezTo>
                      <a:pt x="15" y="0"/>
                      <a:pt x="20" y="4"/>
                      <a:pt x="20" y="9"/>
                    </a:cubicBezTo>
                    <a:cubicBezTo>
                      <a:pt x="21" y="15"/>
                      <a:pt x="16" y="19"/>
                      <a:pt x="11" y="20"/>
                    </a:cubicBezTo>
                    <a:cubicBezTo>
                      <a:pt x="5" y="20"/>
                      <a:pt x="1" y="16"/>
                      <a:pt x="0" y="10"/>
                    </a:cubicBezTo>
                    <a:close/>
                  </a:path>
                </a:pathLst>
              </a:custGeom>
              <a:solidFill>
                <a:srgbClr val="A301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Freeform 140"/>
              <p:cNvSpPr>
                <a:spLocks/>
              </p:cNvSpPr>
              <p:nvPr/>
            </p:nvSpPr>
            <p:spPr bwMode="auto">
              <a:xfrm>
                <a:off x="3035" y="1871"/>
                <a:ext cx="112" cy="132"/>
              </a:xfrm>
              <a:custGeom>
                <a:avLst/>
                <a:gdLst>
                  <a:gd name="T0" fmla="*/ 440 w 56"/>
                  <a:gd name="T1" fmla="*/ 258 h 62"/>
                  <a:gd name="T2" fmla="*/ 312 w 56"/>
                  <a:gd name="T3" fmla="*/ 0 h 62"/>
                  <a:gd name="T4" fmla="*/ 392 w 56"/>
                  <a:gd name="T5" fmla="*/ 221 h 62"/>
                  <a:gd name="T6" fmla="*/ 152 w 56"/>
                  <a:gd name="T7" fmla="*/ 549 h 62"/>
                  <a:gd name="T8" fmla="*/ 0 w 56"/>
                  <a:gd name="T9" fmla="*/ 513 h 62"/>
                  <a:gd name="T10" fmla="*/ 192 w 56"/>
                  <a:gd name="T11" fmla="*/ 590 h 62"/>
                  <a:gd name="T12" fmla="*/ 440 w 56"/>
                  <a:gd name="T13" fmla="*/ 258 h 6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62">
                    <a:moveTo>
                      <a:pt x="55" y="27"/>
                    </a:moveTo>
                    <a:cubicBezTo>
                      <a:pt x="54" y="15"/>
                      <a:pt x="48" y="6"/>
                      <a:pt x="39" y="0"/>
                    </a:cubicBezTo>
                    <a:cubicBezTo>
                      <a:pt x="45" y="6"/>
                      <a:pt x="49" y="14"/>
                      <a:pt x="49" y="23"/>
                    </a:cubicBezTo>
                    <a:cubicBezTo>
                      <a:pt x="50" y="41"/>
                      <a:pt x="37" y="56"/>
                      <a:pt x="19" y="57"/>
                    </a:cubicBezTo>
                    <a:cubicBezTo>
                      <a:pt x="12" y="58"/>
                      <a:pt x="6" y="56"/>
                      <a:pt x="0" y="53"/>
                    </a:cubicBezTo>
                    <a:cubicBezTo>
                      <a:pt x="7" y="59"/>
                      <a:pt x="15" y="62"/>
                      <a:pt x="24" y="61"/>
                    </a:cubicBezTo>
                    <a:cubicBezTo>
                      <a:pt x="42" y="60"/>
                      <a:pt x="56" y="45"/>
                      <a:pt x="55" y="27"/>
                    </a:cubicBezTo>
                    <a:close/>
                  </a:path>
                </a:pathLst>
              </a:custGeom>
              <a:solidFill>
                <a:srgbClr val="C502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Oval 141"/>
              <p:cNvSpPr>
                <a:spLocks noChangeArrowheads="1"/>
              </p:cNvSpPr>
              <p:nvPr/>
            </p:nvSpPr>
            <p:spPr bwMode="auto">
              <a:xfrm>
                <a:off x="3031" y="1849"/>
                <a:ext cx="22" cy="2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/>
              </a:p>
            </p:txBody>
          </p:sp>
          <p:sp>
            <p:nvSpPr>
              <p:cNvPr id="144" name="Oval 142"/>
              <p:cNvSpPr>
                <a:spLocks noChangeArrowheads="1"/>
              </p:cNvSpPr>
              <p:nvPr/>
            </p:nvSpPr>
            <p:spPr bwMode="auto">
              <a:xfrm>
                <a:off x="3017" y="1875"/>
                <a:ext cx="14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/>
              </a:p>
            </p:txBody>
          </p:sp>
          <p:sp>
            <p:nvSpPr>
              <p:cNvPr id="145" name="Oval 143"/>
              <p:cNvSpPr>
                <a:spLocks noChangeArrowheads="1"/>
              </p:cNvSpPr>
              <p:nvPr/>
            </p:nvSpPr>
            <p:spPr bwMode="auto">
              <a:xfrm>
                <a:off x="3059" y="1847"/>
                <a:ext cx="14" cy="1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fr-FR" altLang="fr-FR"/>
              </a:p>
            </p:txBody>
          </p:sp>
          <p:sp>
            <p:nvSpPr>
              <p:cNvPr id="146" name="Freeform 144"/>
              <p:cNvSpPr>
                <a:spLocks/>
              </p:cNvSpPr>
              <p:nvPr/>
            </p:nvSpPr>
            <p:spPr bwMode="auto">
              <a:xfrm>
                <a:off x="2969" y="1736"/>
                <a:ext cx="116" cy="132"/>
              </a:xfrm>
              <a:custGeom>
                <a:avLst/>
                <a:gdLst>
                  <a:gd name="T0" fmla="*/ 0 w 58"/>
                  <a:gd name="T1" fmla="*/ 581 h 62"/>
                  <a:gd name="T2" fmla="*/ 312 w 58"/>
                  <a:gd name="T3" fmla="*/ 402 h 62"/>
                  <a:gd name="T4" fmla="*/ 456 w 58"/>
                  <a:gd name="T5" fmla="*/ 0 h 62"/>
                  <a:gd name="T6" fmla="*/ 136 w 58"/>
                  <a:gd name="T7" fmla="*/ 494 h 6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8" h="62">
                    <a:moveTo>
                      <a:pt x="0" y="60"/>
                    </a:moveTo>
                    <a:cubicBezTo>
                      <a:pt x="12" y="62"/>
                      <a:pt x="31" y="51"/>
                      <a:pt x="39" y="42"/>
                    </a:cubicBezTo>
                    <a:cubicBezTo>
                      <a:pt x="49" y="32"/>
                      <a:pt x="58" y="14"/>
                      <a:pt x="57" y="0"/>
                    </a:cubicBezTo>
                    <a:cubicBezTo>
                      <a:pt x="46" y="19"/>
                      <a:pt x="35" y="39"/>
                      <a:pt x="17" y="51"/>
                    </a:cubicBezTo>
                  </a:path>
                </a:pathLst>
              </a:custGeom>
              <a:solidFill>
                <a:srgbClr val="D9E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Freeform 145"/>
              <p:cNvSpPr>
                <a:spLocks/>
              </p:cNvSpPr>
              <p:nvPr/>
            </p:nvSpPr>
            <p:spPr bwMode="auto">
              <a:xfrm>
                <a:off x="3061" y="1738"/>
                <a:ext cx="130" cy="122"/>
              </a:xfrm>
              <a:custGeom>
                <a:avLst/>
                <a:gdLst>
                  <a:gd name="T0" fmla="*/ 96 w 65"/>
                  <a:gd name="T1" fmla="*/ 0 h 57"/>
                  <a:gd name="T2" fmla="*/ 208 w 65"/>
                  <a:gd name="T3" fmla="*/ 325 h 57"/>
                  <a:gd name="T4" fmla="*/ 520 w 65"/>
                  <a:gd name="T5" fmla="*/ 531 h 57"/>
                  <a:gd name="T6" fmla="*/ 208 w 65"/>
                  <a:gd name="T7" fmla="*/ 439 h 57"/>
                  <a:gd name="T8" fmla="*/ 0 w 65"/>
                  <a:gd name="T9" fmla="*/ 265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5" h="57">
                    <a:moveTo>
                      <a:pt x="12" y="0"/>
                    </a:moveTo>
                    <a:cubicBezTo>
                      <a:pt x="11" y="14"/>
                      <a:pt x="17" y="23"/>
                      <a:pt x="26" y="33"/>
                    </a:cubicBezTo>
                    <a:cubicBezTo>
                      <a:pt x="39" y="46"/>
                      <a:pt x="48" y="49"/>
                      <a:pt x="65" y="54"/>
                    </a:cubicBezTo>
                    <a:cubicBezTo>
                      <a:pt x="52" y="57"/>
                      <a:pt x="36" y="53"/>
                      <a:pt x="26" y="45"/>
                    </a:cubicBezTo>
                    <a:cubicBezTo>
                      <a:pt x="21" y="41"/>
                      <a:pt x="4" y="20"/>
                      <a:pt x="0" y="27"/>
                    </a:cubicBezTo>
                  </a:path>
                </a:pathLst>
              </a:custGeom>
              <a:solidFill>
                <a:srgbClr val="D9E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8" name="Freeform 146"/>
              <p:cNvSpPr>
                <a:spLocks/>
              </p:cNvSpPr>
              <p:nvPr/>
            </p:nvSpPr>
            <p:spPr bwMode="auto">
              <a:xfrm>
                <a:off x="3029" y="2032"/>
                <a:ext cx="22" cy="111"/>
              </a:xfrm>
              <a:custGeom>
                <a:avLst/>
                <a:gdLst>
                  <a:gd name="T0" fmla="*/ 16 w 11"/>
                  <a:gd name="T1" fmla="*/ 0 h 52"/>
                  <a:gd name="T2" fmla="*/ 40 w 11"/>
                  <a:gd name="T3" fmla="*/ 506 h 52"/>
                  <a:gd name="T4" fmla="*/ 24 w 11"/>
                  <a:gd name="T5" fmla="*/ 9 h 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" h="52">
                    <a:moveTo>
                      <a:pt x="2" y="0"/>
                    </a:moveTo>
                    <a:cubicBezTo>
                      <a:pt x="0" y="19"/>
                      <a:pt x="1" y="34"/>
                      <a:pt x="5" y="52"/>
                    </a:cubicBezTo>
                    <a:cubicBezTo>
                      <a:pt x="11" y="39"/>
                      <a:pt x="3" y="16"/>
                      <a:pt x="3" y="1"/>
                    </a:cubicBezTo>
                  </a:path>
                </a:pathLst>
              </a:custGeom>
              <a:solidFill>
                <a:srgbClr val="D9E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9" name="Freeform 147"/>
              <p:cNvSpPr>
                <a:spLocks/>
              </p:cNvSpPr>
              <p:nvPr/>
            </p:nvSpPr>
            <p:spPr bwMode="auto">
              <a:xfrm>
                <a:off x="2963" y="1858"/>
                <a:ext cx="32" cy="104"/>
              </a:xfrm>
              <a:custGeom>
                <a:avLst/>
                <a:gdLst>
                  <a:gd name="T0" fmla="*/ 8 w 16"/>
                  <a:gd name="T1" fmla="*/ 28 h 49"/>
                  <a:gd name="T2" fmla="*/ 0 w 16"/>
                  <a:gd name="T3" fmla="*/ 469 h 49"/>
                  <a:gd name="T4" fmla="*/ 104 w 16"/>
                  <a:gd name="T5" fmla="*/ 204 h 49"/>
                  <a:gd name="T6" fmla="*/ 128 w 16"/>
                  <a:gd name="T7" fmla="*/ 0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49">
                    <a:moveTo>
                      <a:pt x="1" y="3"/>
                    </a:moveTo>
                    <a:cubicBezTo>
                      <a:pt x="11" y="17"/>
                      <a:pt x="5" y="35"/>
                      <a:pt x="0" y="49"/>
                    </a:cubicBezTo>
                    <a:cubicBezTo>
                      <a:pt x="7" y="40"/>
                      <a:pt x="11" y="34"/>
                      <a:pt x="13" y="21"/>
                    </a:cubicBezTo>
                    <a:cubicBezTo>
                      <a:pt x="14" y="15"/>
                      <a:pt x="13" y="6"/>
                      <a:pt x="16" y="0"/>
                    </a:cubicBezTo>
                  </a:path>
                </a:pathLst>
              </a:custGeom>
              <a:solidFill>
                <a:srgbClr val="D9E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0" name="Freeform 148"/>
              <p:cNvSpPr>
                <a:spLocks/>
              </p:cNvSpPr>
              <p:nvPr/>
            </p:nvSpPr>
            <p:spPr bwMode="auto">
              <a:xfrm>
                <a:off x="3055" y="1879"/>
                <a:ext cx="182" cy="234"/>
              </a:xfrm>
              <a:custGeom>
                <a:avLst/>
                <a:gdLst>
                  <a:gd name="T0" fmla="*/ 0 w 91"/>
                  <a:gd name="T1" fmla="*/ 1059 h 110"/>
                  <a:gd name="T2" fmla="*/ 56 w 91"/>
                  <a:gd name="T3" fmla="*/ 955 h 110"/>
                  <a:gd name="T4" fmla="*/ 168 w 91"/>
                  <a:gd name="T5" fmla="*/ 838 h 110"/>
                  <a:gd name="T6" fmla="*/ 352 w 91"/>
                  <a:gd name="T7" fmla="*/ 723 h 110"/>
                  <a:gd name="T8" fmla="*/ 728 w 91"/>
                  <a:gd name="T9" fmla="*/ 734 h 110"/>
                  <a:gd name="T10" fmla="*/ 656 w 91"/>
                  <a:gd name="T11" fmla="*/ 598 h 110"/>
                  <a:gd name="T12" fmla="*/ 584 w 91"/>
                  <a:gd name="T13" fmla="*/ 434 h 110"/>
                  <a:gd name="T14" fmla="*/ 568 w 91"/>
                  <a:gd name="T15" fmla="*/ 213 h 110"/>
                  <a:gd name="T16" fmla="*/ 624 w 91"/>
                  <a:gd name="T17" fmla="*/ 96 h 110"/>
                  <a:gd name="T18" fmla="*/ 680 w 91"/>
                  <a:gd name="T19" fmla="*/ 0 h 110"/>
                  <a:gd name="T20" fmla="*/ 544 w 91"/>
                  <a:gd name="T21" fmla="*/ 164 h 110"/>
                  <a:gd name="T22" fmla="*/ 504 w 91"/>
                  <a:gd name="T23" fmla="*/ 334 h 110"/>
                  <a:gd name="T24" fmla="*/ 472 w 91"/>
                  <a:gd name="T25" fmla="*/ 462 h 110"/>
                  <a:gd name="T26" fmla="*/ 216 w 91"/>
                  <a:gd name="T27" fmla="*/ 625 h 110"/>
                  <a:gd name="T28" fmla="*/ 8 w 91"/>
                  <a:gd name="T29" fmla="*/ 972 h 11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1" h="110">
                    <a:moveTo>
                      <a:pt x="0" y="110"/>
                    </a:moveTo>
                    <a:cubicBezTo>
                      <a:pt x="3" y="107"/>
                      <a:pt x="5" y="102"/>
                      <a:pt x="7" y="99"/>
                    </a:cubicBezTo>
                    <a:cubicBezTo>
                      <a:pt x="11" y="95"/>
                      <a:pt x="16" y="90"/>
                      <a:pt x="21" y="87"/>
                    </a:cubicBezTo>
                    <a:cubicBezTo>
                      <a:pt x="27" y="81"/>
                      <a:pt x="35" y="77"/>
                      <a:pt x="44" y="75"/>
                    </a:cubicBezTo>
                    <a:cubicBezTo>
                      <a:pt x="59" y="72"/>
                      <a:pt x="76" y="72"/>
                      <a:pt x="91" y="76"/>
                    </a:cubicBezTo>
                    <a:cubicBezTo>
                      <a:pt x="89" y="71"/>
                      <a:pt x="84" y="67"/>
                      <a:pt x="82" y="62"/>
                    </a:cubicBezTo>
                    <a:cubicBezTo>
                      <a:pt x="80" y="57"/>
                      <a:pt x="74" y="51"/>
                      <a:pt x="73" y="45"/>
                    </a:cubicBezTo>
                    <a:cubicBezTo>
                      <a:pt x="70" y="38"/>
                      <a:pt x="70" y="30"/>
                      <a:pt x="71" y="22"/>
                    </a:cubicBezTo>
                    <a:cubicBezTo>
                      <a:pt x="71" y="18"/>
                      <a:pt x="76" y="14"/>
                      <a:pt x="78" y="10"/>
                    </a:cubicBezTo>
                    <a:cubicBezTo>
                      <a:pt x="80" y="7"/>
                      <a:pt x="84" y="4"/>
                      <a:pt x="85" y="0"/>
                    </a:cubicBezTo>
                    <a:cubicBezTo>
                      <a:pt x="77" y="7"/>
                      <a:pt x="74" y="9"/>
                      <a:pt x="68" y="17"/>
                    </a:cubicBezTo>
                    <a:cubicBezTo>
                      <a:pt x="65" y="21"/>
                      <a:pt x="62" y="30"/>
                      <a:pt x="63" y="35"/>
                    </a:cubicBezTo>
                    <a:cubicBezTo>
                      <a:pt x="64" y="41"/>
                      <a:pt x="62" y="43"/>
                      <a:pt x="59" y="48"/>
                    </a:cubicBezTo>
                    <a:cubicBezTo>
                      <a:pt x="52" y="59"/>
                      <a:pt x="38" y="61"/>
                      <a:pt x="27" y="65"/>
                    </a:cubicBezTo>
                    <a:cubicBezTo>
                      <a:pt x="14" y="71"/>
                      <a:pt x="5" y="89"/>
                      <a:pt x="1" y="101"/>
                    </a:cubicBezTo>
                  </a:path>
                </a:pathLst>
              </a:custGeom>
              <a:solidFill>
                <a:srgbClr val="86B6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1" name="Freeform 149"/>
              <p:cNvSpPr>
                <a:spLocks/>
              </p:cNvSpPr>
              <p:nvPr/>
            </p:nvSpPr>
            <p:spPr bwMode="auto">
              <a:xfrm>
                <a:off x="2923" y="1689"/>
                <a:ext cx="362" cy="523"/>
              </a:xfrm>
              <a:custGeom>
                <a:avLst/>
                <a:gdLst>
                  <a:gd name="T0" fmla="*/ 32 w 181"/>
                  <a:gd name="T1" fmla="*/ 760 h 245"/>
                  <a:gd name="T2" fmla="*/ 664 w 181"/>
                  <a:gd name="T3" fmla="*/ 0 h 245"/>
                  <a:gd name="T4" fmla="*/ 928 w 181"/>
                  <a:gd name="T5" fmla="*/ 566 h 245"/>
                  <a:gd name="T6" fmla="*/ 1400 w 181"/>
                  <a:gd name="T7" fmla="*/ 634 h 245"/>
                  <a:gd name="T8" fmla="*/ 1144 w 181"/>
                  <a:gd name="T9" fmla="*/ 1208 h 245"/>
                  <a:gd name="T10" fmla="*/ 1448 w 181"/>
                  <a:gd name="T11" fmla="*/ 1827 h 245"/>
                  <a:gd name="T12" fmla="*/ 760 w 181"/>
                  <a:gd name="T13" fmla="*/ 1723 h 245"/>
                  <a:gd name="T14" fmla="*/ 520 w 181"/>
                  <a:gd name="T15" fmla="*/ 2382 h 245"/>
                  <a:gd name="T16" fmla="*/ 328 w 181"/>
                  <a:gd name="T17" fmla="*/ 1518 h 245"/>
                  <a:gd name="T18" fmla="*/ 0 w 181"/>
                  <a:gd name="T19" fmla="*/ 1449 h 245"/>
                  <a:gd name="T20" fmla="*/ 32 w 181"/>
                  <a:gd name="T21" fmla="*/ 760 h 2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1" h="245">
                    <a:moveTo>
                      <a:pt x="4" y="78"/>
                    </a:moveTo>
                    <a:cubicBezTo>
                      <a:pt x="45" y="79"/>
                      <a:pt x="67" y="33"/>
                      <a:pt x="83" y="0"/>
                    </a:cubicBezTo>
                    <a:cubicBezTo>
                      <a:pt x="87" y="9"/>
                      <a:pt x="106" y="51"/>
                      <a:pt x="116" y="58"/>
                    </a:cubicBezTo>
                    <a:cubicBezTo>
                      <a:pt x="136" y="74"/>
                      <a:pt x="150" y="68"/>
                      <a:pt x="175" y="65"/>
                    </a:cubicBezTo>
                    <a:cubicBezTo>
                      <a:pt x="163" y="81"/>
                      <a:pt x="142" y="104"/>
                      <a:pt x="143" y="124"/>
                    </a:cubicBezTo>
                    <a:cubicBezTo>
                      <a:pt x="146" y="148"/>
                      <a:pt x="173" y="168"/>
                      <a:pt x="181" y="188"/>
                    </a:cubicBezTo>
                    <a:cubicBezTo>
                      <a:pt x="164" y="170"/>
                      <a:pt x="118" y="161"/>
                      <a:pt x="95" y="177"/>
                    </a:cubicBezTo>
                    <a:cubicBezTo>
                      <a:pt x="72" y="194"/>
                      <a:pt x="57" y="220"/>
                      <a:pt x="65" y="245"/>
                    </a:cubicBezTo>
                    <a:cubicBezTo>
                      <a:pt x="40" y="206"/>
                      <a:pt x="52" y="167"/>
                      <a:pt x="41" y="156"/>
                    </a:cubicBezTo>
                    <a:cubicBezTo>
                      <a:pt x="30" y="145"/>
                      <a:pt x="13" y="152"/>
                      <a:pt x="0" y="149"/>
                    </a:cubicBezTo>
                    <a:cubicBezTo>
                      <a:pt x="6" y="133"/>
                      <a:pt x="39" y="97"/>
                      <a:pt x="4" y="78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2" name="Freeform 150"/>
              <p:cNvSpPr>
                <a:spLocks/>
              </p:cNvSpPr>
              <p:nvPr/>
            </p:nvSpPr>
            <p:spPr bwMode="auto">
              <a:xfrm>
                <a:off x="3061" y="1527"/>
                <a:ext cx="32" cy="167"/>
              </a:xfrm>
              <a:custGeom>
                <a:avLst/>
                <a:gdLst>
                  <a:gd name="T0" fmla="*/ 128 w 16"/>
                  <a:gd name="T1" fmla="*/ 766 h 78"/>
                  <a:gd name="T2" fmla="*/ 96 w 16"/>
                  <a:gd name="T3" fmla="*/ 627 h 78"/>
                  <a:gd name="T4" fmla="*/ 120 w 16"/>
                  <a:gd name="T5" fmla="*/ 403 h 78"/>
                  <a:gd name="T6" fmla="*/ 48 w 16"/>
                  <a:gd name="T7" fmla="*/ 248 h 78"/>
                  <a:gd name="T8" fmla="*/ 0 w 16"/>
                  <a:gd name="T9" fmla="*/ 0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" h="78">
                    <a:moveTo>
                      <a:pt x="16" y="78"/>
                    </a:moveTo>
                    <a:cubicBezTo>
                      <a:pt x="16" y="72"/>
                      <a:pt x="13" y="69"/>
                      <a:pt x="12" y="64"/>
                    </a:cubicBezTo>
                    <a:cubicBezTo>
                      <a:pt x="11" y="55"/>
                      <a:pt x="16" y="49"/>
                      <a:pt x="15" y="41"/>
                    </a:cubicBezTo>
                    <a:cubicBezTo>
                      <a:pt x="14" y="33"/>
                      <a:pt x="9" y="31"/>
                      <a:pt x="6" y="25"/>
                    </a:cubicBezTo>
                    <a:cubicBezTo>
                      <a:pt x="2" y="17"/>
                      <a:pt x="2" y="8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3" name="Freeform 151"/>
              <p:cNvSpPr>
                <a:spLocks/>
              </p:cNvSpPr>
              <p:nvPr/>
            </p:nvSpPr>
            <p:spPr bwMode="auto">
              <a:xfrm>
                <a:off x="3091" y="1525"/>
                <a:ext cx="64" cy="94"/>
              </a:xfrm>
              <a:custGeom>
                <a:avLst/>
                <a:gdLst>
                  <a:gd name="T0" fmla="*/ 0 w 32"/>
                  <a:gd name="T1" fmla="*/ 429 h 44"/>
                  <a:gd name="T2" fmla="*/ 48 w 32"/>
                  <a:gd name="T3" fmla="*/ 273 h 44"/>
                  <a:gd name="T4" fmla="*/ 144 w 32"/>
                  <a:gd name="T5" fmla="*/ 205 h 44"/>
                  <a:gd name="T6" fmla="*/ 256 w 32"/>
                  <a:gd name="T7" fmla="*/ 0 h 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44">
                    <a:moveTo>
                      <a:pt x="0" y="44"/>
                    </a:moveTo>
                    <a:cubicBezTo>
                      <a:pt x="3" y="39"/>
                      <a:pt x="1" y="33"/>
                      <a:pt x="6" y="28"/>
                    </a:cubicBezTo>
                    <a:cubicBezTo>
                      <a:pt x="7" y="27"/>
                      <a:pt x="15" y="23"/>
                      <a:pt x="18" y="21"/>
                    </a:cubicBezTo>
                    <a:cubicBezTo>
                      <a:pt x="26" y="16"/>
                      <a:pt x="29" y="10"/>
                      <a:pt x="32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4" name="Freeform 152"/>
              <p:cNvSpPr>
                <a:spLocks/>
              </p:cNvSpPr>
              <p:nvPr/>
            </p:nvSpPr>
            <p:spPr bwMode="auto">
              <a:xfrm>
                <a:off x="3007" y="1527"/>
                <a:ext cx="64" cy="54"/>
              </a:xfrm>
              <a:custGeom>
                <a:avLst/>
                <a:gdLst>
                  <a:gd name="T0" fmla="*/ 256 w 32"/>
                  <a:gd name="T1" fmla="*/ 253 h 25"/>
                  <a:gd name="T2" fmla="*/ 168 w 32"/>
                  <a:gd name="T3" fmla="*/ 192 h 25"/>
                  <a:gd name="T4" fmla="*/ 144 w 32"/>
                  <a:gd name="T5" fmla="*/ 104 h 25"/>
                  <a:gd name="T6" fmla="*/ 0 w 32"/>
                  <a:gd name="T7" fmla="*/ 0 h 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2" h="25">
                    <a:moveTo>
                      <a:pt x="32" y="25"/>
                    </a:moveTo>
                    <a:cubicBezTo>
                      <a:pt x="29" y="23"/>
                      <a:pt x="23" y="21"/>
                      <a:pt x="21" y="19"/>
                    </a:cubicBezTo>
                    <a:cubicBezTo>
                      <a:pt x="19" y="17"/>
                      <a:pt x="19" y="11"/>
                      <a:pt x="18" y="10"/>
                    </a:cubicBezTo>
                    <a:cubicBezTo>
                      <a:pt x="12" y="5"/>
                      <a:pt x="3" y="8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Freeform 153"/>
              <p:cNvSpPr>
                <a:spLocks/>
              </p:cNvSpPr>
              <p:nvPr/>
            </p:nvSpPr>
            <p:spPr bwMode="auto">
              <a:xfrm>
                <a:off x="3075" y="1530"/>
                <a:ext cx="32" cy="40"/>
              </a:xfrm>
              <a:custGeom>
                <a:avLst/>
                <a:gdLst>
                  <a:gd name="T0" fmla="*/ 0 w 16"/>
                  <a:gd name="T1" fmla="*/ 177 h 19"/>
                  <a:gd name="T2" fmla="*/ 128 w 16"/>
                  <a:gd name="T3" fmla="*/ 0 h 1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6" h="19">
                    <a:moveTo>
                      <a:pt x="0" y="19"/>
                    </a:moveTo>
                    <a:cubicBezTo>
                      <a:pt x="10" y="15"/>
                      <a:pt x="9" y="6"/>
                      <a:pt x="16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Freeform 154"/>
              <p:cNvSpPr>
                <a:spLocks/>
              </p:cNvSpPr>
              <p:nvPr/>
            </p:nvSpPr>
            <p:spPr bwMode="auto">
              <a:xfrm>
                <a:off x="3137" y="1568"/>
                <a:ext cx="46" cy="25"/>
              </a:xfrm>
              <a:custGeom>
                <a:avLst/>
                <a:gdLst>
                  <a:gd name="T0" fmla="*/ 0 w 23"/>
                  <a:gd name="T1" fmla="*/ 0 h 12"/>
                  <a:gd name="T2" fmla="*/ 184 w 23"/>
                  <a:gd name="T3" fmla="*/ 108 h 1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3" h="12">
                    <a:moveTo>
                      <a:pt x="0" y="0"/>
                    </a:moveTo>
                    <a:cubicBezTo>
                      <a:pt x="9" y="3"/>
                      <a:pt x="14" y="10"/>
                      <a:pt x="23" y="12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7" name="Freeform 155"/>
              <p:cNvSpPr>
                <a:spLocks/>
              </p:cNvSpPr>
              <p:nvPr/>
            </p:nvSpPr>
            <p:spPr bwMode="auto">
              <a:xfrm>
                <a:off x="2847" y="1804"/>
                <a:ext cx="94" cy="56"/>
              </a:xfrm>
              <a:custGeom>
                <a:avLst/>
                <a:gdLst>
                  <a:gd name="T0" fmla="*/ 376 w 47"/>
                  <a:gd name="T1" fmla="*/ 261 h 26"/>
                  <a:gd name="T2" fmla="*/ 296 w 47"/>
                  <a:gd name="T3" fmla="*/ 209 h 26"/>
                  <a:gd name="T4" fmla="*/ 240 w 47"/>
                  <a:gd name="T5" fmla="*/ 200 h 26"/>
                  <a:gd name="T6" fmla="*/ 208 w 47"/>
                  <a:gd name="T7" fmla="*/ 140 h 26"/>
                  <a:gd name="T8" fmla="*/ 112 w 47"/>
                  <a:gd name="T9" fmla="*/ 101 h 26"/>
                  <a:gd name="T10" fmla="*/ 0 w 47"/>
                  <a:gd name="T11" fmla="*/ 0 h 2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" h="26">
                    <a:moveTo>
                      <a:pt x="47" y="26"/>
                    </a:moveTo>
                    <a:cubicBezTo>
                      <a:pt x="44" y="24"/>
                      <a:pt x="41" y="22"/>
                      <a:pt x="37" y="21"/>
                    </a:cubicBezTo>
                    <a:cubicBezTo>
                      <a:pt x="35" y="21"/>
                      <a:pt x="31" y="21"/>
                      <a:pt x="30" y="20"/>
                    </a:cubicBezTo>
                    <a:cubicBezTo>
                      <a:pt x="28" y="19"/>
                      <a:pt x="28" y="15"/>
                      <a:pt x="26" y="14"/>
                    </a:cubicBezTo>
                    <a:cubicBezTo>
                      <a:pt x="22" y="11"/>
                      <a:pt x="20" y="13"/>
                      <a:pt x="14" y="10"/>
                    </a:cubicBezTo>
                    <a:cubicBezTo>
                      <a:pt x="8" y="8"/>
                      <a:pt x="6" y="2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8" name="Freeform 156"/>
              <p:cNvSpPr>
                <a:spLocks/>
              </p:cNvSpPr>
              <p:nvPr/>
            </p:nvSpPr>
            <p:spPr bwMode="auto">
              <a:xfrm>
                <a:off x="2767" y="1715"/>
                <a:ext cx="86" cy="109"/>
              </a:xfrm>
              <a:custGeom>
                <a:avLst/>
                <a:gdLst>
                  <a:gd name="T0" fmla="*/ 0 w 43"/>
                  <a:gd name="T1" fmla="*/ 457 h 51"/>
                  <a:gd name="T2" fmla="*/ 80 w 43"/>
                  <a:gd name="T3" fmla="*/ 479 h 51"/>
                  <a:gd name="T4" fmla="*/ 184 w 43"/>
                  <a:gd name="T5" fmla="*/ 470 h 51"/>
                  <a:gd name="T6" fmla="*/ 328 w 43"/>
                  <a:gd name="T7" fmla="*/ 421 h 51"/>
                  <a:gd name="T8" fmla="*/ 328 w 43"/>
                  <a:gd name="T9" fmla="*/ 242 h 51"/>
                  <a:gd name="T10" fmla="*/ 320 w 43"/>
                  <a:gd name="T11" fmla="*/ 0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0" y="47"/>
                    </a:moveTo>
                    <a:cubicBezTo>
                      <a:pt x="3" y="51"/>
                      <a:pt x="6" y="50"/>
                      <a:pt x="10" y="49"/>
                    </a:cubicBezTo>
                    <a:cubicBezTo>
                      <a:pt x="14" y="49"/>
                      <a:pt x="19" y="48"/>
                      <a:pt x="23" y="48"/>
                    </a:cubicBezTo>
                    <a:cubicBezTo>
                      <a:pt x="30" y="47"/>
                      <a:pt x="33" y="42"/>
                      <a:pt x="41" y="43"/>
                    </a:cubicBezTo>
                    <a:cubicBezTo>
                      <a:pt x="41" y="35"/>
                      <a:pt x="39" y="33"/>
                      <a:pt x="41" y="25"/>
                    </a:cubicBezTo>
                    <a:cubicBezTo>
                      <a:pt x="43" y="16"/>
                      <a:pt x="42" y="9"/>
                      <a:pt x="40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9" name="Freeform 157"/>
              <p:cNvSpPr>
                <a:spLocks/>
              </p:cNvSpPr>
              <p:nvPr/>
            </p:nvSpPr>
            <p:spPr bwMode="auto">
              <a:xfrm>
                <a:off x="2813" y="1755"/>
                <a:ext cx="38" cy="49"/>
              </a:xfrm>
              <a:custGeom>
                <a:avLst/>
                <a:gdLst>
                  <a:gd name="T0" fmla="*/ 152 w 19"/>
                  <a:gd name="T1" fmla="*/ 222 h 23"/>
                  <a:gd name="T2" fmla="*/ 0 w 19"/>
                  <a:gd name="T3" fmla="*/ 0 h 23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9" h="23">
                    <a:moveTo>
                      <a:pt x="19" y="23"/>
                    </a:moveTo>
                    <a:cubicBezTo>
                      <a:pt x="10" y="20"/>
                      <a:pt x="6" y="8"/>
                      <a:pt x="0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0" name="Freeform 158"/>
              <p:cNvSpPr>
                <a:spLocks/>
              </p:cNvSpPr>
              <p:nvPr/>
            </p:nvSpPr>
            <p:spPr bwMode="auto">
              <a:xfrm>
                <a:off x="2849" y="1751"/>
                <a:ext cx="34" cy="15"/>
              </a:xfrm>
              <a:custGeom>
                <a:avLst/>
                <a:gdLst>
                  <a:gd name="T0" fmla="*/ 0 w 17"/>
                  <a:gd name="T1" fmla="*/ 69 h 7"/>
                  <a:gd name="T2" fmla="*/ 136 w 17"/>
                  <a:gd name="T3" fmla="*/ 0 h 7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7" h="7">
                    <a:moveTo>
                      <a:pt x="0" y="7"/>
                    </a:moveTo>
                    <a:cubicBezTo>
                      <a:pt x="5" y="5"/>
                      <a:pt x="14" y="5"/>
                      <a:pt x="17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1" name="Freeform 159"/>
              <p:cNvSpPr>
                <a:spLocks/>
              </p:cNvSpPr>
              <p:nvPr/>
            </p:nvSpPr>
            <p:spPr bwMode="auto">
              <a:xfrm>
                <a:off x="3271" y="1798"/>
                <a:ext cx="66" cy="32"/>
              </a:xfrm>
              <a:custGeom>
                <a:avLst/>
                <a:gdLst>
                  <a:gd name="T0" fmla="*/ 0 w 33"/>
                  <a:gd name="T1" fmla="*/ 145 h 15"/>
                  <a:gd name="T2" fmla="*/ 136 w 33"/>
                  <a:gd name="T3" fmla="*/ 68 h 15"/>
                  <a:gd name="T4" fmla="*/ 264 w 33"/>
                  <a:gd name="T5" fmla="*/ 0 h 1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15">
                    <a:moveTo>
                      <a:pt x="0" y="15"/>
                    </a:moveTo>
                    <a:cubicBezTo>
                      <a:pt x="5" y="10"/>
                      <a:pt x="11" y="8"/>
                      <a:pt x="17" y="7"/>
                    </a:cubicBezTo>
                    <a:cubicBezTo>
                      <a:pt x="24" y="5"/>
                      <a:pt x="27" y="3"/>
                      <a:pt x="33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2" name="Freeform 160"/>
              <p:cNvSpPr>
                <a:spLocks/>
              </p:cNvSpPr>
              <p:nvPr/>
            </p:nvSpPr>
            <p:spPr bwMode="auto">
              <a:xfrm>
                <a:off x="3331" y="1732"/>
                <a:ext cx="32" cy="104"/>
              </a:xfrm>
              <a:custGeom>
                <a:avLst/>
                <a:gdLst>
                  <a:gd name="T0" fmla="*/ 0 w 16"/>
                  <a:gd name="T1" fmla="*/ 0 h 49"/>
                  <a:gd name="T2" fmla="*/ 0 w 16"/>
                  <a:gd name="T3" fmla="*/ 306 h 49"/>
                  <a:gd name="T4" fmla="*/ 56 w 16"/>
                  <a:gd name="T5" fmla="*/ 374 h 49"/>
                  <a:gd name="T6" fmla="*/ 128 w 16"/>
                  <a:gd name="T7" fmla="*/ 469 h 4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49">
                    <a:moveTo>
                      <a:pt x="0" y="0"/>
                    </a:moveTo>
                    <a:cubicBezTo>
                      <a:pt x="2" y="13"/>
                      <a:pt x="4" y="20"/>
                      <a:pt x="0" y="32"/>
                    </a:cubicBezTo>
                    <a:cubicBezTo>
                      <a:pt x="6" y="30"/>
                      <a:pt x="4" y="36"/>
                      <a:pt x="7" y="39"/>
                    </a:cubicBezTo>
                    <a:cubicBezTo>
                      <a:pt x="10" y="43"/>
                      <a:pt x="12" y="45"/>
                      <a:pt x="16" y="49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3" name="Freeform 161"/>
              <p:cNvSpPr>
                <a:spLocks/>
              </p:cNvSpPr>
              <p:nvPr/>
            </p:nvSpPr>
            <p:spPr bwMode="auto">
              <a:xfrm>
                <a:off x="3331" y="1747"/>
                <a:ext cx="52" cy="51"/>
              </a:xfrm>
              <a:custGeom>
                <a:avLst/>
                <a:gdLst>
                  <a:gd name="T0" fmla="*/ 0 w 26"/>
                  <a:gd name="T1" fmla="*/ 230 h 24"/>
                  <a:gd name="T2" fmla="*/ 104 w 26"/>
                  <a:gd name="T3" fmla="*/ 104 h 24"/>
                  <a:gd name="T4" fmla="*/ 208 w 26"/>
                  <a:gd name="T5" fmla="*/ 0 h 2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24">
                    <a:moveTo>
                      <a:pt x="0" y="24"/>
                    </a:moveTo>
                    <a:cubicBezTo>
                      <a:pt x="8" y="23"/>
                      <a:pt x="9" y="16"/>
                      <a:pt x="13" y="11"/>
                    </a:cubicBezTo>
                    <a:cubicBezTo>
                      <a:pt x="17" y="6"/>
                      <a:pt x="21" y="4"/>
                      <a:pt x="26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4" name="Freeform 162"/>
              <p:cNvSpPr>
                <a:spLocks/>
              </p:cNvSpPr>
              <p:nvPr/>
            </p:nvSpPr>
            <p:spPr bwMode="auto">
              <a:xfrm>
                <a:off x="3357" y="1772"/>
                <a:ext cx="30" cy="5"/>
              </a:xfrm>
              <a:custGeom>
                <a:avLst/>
                <a:gdLst>
                  <a:gd name="T0" fmla="*/ 0 w 15"/>
                  <a:gd name="T1" fmla="*/ 20 h 2"/>
                  <a:gd name="T2" fmla="*/ 120 w 15"/>
                  <a:gd name="T3" fmla="*/ 33 h 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5" h="2">
                    <a:moveTo>
                      <a:pt x="0" y="1"/>
                    </a:moveTo>
                    <a:cubicBezTo>
                      <a:pt x="5" y="0"/>
                      <a:pt x="10" y="1"/>
                      <a:pt x="15" y="2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5" name="Freeform 163"/>
              <p:cNvSpPr>
                <a:spLocks/>
              </p:cNvSpPr>
              <p:nvPr/>
            </p:nvSpPr>
            <p:spPr bwMode="auto">
              <a:xfrm>
                <a:off x="3281" y="2082"/>
                <a:ext cx="34" cy="78"/>
              </a:xfrm>
              <a:custGeom>
                <a:avLst/>
                <a:gdLst>
                  <a:gd name="T0" fmla="*/ 0 w 17"/>
                  <a:gd name="T1" fmla="*/ 0 h 37"/>
                  <a:gd name="T2" fmla="*/ 88 w 17"/>
                  <a:gd name="T3" fmla="*/ 177 h 37"/>
                  <a:gd name="T4" fmla="*/ 136 w 17"/>
                  <a:gd name="T5" fmla="*/ 346 h 3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" h="37">
                    <a:moveTo>
                      <a:pt x="0" y="0"/>
                    </a:moveTo>
                    <a:cubicBezTo>
                      <a:pt x="6" y="6"/>
                      <a:pt x="10" y="12"/>
                      <a:pt x="11" y="19"/>
                    </a:cubicBezTo>
                    <a:cubicBezTo>
                      <a:pt x="12" y="26"/>
                      <a:pt x="10" y="32"/>
                      <a:pt x="17" y="37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6" name="Freeform 164"/>
              <p:cNvSpPr>
                <a:spLocks/>
              </p:cNvSpPr>
              <p:nvPr/>
            </p:nvSpPr>
            <p:spPr bwMode="auto">
              <a:xfrm>
                <a:off x="3301" y="2109"/>
                <a:ext cx="40" cy="22"/>
              </a:xfrm>
              <a:custGeom>
                <a:avLst/>
                <a:gdLst>
                  <a:gd name="T0" fmla="*/ 0 w 20"/>
                  <a:gd name="T1" fmla="*/ 20 h 10"/>
                  <a:gd name="T2" fmla="*/ 160 w 20"/>
                  <a:gd name="T3" fmla="*/ 73 h 1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20" h="10">
                    <a:moveTo>
                      <a:pt x="0" y="2"/>
                    </a:moveTo>
                    <a:cubicBezTo>
                      <a:pt x="6" y="10"/>
                      <a:pt x="16" y="0"/>
                      <a:pt x="20" y="7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7" name="Freeform 165"/>
              <p:cNvSpPr>
                <a:spLocks/>
              </p:cNvSpPr>
              <p:nvPr/>
            </p:nvSpPr>
            <p:spPr bwMode="auto">
              <a:xfrm>
                <a:off x="2825" y="2007"/>
                <a:ext cx="100" cy="47"/>
              </a:xfrm>
              <a:custGeom>
                <a:avLst/>
                <a:gdLst>
                  <a:gd name="T0" fmla="*/ 0 w 50"/>
                  <a:gd name="T1" fmla="*/ 145 h 22"/>
                  <a:gd name="T2" fmla="*/ 224 w 50"/>
                  <a:gd name="T3" fmla="*/ 88 h 22"/>
                  <a:gd name="T4" fmla="*/ 400 w 50"/>
                  <a:gd name="T5" fmla="*/ 0 h 2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0" h="22">
                    <a:moveTo>
                      <a:pt x="0" y="15"/>
                    </a:moveTo>
                    <a:cubicBezTo>
                      <a:pt x="13" y="22"/>
                      <a:pt x="16" y="14"/>
                      <a:pt x="28" y="9"/>
                    </a:cubicBezTo>
                    <a:cubicBezTo>
                      <a:pt x="35" y="5"/>
                      <a:pt x="44" y="2"/>
                      <a:pt x="50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8" name="Freeform 166"/>
              <p:cNvSpPr>
                <a:spLocks/>
              </p:cNvSpPr>
              <p:nvPr/>
            </p:nvSpPr>
            <p:spPr bwMode="auto">
              <a:xfrm>
                <a:off x="2891" y="2007"/>
                <a:ext cx="36" cy="70"/>
              </a:xfrm>
              <a:custGeom>
                <a:avLst/>
                <a:gdLst>
                  <a:gd name="T0" fmla="*/ 144 w 18"/>
                  <a:gd name="T1" fmla="*/ 0 h 33"/>
                  <a:gd name="T2" fmla="*/ 24 w 18"/>
                  <a:gd name="T3" fmla="*/ 144 h 33"/>
                  <a:gd name="T4" fmla="*/ 8 w 18"/>
                  <a:gd name="T5" fmla="*/ 314 h 3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33">
                    <a:moveTo>
                      <a:pt x="18" y="0"/>
                    </a:moveTo>
                    <a:cubicBezTo>
                      <a:pt x="14" y="5"/>
                      <a:pt x="6" y="8"/>
                      <a:pt x="3" y="15"/>
                    </a:cubicBezTo>
                    <a:cubicBezTo>
                      <a:pt x="0" y="21"/>
                      <a:pt x="3" y="27"/>
                      <a:pt x="1" y="33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9" name="Freeform 167"/>
              <p:cNvSpPr>
                <a:spLocks/>
              </p:cNvSpPr>
              <p:nvPr/>
            </p:nvSpPr>
            <p:spPr bwMode="auto">
              <a:xfrm>
                <a:off x="2847" y="1988"/>
                <a:ext cx="30" cy="38"/>
              </a:xfrm>
              <a:custGeom>
                <a:avLst/>
                <a:gdLst>
                  <a:gd name="T0" fmla="*/ 120 w 15"/>
                  <a:gd name="T1" fmla="*/ 169 h 18"/>
                  <a:gd name="T2" fmla="*/ 48 w 15"/>
                  <a:gd name="T3" fmla="*/ 0 h 1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5" h="18">
                    <a:moveTo>
                      <a:pt x="15" y="18"/>
                    </a:moveTo>
                    <a:cubicBezTo>
                      <a:pt x="10" y="14"/>
                      <a:pt x="0" y="7"/>
                      <a:pt x="6" y="0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0" name="Freeform 168"/>
              <p:cNvSpPr>
                <a:spLocks/>
              </p:cNvSpPr>
              <p:nvPr/>
            </p:nvSpPr>
            <p:spPr bwMode="auto">
              <a:xfrm>
                <a:off x="3051" y="2209"/>
                <a:ext cx="46" cy="757"/>
              </a:xfrm>
              <a:custGeom>
                <a:avLst/>
                <a:gdLst>
                  <a:gd name="T0" fmla="*/ 0 w 23"/>
                  <a:gd name="T1" fmla="*/ 0 h 355"/>
                  <a:gd name="T2" fmla="*/ 160 w 23"/>
                  <a:gd name="T3" fmla="*/ 1446 h 355"/>
                  <a:gd name="T4" fmla="*/ 176 w 23"/>
                  <a:gd name="T5" fmla="*/ 3442 h 35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" h="355">
                    <a:moveTo>
                      <a:pt x="0" y="0"/>
                    </a:moveTo>
                    <a:cubicBezTo>
                      <a:pt x="14" y="35"/>
                      <a:pt x="23" y="91"/>
                      <a:pt x="20" y="149"/>
                    </a:cubicBezTo>
                    <a:cubicBezTo>
                      <a:pt x="16" y="207"/>
                      <a:pt x="6" y="283"/>
                      <a:pt x="22" y="355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1" name="Freeform 169"/>
              <p:cNvSpPr>
                <a:spLocks/>
              </p:cNvSpPr>
              <p:nvPr/>
            </p:nvSpPr>
            <p:spPr bwMode="auto">
              <a:xfrm>
                <a:off x="2809" y="2966"/>
                <a:ext cx="676" cy="188"/>
              </a:xfrm>
              <a:custGeom>
                <a:avLst/>
                <a:gdLst>
                  <a:gd name="T0" fmla="*/ 0 w 338"/>
                  <a:gd name="T1" fmla="*/ 790 h 88"/>
                  <a:gd name="T2" fmla="*/ 464 w 338"/>
                  <a:gd name="T3" fmla="*/ 671 h 88"/>
                  <a:gd name="T4" fmla="*/ 648 w 338"/>
                  <a:gd name="T5" fmla="*/ 515 h 88"/>
                  <a:gd name="T6" fmla="*/ 808 w 338"/>
                  <a:gd name="T7" fmla="*/ 389 h 88"/>
                  <a:gd name="T8" fmla="*/ 928 w 338"/>
                  <a:gd name="T9" fmla="*/ 173 h 88"/>
                  <a:gd name="T10" fmla="*/ 1048 w 338"/>
                  <a:gd name="T11" fmla="*/ 109 h 88"/>
                  <a:gd name="T12" fmla="*/ 1144 w 338"/>
                  <a:gd name="T13" fmla="*/ 0 h 88"/>
                  <a:gd name="T14" fmla="*/ 1216 w 338"/>
                  <a:gd name="T15" fmla="*/ 68 h 88"/>
                  <a:gd name="T16" fmla="*/ 1432 w 338"/>
                  <a:gd name="T17" fmla="*/ 145 h 88"/>
                  <a:gd name="T18" fmla="*/ 1688 w 338"/>
                  <a:gd name="T19" fmla="*/ 173 h 88"/>
                  <a:gd name="T20" fmla="*/ 1912 w 338"/>
                  <a:gd name="T21" fmla="*/ 325 h 88"/>
                  <a:gd name="T22" fmla="*/ 2136 w 338"/>
                  <a:gd name="T23" fmla="*/ 438 h 88"/>
                  <a:gd name="T24" fmla="*/ 2392 w 338"/>
                  <a:gd name="T25" fmla="*/ 489 h 88"/>
                  <a:gd name="T26" fmla="*/ 2704 w 338"/>
                  <a:gd name="T27" fmla="*/ 859 h 8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38" h="88">
                    <a:moveTo>
                      <a:pt x="0" y="81"/>
                    </a:moveTo>
                    <a:cubicBezTo>
                      <a:pt x="18" y="86"/>
                      <a:pt x="44" y="81"/>
                      <a:pt x="58" y="69"/>
                    </a:cubicBezTo>
                    <a:cubicBezTo>
                      <a:pt x="65" y="62"/>
                      <a:pt x="71" y="56"/>
                      <a:pt x="81" y="53"/>
                    </a:cubicBezTo>
                    <a:cubicBezTo>
                      <a:pt x="90" y="50"/>
                      <a:pt x="96" y="48"/>
                      <a:pt x="101" y="40"/>
                    </a:cubicBezTo>
                    <a:cubicBezTo>
                      <a:pt x="106" y="31"/>
                      <a:pt x="108" y="24"/>
                      <a:pt x="116" y="18"/>
                    </a:cubicBezTo>
                    <a:cubicBezTo>
                      <a:pt x="121" y="14"/>
                      <a:pt x="126" y="14"/>
                      <a:pt x="131" y="11"/>
                    </a:cubicBezTo>
                    <a:cubicBezTo>
                      <a:pt x="134" y="9"/>
                      <a:pt x="138" y="1"/>
                      <a:pt x="143" y="0"/>
                    </a:cubicBezTo>
                    <a:cubicBezTo>
                      <a:pt x="147" y="0"/>
                      <a:pt x="149" y="6"/>
                      <a:pt x="152" y="7"/>
                    </a:cubicBezTo>
                    <a:cubicBezTo>
                      <a:pt x="159" y="13"/>
                      <a:pt x="170" y="15"/>
                      <a:pt x="179" y="15"/>
                    </a:cubicBezTo>
                    <a:cubicBezTo>
                      <a:pt x="189" y="16"/>
                      <a:pt x="200" y="16"/>
                      <a:pt x="211" y="18"/>
                    </a:cubicBezTo>
                    <a:cubicBezTo>
                      <a:pt x="221" y="21"/>
                      <a:pt x="230" y="28"/>
                      <a:pt x="239" y="33"/>
                    </a:cubicBezTo>
                    <a:cubicBezTo>
                      <a:pt x="248" y="37"/>
                      <a:pt x="257" y="43"/>
                      <a:pt x="267" y="45"/>
                    </a:cubicBezTo>
                    <a:cubicBezTo>
                      <a:pt x="278" y="47"/>
                      <a:pt x="288" y="46"/>
                      <a:pt x="299" y="50"/>
                    </a:cubicBezTo>
                    <a:cubicBezTo>
                      <a:pt x="317" y="56"/>
                      <a:pt x="335" y="67"/>
                      <a:pt x="338" y="88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2" name="Freeform 170"/>
              <p:cNvSpPr>
                <a:spLocks/>
              </p:cNvSpPr>
              <p:nvPr/>
            </p:nvSpPr>
            <p:spPr bwMode="auto">
              <a:xfrm>
                <a:off x="3005" y="2998"/>
                <a:ext cx="54" cy="181"/>
              </a:xfrm>
              <a:custGeom>
                <a:avLst/>
                <a:gdLst>
                  <a:gd name="T0" fmla="*/ 216 w 27"/>
                  <a:gd name="T1" fmla="*/ 0 h 85"/>
                  <a:gd name="T2" fmla="*/ 168 w 27"/>
                  <a:gd name="T3" fmla="*/ 417 h 85"/>
                  <a:gd name="T4" fmla="*/ 56 w 27"/>
                  <a:gd name="T5" fmla="*/ 598 h 85"/>
                  <a:gd name="T6" fmla="*/ 0 w 27"/>
                  <a:gd name="T7" fmla="*/ 820 h 8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85">
                    <a:moveTo>
                      <a:pt x="27" y="0"/>
                    </a:moveTo>
                    <a:cubicBezTo>
                      <a:pt x="12" y="11"/>
                      <a:pt x="23" y="28"/>
                      <a:pt x="21" y="43"/>
                    </a:cubicBezTo>
                    <a:cubicBezTo>
                      <a:pt x="20" y="54"/>
                      <a:pt x="14" y="55"/>
                      <a:pt x="7" y="62"/>
                    </a:cubicBezTo>
                    <a:cubicBezTo>
                      <a:pt x="2" y="68"/>
                      <a:pt x="0" y="77"/>
                      <a:pt x="0" y="85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3" name="Freeform 171"/>
              <p:cNvSpPr>
                <a:spLocks/>
              </p:cNvSpPr>
              <p:nvPr/>
            </p:nvSpPr>
            <p:spPr bwMode="auto">
              <a:xfrm>
                <a:off x="3041" y="3105"/>
                <a:ext cx="40" cy="117"/>
              </a:xfrm>
              <a:custGeom>
                <a:avLst/>
                <a:gdLst>
                  <a:gd name="T0" fmla="*/ 16 w 20"/>
                  <a:gd name="T1" fmla="*/ 0 h 55"/>
                  <a:gd name="T2" fmla="*/ 56 w 20"/>
                  <a:gd name="T3" fmla="*/ 181 h 55"/>
                  <a:gd name="T4" fmla="*/ 120 w 20"/>
                  <a:gd name="T5" fmla="*/ 530 h 5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55">
                    <a:moveTo>
                      <a:pt x="2" y="0"/>
                    </a:moveTo>
                    <a:cubicBezTo>
                      <a:pt x="5" y="7"/>
                      <a:pt x="0" y="12"/>
                      <a:pt x="7" y="19"/>
                    </a:cubicBezTo>
                    <a:cubicBezTo>
                      <a:pt x="16" y="29"/>
                      <a:pt x="20" y="42"/>
                      <a:pt x="15" y="55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4" name="Freeform 172"/>
              <p:cNvSpPr>
                <a:spLocks/>
              </p:cNvSpPr>
              <p:nvPr/>
            </p:nvSpPr>
            <p:spPr bwMode="auto">
              <a:xfrm>
                <a:off x="3107" y="2994"/>
                <a:ext cx="54" cy="226"/>
              </a:xfrm>
              <a:custGeom>
                <a:avLst/>
                <a:gdLst>
                  <a:gd name="T0" fmla="*/ 104 w 27"/>
                  <a:gd name="T1" fmla="*/ 0 h 106"/>
                  <a:gd name="T2" fmla="*/ 72 w 27"/>
                  <a:gd name="T3" fmla="*/ 437 h 106"/>
                  <a:gd name="T4" fmla="*/ 40 w 27"/>
                  <a:gd name="T5" fmla="*/ 746 h 106"/>
                  <a:gd name="T6" fmla="*/ 72 w 27"/>
                  <a:gd name="T7" fmla="*/ 1028 h 1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06">
                    <a:moveTo>
                      <a:pt x="13" y="0"/>
                    </a:moveTo>
                    <a:cubicBezTo>
                      <a:pt x="27" y="11"/>
                      <a:pt x="16" y="33"/>
                      <a:pt x="9" y="45"/>
                    </a:cubicBezTo>
                    <a:cubicBezTo>
                      <a:pt x="3" y="56"/>
                      <a:pt x="0" y="65"/>
                      <a:pt x="5" y="77"/>
                    </a:cubicBezTo>
                    <a:cubicBezTo>
                      <a:pt x="8" y="88"/>
                      <a:pt x="10" y="94"/>
                      <a:pt x="9" y="106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5" name="Freeform 173"/>
              <p:cNvSpPr>
                <a:spLocks/>
              </p:cNvSpPr>
              <p:nvPr/>
            </p:nvSpPr>
            <p:spPr bwMode="auto">
              <a:xfrm>
                <a:off x="3133" y="3066"/>
                <a:ext cx="132" cy="96"/>
              </a:xfrm>
              <a:custGeom>
                <a:avLst/>
                <a:gdLst>
                  <a:gd name="T0" fmla="*/ 16 w 66"/>
                  <a:gd name="T1" fmla="*/ 0 h 45"/>
                  <a:gd name="T2" fmla="*/ 56 w 66"/>
                  <a:gd name="T3" fmla="*/ 145 h 45"/>
                  <a:gd name="T4" fmla="*/ 264 w 66"/>
                  <a:gd name="T5" fmla="*/ 196 h 45"/>
                  <a:gd name="T6" fmla="*/ 384 w 66"/>
                  <a:gd name="T7" fmla="*/ 318 h 45"/>
                  <a:gd name="T8" fmla="*/ 528 w 66"/>
                  <a:gd name="T9" fmla="*/ 437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" h="45">
                    <a:moveTo>
                      <a:pt x="2" y="0"/>
                    </a:moveTo>
                    <a:cubicBezTo>
                      <a:pt x="2" y="6"/>
                      <a:pt x="0" y="12"/>
                      <a:pt x="7" y="15"/>
                    </a:cubicBezTo>
                    <a:cubicBezTo>
                      <a:pt x="14" y="20"/>
                      <a:pt x="25" y="17"/>
                      <a:pt x="33" y="20"/>
                    </a:cubicBezTo>
                    <a:cubicBezTo>
                      <a:pt x="41" y="22"/>
                      <a:pt x="43" y="28"/>
                      <a:pt x="48" y="33"/>
                    </a:cubicBezTo>
                    <a:cubicBezTo>
                      <a:pt x="54" y="39"/>
                      <a:pt x="59" y="41"/>
                      <a:pt x="66" y="45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6" name="Freeform 174"/>
              <p:cNvSpPr>
                <a:spLocks/>
              </p:cNvSpPr>
              <p:nvPr/>
            </p:nvSpPr>
            <p:spPr bwMode="auto">
              <a:xfrm>
                <a:off x="3331" y="3058"/>
                <a:ext cx="42" cy="140"/>
              </a:xfrm>
              <a:custGeom>
                <a:avLst/>
                <a:gdLst>
                  <a:gd name="T0" fmla="*/ 0 w 21"/>
                  <a:gd name="T1" fmla="*/ 0 h 66"/>
                  <a:gd name="T2" fmla="*/ 72 w 21"/>
                  <a:gd name="T3" fmla="*/ 373 h 66"/>
                  <a:gd name="T4" fmla="*/ 168 w 21"/>
                  <a:gd name="T5" fmla="*/ 630 h 6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" h="66">
                    <a:moveTo>
                      <a:pt x="0" y="0"/>
                    </a:moveTo>
                    <a:cubicBezTo>
                      <a:pt x="13" y="13"/>
                      <a:pt x="8" y="23"/>
                      <a:pt x="9" y="39"/>
                    </a:cubicBezTo>
                    <a:cubicBezTo>
                      <a:pt x="10" y="47"/>
                      <a:pt x="14" y="63"/>
                      <a:pt x="21" y="66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7" name="Freeform 175"/>
              <p:cNvSpPr>
                <a:spLocks/>
              </p:cNvSpPr>
              <p:nvPr/>
            </p:nvSpPr>
            <p:spPr bwMode="auto">
              <a:xfrm>
                <a:off x="2889" y="3087"/>
                <a:ext cx="62" cy="111"/>
              </a:xfrm>
              <a:custGeom>
                <a:avLst/>
                <a:gdLst>
                  <a:gd name="T0" fmla="*/ 248 w 31"/>
                  <a:gd name="T1" fmla="*/ 0 h 52"/>
                  <a:gd name="T2" fmla="*/ 144 w 31"/>
                  <a:gd name="T3" fmla="*/ 273 h 52"/>
                  <a:gd name="T4" fmla="*/ 136 w 31"/>
                  <a:gd name="T5" fmla="*/ 386 h 52"/>
                  <a:gd name="T6" fmla="*/ 0 w 31"/>
                  <a:gd name="T7" fmla="*/ 506 h 5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" h="52">
                    <a:moveTo>
                      <a:pt x="31" y="0"/>
                    </a:moveTo>
                    <a:cubicBezTo>
                      <a:pt x="19" y="5"/>
                      <a:pt x="19" y="18"/>
                      <a:pt x="18" y="28"/>
                    </a:cubicBezTo>
                    <a:cubicBezTo>
                      <a:pt x="17" y="34"/>
                      <a:pt x="20" y="35"/>
                      <a:pt x="17" y="40"/>
                    </a:cubicBezTo>
                    <a:cubicBezTo>
                      <a:pt x="13" y="46"/>
                      <a:pt x="4" y="46"/>
                      <a:pt x="0" y="52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8" name="Freeform 176"/>
              <p:cNvSpPr>
                <a:spLocks/>
              </p:cNvSpPr>
              <p:nvPr/>
            </p:nvSpPr>
            <p:spPr bwMode="auto">
              <a:xfrm>
                <a:off x="3057" y="2996"/>
                <a:ext cx="44" cy="68"/>
              </a:xfrm>
              <a:custGeom>
                <a:avLst/>
                <a:gdLst>
                  <a:gd name="T0" fmla="*/ 16 w 22"/>
                  <a:gd name="T1" fmla="*/ 0 h 32"/>
                  <a:gd name="T2" fmla="*/ 112 w 22"/>
                  <a:gd name="T3" fmla="*/ 153 h 32"/>
                  <a:gd name="T4" fmla="*/ 176 w 22"/>
                  <a:gd name="T5" fmla="*/ 308 h 3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" h="32">
                    <a:moveTo>
                      <a:pt x="2" y="0"/>
                    </a:moveTo>
                    <a:cubicBezTo>
                      <a:pt x="0" y="11"/>
                      <a:pt x="8" y="10"/>
                      <a:pt x="14" y="16"/>
                    </a:cubicBezTo>
                    <a:cubicBezTo>
                      <a:pt x="20" y="21"/>
                      <a:pt x="21" y="24"/>
                      <a:pt x="22" y="32"/>
                    </a:cubicBezTo>
                  </a:path>
                </a:pathLst>
              </a:custGeom>
              <a:noFill/>
              <a:ln w="12700" cap="rnd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ZoneTexte 178"/>
                <p:cNvSpPr txBox="1"/>
                <p:nvPr/>
              </p:nvSpPr>
              <p:spPr>
                <a:xfrm>
                  <a:off x="1658422" y="3115655"/>
                  <a:ext cx="3758658" cy="3122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9" name="ZoneTexte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8422" y="3115655"/>
                  <a:ext cx="3758658" cy="312201"/>
                </a:xfrm>
                <a:prstGeom prst="rect">
                  <a:avLst/>
                </a:prstGeom>
                <a:blipFill>
                  <a:blip r:embed="rId3"/>
                  <a:stretch>
                    <a:fillRect l="-972" t="-15686" r="-162" b="-25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2394524" y="6277491"/>
                  <a:ext cx="445507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4524" y="6277491"/>
                  <a:ext cx="445507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Rectangle 179"/>
                <p:cNvSpPr/>
                <p:nvPr/>
              </p:nvSpPr>
              <p:spPr>
                <a:xfrm>
                  <a:off x="1307820" y="6346219"/>
                  <a:ext cx="45025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0" name="Rectangle 1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820" y="6346219"/>
                  <a:ext cx="450251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Rectangle 180"/>
                <p:cNvSpPr/>
                <p:nvPr/>
              </p:nvSpPr>
              <p:spPr>
                <a:xfrm>
                  <a:off x="497175" y="5308209"/>
                  <a:ext cx="45025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1" name="Rectangle 1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75" y="5308209"/>
                  <a:ext cx="450251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Rectangle 181"/>
                <p:cNvSpPr/>
                <p:nvPr/>
              </p:nvSpPr>
              <p:spPr>
                <a:xfrm>
                  <a:off x="1300826" y="4289431"/>
                  <a:ext cx="45025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2" name="Rectangle 1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826" y="4289431"/>
                  <a:ext cx="450251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Rectangle 182"/>
                <p:cNvSpPr/>
                <p:nvPr/>
              </p:nvSpPr>
              <p:spPr>
                <a:xfrm>
                  <a:off x="2633344" y="4393982"/>
                  <a:ext cx="45025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3" name="Rectangle 1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344" y="4393982"/>
                  <a:ext cx="450251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59608" y="5692797"/>
                  <a:ext cx="3717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9608" y="5692797"/>
                  <a:ext cx="371704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Rectangle 183"/>
                <p:cNvSpPr/>
                <p:nvPr/>
              </p:nvSpPr>
              <p:spPr>
                <a:xfrm>
                  <a:off x="1835998" y="5641673"/>
                  <a:ext cx="37529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4" name="Rectangle 1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998" y="5641673"/>
                  <a:ext cx="375296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Rectangle 184"/>
                <p:cNvSpPr/>
                <p:nvPr/>
              </p:nvSpPr>
              <p:spPr>
                <a:xfrm>
                  <a:off x="1533187" y="5355178"/>
                  <a:ext cx="37529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5" name="Rectangle 1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187" y="5355178"/>
                  <a:ext cx="375296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Rectangle 186"/>
                <p:cNvSpPr/>
                <p:nvPr/>
              </p:nvSpPr>
              <p:spPr>
                <a:xfrm>
                  <a:off x="1806031" y="4964025"/>
                  <a:ext cx="370037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7" name="Rectangle 1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031" y="4964025"/>
                  <a:ext cx="37003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/>
                <p:cNvSpPr/>
                <p:nvPr/>
              </p:nvSpPr>
              <p:spPr>
                <a:xfrm>
                  <a:off x="2257705" y="5010050"/>
                  <a:ext cx="375296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8" name="Rectangle 1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7705" y="5010050"/>
                  <a:ext cx="37529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Flèche droite 13"/>
            <p:cNvSpPr/>
            <p:nvPr/>
          </p:nvSpPr>
          <p:spPr>
            <a:xfrm rot="18213437">
              <a:off x="1539777" y="5906978"/>
              <a:ext cx="311436" cy="138064"/>
            </a:xfrm>
            <a:prstGeom prst="rightArrow">
              <a:avLst>
                <a:gd name="adj1" fmla="val 29646"/>
                <a:gd name="adj2" fmla="val 3190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Flèche droite 188"/>
            <p:cNvSpPr/>
            <p:nvPr/>
          </p:nvSpPr>
          <p:spPr>
            <a:xfrm rot="2299062">
              <a:off x="1417111" y="4793827"/>
              <a:ext cx="311436" cy="138064"/>
            </a:xfrm>
            <a:prstGeom prst="rightArrow">
              <a:avLst>
                <a:gd name="adj1" fmla="val 29646"/>
                <a:gd name="adj2" fmla="val 3190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lèche droite 189"/>
            <p:cNvSpPr/>
            <p:nvPr/>
          </p:nvSpPr>
          <p:spPr>
            <a:xfrm rot="13171735">
              <a:off x="2426583" y="5926167"/>
              <a:ext cx="311436" cy="138064"/>
            </a:xfrm>
            <a:prstGeom prst="rightArrow">
              <a:avLst>
                <a:gd name="adj1" fmla="val 29646"/>
                <a:gd name="adj2" fmla="val 3190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lèche droite 190"/>
            <p:cNvSpPr/>
            <p:nvPr/>
          </p:nvSpPr>
          <p:spPr>
            <a:xfrm>
              <a:off x="1181140" y="5323697"/>
              <a:ext cx="311436" cy="138064"/>
            </a:xfrm>
            <a:prstGeom prst="rightArrow">
              <a:avLst>
                <a:gd name="adj1" fmla="val 29646"/>
                <a:gd name="adj2" fmla="val 3190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lèche droite 191"/>
            <p:cNvSpPr/>
            <p:nvPr/>
          </p:nvSpPr>
          <p:spPr>
            <a:xfrm rot="8619895">
              <a:off x="2432776" y="4693327"/>
              <a:ext cx="311436" cy="138064"/>
            </a:xfrm>
            <a:prstGeom prst="rightArrow">
              <a:avLst>
                <a:gd name="adj1" fmla="val 29646"/>
                <a:gd name="adj2" fmla="val 3190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lèche droite 192"/>
            <p:cNvSpPr/>
            <p:nvPr/>
          </p:nvSpPr>
          <p:spPr>
            <a:xfrm>
              <a:off x="4482070" y="5186004"/>
              <a:ext cx="345518" cy="275757"/>
            </a:xfrm>
            <a:prstGeom prst="rightArrow">
              <a:avLst>
                <a:gd name="adj1" fmla="val 29646"/>
                <a:gd name="adj2" fmla="val 61267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3898651" y="5119147"/>
                  <a:ext cx="554447" cy="3767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8651" y="5119147"/>
                  <a:ext cx="554447" cy="376770"/>
                </a:xfrm>
                <a:prstGeom prst="rect">
                  <a:avLst/>
                </a:prstGeom>
                <a:blipFill>
                  <a:blip r:embed="rId14"/>
                  <a:stretch>
                    <a:fillRect t="-1613" r="-362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Double flèche verticale 15"/>
            <p:cNvSpPr/>
            <p:nvPr/>
          </p:nvSpPr>
          <p:spPr>
            <a:xfrm>
              <a:off x="3380481" y="3596095"/>
              <a:ext cx="314540" cy="575846"/>
            </a:xfrm>
            <a:prstGeom prst="upDown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1080000" y="1532549"/>
            <a:ext cx="10440000" cy="389133"/>
            <a:chOff x="1080000" y="1780199"/>
            <a:chExt cx="10440000" cy="389133"/>
          </a:xfrm>
        </p:grpSpPr>
        <p:sp>
          <p:nvSpPr>
            <p:cNvPr id="195" name="Flèche droite à entaille 194"/>
            <p:cNvSpPr/>
            <p:nvPr/>
          </p:nvSpPr>
          <p:spPr>
            <a:xfrm>
              <a:off x="1080000" y="1780199"/>
              <a:ext cx="10440000" cy="360000"/>
            </a:xfrm>
            <a:prstGeom prst="notchedRightArrow">
              <a:avLst>
                <a:gd name="adj1" fmla="val 100000"/>
                <a:gd name="adj2" fmla="val 91667"/>
              </a:avLst>
            </a:prstGeom>
            <a:gradFill>
              <a:gsLst>
                <a:gs pos="62000">
                  <a:schemeClr val="accent1">
                    <a:lumMod val="60000"/>
                    <a:lumOff val="40000"/>
                  </a:schemeClr>
                </a:gs>
                <a:gs pos="38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88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386800" y="1800000"/>
              <a:ext cx="786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1950’s</a:t>
              </a:r>
              <a:endParaRPr lang="en-US" dirty="0"/>
            </a:p>
          </p:txBody>
        </p:sp>
        <p:sp>
          <p:nvSpPr>
            <p:cNvPr id="196" name="ZoneTexte 195"/>
            <p:cNvSpPr txBox="1"/>
            <p:nvPr/>
          </p:nvSpPr>
          <p:spPr>
            <a:xfrm>
              <a:off x="3693600" y="1800000"/>
              <a:ext cx="786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1960’s</a:t>
              </a:r>
              <a:endParaRPr lang="en-US" dirty="0"/>
            </a:p>
          </p:txBody>
        </p:sp>
        <p:sp>
          <p:nvSpPr>
            <p:cNvPr id="197" name="ZoneTexte 196"/>
            <p:cNvSpPr txBox="1"/>
            <p:nvPr/>
          </p:nvSpPr>
          <p:spPr>
            <a:xfrm>
              <a:off x="5000400" y="1800000"/>
              <a:ext cx="786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1970’s</a:t>
              </a:r>
              <a:endParaRPr lang="en-US" dirty="0"/>
            </a:p>
          </p:txBody>
        </p:sp>
        <p:sp>
          <p:nvSpPr>
            <p:cNvPr id="198" name="ZoneTexte 197"/>
            <p:cNvSpPr txBox="1"/>
            <p:nvPr/>
          </p:nvSpPr>
          <p:spPr>
            <a:xfrm>
              <a:off x="6307200" y="1800000"/>
              <a:ext cx="786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1980’s</a:t>
              </a:r>
              <a:endParaRPr lang="en-US" dirty="0"/>
            </a:p>
          </p:txBody>
        </p:sp>
        <p:sp>
          <p:nvSpPr>
            <p:cNvPr id="199" name="ZoneTexte 198"/>
            <p:cNvSpPr txBox="1"/>
            <p:nvPr/>
          </p:nvSpPr>
          <p:spPr>
            <a:xfrm>
              <a:off x="7614000" y="1800000"/>
              <a:ext cx="786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1990’s</a:t>
              </a:r>
              <a:endParaRPr lang="en-US" dirty="0"/>
            </a:p>
          </p:txBody>
        </p:sp>
        <p:sp>
          <p:nvSpPr>
            <p:cNvPr id="200" name="ZoneTexte 199"/>
            <p:cNvSpPr txBox="1"/>
            <p:nvPr/>
          </p:nvSpPr>
          <p:spPr>
            <a:xfrm>
              <a:off x="8920800" y="1800000"/>
              <a:ext cx="786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2000’s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1" name="ZoneTexte 200"/>
            <p:cNvSpPr txBox="1"/>
            <p:nvPr/>
          </p:nvSpPr>
          <p:spPr>
            <a:xfrm>
              <a:off x="10227600" y="1800000"/>
              <a:ext cx="786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2010’s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Connecteur droit avec flèche 21"/>
          <p:cNvCxnSpPr>
            <a:stCxn id="18" idx="2"/>
          </p:cNvCxnSpPr>
          <p:nvPr/>
        </p:nvCxnSpPr>
        <p:spPr>
          <a:xfrm flipH="1">
            <a:off x="2779856" y="1921682"/>
            <a:ext cx="1" cy="707218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2" name="Connecteur droit avec flèche 201"/>
          <p:cNvCxnSpPr/>
          <p:nvPr/>
        </p:nvCxnSpPr>
        <p:spPr>
          <a:xfrm flipH="1">
            <a:off x="6700256" y="1906718"/>
            <a:ext cx="1" cy="707218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431" y="2979586"/>
            <a:ext cx="1369649" cy="1102333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5794271" y="2610254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Machine learning</a:t>
            </a:r>
            <a:endParaRPr lang="en-US" i="1" dirty="0"/>
          </a:p>
        </p:txBody>
      </p:sp>
      <p:cxnSp>
        <p:nvCxnSpPr>
          <p:cNvPr id="203" name="Connecteur droit avec flèche 202"/>
          <p:cNvCxnSpPr/>
          <p:nvPr/>
        </p:nvCxnSpPr>
        <p:spPr>
          <a:xfrm flipH="1">
            <a:off x="10227599" y="1906718"/>
            <a:ext cx="1" cy="707218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5" name="ZoneTexte 204"/>
          <p:cNvSpPr txBox="1"/>
          <p:nvPr/>
        </p:nvSpPr>
        <p:spPr>
          <a:xfrm>
            <a:off x="9482843" y="2610254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Deep learning</a:t>
            </a:r>
            <a:endParaRPr lang="en-US" i="1" dirty="0"/>
          </a:p>
        </p:txBody>
      </p:sp>
      <p:sp>
        <p:nvSpPr>
          <p:cNvPr id="25" name="Espace réservé du numéro de diapositive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5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5" name="Forme libre 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6" name="Forme libre 5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4547339" y="485617"/>
            <a:ext cx="3097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Machine learning</a:t>
            </a:r>
            <a:endParaRPr lang="en-US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4436353" y="1252885"/>
            <a:ext cx="331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/>
              <a:t>Les réseaux de neurones</a:t>
            </a:r>
            <a:endParaRPr lang="fr-FR" sz="2400" b="1" dirty="0"/>
          </a:p>
        </p:txBody>
      </p:sp>
      <p:grpSp>
        <p:nvGrpSpPr>
          <p:cNvPr id="2" name="Groupe 1"/>
          <p:cNvGrpSpPr/>
          <p:nvPr/>
        </p:nvGrpSpPr>
        <p:grpSpPr>
          <a:xfrm>
            <a:off x="1354358" y="1897043"/>
            <a:ext cx="9483284" cy="4592879"/>
            <a:chOff x="1782983" y="1897043"/>
            <a:chExt cx="9483284" cy="4592879"/>
          </a:xfrm>
        </p:grpSpPr>
        <p:sp>
          <p:nvSpPr>
            <p:cNvPr id="68" name="Rectangle 67"/>
            <p:cNvSpPr/>
            <p:nvPr/>
          </p:nvSpPr>
          <p:spPr>
            <a:xfrm>
              <a:off x="4462491" y="2210138"/>
              <a:ext cx="704850" cy="335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6891" y="2210138"/>
              <a:ext cx="704850" cy="3354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70" name="Groupe 69"/>
            <p:cNvGrpSpPr/>
            <p:nvPr/>
          </p:nvGrpSpPr>
          <p:grpSpPr>
            <a:xfrm>
              <a:off x="2005041" y="2467428"/>
              <a:ext cx="540000" cy="2917440"/>
              <a:chOff x="914400" y="1493520"/>
              <a:chExt cx="540000" cy="29174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Ellipse 70"/>
                  <p:cNvSpPr>
                    <a:spLocks noChangeAspect="1"/>
                  </p:cNvSpPr>
                  <p:nvPr/>
                </p:nvSpPr>
                <p:spPr>
                  <a:xfrm>
                    <a:off x="914400" y="1493520"/>
                    <a:ext cx="540000" cy="540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Ellipse 1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1493520"/>
                    <a:ext cx="540000" cy="5400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Ellipse 71"/>
                  <p:cNvSpPr>
                    <a:spLocks noChangeAspect="1"/>
                  </p:cNvSpPr>
                  <p:nvPr/>
                </p:nvSpPr>
                <p:spPr>
                  <a:xfrm>
                    <a:off x="914400" y="2363408"/>
                    <a:ext cx="540000" cy="540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Ellipse 1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2363408"/>
                    <a:ext cx="540000" cy="540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Ellipse 72"/>
                  <p:cNvSpPr>
                    <a:spLocks noChangeAspect="1"/>
                  </p:cNvSpPr>
                  <p:nvPr/>
                </p:nvSpPr>
                <p:spPr>
                  <a:xfrm>
                    <a:off x="914400" y="3870960"/>
                    <a:ext cx="540000" cy="540000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3" name="Ellipse 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3870960"/>
                    <a:ext cx="540000" cy="54000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ZoneTexte 73"/>
                  <p:cNvSpPr txBox="1"/>
                  <p:nvPr/>
                </p:nvSpPr>
                <p:spPr>
                  <a:xfrm>
                    <a:off x="1115471" y="3233296"/>
                    <a:ext cx="13785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2000" b="1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fr-FR" sz="2000" b="1" dirty="0"/>
                  </a:p>
                </p:txBody>
              </p:sp>
            </mc:Choice>
            <mc:Fallback xmlns="">
              <p:sp>
                <p:nvSpPr>
                  <p:cNvPr id="184" name="ZoneTexte 1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5471" y="3233296"/>
                    <a:ext cx="137858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9130" r="-39130" b="-3922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5" name="Groupe 74"/>
            <p:cNvGrpSpPr/>
            <p:nvPr/>
          </p:nvGrpSpPr>
          <p:grpSpPr>
            <a:xfrm>
              <a:off x="4535766" y="2302484"/>
              <a:ext cx="540000" cy="3149664"/>
              <a:chOff x="5760720" y="4876800"/>
              <a:chExt cx="540000" cy="3149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Ellipse 75"/>
                  <p:cNvSpPr>
                    <a:spLocks noChangeAspect="1"/>
                  </p:cNvSpPr>
                  <p:nvPr/>
                </p:nvSpPr>
                <p:spPr>
                  <a:xfrm>
                    <a:off x="5760720" y="4876800"/>
                    <a:ext cx="540000" cy="54000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7" name="Ellipse 1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0720" y="4876800"/>
                    <a:ext cx="540000" cy="540000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Ellipse 76"/>
                  <p:cNvSpPr>
                    <a:spLocks noChangeAspect="1"/>
                  </p:cNvSpPr>
                  <p:nvPr/>
                </p:nvSpPr>
                <p:spPr>
                  <a:xfrm>
                    <a:off x="5760720" y="5746688"/>
                    <a:ext cx="540000" cy="54000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8" name="Ellipse 17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0720" y="5746688"/>
                    <a:ext cx="540000" cy="54000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Ellipse 77"/>
                  <p:cNvSpPr>
                    <a:spLocks noChangeAspect="1"/>
                  </p:cNvSpPr>
                  <p:nvPr/>
                </p:nvSpPr>
                <p:spPr>
                  <a:xfrm>
                    <a:off x="5760720" y="6616576"/>
                    <a:ext cx="540000" cy="54000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9" name="Ellipse 1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0720" y="6616576"/>
                    <a:ext cx="540000" cy="54000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Ellipse 78"/>
                  <p:cNvSpPr>
                    <a:spLocks noChangeAspect="1"/>
                  </p:cNvSpPr>
                  <p:nvPr/>
                </p:nvSpPr>
                <p:spPr>
                  <a:xfrm>
                    <a:off x="5760720" y="7486464"/>
                    <a:ext cx="540000" cy="54000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0" name="Ellipse 1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0720" y="7486464"/>
                    <a:ext cx="540000" cy="54000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e 79"/>
            <p:cNvGrpSpPr/>
            <p:nvPr/>
          </p:nvGrpSpPr>
          <p:grpSpPr>
            <a:xfrm>
              <a:off x="6269316" y="2302484"/>
              <a:ext cx="540000" cy="3149664"/>
              <a:chOff x="5760720" y="4876800"/>
              <a:chExt cx="540000" cy="31496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Ellipse 80"/>
                  <p:cNvSpPr>
                    <a:spLocks noChangeAspect="1"/>
                  </p:cNvSpPr>
                  <p:nvPr/>
                </p:nvSpPr>
                <p:spPr>
                  <a:xfrm>
                    <a:off x="5760720" y="4876800"/>
                    <a:ext cx="540000" cy="54000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3" name="Ellipse 17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0720" y="4876800"/>
                    <a:ext cx="540000" cy="54000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Ellipse 81"/>
                  <p:cNvSpPr>
                    <a:spLocks noChangeAspect="1"/>
                  </p:cNvSpPr>
                  <p:nvPr/>
                </p:nvSpPr>
                <p:spPr>
                  <a:xfrm>
                    <a:off x="5760720" y="5746688"/>
                    <a:ext cx="540000" cy="54000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4" name="Ellipse 17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0720" y="5746688"/>
                    <a:ext cx="540000" cy="54000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Ellipse 82"/>
                  <p:cNvSpPr>
                    <a:spLocks noChangeAspect="1"/>
                  </p:cNvSpPr>
                  <p:nvPr/>
                </p:nvSpPr>
                <p:spPr>
                  <a:xfrm>
                    <a:off x="5760720" y="6616576"/>
                    <a:ext cx="540000" cy="54000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5" name="Ellipse 17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0720" y="6616576"/>
                    <a:ext cx="540000" cy="540000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Ellipse 83"/>
                  <p:cNvSpPr>
                    <a:spLocks noChangeAspect="1"/>
                  </p:cNvSpPr>
                  <p:nvPr/>
                </p:nvSpPr>
                <p:spPr>
                  <a:xfrm>
                    <a:off x="5760720" y="7486464"/>
                    <a:ext cx="540000" cy="540000"/>
                  </a:xfrm>
                  <a:prstGeom prst="ellips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6" name="Ellipse 1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0720" y="7486464"/>
                    <a:ext cx="540000" cy="540000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5" name="Connecteur droit 84"/>
            <p:cNvCxnSpPr>
              <a:stCxn id="71" idx="6"/>
              <a:endCxn id="76" idx="2"/>
            </p:cNvCxnSpPr>
            <p:nvPr/>
          </p:nvCxnSpPr>
          <p:spPr>
            <a:xfrm flipV="1">
              <a:off x="2545041" y="2572484"/>
              <a:ext cx="1990725" cy="164944"/>
            </a:xfrm>
            <a:prstGeom prst="line">
              <a:avLst/>
            </a:prstGeom>
            <a:ln w="28575">
              <a:solidFill>
                <a:srgbClr val="C91FF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>
              <a:stCxn id="71" idx="6"/>
              <a:endCxn id="77" idx="2"/>
            </p:cNvCxnSpPr>
            <p:nvPr/>
          </p:nvCxnSpPr>
          <p:spPr>
            <a:xfrm>
              <a:off x="2545041" y="2737428"/>
              <a:ext cx="1990725" cy="704944"/>
            </a:xfrm>
            <a:prstGeom prst="line">
              <a:avLst/>
            </a:prstGeom>
            <a:ln w="28575">
              <a:solidFill>
                <a:srgbClr val="C91FF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>
              <a:stCxn id="71" idx="6"/>
              <a:endCxn id="79" idx="2"/>
            </p:cNvCxnSpPr>
            <p:nvPr/>
          </p:nvCxnSpPr>
          <p:spPr>
            <a:xfrm>
              <a:off x="2545041" y="2737428"/>
              <a:ext cx="1990725" cy="2444720"/>
            </a:xfrm>
            <a:prstGeom prst="line">
              <a:avLst/>
            </a:prstGeom>
            <a:ln w="28575">
              <a:solidFill>
                <a:srgbClr val="C91FF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>
              <a:stCxn id="71" idx="6"/>
              <a:endCxn id="78" idx="2"/>
            </p:cNvCxnSpPr>
            <p:nvPr/>
          </p:nvCxnSpPr>
          <p:spPr>
            <a:xfrm>
              <a:off x="2545041" y="2737428"/>
              <a:ext cx="1990725" cy="1574832"/>
            </a:xfrm>
            <a:prstGeom prst="line">
              <a:avLst/>
            </a:prstGeom>
            <a:ln w="28575">
              <a:solidFill>
                <a:srgbClr val="C91FF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>
              <a:stCxn id="72" idx="6"/>
              <a:endCxn id="76" idx="2"/>
            </p:cNvCxnSpPr>
            <p:nvPr/>
          </p:nvCxnSpPr>
          <p:spPr>
            <a:xfrm flipV="1">
              <a:off x="2545041" y="2572484"/>
              <a:ext cx="1990725" cy="1034832"/>
            </a:xfrm>
            <a:prstGeom prst="line">
              <a:avLst/>
            </a:prstGeom>
            <a:ln w="28575">
              <a:solidFill>
                <a:srgbClr val="653D0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>
              <a:stCxn id="72" idx="6"/>
              <a:endCxn id="77" idx="2"/>
            </p:cNvCxnSpPr>
            <p:nvPr/>
          </p:nvCxnSpPr>
          <p:spPr>
            <a:xfrm flipV="1">
              <a:off x="2545041" y="3442372"/>
              <a:ext cx="1990725" cy="164944"/>
            </a:xfrm>
            <a:prstGeom prst="line">
              <a:avLst/>
            </a:prstGeom>
            <a:ln w="28575">
              <a:solidFill>
                <a:srgbClr val="653D0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>
              <a:stCxn id="72" idx="6"/>
              <a:endCxn id="78" idx="2"/>
            </p:cNvCxnSpPr>
            <p:nvPr/>
          </p:nvCxnSpPr>
          <p:spPr>
            <a:xfrm>
              <a:off x="2545041" y="3607316"/>
              <a:ext cx="1990725" cy="704944"/>
            </a:xfrm>
            <a:prstGeom prst="line">
              <a:avLst/>
            </a:prstGeom>
            <a:ln w="28575">
              <a:solidFill>
                <a:srgbClr val="653D0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>
              <a:stCxn id="72" idx="6"/>
              <a:endCxn id="79" idx="2"/>
            </p:cNvCxnSpPr>
            <p:nvPr/>
          </p:nvCxnSpPr>
          <p:spPr>
            <a:xfrm>
              <a:off x="2545041" y="3607316"/>
              <a:ext cx="1990725" cy="1574832"/>
            </a:xfrm>
            <a:prstGeom prst="line">
              <a:avLst/>
            </a:prstGeom>
            <a:ln w="28575">
              <a:solidFill>
                <a:srgbClr val="653D0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>
              <a:stCxn id="73" idx="6"/>
              <a:endCxn id="79" idx="2"/>
            </p:cNvCxnSpPr>
            <p:nvPr/>
          </p:nvCxnSpPr>
          <p:spPr>
            <a:xfrm>
              <a:off x="2545041" y="5114868"/>
              <a:ext cx="1990725" cy="67280"/>
            </a:xfrm>
            <a:prstGeom prst="line">
              <a:avLst/>
            </a:prstGeom>
            <a:ln w="28575">
              <a:solidFill>
                <a:srgbClr val="51C91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>
              <a:stCxn id="73" idx="6"/>
              <a:endCxn id="78" idx="2"/>
            </p:cNvCxnSpPr>
            <p:nvPr/>
          </p:nvCxnSpPr>
          <p:spPr>
            <a:xfrm flipV="1">
              <a:off x="2545041" y="4312260"/>
              <a:ext cx="1990725" cy="802608"/>
            </a:xfrm>
            <a:prstGeom prst="line">
              <a:avLst/>
            </a:prstGeom>
            <a:ln w="28575">
              <a:solidFill>
                <a:srgbClr val="51C91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>
              <a:stCxn id="73" idx="6"/>
              <a:endCxn id="77" idx="2"/>
            </p:cNvCxnSpPr>
            <p:nvPr/>
          </p:nvCxnSpPr>
          <p:spPr>
            <a:xfrm flipV="1">
              <a:off x="2545041" y="3442372"/>
              <a:ext cx="1990725" cy="1672496"/>
            </a:xfrm>
            <a:prstGeom prst="line">
              <a:avLst/>
            </a:prstGeom>
            <a:ln w="28575">
              <a:solidFill>
                <a:srgbClr val="51C91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>
              <a:stCxn id="73" idx="6"/>
              <a:endCxn id="76" idx="2"/>
            </p:cNvCxnSpPr>
            <p:nvPr/>
          </p:nvCxnSpPr>
          <p:spPr>
            <a:xfrm flipV="1">
              <a:off x="2545041" y="2572484"/>
              <a:ext cx="1990725" cy="2542384"/>
            </a:xfrm>
            <a:prstGeom prst="line">
              <a:avLst/>
            </a:prstGeom>
            <a:ln w="28575">
              <a:solidFill>
                <a:srgbClr val="51C91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stCxn id="76" idx="6"/>
              <a:endCxn id="81" idx="2"/>
            </p:cNvCxnSpPr>
            <p:nvPr/>
          </p:nvCxnSpPr>
          <p:spPr>
            <a:xfrm>
              <a:off x="5075766" y="2572484"/>
              <a:ext cx="1193550" cy="0"/>
            </a:xfrm>
            <a:prstGeom prst="line">
              <a:avLst/>
            </a:prstGeom>
            <a:ln w="28575">
              <a:solidFill>
                <a:srgbClr val="DD6FA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>
              <a:stCxn id="76" idx="6"/>
              <a:endCxn id="82" idx="2"/>
            </p:cNvCxnSpPr>
            <p:nvPr/>
          </p:nvCxnSpPr>
          <p:spPr>
            <a:xfrm>
              <a:off x="5075766" y="2572484"/>
              <a:ext cx="1193550" cy="869888"/>
            </a:xfrm>
            <a:prstGeom prst="line">
              <a:avLst/>
            </a:prstGeom>
            <a:ln w="28575">
              <a:solidFill>
                <a:srgbClr val="DD6FA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stCxn id="76" idx="6"/>
              <a:endCxn id="83" idx="2"/>
            </p:cNvCxnSpPr>
            <p:nvPr/>
          </p:nvCxnSpPr>
          <p:spPr>
            <a:xfrm>
              <a:off x="5075766" y="2572484"/>
              <a:ext cx="1193550" cy="1739776"/>
            </a:xfrm>
            <a:prstGeom prst="line">
              <a:avLst/>
            </a:prstGeom>
            <a:ln w="28575">
              <a:solidFill>
                <a:srgbClr val="DD6FA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stCxn id="76" idx="6"/>
              <a:endCxn id="84" idx="2"/>
            </p:cNvCxnSpPr>
            <p:nvPr/>
          </p:nvCxnSpPr>
          <p:spPr>
            <a:xfrm>
              <a:off x="5075766" y="2572484"/>
              <a:ext cx="1193550" cy="2609664"/>
            </a:xfrm>
            <a:prstGeom prst="line">
              <a:avLst/>
            </a:prstGeom>
            <a:ln w="28575">
              <a:solidFill>
                <a:srgbClr val="DD6FA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stCxn id="77" idx="6"/>
              <a:endCxn id="81" idx="2"/>
            </p:cNvCxnSpPr>
            <p:nvPr/>
          </p:nvCxnSpPr>
          <p:spPr>
            <a:xfrm flipV="1">
              <a:off x="5075766" y="2572484"/>
              <a:ext cx="1193550" cy="869888"/>
            </a:xfrm>
            <a:prstGeom prst="line">
              <a:avLst/>
            </a:prstGeom>
            <a:ln w="28575">
              <a:solidFill>
                <a:srgbClr val="1FFB5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>
              <a:stCxn id="77" idx="6"/>
              <a:endCxn id="82" idx="2"/>
            </p:cNvCxnSpPr>
            <p:nvPr/>
          </p:nvCxnSpPr>
          <p:spPr>
            <a:xfrm>
              <a:off x="5075766" y="3442372"/>
              <a:ext cx="1193550" cy="0"/>
            </a:xfrm>
            <a:prstGeom prst="line">
              <a:avLst/>
            </a:prstGeom>
            <a:ln w="28575">
              <a:solidFill>
                <a:srgbClr val="1FFB5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>
              <a:stCxn id="77" idx="6"/>
              <a:endCxn id="83" idx="2"/>
            </p:cNvCxnSpPr>
            <p:nvPr/>
          </p:nvCxnSpPr>
          <p:spPr>
            <a:xfrm>
              <a:off x="5075766" y="3442372"/>
              <a:ext cx="1193550" cy="869888"/>
            </a:xfrm>
            <a:prstGeom prst="line">
              <a:avLst/>
            </a:prstGeom>
            <a:ln w="28575">
              <a:solidFill>
                <a:srgbClr val="1FFB5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>
              <a:stCxn id="77" idx="6"/>
              <a:endCxn id="84" idx="2"/>
            </p:cNvCxnSpPr>
            <p:nvPr/>
          </p:nvCxnSpPr>
          <p:spPr>
            <a:xfrm>
              <a:off x="5075766" y="3442372"/>
              <a:ext cx="1193550" cy="1739776"/>
            </a:xfrm>
            <a:prstGeom prst="line">
              <a:avLst/>
            </a:prstGeom>
            <a:ln w="28575">
              <a:solidFill>
                <a:srgbClr val="1FFB5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>
              <a:stCxn id="78" idx="6"/>
              <a:endCxn id="81" idx="2"/>
            </p:cNvCxnSpPr>
            <p:nvPr/>
          </p:nvCxnSpPr>
          <p:spPr>
            <a:xfrm flipV="1">
              <a:off x="5075766" y="2572484"/>
              <a:ext cx="1193550" cy="1739776"/>
            </a:xfrm>
            <a:prstGeom prst="line">
              <a:avLst/>
            </a:prstGeom>
            <a:ln w="28575">
              <a:solidFill>
                <a:srgbClr val="5BBF3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>
              <a:stCxn id="78" idx="6"/>
              <a:endCxn id="82" idx="2"/>
            </p:cNvCxnSpPr>
            <p:nvPr/>
          </p:nvCxnSpPr>
          <p:spPr>
            <a:xfrm flipV="1">
              <a:off x="5075766" y="3442372"/>
              <a:ext cx="1193550" cy="869888"/>
            </a:xfrm>
            <a:prstGeom prst="line">
              <a:avLst/>
            </a:prstGeom>
            <a:ln w="28575">
              <a:solidFill>
                <a:srgbClr val="5BBF3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>
              <a:stCxn id="78" idx="6"/>
              <a:endCxn id="83" idx="2"/>
            </p:cNvCxnSpPr>
            <p:nvPr/>
          </p:nvCxnSpPr>
          <p:spPr>
            <a:xfrm>
              <a:off x="5075766" y="4312260"/>
              <a:ext cx="1193550" cy="0"/>
            </a:xfrm>
            <a:prstGeom prst="line">
              <a:avLst/>
            </a:prstGeom>
            <a:ln w="28575">
              <a:solidFill>
                <a:srgbClr val="5BBF3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>
              <a:stCxn id="78" idx="6"/>
              <a:endCxn id="84" idx="2"/>
            </p:cNvCxnSpPr>
            <p:nvPr/>
          </p:nvCxnSpPr>
          <p:spPr>
            <a:xfrm>
              <a:off x="5075766" y="4312260"/>
              <a:ext cx="1193550" cy="869888"/>
            </a:xfrm>
            <a:prstGeom prst="line">
              <a:avLst/>
            </a:prstGeom>
            <a:ln w="28575">
              <a:solidFill>
                <a:srgbClr val="5BBF3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>
              <a:stCxn id="79" idx="6"/>
              <a:endCxn id="81" idx="2"/>
            </p:cNvCxnSpPr>
            <p:nvPr/>
          </p:nvCxnSpPr>
          <p:spPr>
            <a:xfrm flipV="1">
              <a:off x="5075766" y="2572484"/>
              <a:ext cx="1193550" cy="2609664"/>
            </a:xfrm>
            <a:prstGeom prst="line">
              <a:avLst/>
            </a:prstGeom>
            <a:ln w="28575">
              <a:solidFill>
                <a:srgbClr val="5BE7B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>
              <a:stCxn id="79" idx="6"/>
              <a:endCxn id="82" idx="2"/>
            </p:cNvCxnSpPr>
            <p:nvPr/>
          </p:nvCxnSpPr>
          <p:spPr>
            <a:xfrm flipV="1">
              <a:off x="5075766" y="3442372"/>
              <a:ext cx="1193550" cy="1739776"/>
            </a:xfrm>
            <a:prstGeom prst="line">
              <a:avLst/>
            </a:prstGeom>
            <a:ln w="28575">
              <a:solidFill>
                <a:srgbClr val="5BE7B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>
              <a:stCxn id="79" idx="6"/>
              <a:endCxn id="83" idx="2"/>
            </p:cNvCxnSpPr>
            <p:nvPr/>
          </p:nvCxnSpPr>
          <p:spPr>
            <a:xfrm flipV="1">
              <a:off x="5075766" y="4312260"/>
              <a:ext cx="1193550" cy="869888"/>
            </a:xfrm>
            <a:prstGeom prst="line">
              <a:avLst/>
            </a:prstGeom>
            <a:ln w="28575">
              <a:solidFill>
                <a:srgbClr val="5BE7B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>
              <a:stCxn id="79" idx="6"/>
              <a:endCxn id="84" idx="2"/>
            </p:cNvCxnSpPr>
            <p:nvPr/>
          </p:nvCxnSpPr>
          <p:spPr>
            <a:xfrm>
              <a:off x="5075766" y="5182148"/>
              <a:ext cx="1193550" cy="0"/>
            </a:xfrm>
            <a:prstGeom prst="line">
              <a:avLst/>
            </a:prstGeom>
            <a:ln w="28575">
              <a:solidFill>
                <a:srgbClr val="5BE7B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Ellipse 112"/>
                <p:cNvSpPr>
                  <a:spLocks noChangeAspect="1"/>
                </p:cNvSpPr>
                <p:nvPr/>
              </p:nvSpPr>
              <p:spPr>
                <a:xfrm>
                  <a:off x="8260041" y="3689788"/>
                  <a:ext cx="540000" cy="54000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Ellips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041" y="3689788"/>
                  <a:ext cx="540000" cy="540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4" name="Connecteur droit 113"/>
            <p:cNvCxnSpPr>
              <a:stCxn id="81" idx="6"/>
              <a:endCxn id="113" idx="2"/>
            </p:cNvCxnSpPr>
            <p:nvPr/>
          </p:nvCxnSpPr>
          <p:spPr>
            <a:xfrm>
              <a:off x="6809316" y="2572484"/>
              <a:ext cx="1450725" cy="1387304"/>
            </a:xfrm>
            <a:prstGeom prst="line">
              <a:avLst/>
            </a:prstGeom>
            <a:ln w="28575">
              <a:solidFill>
                <a:srgbClr val="BFABF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>
              <a:stCxn id="82" idx="6"/>
              <a:endCxn id="113" idx="2"/>
            </p:cNvCxnSpPr>
            <p:nvPr/>
          </p:nvCxnSpPr>
          <p:spPr>
            <a:xfrm>
              <a:off x="6809316" y="3442372"/>
              <a:ext cx="1450725" cy="517416"/>
            </a:xfrm>
            <a:prstGeom prst="line">
              <a:avLst/>
            </a:prstGeom>
            <a:ln w="28575">
              <a:solidFill>
                <a:srgbClr val="B5D3C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>
              <a:stCxn id="83" idx="6"/>
              <a:endCxn id="113" idx="2"/>
            </p:cNvCxnSpPr>
            <p:nvPr/>
          </p:nvCxnSpPr>
          <p:spPr>
            <a:xfrm flipV="1">
              <a:off x="6809316" y="3959788"/>
              <a:ext cx="1450725" cy="352472"/>
            </a:xfrm>
            <a:prstGeom prst="line">
              <a:avLst/>
            </a:prstGeom>
            <a:ln w="28575">
              <a:solidFill>
                <a:srgbClr val="156FF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>
              <a:stCxn id="84" idx="6"/>
              <a:endCxn id="113" idx="2"/>
            </p:cNvCxnSpPr>
            <p:nvPr/>
          </p:nvCxnSpPr>
          <p:spPr>
            <a:xfrm flipV="1">
              <a:off x="6809316" y="3959788"/>
              <a:ext cx="1450725" cy="1222360"/>
            </a:xfrm>
            <a:prstGeom prst="line">
              <a:avLst/>
            </a:prstGeom>
            <a:ln w="28575">
              <a:solidFill>
                <a:srgbClr val="655B8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necteur droit avec flèche 117"/>
            <p:cNvCxnSpPr/>
            <p:nvPr/>
          </p:nvCxnSpPr>
          <p:spPr>
            <a:xfrm>
              <a:off x="8939241" y="3959788"/>
              <a:ext cx="91440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ZoneTexte 118"/>
            <p:cNvSpPr txBox="1"/>
            <p:nvPr/>
          </p:nvSpPr>
          <p:spPr>
            <a:xfrm>
              <a:off x="4384349" y="1897043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Couche 1</a:t>
              </a:r>
              <a:endParaRPr lang="fr-FR" sz="1400" dirty="0"/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6108749" y="1908077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smtClean="0"/>
                <a:t>Couche 2</a:t>
              </a:r>
              <a:endParaRPr lang="fr-FR" sz="1400" dirty="0"/>
            </a:p>
          </p:txBody>
        </p:sp>
        <p:sp>
          <p:nvSpPr>
            <p:cNvPr id="121" name="ZoneTexte 120"/>
            <p:cNvSpPr txBox="1"/>
            <p:nvPr/>
          </p:nvSpPr>
          <p:spPr>
            <a:xfrm>
              <a:off x="1782983" y="5787366"/>
              <a:ext cx="9841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smtClean="0"/>
                <a:t>Entrées</a:t>
              </a:r>
              <a:endParaRPr lang="fr-FR" sz="2000" b="1" dirty="0"/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5064009" y="5782036"/>
              <a:ext cx="12170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b="1" dirty="0" smtClean="0"/>
                <a:t>Neurones</a:t>
              </a:r>
              <a:endParaRPr lang="fr-FR" sz="2000" b="1" dirty="0"/>
            </a:p>
          </p:txBody>
        </p:sp>
        <p:sp>
          <p:nvSpPr>
            <p:cNvPr id="123" name="ZoneTexte 122"/>
            <p:cNvSpPr txBox="1"/>
            <p:nvPr/>
          </p:nvSpPr>
          <p:spPr>
            <a:xfrm>
              <a:off x="7921509" y="5782036"/>
              <a:ext cx="11144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b="1" dirty="0" smtClean="0"/>
                <a:t>Neurone</a:t>
              </a:r>
            </a:p>
            <a:p>
              <a:pPr algn="ctr"/>
              <a:r>
                <a:rPr lang="fr-FR" sz="2000" b="1" dirty="0" smtClean="0"/>
                <a:t>final</a:t>
              </a:r>
              <a:endParaRPr lang="fr-FR" sz="2000" b="1" dirty="0"/>
            </a:p>
          </p:txBody>
        </p:sp>
        <p:sp>
          <p:nvSpPr>
            <p:cNvPr id="124" name="ZoneTexte 123"/>
            <p:cNvSpPr txBox="1"/>
            <p:nvPr/>
          </p:nvSpPr>
          <p:spPr>
            <a:xfrm>
              <a:off x="9992841" y="3759733"/>
              <a:ext cx="12734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000" b="1" dirty="0" smtClean="0"/>
                <a:t>Prédiction</a:t>
              </a:r>
              <a:endParaRPr lang="fr-FR" sz="2000" b="1" dirty="0"/>
            </a:p>
          </p:txBody>
        </p:sp>
      </p:grp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5" name="Forme libre 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6" name="Forme libre 5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3876482" y="485617"/>
            <a:ext cx="4439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L’apport du </a:t>
            </a:r>
            <a:r>
              <a:rPr lang="fr-FR" sz="3200" i="1" dirty="0" err="1" smtClean="0"/>
              <a:t>deep</a:t>
            </a:r>
            <a:r>
              <a:rPr lang="fr-FR" sz="3200" i="1" dirty="0" smtClean="0"/>
              <a:t> </a:t>
            </a:r>
            <a:r>
              <a:rPr lang="fr-FR" sz="3200" i="1" dirty="0" err="1" smtClean="0"/>
              <a:t>learning</a:t>
            </a:r>
            <a:endParaRPr lang="fr-FR" sz="3200" i="1" dirty="0"/>
          </a:p>
        </p:txBody>
      </p:sp>
      <p:grpSp>
        <p:nvGrpSpPr>
          <p:cNvPr id="367" name="Groupe 366"/>
          <p:cNvGrpSpPr>
            <a:grpSpLocks noChangeAspect="1"/>
          </p:cNvGrpSpPr>
          <p:nvPr/>
        </p:nvGrpSpPr>
        <p:grpSpPr>
          <a:xfrm>
            <a:off x="539767" y="1264150"/>
            <a:ext cx="11112466" cy="2520000"/>
            <a:chOff x="261075" y="1264150"/>
            <a:chExt cx="11661653" cy="2644540"/>
          </a:xfrm>
        </p:grpSpPr>
        <p:grpSp>
          <p:nvGrpSpPr>
            <p:cNvPr id="365" name="Groupe 364"/>
            <p:cNvGrpSpPr>
              <a:grpSpLocks noChangeAspect="1"/>
            </p:cNvGrpSpPr>
            <p:nvPr/>
          </p:nvGrpSpPr>
          <p:grpSpPr>
            <a:xfrm>
              <a:off x="261075" y="1654735"/>
              <a:ext cx="11661653" cy="2253955"/>
              <a:chOff x="261075" y="1654735"/>
              <a:chExt cx="11661653" cy="2253955"/>
            </a:xfrm>
          </p:grpSpPr>
          <p:grpSp>
            <p:nvGrpSpPr>
              <p:cNvPr id="305" name="Groupe 304"/>
              <p:cNvGrpSpPr/>
              <p:nvPr/>
            </p:nvGrpSpPr>
            <p:grpSpPr>
              <a:xfrm>
                <a:off x="261075" y="1655006"/>
                <a:ext cx="1764000" cy="2253017"/>
                <a:chOff x="261075" y="1664531"/>
                <a:chExt cx="1764000" cy="2253017"/>
              </a:xfrm>
            </p:grpSpPr>
            <p:pic>
              <p:nvPicPr>
                <p:cNvPr id="216" name="Image 21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1075" y="2929708"/>
                  <a:ext cx="1764000" cy="987840"/>
                </a:xfrm>
                <a:prstGeom prst="rect">
                  <a:avLst/>
                </a:prstGeom>
              </p:spPr>
            </p:pic>
            <p:pic>
              <p:nvPicPr>
                <p:cNvPr id="217" name="Image 21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1877"/>
                <a:stretch/>
              </p:blipFill>
              <p:spPr>
                <a:xfrm>
                  <a:off x="261075" y="1664531"/>
                  <a:ext cx="1764000" cy="1049714"/>
                </a:xfrm>
                <a:prstGeom prst="rect">
                  <a:avLst/>
                </a:prstGeom>
              </p:spPr>
            </p:pic>
          </p:grpSp>
          <p:grpSp>
            <p:nvGrpSpPr>
              <p:cNvPr id="219" name="Groupe 218"/>
              <p:cNvGrpSpPr/>
              <p:nvPr/>
            </p:nvGrpSpPr>
            <p:grpSpPr>
              <a:xfrm>
                <a:off x="9309019" y="2044554"/>
                <a:ext cx="245525" cy="1432073"/>
                <a:chOff x="5760720" y="4876800"/>
                <a:chExt cx="540000" cy="3149664"/>
              </a:xfrm>
              <a:solidFill>
                <a:srgbClr val="00B0F0"/>
              </a:solidFill>
            </p:grpSpPr>
            <p:sp>
              <p:nvSpPr>
                <p:cNvPr id="220" name="Ellipse 219"/>
                <p:cNvSpPr>
                  <a:spLocks noChangeAspect="1"/>
                </p:cNvSpPr>
                <p:nvPr/>
              </p:nvSpPr>
              <p:spPr>
                <a:xfrm>
                  <a:off x="5760720" y="4876800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Ellipse 220"/>
                <p:cNvSpPr>
                  <a:spLocks noChangeAspect="1"/>
                </p:cNvSpPr>
                <p:nvPr/>
              </p:nvSpPr>
              <p:spPr>
                <a:xfrm>
                  <a:off x="5760720" y="574668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Ellipse 221"/>
                <p:cNvSpPr>
                  <a:spLocks noChangeAspect="1"/>
                </p:cNvSpPr>
                <p:nvPr/>
              </p:nvSpPr>
              <p:spPr>
                <a:xfrm>
                  <a:off x="5760720" y="6616576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Ellipse 222"/>
                <p:cNvSpPr>
                  <a:spLocks noChangeAspect="1"/>
                </p:cNvSpPr>
                <p:nvPr/>
              </p:nvSpPr>
              <p:spPr>
                <a:xfrm>
                  <a:off x="5760720" y="748646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4" name="Groupe 223"/>
              <p:cNvGrpSpPr/>
              <p:nvPr/>
            </p:nvGrpSpPr>
            <p:grpSpPr>
              <a:xfrm>
                <a:off x="9982923" y="2044554"/>
                <a:ext cx="245525" cy="1432073"/>
                <a:chOff x="5760720" y="4876800"/>
                <a:chExt cx="540000" cy="3149664"/>
              </a:xfrm>
              <a:solidFill>
                <a:srgbClr val="00B0F0"/>
              </a:solidFill>
            </p:grpSpPr>
            <p:sp>
              <p:nvSpPr>
                <p:cNvPr id="225" name="Ellipse 224"/>
                <p:cNvSpPr>
                  <a:spLocks noChangeAspect="1"/>
                </p:cNvSpPr>
                <p:nvPr/>
              </p:nvSpPr>
              <p:spPr>
                <a:xfrm>
                  <a:off x="5760720" y="4876800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Ellipse 225"/>
                <p:cNvSpPr>
                  <a:spLocks noChangeAspect="1"/>
                </p:cNvSpPr>
                <p:nvPr/>
              </p:nvSpPr>
              <p:spPr>
                <a:xfrm>
                  <a:off x="5760720" y="5746688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Ellipse 226"/>
                <p:cNvSpPr>
                  <a:spLocks noChangeAspect="1"/>
                </p:cNvSpPr>
                <p:nvPr/>
              </p:nvSpPr>
              <p:spPr>
                <a:xfrm>
                  <a:off x="5760720" y="6616576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Ellipse 227"/>
                <p:cNvSpPr>
                  <a:spLocks noChangeAspect="1"/>
                </p:cNvSpPr>
                <p:nvPr/>
              </p:nvSpPr>
              <p:spPr>
                <a:xfrm>
                  <a:off x="5760720" y="7486464"/>
                  <a:ext cx="540000" cy="540000"/>
                </a:xfrm>
                <a:prstGeom prst="ellipse">
                  <a:avLst/>
                </a:prstGeom>
                <a:grpFill/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9" name="Connecteur droit 228"/>
              <p:cNvCxnSpPr>
                <a:stCxn id="255" idx="3"/>
                <a:endCxn id="220" idx="2"/>
              </p:cNvCxnSpPr>
              <p:nvPr/>
            </p:nvCxnSpPr>
            <p:spPr>
              <a:xfrm flipV="1">
                <a:off x="8597053" y="2167316"/>
                <a:ext cx="711966" cy="1247454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Connecteur droit 229"/>
              <p:cNvCxnSpPr>
                <a:stCxn id="255" idx="3"/>
                <a:endCxn id="221" idx="2"/>
              </p:cNvCxnSpPr>
              <p:nvPr/>
            </p:nvCxnSpPr>
            <p:spPr>
              <a:xfrm flipV="1">
                <a:off x="8597053" y="2562832"/>
                <a:ext cx="711966" cy="851938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Connecteur droit 230"/>
              <p:cNvCxnSpPr>
                <a:stCxn id="255" idx="3"/>
                <a:endCxn id="222" idx="2"/>
              </p:cNvCxnSpPr>
              <p:nvPr/>
            </p:nvCxnSpPr>
            <p:spPr>
              <a:xfrm flipV="1">
                <a:off x="8597053" y="2958348"/>
                <a:ext cx="711966" cy="456422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Connecteur droit 231"/>
              <p:cNvCxnSpPr>
                <a:stCxn id="255" idx="3"/>
                <a:endCxn id="223" idx="2"/>
              </p:cNvCxnSpPr>
              <p:nvPr/>
            </p:nvCxnSpPr>
            <p:spPr>
              <a:xfrm flipV="1">
                <a:off x="8597053" y="3353865"/>
                <a:ext cx="711966" cy="60905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Connecteur droit 232"/>
              <p:cNvCxnSpPr>
                <a:stCxn id="220" idx="6"/>
                <a:endCxn id="225" idx="2"/>
              </p:cNvCxnSpPr>
              <p:nvPr/>
            </p:nvCxnSpPr>
            <p:spPr>
              <a:xfrm>
                <a:off x="9554544" y="2167316"/>
                <a:ext cx="428379" cy="0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Connecteur droit 233"/>
              <p:cNvCxnSpPr>
                <a:stCxn id="220" idx="6"/>
                <a:endCxn id="226" idx="2"/>
              </p:cNvCxnSpPr>
              <p:nvPr/>
            </p:nvCxnSpPr>
            <p:spPr>
              <a:xfrm>
                <a:off x="9554544" y="2167316"/>
                <a:ext cx="428379" cy="395516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Connecteur droit 234"/>
              <p:cNvCxnSpPr>
                <a:stCxn id="220" idx="6"/>
                <a:endCxn id="227" idx="2"/>
              </p:cNvCxnSpPr>
              <p:nvPr/>
            </p:nvCxnSpPr>
            <p:spPr>
              <a:xfrm>
                <a:off x="9554544" y="2167316"/>
                <a:ext cx="428379" cy="791032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Connecteur droit 235"/>
              <p:cNvCxnSpPr>
                <a:stCxn id="220" idx="6"/>
                <a:endCxn id="228" idx="2"/>
              </p:cNvCxnSpPr>
              <p:nvPr/>
            </p:nvCxnSpPr>
            <p:spPr>
              <a:xfrm>
                <a:off x="9554544" y="2167316"/>
                <a:ext cx="428379" cy="1186549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Connecteur droit 236"/>
              <p:cNvCxnSpPr>
                <a:stCxn id="221" idx="6"/>
                <a:endCxn id="225" idx="2"/>
              </p:cNvCxnSpPr>
              <p:nvPr/>
            </p:nvCxnSpPr>
            <p:spPr>
              <a:xfrm flipV="1">
                <a:off x="9554544" y="2167316"/>
                <a:ext cx="428379" cy="395516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Connecteur droit 237"/>
              <p:cNvCxnSpPr>
                <a:stCxn id="221" idx="6"/>
                <a:endCxn id="226" idx="2"/>
              </p:cNvCxnSpPr>
              <p:nvPr/>
            </p:nvCxnSpPr>
            <p:spPr>
              <a:xfrm>
                <a:off x="9554544" y="2562832"/>
                <a:ext cx="428379" cy="0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Connecteur droit 238"/>
              <p:cNvCxnSpPr>
                <a:stCxn id="221" idx="6"/>
                <a:endCxn id="227" idx="2"/>
              </p:cNvCxnSpPr>
              <p:nvPr/>
            </p:nvCxnSpPr>
            <p:spPr>
              <a:xfrm>
                <a:off x="9554544" y="2562832"/>
                <a:ext cx="428379" cy="395516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Connecteur droit 239"/>
              <p:cNvCxnSpPr>
                <a:stCxn id="221" idx="6"/>
                <a:endCxn id="228" idx="2"/>
              </p:cNvCxnSpPr>
              <p:nvPr/>
            </p:nvCxnSpPr>
            <p:spPr>
              <a:xfrm>
                <a:off x="9554544" y="2562832"/>
                <a:ext cx="428379" cy="791033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Connecteur droit 240"/>
              <p:cNvCxnSpPr>
                <a:stCxn id="222" idx="6"/>
                <a:endCxn id="225" idx="2"/>
              </p:cNvCxnSpPr>
              <p:nvPr/>
            </p:nvCxnSpPr>
            <p:spPr>
              <a:xfrm flipV="1">
                <a:off x="9554544" y="2167316"/>
                <a:ext cx="428379" cy="791032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Connecteur droit 241"/>
              <p:cNvCxnSpPr>
                <a:stCxn id="222" idx="6"/>
                <a:endCxn id="226" idx="2"/>
              </p:cNvCxnSpPr>
              <p:nvPr/>
            </p:nvCxnSpPr>
            <p:spPr>
              <a:xfrm flipV="1">
                <a:off x="9554544" y="2562832"/>
                <a:ext cx="428379" cy="395516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Connecteur droit 242"/>
              <p:cNvCxnSpPr>
                <a:stCxn id="222" idx="6"/>
                <a:endCxn id="227" idx="2"/>
              </p:cNvCxnSpPr>
              <p:nvPr/>
            </p:nvCxnSpPr>
            <p:spPr>
              <a:xfrm>
                <a:off x="9554544" y="2958348"/>
                <a:ext cx="428379" cy="0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4" name="Connecteur droit 243"/>
              <p:cNvCxnSpPr>
                <a:stCxn id="222" idx="6"/>
                <a:endCxn id="228" idx="2"/>
              </p:cNvCxnSpPr>
              <p:nvPr/>
            </p:nvCxnSpPr>
            <p:spPr>
              <a:xfrm>
                <a:off x="9554544" y="2958348"/>
                <a:ext cx="428379" cy="395517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Connecteur droit 244"/>
              <p:cNvCxnSpPr>
                <a:stCxn id="223" idx="6"/>
                <a:endCxn id="225" idx="2"/>
              </p:cNvCxnSpPr>
              <p:nvPr/>
            </p:nvCxnSpPr>
            <p:spPr>
              <a:xfrm flipV="1">
                <a:off x="9554544" y="2167316"/>
                <a:ext cx="428379" cy="1186549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Connecteur droit 245"/>
              <p:cNvCxnSpPr>
                <a:stCxn id="223" idx="6"/>
                <a:endCxn id="226" idx="2"/>
              </p:cNvCxnSpPr>
              <p:nvPr/>
            </p:nvCxnSpPr>
            <p:spPr>
              <a:xfrm flipV="1">
                <a:off x="9554544" y="2562832"/>
                <a:ext cx="428379" cy="791033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Connecteur droit 246"/>
              <p:cNvCxnSpPr>
                <a:stCxn id="223" idx="6"/>
                <a:endCxn id="227" idx="2"/>
              </p:cNvCxnSpPr>
              <p:nvPr/>
            </p:nvCxnSpPr>
            <p:spPr>
              <a:xfrm flipV="1">
                <a:off x="9554544" y="2958348"/>
                <a:ext cx="428379" cy="395517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Connecteur droit 247"/>
              <p:cNvCxnSpPr>
                <a:stCxn id="223" idx="6"/>
                <a:endCxn id="228" idx="2"/>
              </p:cNvCxnSpPr>
              <p:nvPr/>
            </p:nvCxnSpPr>
            <p:spPr>
              <a:xfrm>
                <a:off x="9554544" y="3353865"/>
                <a:ext cx="428379" cy="0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9" name="Ellipse 248"/>
              <p:cNvSpPr>
                <a:spLocks noChangeAspect="1"/>
              </p:cNvSpPr>
              <p:nvPr/>
            </p:nvSpPr>
            <p:spPr>
              <a:xfrm>
                <a:off x="10516584" y="2675326"/>
                <a:ext cx="245525" cy="245524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0" name="Connecteur droit 249"/>
              <p:cNvCxnSpPr>
                <a:stCxn id="225" idx="6"/>
                <a:endCxn id="249" idx="2"/>
              </p:cNvCxnSpPr>
              <p:nvPr/>
            </p:nvCxnSpPr>
            <p:spPr>
              <a:xfrm>
                <a:off x="10228448" y="2167316"/>
                <a:ext cx="288136" cy="630772"/>
              </a:xfrm>
              <a:prstGeom prst="line">
                <a:avLst/>
              </a:prstGeom>
              <a:ln w="19050">
                <a:solidFill>
                  <a:srgbClr val="BFABF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Connecteur droit 250"/>
              <p:cNvCxnSpPr>
                <a:stCxn id="226" idx="6"/>
                <a:endCxn id="249" idx="2"/>
              </p:cNvCxnSpPr>
              <p:nvPr/>
            </p:nvCxnSpPr>
            <p:spPr>
              <a:xfrm>
                <a:off x="10228448" y="2562832"/>
                <a:ext cx="288136" cy="235256"/>
              </a:xfrm>
              <a:prstGeom prst="line">
                <a:avLst/>
              </a:prstGeom>
              <a:ln w="19050">
                <a:solidFill>
                  <a:srgbClr val="B5D3C9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Connecteur droit 251"/>
              <p:cNvCxnSpPr>
                <a:stCxn id="227" idx="6"/>
                <a:endCxn id="249" idx="2"/>
              </p:cNvCxnSpPr>
              <p:nvPr/>
            </p:nvCxnSpPr>
            <p:spPr>
              <a:xfrm flipV="1">
                <a:off x="10228448" y="2798088"/>
                <a:ext cx="288136" cy="160260"/>
              </a:xfrm>
              <a:prstGeom prst="line">
                <a:avLst/>
              </a:prstGeom>
              <a:ln w="19050">
                <a:solidFill>
                  <a:srgbClr val="156FF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Connecteur droit 252"/>
              <p:cNvCxnSpPr>
                <a:stCxn id="228" idx="6"/>
                <a:endCxn id="249" idx="2"/>
              </p:cNvCxnSpPr>
              <p:nvPr/>
            </p:nvCxnSpPr>
            <p:spPr>
              <a:xfrm flipV="1">
                <a:off x="10228448" y="2798088"/>
                <a:ext cx="288136" cy="555777"/>
              </a:xfrm>
              <a:prstGeom prst="line">
                <a:avLst/>
              </a:prstGeom>
              <a:ln w="19050">
                <a:solidFill>
                  <a:srgbClr val="655B8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6" name="Groupe 305"/>
              <p:cNvGrpSpPr/>
              <p:nvPr/>
            </p:nvGrpSpPr>
            <p:grpSpPr>
              <a:xfrm>
                <a:off x="6829275" y="1654735"/>
                <a:ext cx="1767778" cy="2253955"/>
                <a:chOff x="6829275" y="1664260"/>
                <a:chExt cx="1767778" cy="2253955"/>
              </a:xfrm>
            </p:grpSpPr>
            <p:grpSp>
              <p:nvGrpSpPr>
                <p:cNvPr id="254" name="Groupe 253"/>
                <p:cNvGrpSpPr>
                  <a:grpSpLocks noChangeAspect="1"/>
                </p:cNvGrpSpPr>
                <p:nvPr/>
              </p:nvGrpSpPr>
              <p:grpSpPr>
                <a:xfrm>
                  <a:off x="6833053" y="2930375"/>
                  <a:ext cx="1764000" cy="987840"/>
                  <a:chOff x="602968" y="3304640"/>
                  <a:chExt cx="6021664" cy="3372132"/>
                </a:xfrm>
              </p:grpSpPr>
              <p:pic>
                <p:nvPicPr>
                  <p:cNvPr id="255" name="Image 254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02968" y="3304640"/>
                    <a:ext cx="6021664" cy="3372132"/>
                  </a:xfrm>
                  <a:prstGeom prst="rect">
                    <a:avLst/>
                  </a:prstGeom>
                </p:spPr>
              </p:pic>
              <p:cxnSp>
                <p:nvCxnSpPr>
                  <p:cNvPr id="272" name="Connecteur droit avec flèche 271"/>
                  <p:cNvCxnSpPr/>
                  <p:nvPr/>
                </p:nvCxnSpPr>
                <p:spPr>
                  <a:xfrm flipV="1">
                    <a:off x="1704975" y="4944841"/>
                    <a:ext cx="3409528" cy="189168"/>
                  </a:xfrm>
                  <a:prstGeom prst="straightConnector1">
                    <a:avLst/>
                  </a:prstGeom>
                  <a:ln w="57150">
                    <a:solidFill>
                      <a:srgbClr val="FFC00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4" name="Groupe 273"/>
                <p:cNvGrpSpPr>
                  <a:grpSpLocks noChangeAspect="1"/>
                </p:cNvGrpSpPr>
                <p:nvPr/>
              </p:nvGrpSpPr>
              <p:grpSpPr>
                <a:xfrm>
                  <a:off x="6829275" y="1664260"/>
                  <a:ext cx="1764000" cy="1049712"/>
                  <a:chOff x="-216642" y="1960513"/>
                  <a:chExt cx="6656857" cy="3961348"/>
                </a:xfrm>
              </p:grpSpPr>
              <p:pic>
                <p:nvPicPr>
                  <p:cNvPr id="275" name="Image 274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21877"/>
                  <a:stretch/>
                </p:blipFill>
                <p:spPr>
                  <a:xfrm>
                    <a:off x="-216642" y="1960513"/>
                    <a:ext cx="6656857" cy="3961348"/>
                  </a:xfrm>
                  <a:prstGeom prst="rect">
                    <a:avLst/>
                  </a:prstGeom>
                </p:spPr>
              </p:pic>
              <p:cxnSp>
                <p:nvCxnSpPr>
                  <p:cNvPr id="281" name="Connecteur droit avec flèche 280"/>
                  <p:cNvCxnSpPr/>
                  <p:nvPr/>
                </p:nvCxnSpPr>
                <p:spPr>
                  <a:xfrm>
                    <a:off x="1006099" y="3755473"/>
                    <a:ext cx="3584951" cy="646059"/>
                  </a:xfrm>
                  <a:prstGeom prst="straightConnector1">
                    <a:avLst/>
                  </a:prstGeom>
                  <a:ln w="57150">
                    <a:solidFill>
                      <a:srgbClr val="FFC000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82" name="Connecteur droit 281"/>
              <p:cNvCxnSpPr>
                <a:stCxn id="275" idx="3"/>
                <a:endCxn id="220" idx="2"/>
              </p:cNvCxnSpPr>
              <p:nvPr/>
            </p:nvCxnSpPr>
            <p:spPr>
              <a:xfrm flipV="1">
                <a:off x="8593275" y="2167316"/>
                <a:ext cx="715744" cy="1227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Connecteur droit 282"/>
              <p:cNvCxnSpPr>
                <a:stCxn id="275" idx="3"/>
                <a:endCxn id="221" idx="2"/>
              </p:cNvCxnSpPr>
              <p:nvPr/>
            </p:nvCxnSpPr>
            <p:spPr>
              <a:xfrm>
                <a:off x="8593275" y="2179591"/>
                <a:ext cx="715744" cy="38324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4" name="Connecteur droit 283"/>
              <p:cNvCxnSpPr>
                <a:stCxn id="275" idx="3"/>
                <a:endCxn id="222" idx="2"/>
              </p:cNvCxnSpPr>
              <p:nvPr/>
            </p:nvCxnSpPr>
            <p:spPr>
              <a:xfrm>
                <a:off x="8593275" y="2179591"/>
                <a:ext cx="715744" cy="778757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5" name="Connecteur droit 284"/>
              <p:cNvCxnSpPr>
                <a:stCxn id="275" idx="3"/>
                <a:endCxn id="223" idx="2"/>
              </p:cNvCxnSpPr>
              <p:nvPr/>
            </p:nvCxnSpPr>
            <p:spPr>
              <a:xfrm>
                <a:off x="8593275" y="2179591"/>
                <a:ext cx="715744" cy="1174274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6" name="ZoneTexte 285"/>
              <p:cNvSpPr txBox="1"/>
              <p:nvPr/>
            </p:nvSpPr>
            <p:spPr>
              <a:xfrm>
                <a:off x="11050245" y="2354165"/>
                <a:ext cx="8724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Voiture</a:t>
                </a:r>
                <a:endParaRPr lang="en-US" dirty="0"/>
              </a:p>
            </p:txBody>
          </p:sp>
          <p:sp>
            <p:nvSpPr>
              <p:cNvPr id="287" name="ZoneTexte 286"/>
              <p:cNvSpPr txBox="1"/>
              <p:nvPr/>
            </p:nvSpPr>
            <p:spPr>
              <a:xfrm>
                <a:off x="11050245" y="2863023"/>
                <a:ext cx="5212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Bus</a:t>
                </a:r>
                <a:endParaRPr lang="en-US" dirty="0"/>
              </a:p>
            </p:txBody>
          </p:sp>
          <p:cxnSp>
            <p:nvCxnSpPr>
              <p:cNvPr id="291" name="Connecteur droit avec flèche 290"/>
              <p:cNvCxnSpPr>
                <a:stCxn id="249" idx="6"/>
                <a:endCxn id="286" idx="1"/>
              </p:cNvCxnSpPr>
              <p:nvPr/>
            </p:nvCxnSpPr>
            <p:spPr>
              <a:xfrm flipV="1">
                <a:off x="10762109" y="2538831"/>
                <a:ext cx="288136" cy="259257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2" name="Connecteur droit avec flèche 291"/>
              <p:cNvCxnSpPr>
                <a:stCxn id="249" idx="6"/>
                <a:endCxn id="287" idx="1"/>
              </p:cNvCxnSpPr>
              <p:nvPr/>
            </p:nvCxnSpPr>
            <p:spPr>
              <a:xfrm>
                <a:off x="10762109" y="2798088"/>
                <a:ext cx="288136" cy="249601"/>
              </a:xfrm>
              <a:prstGeom prst="straightConnector1">
                <a:avLst/>
              </a:prstGeom>
              <a:ln>
                <a:tailEnd type="stealth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7" name="Flèche droite 356"/>
              <p:cNvSpPr/>
              <p:nvPr/>
            </p:nvSpPr>
            <p:spPr>
              <a:xfrm>
                <a:off x="2643829" y="2656433"/>
                <a:ext cx="490630" cy="314231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Flèche droite 357"/>
              <p:cNvSpPr/>
              <p:nvPr/>
            </p:nvSpPr>
            <p:spPr>
              <a:xfrm>
                <a:off x="5719891" y="2620803"/>
                <a:ext cx="490630" cy="314231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1" name="Image 36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753213" y="2007944"/>
                <a:ext cx="1347924" cy="1596692"/>
              </a:xfrm>
              <a:prstGeom prst="rect">
                <a:avLst/>
              </a:prstGeom>
            </p:spPr>
          </p:pic>
        </p:grpSp>
        <p:sp>
          <p:nvSpPr>
            <p:cNvPr id="364" name="ZoneTexte 363"/>
            <p:cNvSpPr txBox="1"/>
            <p:nvPr/>
          </p:nvSpPr>
          <p:spPr>
            <a:xfrm>
              <a:off x="3404298" y="1264150"/>
              <a:ext cx="20457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i="1" u="sng" dirty="0" smtClean="0"/>
                <a:t>Machine learning</a:t>
              </a:r>
              <a:endParaRPr lang="en-US" sz="2000" b="1" i="1" u="sng" dirty="0"/>
            </a:p>
          </p:txBody>
        </p:sp>
      </p:grpSp>
      <p:pic>
        <p:nvPicPr>
          <p:cNvPr id="368" name="Image 3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03" y="1264150"/>
            <a:ext cx="654608" cy="526847"/>
          </a:xfrm>
          <a:prstGeom prst="rect">
            <a:avLst/>
          </a:prstGeom>
        </p:spPr>
      </p:pic>
      <p:grpSp>
        <p:nvGrpSpPr>
          <p:cNvPr id="370" name="Groupe 369"/>
          <p:cNvGrpSpPr/>
          <p:nvPr/>
        </p:nvGrpSpPr>
        <p:grpSpPr>
          <a:xfrm>
            <a:off x="559707" y="4078598"/>
            <a:ext cx="11072586" cy="2525789"/>
            <a:chOff x="559707" y="4078598"/>
            <a:chExt cx="11072586" cy="2525789"/>
          </a:xfrm>
        </p:grpSpPr>
        <p:grpSp>
          <p:nvGrpSpPr>
            <p:cNvPr id="75" name="Groupe 74"/>
            <p:cNvGrpSpPr/>
            <p:nvPr/>
          </p:nvGrpSpPr>
          <p:grpSpPr>
            <a:xfrm>
              <a:off x="9150611" y="4834414"/>
              <a:ext cx="233123" cy="1359735"/>
              <a:chOff x="5760720" y="4876800"/>
              <a:chExt cx="540000" cy="3149664"/>
            </a:xfrm>
            <a:solidFill>
              <a:srgbClr val="00B0F0"/>
            </a:solidFill>
          </p:grpSpPr>
          <p:sp>
            <p:nvSpPr>
              <p:cNvPr id="76" name="Ellipse 75"/>
              <p:cNvSpPr>
                <a:spLocks noChangeAspect="1"/>
              </p:cNvSpPr>
              <p:nvPr/>
            </p:nvSpPr>
            <p:spPr>
              <a:xfrm>
                <a:off x="5760720" y="4876800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Ellipse 76"/>
              <p:cNvSpPr>
                <a:spLocks noChangeAspect="1"/>
              </p:cNvSpPr>
              <p:nvPr/>
            </p:nvSpPr>
            <p:spPr>
              <a:xfrm>
                <a:off x="5760720" y="5746688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Ellipse 77"/>
              <p:cNvSpPr>
                <a:spLocks noChangeAspect="1"/>
              </p:cNvSpPr>
              <p:nvPr/>
            </p:nvSpPr>
            <p:spPr>
              <a:xfrm>
                <a:off x="5760720" y="6616576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Ellipse 78"/>
              <p:cNvSpPr>
                <a:spLocks noChangeAspect="1"/>
              </p:cNvSpPr>
              <p:nvPr/>
            </p:nvSpPr>
            <p:spPr>
              <a:xfrm>
                <a:off x="5760720" y="7486464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Groupe 79"/>
            <p:cNvGrpSpPr/>
            <p:nvPr/>
          </p:nvGrpSpPr>
          <p:grpSpPr>
            <a:xfrm>
              <a:off x="9790474" y="4834414"/>
              <a:ext cx="233123" cy="1359735"/>
              <a:chOff x="5760720" y="4876800"/>
              <a:chExt cx="540000" cy="3149664"/>
            </a:xfrm>
            <a:solidFill>
              <a:srgbClr val="00B0F0"/>
            </a:solidFill>
          </p:grpSpPr>
          <p:sp>
            <p:nvSpPr>
              <p:cNvPr id="81" name="Ellipse 80"/>
              <p:cNvSpPr>
                <a:spLocks noChangeAspect="1"/>
              </p:cNvSpPr>
              <p:nvPr/>
            </p:nvSpPr>
            <p:spPr>
              <a:xfrm>
                <a:off x="5760720" y="4876800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Ellipse 81"/>
              <p:cNvSpPr>
                <a:spLocks noChangeAspect="1"/>
              </p:cNvSpPr>
              <p:nvPr/>
            </p:nvSpPr>
            <p:spPr>
              <a:xfrm>
                <a:off x="5760720" y="5746688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Ellipse 82"/>
              <p:cNvSpPr>
                <a:spLocks noChangeAspect="1"/>
              </p:cNvSpPr>
              <p:nvPr/>
            </p:nvSpPr>
            <p:spPr>
              <a:xfrm>
                <a:off x="5760720" y="6616576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Ellipse 83"/>
              <p:cNvSpPr>
                <a:spLocks noChangeAspect="1"/>
              </p:cNvSpPr>
              <p:nvPr/>
            </p:nvSpPr>
            <p:spPr>
              <a:xfrm>
                <a:off x="5760720" y="7486464"/>
                <a:ext cx="540000" cy="540000"/>
              </a:xfrm>
              <a:prstGeom prst="ellipse">
                <a:avLst/>
              </a:prstGeom>
              <a:grp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9" name="Connecteur droit 88"/>
            <p:cNvCxnSpPr>
              <a:stCxn id="22" idx="3"/>
              <a:endCxn id="76" idx="2"/>
            </p:cNvCxnSpPr>
            <p:nvPr/>
          </p:nvCxnSpPr>
          <p:spPr>
            <a:xfrm flipV="1">
              <a:off x="8474608" y="4950975"/>
              <a:ext cx="676002" cy="1184441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>
              <a:stCxn id="22" idx="3"/>
              <a:endCxn id="77" idx="2"/>
            </p:cNvCxnSpPr>
            <p:nvPr/>
          </p:nvCxnSpPr>
          <p:spPr>
            <a:xfrm flipV="1">
              <a:off x="8474608" y="5326512"/>
              <a:ext cx="676002" cy="80890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>
              <a:stCxn id="22" idx="3"/>
              <a:endCxn id="78" idx="2"/>
            </p:cNvCxnSpPr>
            <p:nvPr/>
          </p:nvCxnSpPr>
          <p:spPr>
            <a:xfrm flipV="1">
              <a:off x="8474608" y="5702050"/>
              <a:ext cx="676002" cy="433367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necteur droit 91"/>
            <p:cNvCxnSpPr>
              <a:stCxn id="22" idx="3"/>
              <a:endCxn id="79" idx="2"/>
            </p:cNvCxnSpPr>
            <p:nvPr/>
          </p:nvCxnSpPr>
          <p:spPr>
            <a:xfrm flipV="1">
              <a:off x="8474608" y="6077588"/>
              <a:ext cx="676002" cy="57829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>
              <a:stCxn id="76" idx="6"/>
              <a:endCxn id="81" idx="2"/>
            </p:cNvCxnSpPr>
            <p:nvPr/>
          </p:nvCxnSpPr>
          <p:spPr>
            <a:xfrm>
              <a:off x="9383733" y="4950975"/>
              <a:ext cx="406740" cy="0"/>
            </a:xfrm>
            <a:prstGeom prst="line">
              <a:avLst/>
            </a:prstGeom>
            <a:ln w="19050">
              <a:solidFill>
                <a:srgbClr val="DD6FA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>
              <a:stCxn id="76" idx="6"/>
              <a:endCxn id="82" idx="2"/>
            </p:cNvCxnSpPr>
            <p:nvPr/>
          </p:nvCxnSpPr>
          <p:spPr>
            <a:xfrm>
              <a:off x="9383733" y="4950975"/>
              <a:ext cx="406740" cy="375537"/>
            </a:xfrm>
            <a:prstGeom prst="line">
              <a:avLst/>
            </a:prstGeom>
            <a:ln w="19050">
              <a:solidFill>
                <a:srgbClr val="DD6FA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stCxn id="76" idx="6"/>
              <a:endCxn id="83" idx="2"/>
            </p:cNvCxnSpPr>
            <p:nvPr/>
          </p:nvCxnSpPr>
          <p:spPr>
            <a:xfrm>
              <a:off x="9383733" y="4950975"/>
              <a:ext cx="406740" cy="751075"/>
            </a:xfrm>
            <a:prstGeom prst="line">
              <a:avLst/>
            </a:prstGeom>
            <a:ln w="19050">
              <a:solidFill>
                <a:srgbClr val="DD6FA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>
              <a:stCxn id="76" idx="6"/>
              <a:endCxn id="84" idx="2"/>
            </p:cNvCxnSpPr>
            <p:nvPr/>
          </p:nvCxnSpPr>
          <p:spPr>
            <a:xfrm>
              <a:off x="9383733" y="4950975"/>
              <a:ext cx="406740" cy="1126613"/>
            </a:xfrm>
            <a:prstGeom prst="line">
              <a:avLst/>
            </a:prstGeom>
            <a:ln w="19050">
              <a:solidFill>
                <a:srgbClr val="DD6FA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necteur droit 100"/>
            <p:cNvCxnSpPr>
              <a:stCxn id="77" idx="6"/>
              <a:endCxn id="81" idx="2"/>
            </p:cNvCxnSpPr>
            <p:nvPr/>
          </p:nvCxnSpPr>
          <p:spPr>
            <a:xfrm flipV="1">
              <a:off x="9383733" y="4950975"/>
              <a:ext cx="406740" cy="375537"/>
            </a:xfrm>
            <a:prstGeom prst="line">
              <a:avLst/>
            </a:prstGeom>
            <a:ln w="19050">
              <a:solidFill>
                <a:srgbClr val="1FFB5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necteur droit 101"/>
            <p:cNvCxnSpPr>
              <a:stCxn id="77" idx="6"/>
              <a:endCxn id="82" idx="2"/>
            </p:cNvCxnSpPr>
            <p:nvPr/>
          </p:nvCxnSpPr>
          <p:spPr>
            <a:xfrm>
              <a:off x="9383733" y="5326512"/>
              <a:ext cx="406740" cy="0"/>
            </a:xfrm>
            <a:prstGeom prst="line">
              <a:avLst/>
            </a:prstGeom>
            <a:ln w="19050">
              <a:solidFill>
                <a:srgbClr val="1FFB5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necteur droit 102"/>
            <p:cNvCxnSpPr>
              <a:stCxn id="77" idx="6"/>
              <a:endCxn id="83" idx="2"/>
            </p:cNvCxnSpPr>
            <p:nvPr/>
          </p:nvCxnSpPr>
          <p:spPr>
            <a:xfrm>
              <a:off x="9383733" y="5326512"/>
              <a:ext cx="406740" cy="375537"/>
            </a:xfrm>
            <a:prstGeom prst="line">
              <a:avLst/>
            </a:prstGeom>
            <a:ln w="19050">
              <a:solidFill>
                <a:srgbClr val="1FFB5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eur droit 103"/>
            <p:cNvCxnSpPr>
              <a:stCxn id="77" idx="6"/>
              <a:endCxn id="84" idx="2"/>
            </p:cNvCxnSpPr>
            <p:nvPr/>
          </p:nvCxnSpPr>
          <p:spPr>
            <a:xfrm>
              <a:off x="9383733" y="5326512"/>
              <a:ext cx="406740" cy="751075"/>
            </a:xfrm>
            <a:prstGeom prst="line">
              <a:avLst/>
            </a:prstGeom>
            <a:ln w="19050">
              <a:solidFill>
                <a:srgbClr val="1FFB5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>
              <a:stCxn id="78" idx="6"/>
              <a:endCxn id="81" idx="2"/>
            </p:cNvCxnSpPr>
            <p:nvPr/>
          </p:nvCxnSpPr>
          <p:spPr>
            <a:xfrm flipV="1">
              <a:off x="9383733" y="4950975"/>
              <a:ext cx="406740" cy="751075"/>
            </a:xfrm>
            <a:prstGeom prst="line">
              <a:avLst/>
            </a:prstGeom>
            <a:ln w="19050">
              <a:solidFill>
                <a:srgbClr val="5BBF3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>
              <a:stCxn id="78" idx="6"/>
              <a:endCxn id="82" idx="2"/>
            </p:cNvCxnSpPr>
            <p:nvPr/>
          </p:nvCxnSpPr>
          <p:spPr>
            <a:xfrm flipV="1">
              <a:off x="9383733" y="5326512"/>
              <a:ext cx="406740" cy="375537"/>
            </a:xfrm>
            <a:prstGeom prst="line">
              <a:avLst/>
            </a:prstGeom>
            <a:ln w="19050">
              <a:solidFill>
                <a:srgbClr val="5BBF3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>
              <a:stCxn id="78" idx="6"/>
              <a:endCxn id="83" idx="2"/>
            </p:cNvCxnSpPr>
            <p:nvPr/>
          </p:nvCxnSpPr>
          <p:spPr>
            <a:xfrm>
              <a:off x="9383733" y="5702050"/>
              <a:ext cx="406740" cy="0"/>
            </a:xfrm>
            <a:prstGeom prst="line">
              <a:avLst/>
            </a:prstGeom>
            <a:ln w="19050">
              <a:solidFill>
                <a:srgbClr val="5BBF3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>
              <a:stCxn id="78" idx="6"/>
              <a:endCxn id="84" idx="2"/>
            </p:cNvCxnSpPr>
            <p:nvPr/>
          </p:nvCxnSpPr>
          <p:spPr>
            <a:xfrm>
              <a:off x="9383733" y="5702050"/>
              <a:ext cx="406740" cy="375538"/>
            </a:xfrm>
            <a:prstGeom prst="line">
              <a:avLst/>
            </a:prstGeom>
            <a:ln w="19050">
              <a:solidFill>
                <a:srgbClr val="5BBF3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>
              <a:stCxn id="79" idx="6"/>
              <a:endCxn id="81" idx="2"/>
            </p:cNvCxnSpPr>
            <p:nvPr/>
          </p:nvCxnSpPr>
          <p:spPr>
            <a:xfrm flipV="1">
              <a:off x="9383733" y="4950975"/>
              <a:ext cx="406740" cy="1126613"/>
            </a:xfrm>
            <a:prstGeom prst="line">
              <a:avLst/>
            </a:prstGeom>
            <a:ln w="19050">
              <a:solidFill>
                <a:srgbClr val="5BE7B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>
              <a:stCxn id="79" idx="6"/>
              <a:endCxn id="82" idx="2"/>
            </p:cNvCxnSpPr>
            <p:nvPr/>
          </p:nvCxnSpPr>
          <p:spPr>
            <a:xfrm flipV="1">
              <a:off x="9383733" y="5326512"/>
              <a:ext cx="406740" cy="751075"/>
            </a:xfrm>
            <a:prstGeom prst="line">
              <a:avLst/>
            </a:prstGeom>
            <a:ln w="19050">
              <a:solidFill>
                <a:srgbClr val="5BE7B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cteur droit 110"/>
            <p:cNvCxnSpPr>
              <a:stCxn id="79" idx="6"/>
              <a:endCxn id="83" idx="2"/>
            </p:cNvCxnSpPr>
            <p:nvPr/>
          </p:nvCxnSpPr>
          <p:spPr>
            <a:xfrm flipV="1">
              <a:off x="9383733" y="5702050"/>
              <a:ext cx="406740" cy="375538"/>
            </a:xfrm>
            <a:prstGeom prst="line">
              <a:avLst/>
            </a:prstGeom>
            <a:ln w="19050">
              <a:solidFill>
                <a:srgbClr val="5BE7B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eur droit 111"/>
            <p:cNvCxnSpPr>
              <a:stCxn id="79" idx="6"/>
              <a:endCxn id="84" idx="2"/>
            </p:cNvCxnSpPr>
            <p:nvPr/>
          </p:nvCxnSpPr>
          <p:spPr>
            <a:xfrm>
              <a:off x="9383733" y="6077588"/>
              <a:ext cx="406740" cy="0"/>
            </a:xfrm>
            <a:prstGeom prst="line">
              <a:avLst/>
            </a:prstGeom>
            <a:ln w="19050">
              <a:solidFill>
                <a:srgbClr val="5BE7B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Ellipse 112"/>
            <p:cNvSpPr>
              <a:spLocks noChangeAspect="1"/>
            </p:cNvSpPr>
            <p:nvPr/>
          </p:nvSpPr>
          <p:spPr>
            <a:xfrm>
              <a:off x="10297178" y="5433324"/>
              <a:ext cx="233123" cy="23312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Connecteur droit 113"/>
            <p:cNvCxnSpPr>
              <a:stCxn id="81" idx="6"/>
              <a:endCxn id="113" idx="2"/>
            </p:cNvCxnSpPr>
            <p:nvPr/>
          </p:nvCxnSpPr>
          <p:spPr>
            <a:xfrm>
              <a:off x="10023596" y="4950975"/>
              <a:ext cx="273581" cy="598910"/>
            </a:xfrm>
            <a:prstGeom prst="line">
              <a:avLst/>
            </a:prstGeom>
            <a:ln w="19050">
              <a:solidFill>
                <a:srgbClr val="BFABF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>
              <a:stCxn id="82" idx="6"/>
              <a:endCxn id="113" idx="2"/>
            </p:cNvCxnSpPr>
            <p:nvPr/>
          </p:nvCxnSpPr>
          <p:spPr>
            <a:xfrm>
              <a:off x="10023596" y="5326512"/>
              <a:ext cx="273581" cy="223372"/>
            </a:xfrm>
            <a:prstGeom prst="line">
              <a:avLst/>
            </a:prstGeom>
            <a:ln w="19050">
              <a:solidFill>
                <a:srgbClr val="B5D3C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>
              <a:stCxn id="83" idx="6"/>
              <a:endCxn id="113" idx="2"/>
            </p:cNvCxnSpPr>
            <p:nvPr/>
          </p:nvCxnSpPr>
          <p:spPr>
            <a:xfrm flipV="1">
              <a:off x="10023596" y="5549885"/>
              <a:ext cx="273581" cy="152165"/>
            </a:xfrm>
            <a:prstGeom prst="line">
              <a:avLst/>
            </a:prstGeom>
            <a:ln w="19050">
              <a:solidFill>
                <a:srgbClr val="156FFB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>
              <a:stCxn id="84" idx="6"/>
              <a:endCxn id="113" idx="2"/>
            </p:cNvCxnSpPr>
            <p:nvPr/>
          </p:nvCxnSpPr>
          <p:spPr>
            <a:xfrm flipV="1">
              <a:off x="10023596" y="5549885"/>
              <a:ext cx="273581" cy="527703"/>
            </a:xfrm>
            <a:prstGeom prst="line">
              <a:avLst/>
            </a:prstGeom>
            <a:ln w="19050">
              <a:solidFill>
                <a:srgbClr val="655B8D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4" name="Groupe 303"/>
            <p:cNvGrpSpPr/>
            <p:nvPr/>
          </p:nvGrpSpPr>
          <p:grpSpPr>
            <a:xfrm>
              <a:off x="6796126" y="4464286"/>
              <a:ext cx="1678482" cy="2140101"/>
              <a:chOff x="6829275" y="4484497"/>
              <a:chExt cx="1767778" cy="2253955"/>
            </a:xfrm>
          </p:grpSpPr>
          <p:grpSp>
            <p:nvGrpSpPr>
              <p:cNvPr id="32" name="Groupe 31"/>
              <p:cNvGrpSpPr>
                <a:grpSpLocks noChangeAspect="1"/>
              </p:cNvGrpSpPr>
              <p:nvPr/>
            </p:nvGrpSpPr>
            <p:grpSpPr>
              <a:xfrm>
                <a:off x="6833053" y="5750612"/>
                <a:ext cx="1764000" cy="987840"/>
                <a:chOff x="602968" y="3304640"/>
                <a:chExt cx="6021664" cy="3372132"/>
              </a:xfrm>
            </p:grpSpPr>
            <p:pic>
              <p:nvPicPr>
                <p:cNvPr id="22" name="Image 2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2968" y="3304640"/>
                  <a:ext cx="6021664" cy="3372132"/>
                </a:xfrm>
                <a:prstGeom prst="rect">
                  <a:avLst/>
                </a:prstGeom>
              </p:spPr>
            </p:pic>
            <p:sp>
              <p:nvSpPr>
                <p:cNvPr id="129" name="Forme libre 128"/>
                <p:cNvSpPr/>
                <p:nvPr/>
              </p:nvSpPr>
              <p:spPr>
                <a:xfrm>
                  <a:off x="3959246" y="5676900"/>
                  <a:ext cx="698479" cy="714375"/>
                </a:xfrm>
                <a:custGeom>
                  <a:avLst/>
                  <a:gdLst>
                    <a:gd name="connsiteX0" fmla="*/ 72872 w 215862"/>
                    <a:gd name="connsiteY0" fmla="*/ 1711 h 382711"/>
                    <a:gd name="connsiteX1" fmla="*/ 72872 w 215862"/>
                    <a:gd name="connsiteY1" fmla="*/ 1711 h 382711"/>
                    <a:gd name="connsiteX2" fmla="*/ 6197 w 215862"/>
                    <a:gd name="connsiteY2" fmla="*/ 49336 h 382711"/>
                    <a:gd name="connsiteX3" fmla="*/ 15722 w 215862"/>
                    <a:gd name="connsiteY3" fmla="*/ 277936 h 382711"/>
                    <a:gd name="connsiteX4" fmla="*/ 34772 w 215862"/>
                    <a:gd name="connsiteY4" fmla="*/ 335086 h 382711"/>
                    <a:gd name="connsiteX5" fmla="*/ 53822 w 215862"/>
                    <a:gd name="connsiteY5" fmla="*/ 363661 h 382711"/>
                    <a:gd name="connsiteX6" fmla="*/ 82397 w 215862"/>
                    <a:gd name="connsiteY6" fmla="*/ 382711 h 382711"/>
                    <a:gd name="connsiteX7" fmla="*/ 168122 w 215862"/>
                    <a:gd name="connsiteY7" fmla="*/ 363661 h 382711"/>
                    <a:gd name="connsiteX8" fmla="*/ 196697 w 215862"/>
                    <a:gd name="connsiteY8" fmla="*/ 344611 h 382711"/>
                    <a:gd name="connsiteX9" fmla="*/ 215747 w 215862"/>
                    <a:gd name="connsiteY9" fmla="*/ 287461 h 382711"/>
                    <a:gd name="connsiteX10" fmla="*/ 206222 w 215862"/>
                    <a:gd name="connsiteY10" fmla="*/ 163636 h 382711"/>
                    <a:gd name="connsiteX11" fmla="*/ 149072 w 215862"/>
                    <a:gd name="connsiteY11" fmla="*/ 49336 h 382711"/>
                    <a:gd name="connsiteX12" fmla="*/ 101447 w 215862"/>
                    <a:gd name="connsiteY12" fmla="*/ 1711 h 382711"/>
                    <a:gd name="connsiteX13" fmla="*/ 72872 w 215862"/>
                    <a:gd name="connsiteY13" fmla="*/ 1711 h 382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5862" h="382711">
                      <a:moveTo>
                        <a:pt x="72872" y="1711"/>
                      </a:moveTo>
                      <a:lnTo>
                        <a:pt x="72872" y="1711"/>
                      </a:lnTo>
                      <a:cubicBezTo>
                        <a:pt x="50647" y="17586"/>
                        <a:pt x="11731" y="22590"/>
                        <a:pt x="6197" y="49336"/>
                      </a:cubicBezTo>
                      <a:cubicBezTo>
                        <a:pt x="-9255" y="124020"/>
                        <a:pt x="8133" y="202048"/>
                        <a:pt x="15722" y="277936"/>
                      </a:cubicBezTo>
                      <a:cubicBezTo>
                        <a:pt x="17720" y="297917"/>
                        <a:pt x="23633" y="318378"/>
                        <a:pt x="34772" y="335086"/>
                      </a:cubicBezTo>
                      <a:cubicBezTo>
                        <a:pt x="41122" y="344611"/>
                        <a:pt x="45727" y="355566"/>
                        <a:pt x="53822" y="363661"/>
                      </a:cubicBezTo>
                      <a:cubicBezTo>
                        <a:pt x="61917" y="371756"/>
                        <a:pt x="72872" y="376361"/>
                        <a:pt x="82397" y="382711"/>
                      </a:cubicBezTo>
                      <a:cubicBezTo>
                        <a:pt x="104347" y="379053"/>
                        <a:pt x="144674" y="375385"/>
                        <a:pt x="168122" y="363661"/>
                      </a:cubicBezTo>
                      <a:cubicBezTo>
                        <a:pt x="178361" y="358541"/>
                        <a:pt x="187172" y="350961"/>
                        <a:pt x="196697" y="344611"/>
                      </a:cubicBezTo>
                      <a:cubicBezTo>
                        <a:pt x="203047" y="325561"/>
                        <a:pt x="217287" y="307482"/>
                        <a:pt x="215747" y="287461"/>
                      </a:cubicBezTo>
                      <a:cubicBezTo>
                        <a:pt x="212572" y="246186"/>
                        <a:pt x="212678" y="204526"/>
                        <a:pt x="206222" y="163636"/>
                      </a:cubicBezTo>
                      <a:cubicBezTo>
                        <a:pt x="198063" y="111962"/>
                        <a:pt x="177638" y="92185"/>
                        <a:pt x="149072" y="49336"/>
                      </a:cubicBezTo>
                      <a:cubicBezTo>
                        <a:pt x="136372" y="30286"/>
                        <a:pt x="126847" y="8061"/>
                        <a:pt x="101447" y="1711"/>
                      </a:cubicBezTo>
                      <a:cubicBezTo>
                        <a:pt x="86046" y="-2139"/>
                        <a:pt x="77634" y="1711"/>
                        <a:pt x="72872" y="1711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  <a:alpha val="65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Forme libre 129"/>
                <p:cNvSpPr/>
                <p:nvPr/>
              </p:nvSpPr>
              <p:spPr>
                <a:xfrm>
                  <a:off x="2039964" y="5600700"/>
                  <a:ext cx="323851" cy="485775"/>
                </a:xfrm>
                <a:custGeom>
                  <a:avLst/>
                  <a:gdLst>
                    <a:gd name="connsiteX0" fmla="*/ 72872 w 215862"/>
                    <a:gd name="connsiteY0" fmla="*/ 1711 h 382711"/>
                    <a:gd name="connsiteX1" fmla="*/ 72872 w 215862"/>
                    <a:gd name="connsiteY1" fmla="*/ 1711 h 382711"/>
                    <a:gd name="connsiteX2" fmla="*/ 6197 w 215862"/>
                    <a:gd name="connsiteY2" fmla="*/ 49336 h 382711"/>
                    <a:gd name="connsiteX3" fmla="*/ 15722 w 215862"/>
                    <a:gd name="connsiteY3" fmla="*/ 277936 h 382711"/>
                    <a:gd name="connsiteX4" fmla="*/ 34772 w 215862"/>
                    <a:gd name="connsiteY4" fmla="*/ 335086 h 382711"/>
                    <a:gd name="connsiteX5" fmla="*/ 53822 w 215862"/>
                    <a:gd name="connsiteY5" fmla="*/ 363661 h 382711"/>
                    <a:gd name="connsiteX6" fmla="*/ 82397 w 215862"/>
                    <a:gd name="connsiteY6" fmla="*/ 382711 h 382711"/>
                    <a:gd name="connsiteX7" fmla="*/ 168122 w 215862"/>
                    <a:gd name="connsiteY7" fmla="*/ 363661 h 382711"/>
                    <a:gd name="connsiteX8" fmla="*/ 196697 w 215862"/>
                    <a:gd name="connsiteY8" fmla="*/ 344611 h 382711"/>
                    <a:gd name="connsiteX9" fmla="*/ 215747 w 215862"/>
                    <a:gd name="connsiteY9" fmla="*/ 287461 h 382711"/>
                    <a:gd name="connsiteX10" fmla="*/ 206222 w 215862"/>
                    <a:gd name="connsiteY10" fmla="*/ 163636 h 382711"/>
                    <a:gd name="connsiteX11" fmla="*/ 149072 w 215862"/>
                    <a:gd name="connsiteY11" fmla="*/ 49336 h 382711"/>
                    <a:gd name="connsiteX12" fmla="*/ 101447 w 215862"/>
                    <a:gd name="connsiteY12" fmla="*/ 1711 h 382711"/>
                    <a:gd name="connsiteX13" fmla="*/ 72872 w 215862"/>
                    <a:gd name="connsiteY13" fmla="*/ 1711 h 382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5862" h="382711">
                      <a:moveTo>
                        <a:pt x="72872" y="1711"/>
                      </a:moveTo>
                      <a:lnTo>
                        <a:pt x="72872" y="1711"/>
                      </a:lnTo>
                      <a:cubicBezTo>
                        <a:pt x="50647" y="17586"/>
                        <a:pt x="11731" y="22590"/>
                        <a:pt x="6197" y="49336"/>
                      </a:cubicBezTo>
                      <a:cubicBezTo>
                        <a:pt x="-9255" y="124020"/>
                        <a:pt x="8133" y="202048"/>
                        <a:pt x="15722" y="277936"/>
                      </a:cubicBezTo>
                      <a:cubicBezTo>
                        <a:pt x="17720" y="297917"/>
                        <a:pt x="23633" y="318378"/>
                        <a:pt x="34772" y="335086"/>
                      </a:cubicBezTo>
                      <a:cubicBezTo>
                        <a:pt x="41122" y="344611"/>
                        <a:pt x="45727" y="355566"/>
                        <a:pt x="53822" y="363661"/>
                      </a:cubicBezTo>
                      <a:cubicBezTo>
                        <a:pt x="61917" y="371756"/>
                        <a:pt x="72872" y="376361"/>
                        <a:pt x="82397" y="382711"/>
                      </a:cubicBezTo>
                      <a:cubicBezTo>
                        <a:pt x="104347" y="379053"/>
                        <a:pt x="144674" y="375385"/>
                        <a:pt x="168122" y="363661"/>
                      </a:cubicBezTo>
                      <a:cubicBezTo>
                        <a:pt x="178361" y="358541"/>
                        <a:pt x="187172" y="350961"/>
                        <a:pt x="196697" y="344611"/>
                      </a:cubicBezTo>
                      <a:cubicBezTo>
                        <a:pt x="203047" y="325561"/>
                        <a:pt x="217287" y="307482"/>
                        <a:pt x="215747" y="287461"/>
                      </a:cubicBezTo>
                      <a:cubicBezTo>
                        <a:pt x="212572" y="246186"/>
                        <a:pt x="212678" y="204526"/>
                        <a:pt x="206222" y="163636"/>
                      </a:cubicBezTo>
                      <a:cubicBezTo>
                        <a:pt x="198063" y="111962"/>
                        <a:pt x="177638" y="92185"/>
                        <a:pt x="149072" y="49336"/>
                      </a:cubicBezTo>
                      <a:cubicBezTo>
                        <a:pt x="136372" y="30286"/>
                        <a:pt x="126847" y="8061"/>
                        <a:pt x="101447" y="1711"/>
                      </a:cubicBezTo>
                      <a:cubicBezTo>
                        <a:pt x="86046" y="-2139"/>
                        <a:pt x="77634" y="1711"/>
                        <a:pt x="72872" y="1711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  <a:alpha val="65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Forme libre 130"/>
                <p:cNvSpPr/>
                <p:nvPr/>
              </p:nvSpPr>
              <p:spPr>
                <a:xfrm>
                  <a:off x="1848543" y="4391663"/>
                  <a:ext cx="262159" cy="285112"/>
                </a:xfrm>
                <a:custGeom>
                  <a:avLst/>
                  <a:gdLst>
                    <a:gd name="connsiteX0" fmla="*/ 0 w 497415"/>
                    <a:gd name="connsiteY0" fmla="*/ 226114 h 273739"/>
                    <a:gd name="connsiteX1" fmla="*/ 0 w 497415"/>
                    <a:gd name="connsiteY1" fmla="*/ 226114 h 273739"/>
                    <a:gd name="connsiteX2" fmla="*/ 66675 w 497415"/>
                    <a:gd name="connsiteY2" fmla="*/ 121339 h 273739"/>
                    <a:gd name="connsiteX3" fmla="*/ 85725 w 497415"/>
                    <a:gd name="connsiteY3" fmla="*/ 92764 h 273739"/>
                    <a:gd name="connsiteX4" fmla="*/ 142875 w 497415"/>
                    <a:gd name="connsiteY4" fmla="*/ 54664 h 273739"/>
                    <a:gd name="connsiteX5" fmla="*/ 171450 w 497415"/>
                    <a:gd name="connsiteY5" fmla="*/ 35614 h 273739"/>
                    <a:gd name="connsiteX6" fmla="*/ 266700 w 497415"/>
                    <a:gd name="connsiteY6" fmla="*/ 7039 h 273739"/>
                    <a:gd name="connsiteX7" fmla="*/ 485775 w 497415"/>
                    <a:gd name="connsiteY7" fmla="*/ 16564 h 273739"/>
                    <a:gd name="connsiteX8" fmla="*/ 476250 w 497415"/>
                    <a:gd name="connsiteY8" fmla="*/ 111814 h 273739"/>
                    <a:gd name="connsiteX9" fmla="*/ 457200 w 497415"/>
                    <a:gd name="connsiteY9" fmla="*/ 168964 h 273739"/>
                    <a:gd name="connsiteX10" fmla="*/ 428625 w 497415"/>
                    <a:gd name="connsiteY10" fmla="*/ 245164 h 273739"/>
                    <a:gd name="connsiteX11" fmla="*/ 371475 w 497415"/>
                    <a:gd name="connsiteY11" fmla="*/ 273739 h 273739"/>
                    <a:gd name="connsiteX12" fmla="*/ 257175 w 497415"/>
                    <a:gd name="connsiteY12" fmla="*/ 264214 h 273739"/>
                    <a:gd name="connsiteX13" fmla="*/ 219075 w 497415"/>
                    <a:gd name="connsiteY13" fmla="*/ 245164 h 273739"/>
                    <a:gd name="connsiteX14" fmla="*/ 161925 w 497415"/>
                    <a:gd name="connsiteY14" fmla="*/ 235639 h 273739"/>
                    <a:gd name="connsiteX15" fmla="*/ 133350 w 497415"/>
                    <a:gd name="connsiteY15" fmla="*/ 226114 h 273739"/>
                    <a:gd name="connsiteX16" fmla="*/ 0 w 497415"/>
                    <a:gd name="connsiteY16" fmla="*/ 226114 h 273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97415" h="273739">
                      <a:moveTo>
                        <a:pt x="0" y="226114"/>
                      </a:moveTo>
                      <a:lnTo>
                        <a:pt x="0" y="226114"/>
                      </a:lnTo>
                      <a:cubicBezTo>
                        <a:pt x="69768" y="86578"/>
                        <a:pt x="5856" y="194322"/>
                        <a:pt x="66675" y="121339"/>
                      </a:cubicBezTo>
                      <a:cubicBezTo>
                        <a:pt x="74004" y="112545"/>
                        <a:pt x="77110" y="100302"/>
                        <a:pt x="85725" y="92764"/>
                      </a:cubicBezTo>
                      <a:cubicBezTo>
                        <a:pt x="102955" y="77687"/>
                        <a:pt x="123825" y="67364"/>
                        <a:pt x="142875" y="54664"/>
                      </a:cubicBezTo>
                      <a:cubicBezTo>
                        <a:pt x="152400" y="48314"/>
                        <a:pt x="160590" y="39234"/>
                        <a:pt x="171450" y="35614"/>
                      </a:cubicBezTo>
                      <a:cubicBezTo>
                        <a:pt x="241019" y="12424"/>
                        <a:pt x="209119" y="21434"/>
                        <a:pt x="266700" y="7039"/>
                      </a:cubicBezTo>
                      <a:cubicBezTo>
                        <a:pt x="339725" y="10214"/>
                        <a:pt x="420398" y="-16125"/>
                        <a:pt x="485775" y="16564"/>
                      </a:cubicBezTo>
                      <a:cubicBezTo>
                        <a:pt x="514315" y="30834"/>
                        <a:pt x="482130" y="80452"/>
                        <a:pt x="476250" y="111814"/>
                      </a:cubicBezTo>
                      <a:cubicBezTo>
                        <a:pt x="472549" y="131551"/>
                        <a:pt x="461138" y="149273"/>
                        <a:pt x="457200" y="168964"/>
                      </a:cubicBezTo>
                      <a:cubicBezTo>
                        <a:pt x="450385" y="203039"/>
                        <a:pt x="453151" y="220638"/>
                        <a:pt x="428625" y="245164"/>
                      </a:cubicBezTo>
                      <a:cubicBezTo>
                        <a:pt x="410161" y="263628"/>
                        <a:pt x="394716" y="265992"/>
                        <a:pt x="371475" y="273739"/>
                      </a:cubicBezTo>
                      <a:cubicBezTo>
                        <a:pt x="333375" y="270564"/>
                        <a:pt x="294752" y="271260"/>
                        <a:pt x="257175" y="264214"/>
                      </a:cubicBezTo>
                      <a:cubicBezTo>
                        <a:pt x="243219" y="261597"/>
                        <a:pt x="232675" y="249244"/>
                        <a:pt x="219075" y="245164"/>
                      </a:cubicBezTo>
                      <a:cubicBezTo>
                        <a:pt x="200577" y="239615"/>
                        <a:pt x="180778" y="239829"/>
                        <a:pt x="161925" y="235639"/>
                      </a:cubicBezTo>
                      <a:cubicBezTo>
                        <a:pt x="152124" y="233461"/>
                        <a:pt x="143195" y="228083"/>
                        <a:pt x="133350" y="226114"/>
                      </a:cubicBezTo>
                      <a:cubicBezTo>
                        <a:pt x="74500" y="214344"/>
                        <a:pt x="22225" y="226114"/>
                        <a:pt x="0" y="226114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orme libre 22"/>
                <p:cNvSpPr/>
                <p:nvPr/>
              </p:nvSpPr>
              <p:spPr>
                <a:xfrm>
                  <a:off x="2146409" y="4324300"/>
                  <a:ext cx="322773" cy="267495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Forme libre 131"/>
                <p:cNvSpPr/>
                <p:nvPr/>
              </p:nvSpPr>
              <p:spPr>
                <a:xfrm>
                  <a:off x="2515646" y="4263008"/>
                  <a:ext cx="341854" cy="267495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Forme libre 132"/>
                <p:cNvSpPr/>
                <p:nvPr/>
              </p:nvSpPr>
              <p:spPr>
                <a:xfrm>
                  <a:off x="2903964" y="4176443"/>
                  <a:ext cx="410314" cy="304043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Forme libre 133"/>
                <p:cNvSpPr/>
                <p:nvPr/>
              </p:nvSpPr>
              <p:spPr>
                <a:xfrm>
                  <a:off x="3384051" y="4057414"/>
                  <a:ext cx="507309" cy="331273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Forme libre 134"/>
                <p:cNvSpPr/>
                <p:nvPr/>
              </p:nvSpPr>
              <p:spPr>
                <a:xfrm>
                  <a:off x="3926018" y="3930919"/>
                  <a:ext cx="624952" cy="331273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Forme libre 135"/>
                <p:cNvSpPr/>
                <p:nvPr/>
              </p:nvSpPr>
              <p:spPr>
                <a:xfrm>
                  <a:off x="2061622" y="5091113"/>
                  <a:ext cx="367254" cy="285064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Forme libre 136"/>
                <p:cNvSpPr/>
                <p:nvPr/>
              </p:nvSpPr>
              <p:spPr>
                <a:xfrm>
                  <a:off x="2461864" y="5091113"/>
                  <a:ext cx="367254" cy="285064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Forme libre 137"/>
                <p:cNvSpPr/>
                <p:nvPr/>
              </p:nvSpPr>
              <p:spPr>
                <a:xfrm>
                  <a:off x="2857500" y="5058626"/>
                  <a:ext cx="428396" cy="285064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Forme libre 138"/>
                <p:cNvSpPr/>
                <p:nvPr/>
              </p:nvSpPr>
              <p:spPr>
                <a:xfrm>
                  <a:off x="3314278" y="5058626"/>
                  <a:ext cx="573252" cy="285064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Forme libre 139"/>
                <p:cNvSpPr/>
                <p:nvPr/>
              </p:nvSpPr>
              <p:spPr>
                <a:xfrm>
                  <a:off x="4264344" y="4855754"/>
                  <a:ext cx="393381" cy="487936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Forme libre 140"/>
                <p:cNvSpPr/>
                <p:nvPr/>
              </p:nvSpPr>
              <p:spPr>
                <a:xfrm>
                  <a:off x="4656475" y="4088203"/>
                  <a:ext cx="234137" cy="233121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2" name="Forme libre 141"/>
                <p:cNvSpPr/>
                <p:nvPr/>
              </p:nvSpPr>
              <p:spPr>
                <a:xfrm>
                  <a:off x="4932457" y="4222460"/>
                  <a:ext cx="128889" cy="197727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Forme libre 142"/>
                <p:cNvSpPr/>
                <p:nvPr/>
              </p:nvSpPr>
              <p:spPr>
                <a:xfrm>
                  <a:off x="4747322" y="4891842"/>
                  <a:ext cx="202378" cy="484335"/>
                </a:xfrm>
                <a:custGeom>
                  <a:avLst/>
                  <a:gdLst>
                    <a:gd name="connsiteX0" fmla="*/ 15766 w 322773"/>
                    <a:gd name="connsiteY0" fmla="*/ 39928 h 267495"/>
                    <a:gd name="connsiteX1" fmla="*/ 15766 w 322773"/>
                    <a:gd name="connsiteY1" fmla="*/ 39928 h 267495"/>
                    <a:gd name="connsiteX2" fmla="*/ 20529 w 322773"/>
                    <a:gd name="connsiteY2" fmla="*/ 249478 h 267495"/>
                    <a:gd name="connsiteX3" fmla="*/ 182454 w 322773"/>
                    <a:gd name="connsiteY3" fmla="*/ 244715 h 267495"/>
                    <a:gd name="connsiteX4" fmla="*/ 220554 w 322773"/>
                    <a:gd name="connsiteY4" fmla="*/ 235190 h 267495"/>
                    <a:gd name="connsiteX5" fmla="*/ 253891 w 322773"/>
                    <a:gd name="connsiteY5" fmla="*/ 225665 h 267495"/>
                    <a:gd name="connsiteX6" fmla="*/ 268179 w 322773"/>
                    <a:gd name="connsiteY6" fmla="*/ 216140 h 267495"/>
                    <a:gd name="connsiteX7" fmla="*/ 282466 w 322773"/>
                    <a:gd name="connsiteY7" fmla="*/ 187565 h 267495"/>
                    <a:gd name="connsiteX8" fmla="*/ 296754 w 322773"/>
                    <a:gd name="connsiteY8" fmla="*/ 158990 h 267495"/>
                    <a:gd name="connsiteX9" fmla="*/ 306279 w 322773"/>
                    <a:gd name="connsiteY9" fmla="*/ 130415 h 267495"/>
                    <a:gd name="connsiteX10" fmla="*/ 311041 w 322773"/>
                    <a:gd name="connsiteY10" fmla="*/ 116128 h 267495"/>
                    <a:gd name="connsiteX11" fmla="*/ 315804 w 322773"/>
                    <a:gd name="connsiteY11" fmla="*/ 87553 h 267495"/>
                    <a:gd name="connsiteX12" fmla="*/ 311041 w 322773"/>
                    <a:gd name="connsiteY12" fmla="*/ 1828 h 267495"/>
                    <a:gd name="connsiteX13" fmla="*/ 134829 w 322773"/>
                    <a:gd name="connsiteY13" fmla="*/ 11353 h 267495"/>
                    <a:gd name="connsiteX14" fmla="*/ 91966 w 322773"/>
                    <a:gd name="connsiteY14" fmla="*/ 25640 h 267495"/>
                    <a:gd name="connsiteX15" fmla="*/ 72916 w 322773"/>
                    <a:gd name="connsiteY15" fmla="*/ 30403 h 267495"/>
                    <a:gd name="connsiteX16" fmla="*/ 15766 w 322773"/>
                    <a:gd name="connsiteY16" fmla="*/ 39928 h 267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22773" h="267495">
                      <a:moveTo>
                        <a:pt x="15766" y="39928"/>
                      </a:moveTo>
                      <a:lnTo>
                        <a:pt x="15766" y="39928"/>
                      </a:lnTo>
                      <a:cubicBezTo>
                        <a:pt x="17354" y="109778"/>
                        <a:pt x="-23577" y="195291"/>
                        <a:pt x="20529" y="249478"/>
                      </a:cubicBezTo>
                      <a:cubicBezTo>
                        <a:pt x="54617" y="291357"/>
                        <a:pt x="128527" y="247481"/>
                        <a:pt x="182454" y="244715"/>
                      </a:cubicBezTo>
                      <a:cubicBezTo>
                        <a:pt x="200161" y="243807"/>
                        <a:pt x="205427" y="239512"/>
                        <a:pt x="220554" y="235190"/>
                      </a:cubicBezTo>
                      <a:cubicBezTo>
                        <a:pt x="227683" y="233153"/>
                        <a:pt x="246273" y="229474"/>
                        <a:pt x="253891" y="225665"/>
                      </a:cubicBezTo>
                      <a:cubicBezTo>
                        <a:pt x="259011" y="223105"/>
                        <a:pt x="263416" y="219315"/>
                        <a:pt x="268179" y="216140"/>
                      </a:cubicBezTo>
                      <a:cubicBezTo>
                        <a:pt x="280146" y="180237"/>
                        <a:pt x="264005" y="224486"/>
                        <a:pt x="282466" y="187565"/>
                      </a:cubicBezTo>
                      <a:cubicBezTo>
                        <a:pt x="302185" y="148129"/>
                        <a:pt x="269456" y="199939"/>
                        <a:pt x="296754" y="158990"/>
                      </a:cubicBezTo>
                      <a:lnTo>
                        <a:pt x="306279" y="130415"/>
                      </a:lnTo>
                      <a:cubicBezTo>
                        <a:pt x="307866" y="125653"/>
                        <a:pt x="310216" y="121080"/>
                        <a:pt x="311041" y="116128"/>
                      </a:cubicBezTo>
                      <a:lnTo>
                        <a:pt x="315804" y="87553"/>
                      </a:lnTo>
                      <a:cubicBezTo>
                        <a:pt x="314216" y="58978"/>
                        <a:pt x="335259" y="17077"/>
                        <a:pt x="311041" y="1828"/>
                      </a:cubicBezTo>
                      <a:cubicBezTo>
                        <a:pt x="300750" y="-4652"/>
                        <a:pt x="172718" y="7908"/>
                        <a:pt x="134829" y="11353"/>
                      </a:cubicBezTo>
                      <a:cubicBezTo>
                        <a:pt x="120541" y="16115"/>
                        <a:pt x="106577" y="21987"/>
                        <a:pt x="91966" y="25640"/>
                      </a:cubicBezTo>
                      <a:cubicBezTo>
                        <a:pt x="85616" y="27228"/>
                        <a:pt x="79185" y="28522"/>
                        <a:pt x="72916" y="30403"/>
                      </a:cubicBezTo>
                      <a:cubicBezTo>
                        <a:pt x="36147" y="41434"/>
                        <a:pt x="25291" y="38340"/>
                        <a:pt x="15766" y="39928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5" name="Connecteur droit avec flèche 24"/>
                <p:cNvCxnSpPr/>
                <p:nvPr/>
              </p:nvCxnSpPr>
              <p:spPr>
                <a:xfrm flipV="1">
                  <a:off x="1704975" y="4944841"/>
                  <a:ext cx="3409528" cy="189168"/>
                </a:xfrm>
                <a:prstGeom prst="straightConnector1">
                  <a:avLst/>
                </a:prstGeom>
                <a:ln w="57150">
                  <a:solidFill>
                    <a:srgbClr val="FFC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necteur droit avec flèche 144"/>
                <p:cNvCxnSpPr/>
                <p:nvPr/>
              </p:nvCxnSpPr>
              <p:spPr>
                <a:xfrm flipH="1">
                  <a:off x="3183248" y="4048722"/>
                  <a:ext cx="36000" cy="1998272"/>
                </a:xfrm>
                <a:prstGeom prst="straightConnector1">
                  <a:avLst/>
                </a:prstGeom>
                <a:ln w="57150">
                  <a:solidFill>
                    <a:srgbClr val="FFC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e 37"/>
              <p:cNvGrpSpPr>
                <a:grpSpLocks noChangeAspect="1"/>
              </p:cNvGrpSpPr>
              <p:nvPr/>
            </p:nvGrpSpPr>
            <p:grpSpPr>
              <a:xfrm>
                <a:off x="6829275" y="4484497"/>
                <a:ext cx="1764000" cy="1049712"/>
                <a:chOff x="-216642" y="1960513"/>
                <a:chExt cx="6656857" cy="3961348"/>
              </a:xfrm>
            </p:grpSpPr>
            <p:pic>
              <p:nvPicPr>
                <p:cNvPr id="34" name="Image 3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1877"/>
                <a:stretch/>
              </p:blipFill>
              <p:spPr>
                <a:xfrm>
                  <a:off x="-216642" y="1960513"/>
                  <a:ext cx="6656857" cy="3961348"/>
                </a:xfrm>
                <a:prstGeom prst="rect">
                  <a:avLst/>
                </a:prstGeom>
              </p:spPr>
            </p:pic>
            <p:sp>
              <p:nvSpPr>
                <p:cNvPr id="149" name="Forme libre 148"/>
                <p:cNvSpPr/>
                <p:nvPr/>
              </p:nvSpPr>
              <p:spPr>
                <a:xfrm>
                  <a:off x="842937" y="4071744"/>
                  <a:ext cx="842988" cy="1137892"/>
                </a:xfrm>
                <a:custGeom>
                  <a:avLst/>
                  <a:gdLst>
                    <a:gd name="connsiteX0" fmla="*/ 72872 w 215862"/>
                    <a:gd name="connsiteY0" fmla="*/ 1711 h 382711"/>
                    <a:gd name="connsiteX1" fmla="*/ 72872 w 215862"/>
                    <a:gd name="connsiteY1" fmla="*/ 1711 h 382711"/>
                    <a:gd name="connsiteX2" fmla="*/ 6197 w 215862"/>
                    <a:gd name="connsiteY2" fmla="*/ 49336 h 382711"/>
                    <a:gd name="connsiteX3" fmla="*/ 15722 w 215862"/>
                    <a:gd name="connsiteY3" fmla="*/ 277936 h 382711"/>
                    <a:gd name="connsiteX4" fmla="*/ 34772 w 215862"/>
                    <a:gd name="connsiteY4" fmla="*/ 335086 h 382711"/>
                    <a:gd name="connsiteX5" fmla="*/ 53822 w 215862"/>
                    <a:gd name="connsiteY5" fmla="*/ 363661 h 382711"/>
                    <a:gd name="connsiteX6" fmla="*/ 82397 w 215862"/>
                    <a:gd name="connsiteY6" fmla="*/ 382711 h 382711"/>
                    <a:gd name="connsiteX7" fmla="*/ 168122 w 215862"/>
                    <a:gd name="connsiteY7" fmla="*/ 363661 h 382711"/>
                    <a:gd name="connsiteX8" fmla="*/ 196697 w 215862"/>
                    <a:gd name="connsiteY8" fmla="*/ 344611 h 382711"/>
                    <a:gd name="connsiteX9" fmla="*/ 215747 w 215862"/>
                    <a:gd name="connsiteY9" fmla="*/ 287461 h 382711"/>
                    <a:gd name="connsiteX10" fmla="*/ 206222 w 215862"/>
                    <a:gd name="connsiteY10" fmla="*/ 163636 h 382711"/>
                    <a:gd name="connsiteX11" fmla="*/ 149072 w 215862"/>
                    <a:gd name="connsiteY11" fmla="*/ 49336 h 382711"/>
                    <a:gd name="connsiteX12" fmla="*/ 101447 w 215862"/>
                    <a:gd name="connsiteY12" fmla="*/ 1711 h 382711"/>
                    <a:gd name="connsiteX13" fmla="*/ 72872 w 215862"/>
                    <a:gd name="connsiteY13" fmla="*/ 1711 h 382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5862" h="382711">
                      <a:moveTo>
                        <a:pt x="72872" y="1711"/>
                      </a:moveTo>
                      <a:lnTo>
                        <a:pt x="72872" y="1711"/>
                      </a:lnTo>
                      <a:cubicBezTo>
                        <a:pt x="50647" y="17586"/>
                        <a:pt x="11731" y="22590"/>
                        <a:pt x="6197" y="49336"/>
                      </a:cubicBezTo>
                      <a:cubicBezTo>
                        <a:pt x="-9255" y="124020"/>
                        <a:pt x="8133" y="202048"/>
                        <a:pt x="15722" y="277936"/>
                      </a:cubicBezTo>
                      <a:cubicBezTo>
                        <a:pt x="17720" y="297917"/>
                        <a:pt x="23633" y="318378"/>
                        <a:pt x="34772" y="335086"/>
                      </a:cubicBezTo>
                      <a:cubicBezTo>
                        <a:pt x="41122" y="344611"/>
                        <a:pt x="45727" y="355566"/>
                        <a:pt x="53822" y="363661"/>
                      </a:cubicBezTo>
                      <a:cubicBezTo>
                        <a:pt x="61917" y="371756"/>
                        <a:pt x="72872" y="376361"/>
                        <a:pt x="82397" y="382711"/>
                      </a:cubicBezTo>
                      <a:cubicBezTo>
                        <a:pt x="104347" y="379053"/>
                        <a:pt x="144674" y="375385"/>
                        <a:pt x="168122" y="363661"/>
                      </a:cubicBezTo>
                      <a:cubicBezTo>
                        <a:pt x="178361" y="358541"/>
                        <a:pt x="187172" y="350961"/>
                        <a:pt x="196697" y="344611"/>
                      </a:cubicBezTo>
                      <a:cubicBezTo>
                        <a:pt x="203047" y="325561"/>
                        <a:pt x="217287" y="307482"/>
                        <a:pt x="215747" y="287461"/>
                      </a:cubicBezTo>
                      <a:cubicBezTo>
                        <a:pt x="212572" y="246186"/>
                        <a:pt x="212678" y="204526"/>
                        <a:pt x="206222" y="163636"/>
                      </a:cubicBezTo>
                      <a:cubicBezTo>
                        <a:pt x="198063" y="111962"/>
                        <a:pt x="177638" y="92185"/>
                        <a:pt x="149072" y="49336"/>
                      </a:cubicBezTo>
                      <a:cubicBezTo>
                        <a:pt x="136372" y="30286"/>
                        <a:pt x="126847" y="8061"/>
                        <a:pt x="101447" y="1711"/>
                      </a:cubicBezTo>
                      <a:cubicBezTo>
                        <a:pt x="86046" y="-2139"/>
                        <a:pt x="77634" y="1711"/>
                        <a:pt x="72872" y="1711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  <a:alpha val="65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Forme libre 149"/>
                <p:cNvSpPr/>
                <p:nvPr/>
              </p:nvSpPr>
              <p:spPr>
                <a:xfrm>
                  <a:off x="3154063" y="4401532"/>
                  <a:ext cx="1003353" cy="1309894"/>
                </a:xfrm>
                <a:custGeom>
                  <a:avLst/>
                  <a:gdLst>
                    <a:gd name="connsiteX0" fmla="*/ 72872 w 215862"/>
                    <a:gd name="connsiteY0" fmla="*/ 1711 h 382711"/>
                    <a:gd name="connsiteX1" fmla="*/ 72872 w 215862"/>
                    <a:gd name="connsiteY1" fmla="*/ 1711 h 382711"/>
                    <a:gd name="connsiteX2" fmla="*/ 6197 w 215862"/>
                    <a:gd name="connsiteY2" fmla="*/ 49336 h 382711"/>
                    <a:gd name="connsiteX3" fmla="*/ 15722 w 215862"/>
                    <a:gd name="connsiteY3" fmla="*/ 277936 h 382711"/>
                    <a:gd name="connsiteX4" fmla="*/ 34772 w 215862"/>
                    <a:gd name="connsiteY4" fmla="*/ 335086 h 382711"/>
                    <a:gd name="connsiteX5" fmla="*/ 53822 w 215862"/>
                    <a:gd name="connsiteY5" fmla="*/ 363661 h 382711"/>
                    <a:gd name="connsiteX6" fmla="*/ 82397 w 215862"/>
                    <a:gd name="connsiteY6" fmla="*/ 382711 h 382711"/>
                    <a:gd name="connsiteX7" fmla="*/ 168122 w 215862"/>
                    <a:gd name="connsiteY7" fmla="*/ 363661 h 382711"/>
                    <a:gd name="connsiteX8" fmla="*/ 196697 w 215862"/>
                    <a:gd name="connsiteY8" fmla="*/ 344611 h 382711"/>
                    <a:gd name="connsiteX9" fmla="*/ 215747 w 215862"/>
                    <a:gd name="connsiteY9" fmla="*/ 287461 h 382711"/>
                    <a:gd name="connsiteX10" fmla="*/ 206222 w 215862"/>
                    <a:gd name="connsiteY10" fmla="*/ 163636 h 382711"/>
                    <a:gd name="connsiteX11" fmla="*/ 149072 w 215862"/>
                    <a:gd name="connsiteY11" fmla="*/ 49336 h 382711"/>
                    <a:gd name="connsiteX12" fmla="*/ 101447 w 215862"/>
                    <a:gd name="connsiteY12" fmla="*/ 1711 h 382711"/>
                    <a:gd name="connsiteX13" fmla="*/ 72872 w 215862"/>
                    <a:gd name="connsiteY13" fmla="*/ 1711 h 382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5862" h="382711">
                      <a:moveTo>
                        <a:pt x="72872" y="1711"/>
                      </a:moveTo>
                      <a:lnTo>
                        <a:pt x="72872" y="1711"/>
                      </a:lnTo>
                      <a:cubicBezTo>
                        <a:pt x="50647" y="17586"/>
                        <a:pt x="11731" y="22590"/>
                        <a:pt x="6197" y="49336"/>
                      </a:cubicBezTo>
                      <a:cubicBezTo>
                        <a:pt x="-9255" y="124020"/>
                        <a:pt x="8133" y="202048"/>
                        <a:pt x="15722" y="277936"/>
                      </a:cubicBezTo>
                      <a:cubicBezTo>
                        <a:pt x="17720" y="297917"/>
                        <a:pt x="23633" y="318378"/>
                        <a:pt x="34772" y="335086"/>
                      </a:cubicBezTo>
                      <a:cubicBezTo>
                        <a:pt x="41122" y="344611"/>
                        <a:pt x="45727" y="355566"/>
                        <a:pt x="53822" y="363661"/>
                      </a:cubicBezTo>
                      <a:cubicBezTo>
                        <a:pt x="61917" y="371756"/>
                        <a:pt x="72872" y="376361"/>
                        <a:pt x="82397" y="382711"/>
                      </a:cubicBezTo>
                      <a:cubicBezTo>
                        <a:pt x="104347" y="379053"/>
                        <a:pt x="144674" y="375385"/>
                        <a:pt x="168122" y="363661"/>
                      </a:cubicBezTo>
                      <a:cubicBezTo>
                        <a:pt x="178361" y="358541"/>
                        <a:pt x="187172" y="350961"/>
                        <a:pt x="196697" y="344611"/>
                      </a:cubicBezTo>
                      <a:cubicBezTo>
                        <a:pt x="203047" y="325561"/>
                        <a:pt x="217287" y="307482"/>
                        <a:pt x="215747" y="287461"/>
                      </a:cubicBezTo>
                      <a:cubicBezTo>
                        <a:pt x="212572" y="246186"/>
                        <a:pt x="212678" y="204526"/>
                        <a:pt x="206222" y="163636"/>
                      </a:cubicBezTo>
                      <a:cubicBezTo>
                        <a:pt x="198063" y="111962"/>
                        <a:pt x="177638" y="92185"/>
                        <a:pt x="149072" y="49336"/>
                      </a:cubicBezTo>
                      <a:cubicBezTo>
                        <a:pt x="136372" y="30286"/>
                        <a:pt x="126847" y="8061"/>
                        <a:pt x="101447" y="1711"/>
                      </a:cubicBezTo>
                      <a:cubicBezTo>
                        <a:pt x="86046" y="-2139"/>
                        <a:pt x="77634" y="1711"/>
                        <a:pt x="72872" y="1711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  <a:alpha val="65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Forme libre 34"/>
                <p:cNvSpPr/>
                <p:nvPr/>
              </p:nvSpPr>
              <p:spPr>
                <a:xfrm>
                  <a:off x="2793642" y="2622989"/>
                  <a:ext cx="1968858" cy="888422"/>
                </a:xfrm>
                <a:custGeom>
                  <a:avLst/>
                  <a:gdLst>
                    <a:gd name="connsiteX0" fmla="*/ 0 w 1866900"/>
                    <a:gd name="connsiteY0" fmla="*/ 62906 h 853481"/>
                    <a:gd name="connsiteX1" fmla="*/ 0 w 1866900"/>
                    <a:gd name="connsiteY1" fmla="*/ 62906 h 853481"/>
                    <a:gd name="connsiteX2" fmla="*/ 9525 w 1866900"/>
                    <a:gd name="connsiteY2" fmla="*/ 158156 h 853481"/>
                    <a:gd name="connsiteX3" fmla="*/ 66675 w 1866900"/>
                    <a:gd name="connsiteY3" fmla="*/ 234356 h 853481"/>
                    <a:gd name="connsiteX4" fmla="*/ 104775 w 1866900"/>
                    <a:gd name="connsiteY4" fmla="*/ 301031 h 853481"/>
                    <a:gd name="connsiteX5" fmla="*/ 190500 w 1866900"/>
                    <a:gd name="connsiteY5" fmla="*/ 405806 h 853481"/>
                    <a:gd name="connsiteX6" fmla="*/ 238125 w 1866900"/>
                    <a:gd name="connsiteY6" fmla="*/ 462956 h 853481"/>
                    <a:gd name="connsiteX7" fmla="*/ 257175 w 1866900"/>
                    <a:gd name="connsiteY7" fmla="*/ 491531 h 853481"/>
                    <a:gd name="connsiteX8" fmla="*/ 295275 w 1866900"/>
                    <a:gd name="connsiteY8" fmla="*/ 529631 h 853481"/>
                    <a:gd name="connsiteX9" fmla="*/ 323850 w 1866900"/>
                    <a:gd name="connsiteY9" fmla="*/ 567731 h 853481"/>
                    <a:gd name="connsiteX10" fmla="*/ 352425 w 1866900"/>
                    <a:gd name="connsiteY10" fmla="*/ 586781 h 853481"/>
                    <a:gd name="connsiteX11" fmla="*/ 381000 w 1866900"/>
                    <a:gd name="connsiteY11" fmla="*/ 615356 h 853481"/>
                    <a:gd name="connsiteX12" fmla="*/ 409575 w 1866900"/>
                    <a:gd name="connsiteY12" fmla="*/ 634406 h 853481"/>
                    <a:gd name="connsiteX13" fmla="*/ 438150 w 1866900"/>
                    <a:gd name="connsiteY13" fmla="*/ 662981 h 853481"/>
                    <a:gd name="connsiteX14" fmla="*/ 476250 w 1866900"/>
                    <a:gd name="connsiteY14" fmla="*/ 682031 h 853481"/>
                    <a:gd name="connsiteX15" fmla="*/ 504825 w 1866900"/>
                    <a:gd name="connsiteY15" fmla="*/ 710606 h 853481"/>
                    <a:gd name="connsiteX16" fmla="*/ 533400 w 1866900"/>
                    <a:gd name="connsiteY16" fmla="*/ 729656 h 853481"/>
                    <a:gd name="connsiteX17" fmla="*/ 590550 w 1866900"/>
                    <a:gd name="connsiteY17" fmla="*/ 767756 h 853481"/>
                    <a:gd name="connsiteX18" fmla="*/ 657225 w 1866900"/>
                    <a:gd name="connsiteY18" fmla="*/ 853481 h 853481"/>
                    <a:gd name="connsiteX19" fmla="*/ 790575 w 1866900"/>
                    <a:gd name="connsiteY19" fmla="*/ 834431 h 853481"/>
                    <a:gd name="connsiteX20" fmla="*/ 866775 w 1866900"/>
                    <a:gd name="connsiteY20" fmla="*/ 824906 h 853481"/>
                    <a:gd name="connsiteX21" fmla="*/ 904875 w 1866900"/>
                    <a:gd name="connsiteY21" fmla="*/ 815381 h 853481"/>
                    <a:gd name="connsiteX22" fmla="*/ 1152525 w 1866900"/>
                    <a:gd name="connsiteY22" fmla="*/ 805856 h 853481"/>
                    <a:gd name="connsiteX23" fmla="*/ 1276350 w 1866900"/>
                    <a:gd name="connsiteY23" fmla="*/ 786806 h 853481"/>
                    <a:gd name="connsiteX24" fmla="*/ 1457325 w 1866900"/>
                    <a:gd name="connsiteY24" fmla="*/ 777281 h 853481"/>
                    <a:gd name="connsiteX25" fmla="*/ 1524000 w 1866900"/>
                    <a:gd name="connsiteY25" fmla="*/ 767756 h 853481"/>
                    <a:gd name="connsiteX26" fmla="*/ 1562100 w 1866900"/>
                    <a:gd name="connsiteY26" fmla="*/ 758231 h 853481"/>
                    <a:gd name="connsiteX27" fmla="*/ 1666875 w 1866900"/>
                    <a:gd name="connsiteY27" fmla="*/ 748706 h 853481"/>
                    <a:gd name="connsiteX28" fmla="*/ 1724025 w 1866900"/>
                    <a:gd name="connsiteY28" fmla="*/ 739181 h 853481"/>
                    <a:gd name="connsiteX29" fmla="*/ 1781175 w 1866900"/>
                    <a:gd name="connsiteY29" fmla="*/ 720131 h 853481"/>
                    <a:gd name="connsiteX30" fmla="*/ 1828800 w 1866900"/>
                    <a:gd name="connsiteY30" fmla="*/ 653456 h 853481"/>
                    <a:gd name="connsiteX31" fmla="*/ 1866900 w 1866900"/>
                    <a:gd name="connsiteY31" fmla="*/ 596306 h 853481"/>
                    <a:gd name="connsiteX32" fmla="*/ 1838325 w 1866900"/>
                    <a:gd name="connsiteY32" fmla="*/ 539156 h 853481"/>
                    <a:gd name="connsiteX33" fmla="*/ 1781175 w 1866900"/>
                    <a:gd name="connsiteY33" fmla="*/ 510581 h 853481"/>
                    <a:gd name="connsiteX34" fmla="*/ 1752600 w 1866900"/>
                    <a:gd name="connsiteY34" fmla="*/ 491531 h 853481"/>
                    <a:gd name="connsiteX35" fmla="*/ 1676400 w 1866900"/>
                    <a:gd name="connsiteY35" fmla="*/ 462956 h 853481"/>
                    <a:gd name="connsiteX36" fmla="*/ 1609725 w 1866900"/>
                    <a:gd name="connsiteY36" fmla="*/ 424856 h 853481"/>
                    <a:gd name="connsiteX37" fmla="*/ 1543050 w 1866900"/>
                    <a:gd name="connsiteY37" fmla="*/ 396281 h 853481"/>
                    <a:gd name="connsiteX38" fmla="*/ 1476375 w 1866900"/>
                    <a:gd name="connsiteY38" fmla="*/ 348656 h 853481"/>
                    <a:gd name="connsiteX39" fmla="*/ 1447800 w 1866900"/>
                    <a:gd name="connsiteY39" fmla="*/ 339131 h 853481"/>
                    <a:gd name="connsiteX40" fmla="*/ 1381125 w 1866900"/>
                    <a:gd name="connsiteY40" fmla="*/ 291506 h 853481"/>
                    <a:gd name="connsiteX41" fmla="*/ 1295400 w 1866900"/>
                    <a:gd name="connsiteY41" fmla="*/ 243881 h 853481"/>
                    <a:gd name="connsiteX42" fmla="*/ 1238250 w 1866900"/>
                    <a:gd name="connsiteY42" fmla="*/ 196256 h 853481"/>
                    <a:gd name="connsiteX43" fmla="*/ 1209675 w 1866900"/>
                    <a:gd name="connsiteY43" fmla="*/ 186731 h 853481"/>
                    <a:gd name="connsiteX44" fmla="*/ 1123950 w 1866900"/>
                    <a:gd name="connsiteY44" fmla="*/ 129581 h 853481"/>
                    <a:gd name="connsiteX45" fmla="*/ 1095375 w 1866900"/>
                    <a:gd name="connsiteY45" fmla="*/ 110531 h 853481"/>
                    <a:gd name="connsiteX46" fmla="*/ 1066800 w 1866900"/>
                    <a:gd name="connsiteY46" fmla="*/ 101006 h 853481"/>
                    <a:gd name="connsiteX47" fmla="*/ 1009650 w 1866900"/>
                    <a:gd name="connsiteY47" fmla="*/ 62906 h 853481"/>
                    <a:gd name="connsiteX48" fmla="*/ 981075 w 1866900"/>
                    <a:gd name="connsiteY48" fmla="*/ 43856 h 853481"/>
                    <a:gd name="connsiteX49" fmla="*/ 942975 w 1866900"/>
                    <a:gd name="connsiteY49" fmla="*/ 34331 h 853481"/>
                    <a:gd name="connsiteX50" fmla="*/ 676275 w 1866900"/>
                    <a:gd name="connsiteY50" fmla="*/ 24806 h 853481"/>
                    <a:gd name="connsiteX51" fmla="*/ 571500 w 1866900"/>
                    <a:gd name="connsiteY51" fmla="*/ 34331 h 853481"/>
                    <a:gd name="connsiteX52" fmla="*/ 523875 w 1866900"/>
                    <a:gd name="connsiteY52" fmla="*/ 43856 h 853481"/>
                    <a:gd name="connsiteX53" fmla="*/ 428625 w 1866900"/>
                    <a:gd name="connsiteY53" fmla="*/ 62906 h 853481"/>
                    <a:gd name="connsiteX54" fmla="*/ 38100 w 1866900"/>
                    <a:gd name="connsiteY54" fmla="*/ 72431 h 853481"/>
                    <a:gd name="connsiteX55" fmla="*/ 0 w 1866900"/>
                    <a:gd name="connsiteY55" fmla="*/ 62906 h 853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1866900" h="853481">
                      <a:moveTo>
                        <a:pt x="0" y="62906"/>
                      </a:moveTo>
                      <a:lnTo>
                        <a:pt x="0" y="62906"/>
                      </a:lnTo>
                      <a:cubicBezTo>
                        <a:pt x="3175" y="94656"/>
                        <a:pt x="1303" y="127325"/>
                        <a:pt x="9525" y="158156"/>
                      </a:cubicBezTo>
                      <a:cubicBezTo>
                        <a:pt x="23738" y="211456"/>
                        <a:pt x="40501" y="196965"/>
                        <a:pt x="66675" y="234356"/>
                      </a:cubicBezTo>
                      <a:cubicBezTo>
                        <a:pt x="81354" y="255326"/>
                        <a:pt x="89788" y="280280"/>
                        <a:pt x="104775" y="301031"/>
                      </a:cubicBezTo>
                      <a:cubicBezTo>
                        <a:pt x="131195" y="337613"/>
                        <a:pt x="165469" y="368260"/>
                        <a:pt x="190500" y="405806"/>
                      </a:cubicBezTo>
                      <a:cubicBezTo>
                        <a:pt x="237798" y="476752"/>
                        <a:pt x="177009" y="389617"/>
                        <a:pt x="238125" y="462956"/>
                      </a:cubicBezTo>
                      <a:cubicBezTo>
                        <a:pt x="245454" y="471750"/>
                        <a:pt x="249725" y="482839"/>
                        <a:pt x="257175" y="491531"/>
                      </a:cubicBezTo>
                      <a:cubicBezTo>
                        <a:pt x="268864" y="505168"/>
                        <a:pt x="283448" y="516114"/>
                        <a:pt x="295275" y="529631"/>
                      </a:cubicBezTo>
                      <a:cubicBezTo>
                        <a:pt x="305729" y="541578"/>
                        <a:pt x="312625" y="556506"/>
                        <a:pt x="323850" y="567731"/>
                      </a:cubicBezTo>
                      <a:cubicBezTo>
                        <a:pt x="331945" y="575826"/>
                        <a:pt x="343631" y="579452"/>
                        <a:pt x="352425" y="586781"/>
                      </a:cubicBezTo>
                      <a:cubicBezTo>
                        <a:pt x="362773" y="595405"/>
                        <a:pt x="370652" y="606732"/>
                        <a:pt x="381000" y="615356"/>
                      </a:cubicBezTo>
                      <a:cubicBezTo>
                        <a:pt x="389794" y="622685"/>
                        <a:pt x="400781" y="627077"/>
                        <a:pt x="409575" y="634406"/>
                      </a:cubicBezTo>
                      <a:cubicBezTo>
                        <a:pt x="419923" y="643030"/>
                        <a:pt x="427189" y="655151"/>
                        <a:pt x="438150" y="662981"/>
                      </a:cubicBezTo>
                      <a:cubicBezTo>
                        <a:pt x="449704" y="671234"/>
                        <a:pt x="464696" y="673778"/>
                        <a:pt x="476250" y="682031"/>
                      </a:cubicBezTo>
                      <a:cubicBezTo>
                        <a:pt x="487211" y="689861"/>
                        <a:pt x="494477" y="701982"/>
                        <a:pt x="504825" y="710606"/>
                      </a:cubicBezTo>
                      <a:cubicBezTo>
                        <a:pt x="513619" y="717935"/>
                        <a:pt x="524606" y="722327"/>
                        <a:pt x="533400" y="729656"/>
                      </a:cubicBezTo>
                      <a:cubicBezTo>
                        <a:pt x="580966" y="769294"/>
                        <a:pt x="540332" y="751017"/>
                        <a:pt x="590550" y="767756"/>
                      </a:cubicBezTo>
                      <a:cubicBezTo>
                        <a:pt x="636122" y="836114"/>
                        <a:pt x="612461" y="808717"/>
                        <a:pt x="657225" y="853481"/>
                      </a:cubicBezTo>
                      <a:lnTo>
                        <a:pt x="790575" y="834431"/>
                      </a:lnTo>
                      <a:cubicBezTo>
                        <a:pt x="815975" y="831256"/>
                        <a:pt x="841526" y="829114"/>
                        <a:pt x="866775" y="824906"/>
                      </a:cubicBezTo>
                      <a:cubicBezTo>
                        <a:pt x="879688" y="822754"/>
                        <a:pt x="891813" y="816252"/>
                        <a:pt x="904875" y="815381"/>
                      </a:cubicBezTo>
                      <a:cubicBezTo>
                        <a:pt x="987303" y="809886"/>
                        <a:pt x="1069975" y="809031"/>
                        <a:pt x="1152525" y="805856"/>
                      </a:cubicBezTo>
                      <a:cubicBezTo>
                        <a:pt x="1177598" y="801677"/>
                        <a:pt x="1253588" y="788557"/>
                        <a:pt x="1276350" y="786806"/>
                      </a:cubicBezTo>
                      <a:cubicBezTo>
                        <a:pt x="1336581" y="782173"/>
                        <a:pt x="1397000" y="780456"/>
                        <a:pt x="1457325" y="777281"/>
                      </a:cubicBezTo>
                      <a:cubicBezTo>
                        <a:pt x="1479550" y="774106"/>
                        <a:pt x="1501911" y="771772"/>
                        <a:pt x="1524000" y="767756"/>
                      </a:cubicBezTo>
                      <a:cubicBezTo>
                        <a:pt x="1536880" y="765414"/>
                        <a:pt x="1549124" y="759961"/>
                        <a:pt x="1562100" y="758231"/>
                      </a:cubicBezTo>
                      <a:cubicBezTo>
                        <a:pt x="1596861" y="753596"/>
                        <a:pt x="1632046" y="752804"/>
                        <a:pt x="1666875" y="748706"/>
                      </a:cubicBezTo>
                      <a:cubicBezTo>
                        <a:pt x="1686055" y="746449"/>
                        <a:pt x="1705289" y="743865"/>
                        <a:pt x="1724025" y="739181"/>
                      </a:cubicBezTo>
                      <a:cubicBezTo>
                        <a:pt x="1743506" y="734311"/>
                        <a:pt x="1781175" y="720131"/>
                        <a:pt x="1781175" y="720131"/>
                      </a:cubicBezTo>
                      <a:cubicBezTo>
                        <a:pt x="1843109" y="627230"/>
                        <a:pt x="1746098" y="771601"/>
                        <a:pt x="1828800" y="653456"/>
                      </a:cubicBezTo>
                      <a:cubicBezTo>
                        <a:pt x="1841930" y="634699"/>
                        <a:pt x="1866900" y="596306"/>
                        <a:pt x="1866900" y="596306"/>
                      </a:cubicBezTo>
                      <a:cubicBezTo>
                        <a:pt x="1859153" y="573065"/>
                        <a:pt x="1856789" y="557620"/>
                        <a:pt x="1838325" y="539156"/>
                      </a:cubicBezTo>
                      <a:cubicBezTo>
                        <a:pt x="1811028" y="511859"/>
                        <a:pt x="1812163" y="526075"/>
                        <a:pt x="1781175" y="510581"/>
                      </a:cubicBezTo>
                      <a:cubicBezTo>
                        <a:pt x="1770936" y="505461"/>
                        <a:pt x="1762839" y="496651"/>
                        <a:pt x="1752600" y="491531"/>
                      </a:cubicBezTo>
                      <a:cubicBezTo>
                        <a:pt x="1673667" y="452064"/>
                        <a:pt x="1734106" y="487687"/>
                        <a:pt x="1676400" y="462956"/>
                      </a:cubicBezTo>
                      <a:cubicBezTo>
                        <a:pt x="1618833" y="438284"/>
                        <a:pt x="1657554" y="452187"/>
                        <a:pt x="1609725" y="424856"/>
                      </a:cubicBezTo>
                      <a:cubicBezTo>
                        <a:pt x="1576769" y="406024"/>
                        <a:pt x="1575108" y="406967"/>
                        <a:pt x="1543050" y="396281"/>
                      </a:cubicBezTo>
                      <a:cubicBezTo>
                        <a:pt x="1534421" y="389809"/>
                        <a:pt x="1490303" y="355620"/>
                        <a:pt x="1476375" y="348656"/>
                      </a:cubicBezTo>
                      <a:cubicBezTo>
                        <a:pt x="1467395" y="344166"/>
                        <a:pt x="1456780" y="343621"/>
                        <a:pt x="1447800" y="339131"/>
                      </a:cubicBezTo>
                      <a:cubicBezTo>
                        <a:pt x="1432316" y="331389"/>
                        <a:pt x="1391911" y="299056"/>
                        <a:pt x="1381125" y="291506"/>
                      </a:cubicBezTo>
                      <a:cubicBezTo>
                        <a:pt x="1230962" y="186392"/>
                        <a:pt x="1382821" y="287591"/>
                        <a:pt x="1295400" y="243881"/>
                      </a:cubicBezTo>
                      <a:cubicBezTo>
                        <a:pt x="1233074" y="212718"/>
                        <a:pt x="1301447" y="238387"/>
                        <a:pt x="1238250" y="196256"/>
                      </a:cubicBezTo>
                      <a:cubicBezTo>
                        <a:pt x="1229896" y="190687"/>
                        <a:pt x="1218452" y="191607"/>
                        <a:pt x="1209675" y="186731"/>
                      </a:cubicBezTo>
                      <a:lnTo>
                        <a:pt x="1123950" y="129581"/>
                      </a:lnTo>
                      <a:cubicBezTo>
                        <a:pt x="1114425" y="123231"/>
                        <a:pt x="1106235" y="114151"/>
                        <a:pt x="1095375" y="110531"/>
                      </a:cubicBezTo>
                      <a:cubicBezTo>
                        <a:pt x="1085850" y="107356"/>
                        <a:pt x="1075577" y="105882"/>
                        <a:pt x="1066800" y="101006"/>
                      </a:cubicBezTo>
                      <a:cubicBezTo>
                        <a:pt x="1046786" y="89887"/>
                        <a:pt x="1028700" y="75606"/>
                        <a:pt x="1009650" y="62906"/>
                      </a:cubicBezTo>
                      <a:cubicBezTo>
                        <a:pt x="1000125" y="56556"/>
                        <a:pt x="992181" y="46632"/>
                        <a:pt x="981075" y="43856"/>
                      </a:cubicBezTo>
                      <a:lnTo>
                        <a:pt x="942975" y="34331"/>
                      </a:lnTo>
                      <a:cubicBezTo>
                        <a:pt x="849078" y="-28267"/>
                        <a:pt x="920463" y="11240"/>
                        <a:pt x="676275" y="24806"/>
                      </a:cubicBezTo>
                      <a:cubicBezTo>
                        <a:pt x="641260" y="26751"/>
                        <a:pt x="606425" y="31156"/>
                        <a:pt x="571500" y="34331"/>
                      </a:cubicBezTo>
                      <a:cubicBezTo>
                        <a:pt x="555625" y="37506"/>
                        <a:pt x="539679" y="40344"/>
                        <a:pt x="523875" y="43856"/>
                      </a:cubicBezTo>
                      <a:cubicBezTo>
                        <a:pt x="491058" y="51149"/>
                        <a:pt x="463253" y="61432"/>
                        <a:pt x="428625" y="62906"/>
                      </a:cubicBezTo>
                      <a:cubicBezTo>
                        <a:pt x="298529" y="68442"/>
                        <a:pt x="168275" y="69256"/>
                        <a:pt x="38100" y="72431"/>
                      </a:cubicBezTo>
                      <a:lnTo>
                        <a:pt x="0" y="62906"/>
                      </a:ln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Forme libre 151"/>
                <p:cNvSpPr/>
                <p:nvPr/>
              </p:nvSpPr>
              <p:spPr>
                <a:xfrm>
                  <a:off x="1711727" y="2693216"/>
                  <a:ext cx="1552574" cy="885277"/>
                </a:xfrm>
                <a:custGeom>
                  <a:avLst/>
                  <a:gdLst>
                    <a:gd name="connsiteX0" fmla="*/ 276489 w 276489"/>
                    <a:gd name="connsiteY0" fmla="*/ 285750 h 285750"/>
                    <a:gd name="connsiteX1" fmla="*/ 276489 w 276489"/>
                    <a:gd name="connsiteY1" fmla="*/ 285750 h 285750"/>
                    <a:gd name="connsiteX2" fmla="*/ 162189 w 276489"/>
                    <a:gd name="connsiteY2" fmla="*/ 47625 h 285750"/>
                    <a:gd name="connsiteX3" fmla="*/ 152664 w 276489"/>
                    <a:gd name="connsiteY3" fmla="*/ 19050 h 285750"/>
                    <a:gd name="connsiteX4" fmla="*/ 114564 w 276489"/>
                    <a:gd name="connsiteY4" fmla="*/ 9525 h 285750"/>
                    <a:gd name="connsiteX5" fmla="*/ 85989 w 276489"/>
                    <a:gd name="connsiteY5" fmla="*/ 0 h 285750"/>
                    <a:gd name="connsiteX6" fmla="*/ 57414 w 276489"/>
                    <a:gd name="connsiteY6" fmla="*/ 9525 h 285750"/>
                    <a:gd name="connsiteX7" fmla="*/ 47889 w 276489"/>
                    <a:gd name="connsiteY7" fmla="*/ 38100 h 285750"/>
                    <a:gd name="connsiteX8" fmla="*/ 28839 w 276489"/>
                    <a:gd name="connsiteY8" fmla="*/ 76200 h 285750"/>
                    <a:gd name="connsiteX9" fmla="*/ 19314 w 276489"/>
                    <a:gd name="connsiteY9" fmla="*/ 219075 h 285750"/>
                    <a:gd name="connsiteX10" fmla="*/ 264 w 276489"/>
                    <a:gd name="connsiteY10" fmla="*/ 247650 h 285750"/>
                    <a:gd name="connsiteX11" fmla="*/ 28839 w 276489"/>
                    <a:gd name="connsiteY11" fmla="*/ 257175 h 285750"/>
                    <a:gd name="connsiteX12" fmla="*/ 162189 w 276489"/>
                    <a:gd name="connsiteY12" fmla="*/ 266700 h 285750"/>
                    <a:gd name="connsiteX13" fmla="*/ 276489 w 276489"/>
                    <a:gd name="connsiteY13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76489" h="285750">
                      <a:moveTo>
                        <a:pt x="276489" y="285750"/>
                      </a:moveTo>
                      <a:lnTo>
                        <a:pt x="276489" y="285750"/>
                      </a:lnTo>
                      <a:cubicBezTo>
                        <a:pt x="238389" y="206375"/>
                        <a:pt x="199266" y="127483"/>
                        <a:pt x="162189" y="47625"/>
                      </a:cubicBezTo>
                      <a:cubicBezTo>
                        <a:pt x="157961" y="38518"/>
                        <a:pt x="160504" y="25322"/>
                        <a:pt x="152664" y="19050"/>
                      </a:cubicBezTo>
                      <a:cubicBezTo>
                        <a:pt x="142442" y="10872"/>
                        <a:pt x="127151" y="13121"/>
                        <a:pt x="114564" y="9525"/>
                      </a:cubicBezTo>
                      <a:cubicBezTo>
                        <a:pt x="104910" y="6767"/>
                        <a:pt x="95514" y="3175"/>
                        <a:pt x="85989" y="0"/>
                      </a:cubicBezTo>
                      <a:cubicBezTo>
                        <a:pt x="76464" y="3175"/>
                        <a:pt x="64514" y="2425"/>
                        <a:pt x="57414" y="9525"/>
                      </a:cubicBezTo>
                      <a:cubicBezTo>
                        <a:pt x="50314" y="16625"/>
                        <a:pt x="51844" y="28872"/>
                        <a:pt x="47889" y="38100"/>
                      </a:cubicBezTo>
                      <a:cubicBezTo>
                        <a:pt x="42296" y="51151"/>
                        <a:pt x="35189" y="63500"/>
                        <a:pt x="28839" y="76200"/>
                      </a:cubicBezTo>
                      <a:cubicBezTo>
                        <a:pt x="25664" y="123825"/>
                        <a:pt x="27161" y="171994"/>
                        <a:pt x="19314" y="219075"/>
                      </a:cubicBezTo>
                      <a:cubicBezTo>
                        <a:pt x="17432" y="230367"/>
                        <a:pt x="-2512" y="236544"/>
                        <a:pt x="264" y="247650"/>
                      </a:cubicBezTo>
                      <a:cubicBezTo>
                        <a:pt x="2699" y="257390"/>
                        <a:pt x="18868" y="256002"/>
                        <a:pt x="28839" y="257175"/>
                      </a:cubicBezTo>
                      <a:cubicBezTo>
                        <a:pt x="73097" y="262382"/>
                        <a:pt x="117739" y="263525"/>
                        <a:pt x="162189" y="266700"/>
                      </a:cubicBezTo>
                      <a:cubicBezTo>
                        <a:pt x="221850" y="281615"/>
                        <a:pt x="257439" y="282575"/>
                        <a:pt x="276489" y="285750"/>
                      </a:cubicBezTo>
                      <a:close/>
                    </a:path>
                  </a:pathLst>
                </a:custGeom>
                <a:solidFill>
                  <a:srgbClr val="00B0F0">
                    <a:alpha val="51000"/>
                  </a:srgbClr>
                </a:solidFill>
                <a:ln w="28575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3" name="Connecteur droit avec flèche 152"/>
                <p:cNvCxnSpPr/>
                <p:nvPr/>
              </p:nvCxnSpPr>
              <p:spPr>
                <a:xfrm>
                  <a:off x="2210602" y="2630119"/>
                  <a:ext cx="6060" cy="2273679"/>
                </a:xfrm>
                <a:prstGeom prst="straightConnector1">
                  <a:avLst/>
                </a:prstGeom>
                <a:ln w="57150">
                  <a:solidFill>
                    <a:srgbClr val="FFC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Connecteur droit avec flèche 153"/>
                <p:cNvCxnSpPr/>
                <p:nvPr/>
              </p:nvCxnSpPr>
              <p:spPr>
                <a:xfrm>
                  <a:off x="1006099" y="3755473"/>
                  <a:ext cx="3584951" cy="646059"/>
                </a:xfrm>
                <a:prstGeom prst="straightConnector1">
                  <a:avLst/>
                </a:prstGeom>
                <a:ln w="57150">
                  <a:solidFill>
                    <a:srgbClr val="FFC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56" name="Connecteur droit 155"/>
            <p:cNvCxnSpPr>
              <a:stCxn id="34" idx="3"/>
              <a:endCxn id="76" idx="2"/>
            </p:cNvCxnSpPr>
            <p:nvPr/>
          </p:nvCxnSpPr>
          <p:spPr>
            <a:xfrm flipV="1">
              <a:off x="8471021" y="4950975"/>
              <a:ext cx="679590" cy="1165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Connecteur droit 156"/>
            <p:cNvCxnSpPr>
              <a:stCxn id="34" idx="3"/>
              <a:endCxn id="77" idx="2"/>
            </p:cNvCxnSpPr>
            <p:nvPr/>
          </p:nvCxnSpPr>
          <p:spPr>
            <a:xfrm>
              <a:off x="8471021" y="4962630"/>
              <a:ext cx="679590" cy="36388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Connecteur droit 157"/>
            <p:cNvCxnSpPr>
              <a:stCxn id="34" idx="3"/>
              <a:endCxn id="78" idx="2"/>
            </p:cNvCxnSpPr>
            <p:nvPr/>
          </p:nvCxnSpPr>
          <p:spPr>
            <a:xfrm>
              <a:off x="8471021" y="4962630"/>
              <a:ext cx="679590" cy="73942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onnecteur droit 158"/>
            <p:cNvCxnSpPr>
              <a:stCxn id="34" idx="3"/>
              <a:endCxn id="79" idx="2"/>
            </p:cNvCxnSpPr>
            <p:nvPr/>
          </p:nvCxnSpPr>
          <p:spPr>
            <a:xfrm>
              <a:off x="8471021" y="4962630"/>
              <a:ext cx="679590" cy="1114958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4" name="Groupe 213"/>
            <p:cNvGrpSpPr>
              <a:grpSpLocks noChangeAspect="1"/>
            </p:cNvGrpSpPr>
            <p:nvPr/>
          </p:nvGrpSpPr>
          <p:grpSpPr>
            <a:xfrm>
              <a:off x="3746280" y="4857201"/>
              <a:ext cx="1538169" cy="1378058"/>
              <a:chOff x="4235824" y="4186412"/>
              <a:chExt cx="1251751" cy="1121450"/>
            </a:xfrm>
          </p:grpSpPr>
          <p:grpSp>
            <p:nvGrpSpPr>
              <p:cNvPr id="166" name="Groupe 165"/>
              <p:cNvGrpSpPr/>
              <p:nvPr/>
            </p:nvGrpSpPr>
            <p:grpSpPr>
              <a:xfrm>
                <a:off x="4235824" y="4186412"/>
                <a:ext cx="192269" cy="1121450"/>
                <a:chOff x="5760720" y="4876800"/>
                <a:chExt cx="540000" cy="3149664"/>
              </a:xfrm>
            </p:grpSpPr>
            <p:sp>
              <p:nvSpPr>
                <p:cNvPr id="167" name="Ellipse 166"/>
                <p:cNvSpPr>
                  <a:spLocks noChangeAspect="1"/>
                </p:cNvSpPr>
                <p:nvPr/>
              </p:nvSpPr>
              <p:spPr>
                <a:xfrm>
                  <a:off x="5760720" y="4876800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Ellipse 167"/>
                <p:cNvSpPr>
                  <a:spLocks noChangeAspect="1"/>
                </p:cNvSpPr>
                <p:nvPr/>
              </p:nvSpPr>
              <p:spPr>
                <a:xfrm>
                  <a:off x="5760720" y="574668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Ellipse 168"/>
                <p:cNvSpPr>
                  <a:spLocks noChangeAspect="1"/>
                </p:cNvSpPr>
                <p:nvPr/>
              </p:nvSpPr>
              <p:spPr>
                <a:xfrm>
                  <a:off x="5760720" y="6616576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Ellipse 169"/>
                <p:cNvSpPr>
                  <a:spLocks noChangeAspect="1"/>
                </p:cNvSpPr>
                <p:nvPr/>
              </p:nvSpPr>
              <p:spPr>
                <a:xfrm>
                  <a:off x="5760720" y="748646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1" name="Groupe 170"/>
              <p:cNvGrpSpPr/>
              <p:nvPr/>
            </p:nvGrpSpPr>
            <p:grpSpPr>
              <a:xfrm>
                <a:off x="4763555" y="4186412"/>
                <a:ext cx="192269" cy="1121450"/>
                <a:chOff x="5760720" y="4876800"/>
                <a:chExt cx="540000" cy="3149664"/>
              </a:xfrm>
            </p:grpSpPr>
            <p:sp>
              <p:nvSpPr>
                <p:cNvPr id="172" name="Ellipse 171"/>
                <p:cNvSpPr>
                  <a:spLocks noChangeAspect="1"/>
                </p:cNvSpPr>
                <p:nvPr/>
              </p:nvSpPr>
              <p:spPr>
                <a:xfrm>
                  <a:off x="5760720" y="4876800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Ellipse 172"/>
                <p:cNvSpPr>
                  <a:spLocks noChangeAspect="1"/>
                </p:cNvSpPr>
                <p:nvPr/>
              </p:nvSpPr>
              <p:spPr>
                <a:xfrm>
                  <a:off x="5760720" y="574668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Ellipse 173"/>
                <p:cNvSpPr>
                  <a:spLocks noChangeAspect="1"/>
                </p:cNvSpPr>
                <p:nvPr/>
              </p:nvSpPr>
              <p:spPr>
                <a:xfrm>
                  <a:off x="5760720" y="6616576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Ellipse 174"/>
                <p:cNvSpPr>
                  <a:spLocks noChangeAspect="1"/>
                </p:cNvSpPr>
                <p:nvPr/>
              </p:nvSpPr>
              <p:spPr>
                <a:xfrm>
                  <a:off x="5760720" y="748646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76" name="Connecteur droit 175"/>
              <p:cNvCxnSpPr>
                <a:stCxn id="167" idx="6"/>
                <a:endCxn id="172" idx="2"/>
              </p:cNvCxnSpPr>
              <p:nvPr/>
            </p:nvCxnSpPr>
            <p:spPr>
              <a:xfrm>
                <a:off x="4428093" y="4282546"/>
                <a:ext cx="335461" cy="0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Connecteur droit 176"/>
              <p:cNvCxnSpPr>
                <a:stCxn id="167" idx="6"/>
                <a:endCxn id="173" idx="2"/>
              </p:cNvCxnSpPr>
              <p:nvPr/>
            </p:nvCxnSpPr>
            <p:spPr>
              <a:xfrm>
                <a:off x="4428093" y="4282546"/>
                <a:ext cx="335461" cy="309727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Connecteur droit 177"/>
              <p:cNvCxnSpPr>
                <a:stCxn id="167" idx="6"/>
                <a:endCxn id="174" idx="2"/>
              </p:cNvCxnSpPr>
              <p:nvPr/>
            </p:nvCxnSpPr>
            <p:spPr>
              <a:xfrm>
                <a:off x="4428093" y="4282546"/>
                <a:ext cx="335461" cy="619454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Connecteur droit 178"/>
              <p:cNvCxnSpPr>
                <a:stCxn id="167" idx="6"/>
                <a:endCxn id="175" idx="2"/>
              </p:cNvCxnSpPr>
              <p:nvPr/>
            </p:nvCxnSpPr>
            <p:spPr>
              <a:xfrm>
                <a:off x="4428093" y="4282546"/>
                <a:ext cx="335461" cy="929181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Connecteur droit 179"/>
              <p:cNvCxnSpPr>
                <a:stCxn id="168" idx="6"/>
                <a:endCxn id="172" idx="2"/>
              </p:cNvCxnSpPr>
              <p:nvPr/>
            </p:nvCxnSpPr>
            <p:spPr>
              <a:xfrm flipV="1">
                <a:off x="4428093" y="4282546"/>
                <a:ext cx="335461" cy="309727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Connecteur droit 180"/>
              <p:cNvCxnSpPr>
                <a:stCxn id="168" idx="6"/>
                <a:endCxn id="173" idx="2"/>
              </p:cNvCxnSpPr>
              <p:nvPr/>
            </p:nvCxnSpPr>
            <p:spPr>
              <a:xfrm>
                <a:off x="4428093" y="4592273"/>
                <a:ext cx="335461" cy="0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Connecteur droit 181"/>
              <p:cNvCxnSpPr>
                <a:stCxn id="168" idx="6"/>
                <a:endCxn id="174" idx="2"/>
              </p:cNvCxnSpPr>
              <p:nvPr/>
            </p:nvCxnSpPr>
            <p:spPr>
              <a:xfrm>
                <a:off x="4428093" y="4592273"/>
                <a:ext cx="335461" cy="309727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Connecteur droit 182"/>
              <p:cNvCxnSpPr>
                <a:stCxn id="168" idx="6"/>
                <a:endCxn id="175" idx="2"/>
              </p:cNvCxnSpPr>
              <p:nvPr/>
            </p:nvCxnSpPr>
            <p:spPr>
              <a:xfrm>
                <a:off x="4428093" y="4592273"/>
                <a:ext cx="335461" cy="619454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Connecteur droit 183"/>
              <p:cNvCxnSpPr>
                <a:stCxn id="169" idx="6"/>
                <a:endCxn id="172" idx="2"/>
              </p:cNvCxnSpPr>
              <p:nvPr/>
            </p:nvCxnSpPr>
            <p:spPr>
              <a:xfrm flipV="1">
                <a:off x="4428093" y="4282546"/>
                <a:ext cx="335461" cy="619454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Connecteur droit 184"/>
              <p:cNvCxnSpPr>
                <a:stCxn id="169" idx="6"/>
                <a:endCxn id="173" idx="2"/>
              </p:cNvCxnSpPr>
              <p:nvPr/>
            </p:nvCxnSpPr>
            <p:spPr>
              <a:xfrm flipV="1">
                <a:off x="4428093" y="4592273"/>
                <a:ext cx="335461" cy="309727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Connecteur droit 185"/>
              <p:cNvCxnSpPr>
                <a:stCxn id="169" idx="6"/>
                <a:endCxn id="174" idx="2"/>
              </p:cNvCxnSpPr>
              <p:nvPr/>
            </p:nvCxnSpPr>
            <p:spPr>
              <a:xfrm>
                <a:off x="4428093" y="4902000"/>
                <a:ext cx="335461" cy="0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Connecteur droit 186"/>
              <p:cNvCxnSpPr>
                <a:stCxn id="169" idx="6"/>
                <a:endCxn id="175" idx="2"/>
              </p:cNvCxnSpPr>
              <p:nvPr/>
            </p:nvCxnSpPr>
            <p:spPr>
              <a:xfrm>
                <a:off x="4428093" y="4902000"/>
                <a:ext cx="335461" cy="309728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Connecteur droit 187"/>
              <p:cNvCxnSpPr>
                <a:stCxn id="170" idx="6"/>
                <a:endCxn id="172" idx="2"/>
              </p:cNvCxnSpPr>
              <p:nvPr/>
            </p:nvCxnSpPr>
            <p:spPr>
              <a:xfrm flipV="1">
                <a:off x="4428093" y="4282546"/>
                <a:ext cx="335461" cy="929181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Connecteur droit 188"/>
              <p:cNvCxnSpPr>
                <a:stCxn id="170" idx="6"/>
                <a:endCxn id="173" idx="2"/>
              </p:cNvCxnSpPr>
              <p:nvPr/>
            </p:nvCxnSpPr>
            <p:spPr>
              <a:xfrm flipV="1">
                <a:off x="4428093" y="4592273"/>
                <a:ext cx="335461" cy="619454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Connecteur droit 189"/>
              <p:cNvCxnSpPr>
                <a:stCxn id="170" idx="6"/>
                <a:endCxn id="174" idx="2"/>
              </p:cNvCxnSpPr>
              <p:nvPr/>
            </p:nvCxnSpPr>
            <p:spPr>
              <a:xfrm flipV="1">
                <a:off x="4428093" y="4902000"/>
                <a:ext cx="335461" cy="309728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Connecteur droit 190"/>
              <p:cNvCxnSpPr>
                <a:stCxn id="170" idx="6"/>
                <a:endCxn id="175" idx="2"/>
              </p:cNvCxnSpPr>
              <p:nvPr/>
            </p:nvCxnSpPr>
            <p:spPr>
              <a:xfrm>
                <a:off x="4428093" y="5211728"/>
                <a:ext cx="335461" cy="0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3" name="Groupe 192"/>
              <p:cNvGrpSpPr/>
              <p:nvPr/>
            </p:nvGrpSpPr>
            <p:grpSpPr>
              <a:xfrm>
                <a:off x="5295306" y="4186412"/>
                <a:ext cx="192269" cy="1121450"/>
                <a:chOff x="5760720" y="4876800"/>
                <a:chExt cx="540000" cy="3149664"/>
              </a:xfrm>
            </p:grpSpPr>
            <p:sp>
              <p:nvSpPr>
                <p:cNvPr id="194" name="Ellipse 193"/>
                <p:cNvSpPr>
                  <a:spLocks noChangeAspect="1"/>
                </p:cNvSpPr>
                <p:nvPr/>
              </p:nvSpPr>
              <p:spPr>
                <a:xfrm>
                  <a:off x="5760720" y="4876800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Ellipse 194"/>
                <p:cNvSpPr>
                  <a:spLocks noChangeAspect="1"/>
                </p:cNvSpPr>
                <p:nvPr/>
              </p:nvSpPr>
              <p:spPr>
                <a:xfrm>
                  <a:off x="5760720" y="5746688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Ellipse 195"/>
                <p:cNvSpPr>
                  <a:spLocks noChangeAspect="1"/>
                </p:cNvSpPr>
                <p:nvPr/>
              </p:nvSpPr>
              <p:spPr>
                <a:xfrm>
                  <a:off x="5760720" y="6616576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Ellipse 196"/>
                <p:cNvSpPr>
                  <a:spLocks noChangeAspect="1"/>
                </p:cNvSpPr>
                <p:nvPr/>
              </p:nvSpPr>
              <p:spPr>
                <a:xfrm>
                  <a:off x="5760720" y="7486464"/>
                  <a:ext cx="540000" cy="54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98" name="Connecteur droit 197"/>
              <p:cNvCxnSpPr/>
              <p:nvPr/>
            </p:nvCxnSpPr>
            <p:spPr>
              <a:xfrm>
                <a:off x="4951789" y="4277835"/>
                <a:ext cx="335461" cy="0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Connecteur droit 198"/>
              <p:cNvCxnSpPr/>
              <p:nvPr/>
            </p:nvCxnSpPr>
            <p:spPr>
              <a:xfrm>
                <a:off x="4951789" y="4277835"/>
                <a:ext cx="335461" cy="309727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Connecteur droit 199"/>
              <p:cNvCxnSpPr/>
              <p:nvPr/>
            </p:nvCxnSpPr>
            <p:spPr>
              <a:xfrm>
                <a:off x="4951789" y="4277835"/>
                <a:ext cx="335461" cy="619454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Connecteur droit 200"/>
              <p:cNvCxnSpPr/>
              <p:nvPr/>
            </p:nvCxnSpPr>
            <p:spPr>
              <a:xfrm>
                <a:off x="4951789" y="4277835"/>
                <a:ext cx="335461" cy="929181"/>
              </a:xfrm>
              <a:prstGeom prst="line">
                <a:avLst/>
              </a:prstGeom>
              <a:ln w="19050">
                <a:solidFill>
                  <a:srgbClr val="DD6FA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Connecteur droit 201"/>
              <p:cNvCxnSpPr/>
              <p:nvPr/>
            </p:nvCxnSpPr>
            <p:spPr>
              <a:xfrm flipV="1">
                <a:off x="4951789" y="4277835"/>
                <a:ext cx="335461" cy="309727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Connecteur droit 202"/>
              <p:cNvCxnSpPr/>
              <p:nvPr/>
            </p:nvCxnSpPr>
            <p:spPr>
              <a:xfrm>
                <a:off x="4951789" y="4587562"/>
                <a:ext cx="335461" cy="0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Connecteur droit 203"/>
              <p:cNvCxnSpPr/>
              <p:nvPr/>
            </p:nvCxnSpPr>
            <p:spPr>
              <a:xfrm>
                <a:off x="4951789" y="4587562"/>
                <a:ext cx="335461" cy="309727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Connecteur droit 204"/>
              <p:cNvCxnSpPr/>
              <p:nvPr/>
            </p:nvCxnSpPr>
            <p:spPr>
              <a:xfrm>
                <a:off x="4951789" y="4587562"/>
                <a:ext cx="335461" cy="619454"/>
              </a:xfrm>
              <a:prstGeom prst="line">
                <a:avLst/>
              </a:prstGeom>
              <a:ln w="19050">
                <a:solidFill>
                  <a:srgbClr val="1FFB5B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Connecteur droit 205"/>
              <p:cNvCxnSpPr/>
              <p:nvPr/>
            </p:nvCxnSpPr>
            <p:spPr>
              <a:xfrm flipV="1">
                <a:off x="4951789" y="4277835"/>
                <a:ext cx="335461" cy="619454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Connecteur droit 206"/>
              <p:cNvCxnSpPr/>
              <p:nvPr/>
            </p:nvCxnSpPr>
            <p:spPr>
              <a:xfrm flipV="1">
                <a:off x="4951789" y="4587562"/>
                <a:ext cx="335461" cy="309727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Connecteur droit 207"/>
              <p:cNvCxnSpPr/>
              <p:nvPr/>
            </p:nvCxnSpPr>
            <p:spPr>
              <a:xfrm>
                <a:off x="4951789" y="4897289"/>
                <a:ext cx="335461" cy="0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Connecteur droit 208"/>
              <p:cNvCxnSpPr/>
              <p:nvPr/>
            </p:nvCxnSpPr>
            <p:spPr>
              <a:xfrm>
                <a:off x="4951789" y="4897289"/>
                <a:ext cx="335461" cy="309728"/>
              </a:xfrm>
              <a:prstGeom prst="line">
                <a:avLst/>
              </a:prstGeom>
              <a:ln w="19050">
                <a:solidFill>
                  <a:srgbClr val="5BBF3D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Connecteur droit 209"/>
              <p:cNvCxnSpPr/>
              <p:nvPr/>
            </p:nvCxnSpPr>
            <p:spPr>
              <a:xfrm flipV="1">
                <a:off x="4951789" y="4277835"/>
                <a:ext cx="335461" cy="929181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Connecteur droit 210"/>
              <p:cNvCxnSpPr/>
              <p:nvPr/>
            </p:nvCxnSpPr>
            <p:spPr>
              <a:xfrm flipV="1">
                <a:off x="4951789" y="4587562"/>
                <a:ext cx="335461" cy="619454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Connecteur droit 211"/>
              <p:cNvCxnSpPr/>
              <p:nvPr/>
            </p:nvCxnSpPr>
            <p:spPr>
              <a:xfrm flipV="1">
                <a:off x="4951789" y="4897289"/>
                <a:ext cx="335461" cy="309728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Connecteur droit 212"/>
              <p:cNvCxnSpPr/>
              <p:nvPr/>
            </p:nvCxnSpPr>
            <p:spPr>
              <a:xfrm>
                <a:off x="4951789" y="5207017"/>
                <a:ext cx="335461" cy="0"/>
              </a:xfrm>
              <a:prstGeom prst="line">
                <a:avLst/>
              </a:prstGeom>
              <a:ln w="19050">
                <a:solidFill>
                  <a:srgbClr val="5BE7B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3" name="Groupe 302"/>
            <p:cNvGrpSpPr/>
            <p:nvPr/>
          </p:nvGrpSpPr>
          <p:grpSpPr>
            <a:xfrm>
              <a:off x="559707" y="4465177"/>
              <a:ext cx="1674895" cy="2139210"/>
              <a:chOff x="261075" y="4485435"/>
              <a:chExt cx="1764000" cy="2253017"/>
            </a:xfrm>
          </p:grpSpPr>
          <p:pic>
            <p:nvPicPr>
              <p:cNvPr id="148" name="Image 14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075" y="5750612"/>
                <a:ext cx="1764000" cy="987840"/>
              </a:xfrm>
              <a:prstGeom prst="rect">
                <a:avLst/>
              </a:prstGeom>
            </p:spPr>
          </p:pic>
          <p:pic>
            <p:nvPicPr>
              <p:cNvPr id="155" name="Image 154"/>
              <p:cNvPicPr>
                <a:picLocks noChangeAspect="1"/>
              </p:cNvPicPr>
              <p:nvPr/>
            </p:nvPicPr>
            <p:blipFill rotWithShape="1">
              <a:blip r:embed="rId3"/>
              <a:srcRect t="21877"/>
              <a:stretch/>
            </p:blipFill>
            <p:spPr>
              <a:xfrm>
                <a:off x="261075" y="4485435"/>
                <a:ext cx="1764000" cy="1049714"/>
              </a:xfrm>
              <a:prstGeom prst="rect">
                <a:avLst/>
              </a:prstGeom>
            </p:spPr>
          </p:pic>
        </p:grpSp>
        <p:sp>
          <p:nvSpPr>
            <p:cNvPr id="288" name="ZoneTexte 287"/>
            <p:cNvSpPr txBox="1"/>
            <p:nvPr/>
          </p:nvSpPr>
          <p:spPr>
            <a:xfrm>
              <a:off x="10803882" y="5136931"/>
              <a:ext cx="828411" cy="350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Voiture</a:t>
              </a:r>
              <a:endParaRPr lang="en-US" dirty="0"/>
            </a:p>
          </p:txBody>
        </p:sp>
        <p:sp>
          <p:nvSpPr>
            <p:cNvPr id="289" name="ZoneTexte 288"/>
            <p:cNvSpPr txBox="1"/>
            <p:nvPr/>
          </p:nvSpPr>
          <p:spPr>
            <a:xfrm>
              <a:off x="10803882" y="5620085"/>
              <a:ext cx="494965" cy="350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Bus</a:t>
              </a:r>
              <a:endParaRPr lang="en-US" dirty="0"/>
            </a:p>
          </p:txBody>
        </p:sp>
        <p:cxnSp>
          <p:nvCxnSpPr>
            <p:cNvPr id="295" name="Connecteur droit avec flèche 294"/>
            <p:cNvCxnSpPr>
              <a:stCxn id="113" idx="6"/>
              <a:endCxn id="288" idx="1"/>
            </p:cNvCxnSpPr>
            <p:nvPr/>
          </p:nvCxnSpPr>
          <p:spPr>
            <a:xfrm flipV="1">
              <a:off x="10530301" y="5312269"/>
              <a:ext cx="273581" cy="237616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Connecteur droit avec flèche 297"/>
            <p:cNvCxnSpPr>
              <a:stCxn id="113" idx="6"/>
              <a:endCxn id="289" idx="1"/>
            </p:cNvCxnSpPr>
            <p:nvPr/>
          </p:nvCxnSpPr>
          <p:spPr>
            <a:xfrm>
              <a:off x="10530301" y="5549885"/>
              <a:ext cx="273581" cy="245538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7" name="Flèche droite 306"/>
            <p:cNvSpPr/>
            <p:nvPr/>
          </p:nvSpPr>
          <p:spPr>
            <a:xfrm>
              <a:off x="2757517" y="5408028"/>
              <a:ext cx="465847" cy="298358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Flèche droite 307"/>
            <p:cNvSpPr/>
            <p:nvPr/>
          </p:nvSpPr>
          <p:spPr>
            <a:xfrm>
              <a:off x="5807364" y="5374198"/>
              <a:ext cx="465847" cy="298358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ZoneTexte 362"/>
            <p:cNvSpPr txBox="1"/>
            <p:nvPr/>
          </p:nvSpPr>
          <p:spPr>
            <a:xfrm>
              <a:off x="3719003" y="4084387"/>
              <a:ext cx="1587782" cy="379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i="1" u="sng" dirty="0" smtClean="0"/>
                <a:t>Deep learning</a:t>
              </a:r>
              <a:endParaRPr lang="en-US" sz="2000" b="1" i="1" u="sng" dirty="0"/>
            </a:p>
          </p:txBody>
        </p:sp>
        <p:pic>
          <p:nvPicPr>
            <p:cNvPr id="369" name="Image 368"/>
            <p:cNvPicPr>
              <a:picLocks noChangeAspect="1"/>
            </p:cNvPicPr>
            <p:nvPr/>
          </p:nvPicPr>
          <p:blipFill rotWithShape="1">
            <a:blip r:embed="rId6"/>
            <a:srcRect l="26375" r="18500"/>
            <a:stretch/>
          </p:blipFill>
          <p:spPr>
            <a:xfrm>
              <a:off x="5536859" y="4078598"/>
              <a:ext cx="648000" cy="653875"/>
            </a:xfrm>
            <a:prstGeom prst="rect">
              <a:avLst/>
            </a:prstGeom>
          </p:spPr>
        </p:pic>
      </p:grpSp>
      <p:sp>
        <p:nvSpPr>
          <p:cNvPr id="371" name="Espace réservé du numéro de diapositive 3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5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5" name="Forme libre 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6" name="Forme libre 5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63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2967457" y="485617"/>
            <a:ext cx="62570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i="1" dirty="0" err="1" smtClean="0"/>
              <a:t>Deep</a:t>
            </a:r>
            <a:r>
              <a:rPr lang="fr-FR" sz="3200" i="1" dirty="0" smtClean="0"/>
              <a:t> </a:t>
            </a:r>
            <a:r>
              <a:rPr lang="fr-FR" sz="3200" i="1" dirty="0" err="1" smtClean="0"/>
              <a:t>learning</a:t>
            </a:r>
            <a:r>
              <a:rPr lang="fr-FR" sz="3200" i="1" dirty="0" smtClean="0"/>
              <a:t> </a:t>
            </a:r>
            <a:r>
              <a:rPr lang="fr-FR" sz="3200" dirty="0" smtClean="0"/>
              <a:t>et prédiction épissage</a:t>
            </a:r>
          </a:p>
          <a:p>
            <a:pPr algn="ctr"/>
            <a:r>
              <a:rPr lang="fr-FR" sz="2400" dirty="0" smtClean="0"/>
              <a:t>Méthode en pleine essor</a:t>
            </a:r>
            <a:endParaRPr lang="fr-FR" sz="2400" dirty="0"/>
          </a:p>
        </p:txBody>
      </p:sp>
      <p:grpSp>
        <p:nvGrpSpPr>
          <p:cNvPr id="22" name="Groupe 21"/>
          <p:cNvGrpSpPr/>
          <p:nvPr/>
        </p:nvGrpSpPr>
        <p:grpSpPr>
          <a:xfrm>
            <a:off x="3119236" y="1784178"/>
            <a:ext cx="3924000" cy="3545528"/>
            <a:chOff x="4110623" y="1697196"/>
            <a:chExt cx="3924000" cy="3545528"/>
          </a:xfrm>
        </p:grpSpPr>
        <p:grpSp>
          <p:nvGrpSpPr>
            <p:cNvPr id="21" name="Groupe 20"/>
            <p:cNvGrpSpPr>
              <a:grpSpLocks noChangeAspect="1"/>
            </p:cNvGrpSpPr>
            <p:nvPr/>
          </p:nvGrpSpPr>
          <p:grpSpPr>
            <a:xfrm>
              <a:off x="4110623" y="3077275"/>
              <a:ext cx="3924000" cy="2165449"/>
              <a:chOff x="3802489" y="4059403"/>
              <a:chExt cx="4381189" cy="2417743"/>
            </a:xfrm>
          </p:grpSpPr>
          <p:sp>
            <p:nvSpPr>
              <p:cNvPr id="12" name="Flèche droite 11"/>
              <p:cNvSpPr>
                <a:spLocks/>
              </p:cNvSpPr>
              <p:nvPr/>
            </p:nvSpPr>
            <p:spPr>
              <a:xfrm rot="1200000">
                <a:off x="5879678" y="4548580"/>
                <a:ext cx="2304000" cy="180000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lèche droite 12"/>
              <p:cNvSpPr>
                <a:spLocks/>
              </p:cNvSpPr>
              <p:nvPr/>
            </p:nvSpPr>
            <p:spPr>
              <a:xfrm rot="2400000">
                <a:off x="5706706" y="4888181"/>
                <a:ext cx="2304000" cy="180000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lèche droite 13"/>
              <p:cNvSpPr>
                <a:spLocks/>
              </p:cNvSpPr>
              <p:nvPr/>
            </p:nvSpPr>
            <p:spPr>
              <a:xfrm rot="3600000">
                <a:off x="5420317" y="5121403"/>
                <a:ext cx="2304000" cy="180000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èche droite 14"/>
              <p:cNvSpPr>
                <a:spLocks/>
              </p:cNvSpPr>
              <p:nvPr/>
            </p:nvSpPr>
            <p:spPr>
              <a:xfrm rot="4800000">
                <a:off x="5055051" y="5235146"/>
                <a:ext cx="2304000" cy="180000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lèche droite 15"/>
              <p:cNvSpPr>
                <a:spLocks/>
              </p:cNvSpPr>
              <p:nvPr/>
            </p:nvSpPr>
            <p:spPr>
              <a:xfrm rot="6000000">
                <a:off x="4627110" y="5235146"/>
                <a:ext cx="2304000" cy="180000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èche droite 16"/>
              <p:cNvSpPr>
                <a:spLocks/>
              </p:cNvSpPr>
              <p:nvPr/>
            </p:nvSpPr>
            <p:spPr>
              <a:xfrm rot="7200000">
                <a:off x="4261848" y="5121404"/>
                <a:ext cx="2304000" cy="180000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èche droite 17"/>
              <p:cNvSpPr>
                <a:spLocks/>
              </p:cNvSpPr>
              <p:nvPr/>
            </p:nvSpPr>
            <p:spPr>
              <a:xfrm rot="8400000">
                <a:off x="3975450" y="4888180"/>
                <a:ext cx="2304000" cy="180000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lèche droite 18"/>
              <p:cNvSpPr>
                <a:spLocks/>
              </p:cNvSpPr>
              <p:nvPr/>
            </p:nvSpPr>
            <p:spPr>
              <a:xfrm rot="9600000">
                <a:off x="3802489" y="4557324"/>
                <a:ext cx="2304000" cy="180000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2"/>
            <a:srcRect l="26375" r="18500"/>
            <a:stretch/>
          </p:blipFill>
          <p:spPr>
            <a:xfrm>
              <a:off x="5186247" y="1697196"/>
              <a:ext cx="1819518" cy="1836000"/>
            </a:xfrm>
            <a:prstGeom prst="rect">
              <a:avLst/>
            </a:prstGeom>
          </p:spPr>
        </p:pic>
      </p:grpSp>
      <p:sp>
        <p:nvSpPr>
          <p:cNvPr id="23" name="ZoneTexte 22"/>
          <p:cNvSpPr txBox="1"/>
          <p:nvPr/>
        </p:nvSpPr>
        <p:spPr>
          <a:xfrm>
            <a:off x="2421045" y="3877439"/>
            <a:ext cx="8130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Iss-PC</a:t>
            </a:r>
            <a:r>
              <a:rPr lang="en-US" baseline="30000" dirty="0" smtClean="0"/>
              <a:t>1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2017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961596" y="4492690"/>
            <a:ext cx="16404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Branchpointer</a:t>
            </a:r>
            <a:r>
              <a:rPr lang="en-US" baseline="30000" dirty="0" smtClean="0"/>
              <a:t>2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2017</a:t>
            </a:r>
            <a:endParaRPr lang="en-US" sz="1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2712662" y="5008890"/>
            <a:ext cx="1409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LaBranchoR</a:t>
            </a:r>
            <a:r>
              <a:rPr lang="en-US" baseline="30000" dirty="0" smtClean="0"/>
              <a:t>3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2018</a:t>
            </a:r>
            <a:endParaRPr lang="en-US" dirty="0"/>
          </a:p>
        </p:txBody>
      </p:sp>
      <p:sp>
        <p:nvSpPr>
          <p:cNvPr id="26" name="ZoneTexte 25"/>
          <p:cNvSpPr txBox="1"/>
          <p:nvPr/>
        </p:nvSpPr>
        <p:spPr>
          <a:xfrm>
            <a:off x="3880749" y="5347731"/>
            <a:ext cx="10583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RNABPS</a:t>
            </a:r>
            <a:r>
              <a:rPr lang="en-US" baseline="30000" dirty="0" smtClean="0"/>
              <a:t>4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2019</a:t>
            </a:r>
            <a:endParaRPr lang="en-US" dirty="0"/>
          </a:p>
        </p:txBody>
      </p:sp>
      <p:sp>
        <p:nvSpPr>
          <p:cNvPr id="27" name="ZoneTexte 26"/>
          <p:cNvSpPr txBox="1"/>
          <p:nvPr/>
        </p:nvSpPr>
        <p:spPr>
          <a:xfrm>
            <a:off x="5309628" y="5347731"/>
            <a:ext cx="877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SPANR</a:t>
            </a:r>
            <a:r>
              <a:rPr lang="en-US" baseline="30000" dirty="0" smtClean="0"/>
              <a:t>5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2015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6071961" y="5008890"/>
            <a:ext cx="10390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SpliceAI</a:t>
            </a:r>
            <a:r>
              <a:rPr lang="en-US" baseline="30000" dirty="0" smtClean="0"/>
              <a:t>6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2019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631683" y="4551684"/>
            <a:ext cx="1386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SpliceRover</a:t>
            </a:r>
            <a:r>
              <a:rPr lang="en-US" baseline="30000" dirty="0" smtClean="0"/>
              <a:t>7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964587" y="3873885"/>
            <a:ext cx="12426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MMSplice</a:t>
            </a:r>
            <a:r>
              <a:rPr lang="en-US" baseline="30000" dirty="0" smtClean="0"/>
              <a:t>8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2018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351" y="3801307"/>
            <a:ext cx="1614645" cy="2027993"/>
          </a:xfrm>
          <a:prstGeom prst="rect">
            <a:avLst/>
          </a:prstGeom>
        </p:spPr>
      </p:pic>
      <p:sp>
        <p:nvSpPr>
          <p:cNvPr id="32" name="Accolade fermante 31"/>
          <p:cNvSpPr/>
          <p:nvPr/>
        </p:nvSpPr>
        <p:spPr>
          <a:xfrm>
            <a:off x="8571607" y="3850975"/>
            <a:ext cx="514252" cy="1955415"/>
          </a:xfrm>
          <a:prstGeom prst="rightBrace">
            <a:avLst>
              <a:gd name="adj1" fmla="val 4352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au 32"/>
          <p:cNvGraphicFramePr>
            <a:graphicFrameLocks noGrp="1"/>
          </p:cNvGraphicFramePr>
          <p:nvPr>
            <p:extLst/>
          </p:nvPr>
        </p:nvGraphicFramePr>
        <p:xfrm>
          <a:off x="0" y="6038421"/>
          <a:ext cx="4480780" cy="81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780">
                  <a:extLst>
                    <a:ext uri="{9D8B030D-6E8A-4147-A177-3AD203B41FA5}">
                      <a16:colId xmlns:a16="http://schemas.microsoft.com/office/drawing/2014/main" val="736747529"/>
                    </a:ext>
                  </a:extLst>
                </a:gridCol>
                <a:gridCol w="2304000">
                  <a:extLst>
                    <a:ext uri="{9D8B030D-6E8A-4147-A177-3AD203B41FA5}">
                      <a16:colId xmlns:a16="http://schemas.microsoft.com/office/drawing/2014/main" val="3576732009"/>
                    </a:ext>
                  </a:extLst>
                </a:gridCol>
              </a:tblGrid>
              <a:tr h="131763"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Xu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Sci. Rep., 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2017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Xiong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Science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</a:rPr>
                        <a:t> 2015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593136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Signal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 Bioinformatics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 2017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Jaganathan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b="0" i="1" baseline="0" dirty="0" smtClean="0">
                          <a:solidFill>
                            <a:schemeClr val="tx1"/>
                          </a:solidFill>
                        </a:rPr>
                        <a:t>et al., Cell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</a:rPr>
                        <a:t>, 2019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080138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Paggi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RNA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 2018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Zuallaert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Bioinformatics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 2018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6785716"/>
                  </a:ext>
                </a:extLst>
              </a:tr>
              <a:tr h="131763"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Nazari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IEEE Access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, 2019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en-US" sz="1100" b="0" dirty="0" smtClean="0">
                          <a:solidFill>
                            <a:schemeClr val="tx1"/>
                          </a:solidFill>
                        </a:rPr>
                        <a:t>Cheng </a:t>
                      </a:r>
                      <a:r>
                        <a:rPr lang="en-US" sz="1100" b="0" i="1" dirty="0" smtClean="0">
                          <a:solidFill>
                            <a:schemeClr val="tx1"/>
                          </a:solidFill>
                        </a:rPr>
                        <a:t>et al., Genome</a:t>
                      </a:r>
                      <a:r>
                        <a:rPr lang="en-US" sz="1100" b="0" i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b="0" i="1" baseline="0" dirty="0" err="1" smtClean="0">
                          <a:solidFill>
                            <a:schemeClr val="tx1"/>
                          </a:solidFill>
                        </a:rPr>
                        <a:t>Biol</a:t>
                      </a:r>
                      <a:r>
                        <a:rPr lang="en-US" sz="1100" b="0" i="1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100" b="0" baseline="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93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64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3157454" y="485617"/>
            <a:ext cx="587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Évaluation</a:t>
            </a:r>
            <a:r>
              <a:rPr lang="en-US" sz="3200" dirty="0" smtClean="0"/>
              <a:t> des </a:t>
            </a:r>
            <a:r>
              <a:rPr lang="en-US" sz="3200" dirty="0" err="1" smtClean="0"/>
              <a:t>outils</a:t>
            </a:r>
            <a:r>
              <a:rPr lang="en-US" sz="3200" dirty="0" smtClean="0"/>
              <a:t> de </a:t>
            </a:r>
            <a:r>
              <a:rPr lang="en-US" sz="3200" dirty="0" err="1" smtClean="0"/>
              <a:t>prédiction</a:t>
            </a:r>
            <a:endParaRPr lang="en-US" sz="3200" dirty="0"/>
          </a:p>
        </p:txBody>
      </p:sp>
      <p:grpSp>
        <p:nvGrpSpPr>
          <p:cNvPr id="74" name="Groupe 73"/>
          <p:cNvGrpSpPr/>
          <p:nvPr/>
        </p:nvGrpSpPr>
        <p:grpSpPr>
          <a:xfrm>
            <a:off x="2490154" y="1331872"/>
            <a:ext cx="7211693" cy="990601"/>
            <a:chOff x="3168650" y="1331872"/>
            <a:chExt cx="7211693" cy="990601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2"/>
            <a:srcRect t="13771"/>
            <a:stretch/>
          </p:blipFill>
          <p:spPr>
            <a:xfrm>
              <a:off x="3168650" y="1331872"/>
              <a:ext cx="1148796" cy="990601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4317446" y="1565500"/>
              <a:ext cx="60628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Collection de variants avec </a:t>
              </a:r>
              <a:r>
                <a:rPr lang="en-US" sz="2400" dirty="0" err="1" smtClean="0"/>
                <a:t>études</a:t>
              </a:r>
              <a:r>
                <a:rPr lang="en-US" sz="2400" dirty="0" smtClean="0"/>
                <a:t> ARN </a:t>
              </a:r>
              <a:r>
                <a:rPr lang="en-US" sz="2400" i="1" dirty="0" smtClean="0"/>
                <a:t>in vitro</a:t>
              </a:r>
              <a:r>
                <a:rPr lang="en-US" sz="2400" dirty="0" smtClean="0"/>
                <a:t> </a:t>
              </a:r>
              <a:endParaRPr lang="en-US" sz="2400" dirty="0"/>
            </a:p>
          </p:txBody>
        </p:sp>
      </p:grp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100073" y="2190342"/>
            <a:ext cx="3001266" cy="1535082"/>
            <a:chOff x="0" y="116645"/>
            <a:chExt cx="6991449" cy="3653146"/>
          </a:xfrm>
        </p:grpSpPr>
        <p:sp>
          <p:nvSpPr>
            <p:cNvPr id="13" name="Freeform 3"/>
            <p:cNvSpPr>
              <a:spLocks/>
            </p:cNvSpPr>
            <p:nvPr/>
          </p:nvSpPr>
          <p:spPr bwMode="auto">
            <a:xfrm>
              <a:off x="1848758" y="876185"/>
              <a:ext cx="4506912" cy="2703513"/>
            </a:xfrm>
            <a:custGeom>
              <a:avLst/>
              <a:gdLst>
                <a:gd name="T0" fmla="*/ 2147483646 w 1440"/>
                <a:gd name="T1" fmla="*/ 2147483646 h 864"/>
                <a:gd name="T2" fmla="*/ 2147483646 w 1440"/>
                <a:gd name="T3" fmla="*/ 2147483646 h 864"/>
                <a:gd name="T4" fmla="*/ 2147483646 w 1440"/>
                <a:gd name="T5" fmla="*/ 0 h 864"/>
                <a:gd name="T6" fmla="*/ 2147483646 w 1440"/>
                <a:gd name="T7" fmla="*/ 0 h 864"/>
                <a:gd name="T8" fmla="*/ 2147483646 w 1440"/>
                <a:gd name="T9" fmla="*/ 2147483646 h 864"/>
                <a:gd name="T10" fmla="*/ 0 w 1440"/>
                <a:gd name="T11" fmla="*/ 2147483646 h 8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0" h="864">
                  <a:moveTo>
                    <a:pt x="1440" y="859"/>
                  </a:moveTo>
                  <a:cubicBezTo>
                    <a:pt x="1440" y="859"/>
                    <a:pt x="1191" y="864"/>
                    <a:pt x="1079" y="649"/>
                  </a:cubicBezTo>
                  <a:cubicBezTo>
                    <a:pt x="955" y="412"/>
                    <a:pt x="906" y="0"/>
                    <a:pt x="723" y="0"/>
                  </a:cubicBezTo>
                  <a:cubicBezTo>
                    <a:pt x="717" y="0"/>
                    <a:pt x="717" y="0"/>
                    <a:pt x="717" y="0"/>
                  </a:cubicBezTo>
                  <a:cubicBezTo>
                    <a:pt x="534" y="0"/>
                    <a:pt x="485" y="412"/>
                    <a:pt x="361" y="649"/>
                  </a:cubicBezTo>
                  <a:cubicBezTo>
                    <a:pt x="248" y="864"/>
                    <a:pt x="0" y="859"/>
                    <a:pt x="0" y="859"/>
                  </a:cubicBezTo>
                </a:path>
              </a:pathLst>
            </a:custGeom>
            <a:solidFill>
              <a:srgbClr val="FF0000">
                <a:alpha val="50196"/>
              </a:srgbClr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 sz="2000"/>
            </a:p>
          </p:txBody>
        </p:sp>
        <p:sp>
          <p:nvSpPr>
            <p:cNvPr id="14" name="Freeform 3"/>
            <p:cNvSpPr>
              <a:spLocks/>
            </p:cNvSpPr>
            <p:nvPr/>
          </p:nvSpPr>
          <p:spPr bwMode="auto">
            <a:xfrm>
              <a:off x="152400" y="876186"/>
              <a:ext cx="4506912" cy="2703513"/>
            </a:xfrm>
            <a:custGeom>
              <a:avLst/>
              <a:gdLst>
                <a:gd name="T0" fmla="*/ 2147483646 w 1440"/>
                <a:gd name="T1" fmla="*/ 2147483646 h 864"/>
                <a:gd name="T2" fmla="*/ 2147483646 w 1440"/>
                <a:gd name="T3" fmla="*/ 2147483646 h 864"/>
                <a:gd name="T4" fmla="*/ 2147483646 w 1440"/>
                <a:gd name="T5" fmla="*/ 0 h 864"/>
                <a:gd name="T6" fmla="*/ 2147483646 w 1440"/>
                <a:gd name="T7" fmla="*/ 0 h 864"/>
                <a:gd name="T8" fmla="*/ 2147483646 w 1440"/>
                <a:gd name="T9" fmla="*/ 2147483646 h 864"/>
                <a:gd name="T10" fmla="*/ 0 w 1440"/>
                <a:gd name="T11" fmla="*/ 2147483646 h 8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40" h="864">
                  <a:moveTo>
                    <a:pt x="1440" y="859"/>
                  </a:moveTo>
                  <a:cubicBezTo>
                    <a:pt x="1440" y="859"/>
                    <a:pt x="1191" y="864"/>
                    <a:pt x="1079" y="649"/>
                  </a:cubicBezTo>
                  <a:cubicBezTo>
                    <a:pt x="955" y="412"/>
                    <a:pt x="906" y="0"/>
                    <a:pt x="723" y="0"/>
                  </a:cubicBezTo>
                  <a:cubicBezTo>
                    <a:pt x="717" y="0"/>
                    <a:pt x="717" y="0"/>
                    <a:pt x="717" y="0"/>
                  </a:cubicBezTo>
                  <a:cubicBezTo>
                    <a:pt x="534" y="0"/>
                    <a:pt x="485" y="412"/>
                    <a:pt x="361" y="649"/>
                  </a:cubicBezTo>
                  <a:cubicBezTo>
                    <a:pt x="248" y="864"/>
                    <a:pt x="0" y="859"/>
                    <a:pt x="0" y="859"/>
                  </a:cubicBezTo>
                </a:path>
              </a:pathLst>
            </a:custGeom>
            <a:solidFill>
              <a:srgbClr val="3399FF">
                <a:alpha val="50196"/>
              </a:srgbClr>
            </a:solidFill>
            <a:ln w="1270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fr-FR" sz="2000"/>
            </a:p>
          </p:txBody>
        </p:sp>
        <p:cxnSp>
          <p:nvCxnSpPr>
            <p:cNvPr id="15" name="Connecteur droit 14"/>
            <p:cNvCxnSpPr/>
            <p:nvPr/>
          </p:nvCxnSpPr>
          <p:spPr>
            <a:xfrm flipH="1">
              <a:off x="2946400" y="304800"/>
              <a:ext cx="0" cy="345590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/>
          </p:nvCxnSpPr>
          <p:spPr>
            <a:xfrm>
              <a:off x="0" y="3579698"/>
              <a:ext cx="683260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lèche droite 16"/>
            <p:cNvSpPr/>
            <p:nvPr/>
          </p:nvSpPr>
          <p:spPr>
            <a:xfrm>
              <a:off x="3083983" y="596785"/>
              <a:ext cx="736994" cy="2794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3997" tIns="71998" rIns="143997" bIns="7199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00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008598" y="2043279"/>
              <a:ext cx="981028" cy="736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/>
                <a:t>VN</a:t>
              </a: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3849581" y="2043276"/>
              <a:ext cx="930975" cy="736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/>
                <a:t>VP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039613" y="2949338"/>
              <a:ext cx="876755" cy="736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/>
                <a:t>FP</a:t>
              </a:r>
              <a:endParaRPr lang="fr-FR" sz="1600" b="1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2223150" y="3033480"/>
              <a:ext cx="926807" cy="736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/>
                <a:t>FN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934534" y="116645"/>
              <a:ext cx="1064991" cy="622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/>
                <a:t>Seuil</a:t>
              </a:r>
              <a:endParaRPr lang="fr-FR" sz="20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5821898" y="2910522"/>
              <a:ext cx="1169551" cy="6225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/>
                <a:t>Score</a:t>
              </a:r>
            </a:p>
          </p:txBody>
        </p:sp>
      </p:grpSp>
      <p:graphicFrame>
        <p:nvGraphicFramePr>
          <p:cNvPr id="24" name="Tableau 23"/>
          <p:cNvGraphicFramePr>
            <a:graphicFrameLocks noGrp="1"/>
          </p:cNvGraphicFramePr>
          <p:nvPr>
            <p:extLst/>
          </p:nvPr>
        </p:nvGraphicFramePr>
        <p:xfrm>
          <a:off x="270763" y="4440699"/>
          <a:ext cx="1850400" cy="9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600">
                  <a:extLst>
                    <a:ext uri="{9D8B030D-6E8A-4147-A177-3AD203B41FA5}">
                      <a16:colId xmlns:a16="http://schemas.microsoft.com/office/drawing/2014/main" val="2419911153"/>
                    </a:ext>
                  </a:extLst>
                </a:gridCol>
                <a:gridCol w="376800">
                  <a:extLst>
                    <a:ext uri="{9D8B030D-6E8A-4147-A177-3AD203B41FA5}">
                      <a16:colId xmlns:a16="http://schemas.microsoft.com/office/drawing/2014/main" val="636331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21277424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07283117"/>
                    </a:ext>
                  </a:extLst>
                </a:gridCol>
              </a:tblGrid>
              <a:tr h="19716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fr-FR" sz="1400" b="1" dirty="0" smtClean="0">
                          <a:solidFill>
                            <a:schemeClr val="tx1"/>
                          </a:solidFill>
                        </a:rPr>
                        <a:t>Seuil 1</a:t>
                      </a:r>
                    </a:p>
                    <a:p>
                      <a:pPr algn="ctr"/>
                      <a:r>
                        <a:rPr lang="fr-FR" sz="1400" b="1" dirty="0" smtClean="0">
                          <a:solidFill>
                            <a:schemeClr val="tx1"/>
                          </a:solidFill>
                        </a:rPr>
                        <a:t>Se</a:t>
                      </a:r>
                      <a:r>
                        <a:rPr lang="fr-FR" sz="1400" b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fr-FR" sz="1400" b="1" dirty="0" smtClean="0">
                          <a:solidFill>
                            <a:schemeClr val="tx1"/>
                          </a:solidFill>
                        </a:rPr>
                        <a:t>/Sp</a:t>
                      </a:r>
                      <a:r>
                        <a:rPr lang="fr-FR" sz="1400" b="1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r-FR" sz="14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Observation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853744"/>
                  </a:ext>
                </a:extLst>
              </a:tr>
              <a:tr h="213154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OUI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18156"/>
                  </a:ext>
                </a:extLst>
              </a:tr>
              <a:tr h="197161">
                <a:tc rowSpan="2">
                  <a:txBody>
                    <a:bodyPr/>
                    <a:lstStyle/>
                    <a:p>
                      <a:pPr algn="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Prédiction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OUI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VP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622516"/>
                  </a:ext>
                </a:extLst>
              </a:tr>
              <a:tr h="197161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VN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432324"/>
                  </a:ext>
                </a:extLst>
              </a:tr>
            </a:tbl>
          </a:graphicData>
        </a:graphic>
      </p:graphicFrame>
      <p:graphicFrame>
        <p:nvGraphicFramePr>
          <p:cNvPr id="25" name="Tableau 24"/>
          <p:cNvGraphicFramePr>
            <a:graphicFrameLocks noGrp="1"/>
          </p:cNvGraphicFramePr>
          <p:nvPr>
            <p:extLst/>
          </p:nvPr>
        </p:nvGraphicFramePr>
        <p:xfrm>
          <a:off x="919232" y="5516400"/>
          <a:ext cx="1850400" cy="9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600">
                  <a:extLst>
                    <a:ext uri="{9D8B030D-6E8A-4147-A177-3AD203B41FA5}">
                      <a16:colId xmlns:a16="http://schemas.microsoft.com/office/drawing/2014/main" val="2419911153"/>
                    </a:ext>
                  </a:extLst>
                </a:gridCol>
                <a:gridCol w="376800">
                  <a:extLst>
                    <a:ext uri="{9D8B030D-6E8A-4147-A177-3AD203B41FA5}">
                      <a16:colId xmlns:a16="http://schemas.microsoft.com/office/drawing/2014/main" val="6363317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21277424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07283117"/>
                    </a:ext>
                  </a:extLst>
                </a:gridCol>
              </a:tblGrid>
              <a:tr h="25417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fr-FR" sz="1400" b="1" dirty="0" smtClean="0">
                          <a:solidFill>
                            <a:schemeClr val="tx1"/>
                          </a:solidFill>
                        </a:rPr>
                        <a:t>Seuil 2</a:t>
                      </a:r>
                    </a:p>
                    <a:p>
                      <a:pPr algn="ctr"/>
                      <a:r>
                        <a:rPr lang="fr-FR" sz="1400" b="1" dirty="0" smtClean="0">
                          <a:solidFill>
                            <a:schemeClr val="tx1"/>
                          </a:solidFill>
                        </a:rPr>
                        <a:t>Se</a:t>
                      </a:r>
                      <a:r>
                        <a:rPr lang="fr-FR" sz="1400" b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fr-FR" sz="1400" b="1" dirty="0" smtClean="0">
                          <a:solidFill>
                            <a:schemeClr val="tx1"/>
                          </a:solidFill>
                        </a:rPr>
                        <a:t>/Sp</a:t>
                      </a:r>
                      <a:r>
                        <a:rPr lang="fr-FR" sz="1400" b="1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fr-FR" sz="1400" b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Observation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853744"/>
                  </a:ext>
                </a:extLst>
              </a:tr>
              <a:tr h="0">
                <a:tc gridSpan="2"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OUI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1815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Prédiction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OUI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VP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622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NON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dirty="0" smtClean="0">
                          <a:solidFill>
                            <a:schemeClr val="tx1"/>
                          </a:solidFill>
                        </a:rPr>
                        <a:t>VN</a:t>
                      </a:r>
                      <a:endParaRPr lang="fr-FR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4323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1235831" y="6486702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fr-FR" sz="1000" b="1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831" y="6486702"/>
                <a:ext cx="32252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lèche droite 28"/>
          <p:cNvSpPr/>
          <p:nvPr/>
        </p:nvSpPr>
        <p:spPr>
          <a:xfrm>
            <a:off x="3405450" y="4557329"/>
            <a:ext cx="774948" cy="37237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30" name="Groupe 29"/>
          <p:cNvGrpSpPr>
            <a:grpSpLocks noChangeAspect="1"/>
          </p:cNvGrpSpPr>
          <p:nvPr/>
        </p:nvGrpSpPr>
        <p:grpSpPr>
          <a:xfrm>
            <a:off x="4366275" y="2999977"/>
            <a:ext cx="3420000" cy="3319723"/>
            <a:chOff x="5389863" y="3098111"/>
            <a:chExt cx="4043997" cy="3925429"/>
          </a:xfrm>
        </p:grpSpPr>
        <p:cxnSp>
          <p:nvCxnSpPr>
            <p:cNvPr id="31" name="Connecteur droit 30"/>
            <p:cNvCxnSpPr/>
            <p:nvPr/>
          </p:nvCxnSpPr>
          <p:spPr>
            <a:xfrm flipV="1">
              <a:off x="5837926" y="4086658"/>
              <a:ext cx="9000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flipV="1">
              <a:off x="6736747" y="4085314"/>
              <a:ext cx="0" cy="2592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/>
          </p:nvCxnSpPr>
          <p:spPr>
            <a:xfrm flipV="1">
              <a:off x="5829358" y="4596779"/>
              <a:ext cx="6120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/>
          </p:nvCxnSpPr>
          <p:spPr>
            <a:xfrm flipV="1">
              <a:off x="6436079" y="4595435"/>
              <a:ext cx="0" cy="2088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 flipV="1">
              <a:off x="5833860" y="5437616"/>
              <a:ext cx="3240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 flipV="1">
              <a:off x="6147211" y="5436272"/>
              <a:ext cx="0" cy="1224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flipV="1">
              <a:off x="5833860" y="6679512"/>
              <a:ext cx="3600000" cy="0"/>
            </a:xfrm>
            <a:prstGeom prst="straightConnector1">
              <a:avLst/>
            </a:prstGeom>
            <a:ln w="38100"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flipV="1">
              <a:off x="5833860" y="3098111"/>
              <a:ext cx="0" cy="3600000"/>
            </a:xfrm>
            <a:prstGeom prst="straightConnector1">
              <a:avLst/>
            </a:prstGeom>
            <a:ln w="38100"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e 38"/>
            <p:cNvGrpSpPr/>
            <p:nvPr/>
          </p:nvGrpSpPr>
          <p:grpSpPr>
            <a:xfrm>
              <a:off x="5854044" y="5385251"/>
              <a:ext cx="591414" cy="564750"/>
              <a:chOff x="6383430" y="6123186"/>
              <a:chExt cx="591414" cy="564750"/>
            </a:xfrm>
          </p:grpSpPr>
          <p:cxnSp>
            <p:nvCxnSpPr>
              <p:cNvPr id="58" name="Connecteur en angle 57"/>
              <p:cNvCxnSpPr/>
              <p:nvPr/>
            </p:nvCxnSpPr>
            <p:spPr>
              <a:xfrm flipV="1">
                <a:off x="6383430" y="6167447"/>
                <a:ext cx="591414" cy="520489"/>
              </a:xfrm>
              <a:prstGeom prst="bentConnector3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Ellipse 58"/>
              <p:cNvSpPr>
                <a:spLocks noChangeAspect="1"/>
              </p:cNvSpPr>
              <p:nvPr/>
            </p:nvSpPr>
            <p:spPr>
              <a:xfrm>
                <a:off x="6633417" y="6123186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</p:grpSp>
        <p:cxnSp>
          <p:nvCxnSpPr>
            <p:cNvPr id="40" name="Connecteur en angle 39"/>
            <p:cNvCxnSpPr/>
            <p:nvPr/>
          </p:nvCxnSpPr>
          <p:spPr>
            <a:xfrm flipV="1">
              <a:off x="6142131" y="4596779"/>
              <a:ext cx="591615" cy="831931"/>
            </a:xfrm>
            <a:prstGeom prst="bentConnector3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/>
            <p:cNvCxnSpPr/>
            <p:nvPr/>
          </p:nvCxnSpPr>
          <p:spPr>
            <a:xfrm flipV="1">
              <a:off x="5833860" y="3454614"/>
              <a:ext cx="3240000" cy="3240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lipse 41"/>
            <p:cNvSpPr>
              <a:spLocks noChangeAspect="1"/>
            </p:cNvSpPr>
            <p:nvPr/>
          </p:nvSpPr>
          <p:spPr>
            <a:xfrm>
              <a:off x="6391458" y="4546246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grpSp>
          <p:nvGrpSpPr>
            <p:cNvPr id="43" name="Groupe 42"/>
            <p:cNvGrpSpPr/>
            <p:nvPr/>
          </p:nvGrpSpPr>
          <p:grpSpPr>
            <a:xfrm>
              <a:off x="6438039" y="4032658"/>
              <a:ext cx="591414" cy="564750"/>
              <a:chOff x="6383430" y="6123186"/>
              <a:chExt cx="591414" cy="564750"/>
            </a:xfrm>
          </p:grpSpPr>
          <p:cxnSp>
            <p:nvCxnSpPr>
              <p:cNvPr id="56" name="Connecteur en angle 55"/>
              <p:cNvCxnSpPr/>
              <p:nvPr/>
            </p:nvCxnSpPr>
            <p:spPr>
              <a:xfrm flipV="1">
                <a:off x="6383430" y="6167447"/>
                <a:ext cx="591414" cy="520489"/>
              </a:xfrm>
              <a:prstGeom prst="bentConnector3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Ellipse 56"/>
              <p:cNvSpPr>
                <a:spLocks noChangeAspect="1"/>
              </p:cNvSpPr>
              <p:nvPr/>
            </p:nvSpPr>
            <p:spPr>
              <a:xfrm>
                <a:off x="6633417" y="6123186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</p:grpSp>
        <p:cxnSp>
          <p:nvCxnSpPr>
            <p:cNvPr id="44" name="Connecteur en angle 43"/>
            <p:cNvCxnSpPr/>
            <p:nvPr/>
          </p:nvCxnSpPr>
          <p:spPr>
            <a:xfrm flipV="1">
              <a:off x="6733746" y="3786904"/>
              <a:ext cx="591414" cy="288000"/>
            </a:xfrm>
            <a:prstGeom prst="bentConnector3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/>
            <p:cNvSpPr>
              <a:spLocks noChangeAspect="1"/>
            </p:cNvSpPr>
            <p:nvPr/>
          </p:nvSpPr>
          <p:spPr>
            <a:xfrm>
              <a:off x="6974208" y="373311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cxnSp>
          <p:nvCxnSpPr>
            <p:cNvPr id="46" name="Connecteur en angle 45"/>
            <p:cNvCxnSpPr/>
            <p:nvPr/>
          </p:nvCxnSpPr>
          <p:spPr>
            <a:xfrm flipV="1">
              <a:off x="7034034" y="3641897"/>
              <a:ext cx="1044000" cy="144000"/>
            </a:xfrm>
            <a:prstGeom prst="bentConnector3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en angle 46"/>
            <p:cNvCxnSpPr/>
            <p:nvPr/>
          </p:nvCxnSpPr>
          <p:spPr>
            <a:xfrm flipV="1">
              <a:off x="7556034" y="3500750"/>
              <a:ext cx="1512000" cy="144000"/>
            </a:xfrm>
            <a:prstGeom prst="bentConnector3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/>
            <p:cNvSpPr>
              <a:spLocks noChangeAspect="1"/>
            </p:cNvSpPr>
            <p:nvPr/>
          </p:nvSpPr>
          <p:spPr>
            <a:xfrm>
              <a:off x="7496208" y="359075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49" name="Ellipse 48"/>
            <p:cNvSpPr>
              <a:spLocks noChangeAspect="1"/>
            </p:cNvSpPr>
            <p:nvPr/>
          </p:nvSpPr>
          <p:spPr>
            <a:xfrm>
              <a:off x="8258034" y="344624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5389863" y="5272317"/>
              <a:ext cx="453398" cy="327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Se</a:t>
              </a:r>
              <a:r>
                <a:rPr lang="fr-FR" sz="1200" baseline="-25000" dirty="0"/>
                <a:t>1</a:t>
              </a: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5399986" y="4434286"/>
              <a:ext cx="453398" cy="327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Se</a:t>
              </a:r>
              <a:r>
                <a:rPr lang="fr-FR" sz="1200" baseline="-25000" dirty="0"/>
                <a:t>2</a:t>
              </a:r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5405607" y="3920440"/>
              <a:ext cx="453398" cy="327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Se</a:t>
              </a:r>
              <a:r>
                <a:rPr lang="fr-FR" sz="1200" baseline="-25000" dirty="0"/>
                <a:t>3</a:t>
              </a:r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5940055" y="6696001"/>
              <a:ext cx="457189" cy="327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Sp</a:t>
              </a:r>
              <a:r>
                <a:rPr lang="fr-FR" sz="1200" baseline="-25000" dirty="0"/>
                <a:t>1</a:t>
              </a:r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6224083" y="6696001"/>
              <a:ext cx="457189" cy="327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Sp</a:t>
              </a:r>
              <a:r>
                <a:rPr lang="fr-FR" sz="1200" baseline="-25000" dirty="0"/>
                <a:t>2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6520651" y="6696001"/>
              <a:ext cx="457189" cy="3275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Sp</a:t>
              </a:r>
              <a:r>
                <a:rPr lang="fr-FR" sz="1200" baseline="-25000" dirty="0"/>
                <a:t>3</a:t>
              </a:r>
            </a:p>
          </p:txBody>
        </p:sp>
      </p:grpSp>
      <p:sp>
        <p:nvSpPr>
          <p:cNvPr id="60" name="ZoneTexte 59"/>
          <p:cNvSpPr txBox="1"/>
          <p:nvPr/>
        </p:nvSpPr>
        <p:spPr>
          <a:xfrm>
            <a:off x="5384687" y="2524055"/>
            <a:ext cx="133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Courbe ROC</a:t>
            </a:r>
          </a:p>
        </p:txBody>
      </p:sp>
      <p:sp>
        <p:nvSpPr>
          <p:cNvPr id="61" name="Flèche droite 60"/>
          <p:cNvSpPr/>
          <p:nvPr/>
        </p:nvSpPr>
        <p:spPr>
          <a:xfrm rot="5400000">
            <a:off x="1105663" y="3949732"/>
            <a:ext cx="432000" cy="37237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grpSp>
        <p:nvGrpSpPr>
          <p:cNvPr id="64" name="Groupe 63"/>
          <p:cNvGrpSpPr>
            <a:grpSpLocks noChangeAspect="1"/>
          </p:cNvGrpSpPr>
          <p:nvPr/>
        </p:nvGrpSpPr>
        <p:grpSpPr>
          <a:xfrm>
            <a:off x="8932976" y="3155701"/>
            <a:ext cx="3024000" cy="3016721"/>
            <a:chOff x="10782063" y="2693419"/>
            <a:chExt cx="4860000" cy="4848284"/>
          </a:xfrm>
        </p:grpSpPr>
        <p:sp>
          <p:nvSpPr>
            <p:cNvPr id="65" name="Triangle rectangle 64"/>
            <p:cNvSpPr/>
            <p:nvPr/>
          </p:nvSpPr>
          <p:spPr>
            <a:xfrm rot="16200000">
              <a:off x="10791964" y="3177844"/>
              <a:ext cx="4338408" cy="4358209"/>
            </a:xfrm>
            <a:prstGeom prst="rtTriangl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/>
            </a:p>
          </p:txBody>
        </p:sp>
        <p:sp>
          <p:nvSpPr>
            <p:cNvPr id="66" name="Triangle rectangle 65"/>
            <p:cNvSpPr/>
            <p:nvPr/>
          </p:nvSpPr>
          <p:spPr>
            <a:xfrm rot="5400000">
              <a:off x="10808926" y="3163637"/>
              <a:ext cx="4338408" cy="4358209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/>
            </a:p>
          </p:txBody>
        </p:sp>
        <p:sp>
          <p:nvSpPr>
            <p:cNvPr id="67" name="Forme libre 66"/>
            <p:cNvSpPr>
              <a:spLocks noChangeAspect="1"/>
            </p:cNvSpPr>
            <p:nvPr/>
          </p:nvSpPr>
          <p:spPr>
            <a:xfrm>
              <a:off x="10808065" y="3187745"/>
              <a:ext cx="4332207" cy="4307488"/>
            </a:xfrm>
            <a:custGeom>
              <a:avLst/>
              <a:gdLst>
                <a:gd name="connsiteX0" fmla="*/ 0 w 6172200"/>
                <a:gd name="connsiteY0" fmla="*/ 6136972 h 6136972"/>
                <a:gd name="connsiteX1" fmla="*/ 171450 w 6172200"/>
                <a:gd name="connsiteY1" fmla="*/ 4422472 h 6136972"/>
                <a:gd name="connsiteX2" fmla="*/ 533400 w 6172200"/>
                <a:gd name="connsiteY2" fmla="*/ 2517472 h 6136972"/>
                <a:gd name="connsiteX3" fmla="*/ 1295400 w 6172200"/>
                <a:gd name="connsiteY3" fmla="*/ 1374472 h 6136972"/>
                <a:gd name="connsiteX4" fmla="*/ 2305050 w 6172200"/>
                <a:gd name="connsiteY4" fmla="*/ 688672 h 6136972"/>
                <a:gd name="connsiteX5" fmla="*/ 3695700 w 6172200"/>
                <a:gd name="connsiteY5" fmla="*/ 288622 h 6136972"/>
                <a:gd name="connsiteX6" fmla="*/ 5314950 w 6172200"/>
                <a:gd name="connsiteY6" fmla="*/ 40972 h 6136972"/>
                <a:gd name="connsiteX7" fmla="*/ 6172200 w 6172200"/>
                <a:gd name="connsiteY7" fmla="*/ 2872 h 6136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2200" h="6136972">
                  <a:moveTo>
                    <a:pt x="0" y="6136972"/>
                  </a:moveTo>
                  <a:cubicBezTo>
                    <a:pt x="41275" y="5581347"/>
                    <a:pt x="82550" y="5025722"/>
                    <a:pt x="171450" y="4422472"/>
                  </a:cubicBezTo>
                  <a:cubicBezTo>
                    <a:pt x="260350" y="3819222"/>
                    <a:pt x="346075" y="3025472"/>
                    <a:pt x="533400" y="2517472"/>
                  </a:cubicBezTo>
                  <a:cubicBezTo>
                    <a:pt x="720725" y="2009472"/>
                    <a:pt x="1000125" y="1679272"/>
                    <a:pt x="1295400" y="1374472"/>
                  </a:cubicBezTo>
                  <a:cubicBezTo>
                    <a:pt x="1590675" y="1069672"/>
                    <a:pt x="1905000" y="869647"/>
                    <a:pt x="2305050" y="688672"/>
                  </a:cubicBezTo>
                  <a:cubicBezTo>
                    <a:pt x="2705100" y="507697"/>
                    <a:pt x="3194050" y="396572"/>
                    <a:pt x="3695700" y="288622"/>
                  </a:cubicBezTo>
                  <a:cubicBezTo>
                    <a:pt x="4197350" y="180672"/>
                    <a:pt x="4902200" y="88597"/>
                    <a:pt x="5314950" y="40972"/>
                  </a:cubicBezTo>
                  <a:cubicBezTo>
                    <a:pt x="5727700" y="-6653"/>
                    <a:pt x="5949950" y="-1891"/>
                    <a:pt x="6172200" y="2872"/>
                  </a:cubicBezTo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/>
            </a:p>
          </p:txBody>
        </p:sp>
        <p:cxnSp>
          <p:nvCxnSpPr>
            <p:cNvPr id="68" name="Connecteur droit avec flèche 67"/>
            <p:cNvCxnSpPr/>
            <p:nvPr/>
          </p:nvCxnSpPr>
          <p:spPr>
            <a:xfrm flipV="1">
              <a:off x="10793776" y="7516655"/>
              <a:ext cx="4848287" cy="0"/>
            </a:xfrm>
            <a:prstGeom prst="straightConnector1">
              <a:avLst/>
            </a:prstGeom>
            <a:ln w="38100"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necteur droit avec flèche 68"/>
            <p:cNvCxnSpPr/>
            <p:nvPr/>
          </p:nvCxnSpPr>
          <p:spPr>
            <a:xfrm flipV="1">
              <a:off x="10793776" y="2693419"/>
              <a:ext cx="0" cy="4848284"/>
            </a:xfrm>
            <a:prstGeom prst="straightConnector1">
              <a:avLst/>
            </a:prstGeom>
            <a:ln w="38100">
              <a:tailEnd type="arrow" w="lg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flipV="1">
              <a:off x="10793776" y="3173537"/>
              <a:ext cx="4363458" cy="4363456"/>
            </a:xfrm>
            <a:prstGeom prst="line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ZoneTexte 70"/>
            <p:cNvSpPr txBox="1"/>
            <p:nvPr/>
          </p:nvSpPr>
          <p:spPr>
            <a:xfrm>
              <a:off x="13006858" y="6148629"/>
              <a:ext cx="1494755" cy="498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AUC = 0,5</a:t>
              </a:r>
            </a:p>
          </p:txBody>
        </p:sp>
        <p:sp>
          <p:nvSpPr>
            <p:cNvPr id="72" name="ZoneTexte 71"/>
            <p:cNvSpPr txBox="1"/>
            <p:nvPr/>
          </p:nvSpPr>
          <p:spPr>
            <a:xfrm>
              <a:off x="11450147" y="4505606"/>
              <a:ext cx="1494755" cy="498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AUC ≈ 0,8</a:t>
              </a: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10866169" y="3291609"/>
              <a:ext cx="1256710" cy="498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AUC = 1</a:t>
              </a:r>
            </a:p>
          </p:txBody>
        </p:sp>
      </p:grpSp>
      <p:sp>
        <p:nvSpPr>
          <p:cNvPr id="75" name="Flèche droite 74"/>
          <p:cNvSpPr/>
          <p:nvPr/>
        </p:nvSpPr>
        <p:spPr>
          <a:xfrm>
            <a:off x="7972152" y="4522231"/>
            <a:ext cx="774948" cy="37237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76" name="Rectangle 75"/>
          <p:cNvSpPr/>
          <p:nvPr/>
        </p:nvSpPr>
        <p:spPr>
          <a:xfrm>
            <a:off x="2490153" y="1293625"/>
            <a:ext cx="7211694" cy="106857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65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3157454" y="485617"/>
            <a:ext cx="5877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Évaluation</a:t>
            </a:r>
            <a:r>
              <a:rPr lang="en-US" sz="3200" dirty="0" smtClean="0"/>
              <a:t> des </a:t>
            </a:r>
            <a:r>
              <a:rPr lang="en-US" sz="3200" dirty="0" err="1" smtClean="0"/>
              <a:t>outils</a:t>
            </a:r>
            <a:r>
              <a:rPr lang="en-US" sz="3200" dirty="0" smtClean="0"/>
              <a:t> de </a:t>
            </a:r>
            <a:r>
              <a:rPr lang="en-US" sz="3200" dirty="0" err="1" smtClean="0"/>
              <a:t>prédiction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au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7720" y="1486234"/>
              <a:ext cx="8465760" cy="38088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7760">
                      <a:extLst>
                        <a:ext uri="{9D8B030D-6E8A-4147-A177-3AD203B41FA5}">
                          <a16:colId xmlns:a16="http://schemas.microsoft.com/office/drawing/2014/main" val="264941375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3916791139"/>
                        </a:ext>
                      </a:extLst>
                    </a:gridCol>
                    <a:gridCol w="2376000">
                      <a:extLst>
                        <a:ext uri="{9D8B030D-6E8A-4147-A177-3AD203B41FA5}">
                          <a16:colId xmlns:a16="http://schemas.microsoft.com/office/drawing/2014/main" val="3792003215"/>
                        </a:ext>
                      </a:extLst>
                    </a:gridCol>
                    <a:gridCol w="2376000">
                      <a:extLst>
                        <a:ext uri="{9D8B030D-6E8A-4147-A177-3AD203B41FA5}">
                          <a16:colId xmlns:a16="http://schemas.microsoft.com/office/drawing/2014/main" val="2399347107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3192397980"/>
                        </a:ext>
                      </a:extLst>
                    </a:gridCol>
                  </a:tblGrid>
                  <a:tr h="197178"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fr-FR" sz="2000" b="1" dirty="0" smtClean="0">
                              <a:solidFill>
                                <a:schemeClr val="tx1"/>
                              </a:solidFill>
                            </a:rPr>
                            <a:t>Observation</a:t>
                          </a: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0065872"/>
                      </a:ext>
                    </a:extLst>
                  </a:tr>
                  <a:tr h="332168"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dirty="0" smtClean="0">
                              <a:solidFill>
                                <a:schemeClr val="bg1"/>
                              </a:solidFill>
                            </a:rPr>
                            <a:t>Population totale</a:t>
                          </a:r>
                          <a:endParaRPr lang="fr-FR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dirty="0" smtClean="0">
                              <a:solidFill>
                                <a:schemeClr val="tx1"/>
                              </a:solidFill>
                            </a:rPr>
                            <a:t>Positive</a:t>
                          </a:r>
                          <a:endParaRPr lang="fr-FR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dirty="0" smtClean="0">
                              <a:solidFill>
                                <a:schemeClr val="tx1"/>
                              </a:solidFill>
                            </a:rPr>
                            <a:t>Négative</a:t>
                          </a:r>
                          <a:endParaRPr lang="fr-FR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4677451"/>
                      </a:ext>
                    </a:extLst>
                  </a:tr>
                  <a:tr h="5760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2000" b="1" dirty="0" smtClean="0">
                              <a:solidFill>
                                <a:schemeClr val="tx1"/>
                              </a:solidFill>
                            </a:rPr>
                            <a:t>Prédiction</a:t>
                          </a:r>
                          <a:endParaRPr lang="fr-FR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dirty="0" smtClean="0">
                              <a:solidFill>
                                <a:schemeClr val="tx1"/>
                              </a:solidFill>
                            </a:rPr>
                            <a:t>Positive</a:t>
                          </a:r>
                          <a:endParaRPr lang="fr-FR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Vrai positif,</a:t>
                          </a:r>
                          <a:r>
                            <a:rPr lang="fr-FR" sz="1800" b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VP</a:t>
                          </a:r>
                          <a:endParaRPr lang="fr-FR" sz="1800" b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601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Faux positif,</a:t>
                          </a:r>
                          <a:r>
                            <a:rPr lang="fr-FR" sz="1800" b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FP</a:t>
                          </a:r>
                          <a:endParaRPr lang="fr-FR" sz="1800" b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Valeur prédictive positive (VPP), Précision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𝑉𝑃</m:t>
                                    </m:r>
                                  </m:num>
                                  <m:den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𝑉𝑃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3125089"/>
                      </a:ext>
                    </a:extLst>
                  </a:tr>
                  <a:tr h="1008000">
                    <a:tc vMerge="1">
                      <a:txBody>
                        <a:bodyPr/>
                        <a:lstStyle/>
                        <a:p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dirty="0" smtClean="0">
                              <a:solidFill>
                                <a:schemeClr val="tx1"/>
                              </a:solidFill>
                            </a:rPr>
                            <a:t>Négative</a:t>
                          </a:r>
                          <a:endParaRPr lang="fr-FR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601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Faux négatif,</a:t>
                          </a:r>
                          <a:r>
                            <a:rPr lang="fr-FR" sz="1800" b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FN</a:t>
                          </a:r>
                          <a:endParaRPr lang="fr-FR" sz="1800" b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601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Vrai négatif,</a:t>
                          </a:r>
                          <a:r>
                            <a:rPr lang="fr-FR" sz="1800" b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VN</a:t>
                          </a:r>
                          <a:endParaRPr lang="fr-FR" sz="1800" b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Valeur prédictive négative (VPN)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𝑉𝑁</m:t>
                                    </m:r>
                                  </m:num>
                                  <m:den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𝑉𝑁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613838"/>
                      </a:ext>
                    </a:extLst>
                  </a:tr>
                  <a:tr h="760082"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b="1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True positive rate</a:t>
                          </a:r>
                          <a:r>
                            <a:rPr lang="fr-FR" sz="14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(TPR), </a:t>
                          </a:r>
                          <a:r>
                            <a:rPr lang="fr-FR" sz="1400" b="1" i="1" dirty="0" err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Recall</a:t>
                          </a:r>
                          <a:r>
                            <a:rPr lang="fr-FR" sz="14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, Sensibilité,</a:t>
                          </a:r>
                          <a:r>
                            <a:rPr lang="fr-FR" sz="1400" b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Puissance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𝑉𝑃</m:t>
                                    </m:r>
                                  </m:num>
                                  <m:den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𝑉𝑃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Spécificité,</a:t>
                          </a:r>
                          <a:r>
                            <a:rPr lang="fr-FR" sz="1400" b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Sélectivité, </a:t>
                          </a:r>
                          <a:r>
                            <a:rPr lang="fr-FR" sz="1400" b="1" i="1" baseline="0" dirty="0" err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True</a:t>
                          </a:r>
                          <a:r>
                            <a:rPr lang="fr-FR" sz="1400" b="1" i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fr-FR" sz="1400" b="1" i="1" baseline="0" dirty="0" err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negative</a:t>
                          </a:r>
                          <a:r>
                            <a:rPr lang="fr-FR" sz="1400" b="1" i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rate</a:t>
                          </a:r>
                          <a:r>
                            <a:rPr lang="fr-FR" sz="1400" b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(TNR)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𝑉𝑁</m:t>
                                    </m:r>
                                  </m:num>
                                  <m:den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𝑉𝑁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b="1" dirty="0" smtClean="0">
                              <a:solidFill>
                                <a:schemeClr val="bg1"/>
                              </a:solidFill>
                            </a:rPr>
                            <a:t>Exactitude (</a:t>
                          </a:r>
                          <a:r>
                            <a:rPr lang="fr-FR" sz="1400" b="1" i="1" dirty="0" err="1" smtClean="0">
                              <a:solidFill>
                                <a:schemeClr val="bg1"/>
                              </a:solidFill>
                            </a:rPr>
                            <a:t>accuracy</a:t>
                          </a:r>
                          <a:r>
                            <a:rPr lang="fr-FR" sz="1400" b="1" dirty="0" smtClean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𝑉𝑃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𝑉𝑁</m:t>
                                    </m:r>
                                  </m:num>
                                  <m:den>
                                    <m:r>
                                      <a:rPr lang="fr-F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𝑉𝑃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𝑉𝑁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462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au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744262"/>
                  </p:ext>
                </p:extLst>
              </p:nvPr>
            </p:nvGraphicFramePr>
            <p:xfrm>
              <a:off x="567720" y="1486234"/>
              <a:ext cx="8465760" cy="38088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7760">
                      <a:extLst>
                        <a:ext uri="{9D8B030D-6E8A-4147-A177-3AD203B41FA5}">
                          <a16:colId xmlns:a16="http://schemas.microsoft.com/office/drawing/2014/main" val="2649413750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3916791139"/>
                        </a:ext>
                      </a:extLst>
                    </a:gridCol>
                    <a:gridCol w="2376000">
                      <a:extLst>
                        <a:ext uri="{9D8B030D-6E8A-4147-A177-3AD203B41FA5}">
                          <a16:colId xmlns:a16="http://schemas.microsoft.com/office/drawing/2014/main" val="3792003215"/>
                        </a:ext>
                      </a:extLst>
                    </a:gridCol>
                    <a:gridCol w="2376000">
                      <a:extLst>
                        <a:ext uri="{9D8B030D-6E8A-4147-A177-3AD203B41FA5}">
                          <a16:colId xmlns:a16="http://schemas.microsoft.com/office/drawing/2014/main" val="2399347107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3192397980"/>
                        </a:ext>
                      </a:extLst>
                    </a:gridCol>
                  </a:tblGrid>
                  <a:tr h="376800"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fr-FR" sz="2000" b="1" dirty="0" smtClean="0">
                              <a:solidFill>
                                <a:schemeClr val="tx1"/>
                              </a:solidFill>
                            </a:rPr>
                            <a:t>Observation</a:t>
                          </a: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90065872"/>
                      </a:ext>
                    </a:extLst>
                  </a:tr>
                  <a:tr h="620640"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dirty="0" smtClean="0">
                              <a:solidFill>
                                <a:schemeClr val="bg1"/>
                              </a:solidFill>
                            </a:rPr>
                            <a:t>Population totale</a:t>
                          </a:r>
                          <a:endParaRPr lang="fr-FR" sz="18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dirty="0" smtClean="0">
                              <a:solidFill>
                                <a:schemeClr val="tx1"/>
                              </a:solidFill>
                            </a:rPr>
                            <a:t>Positive</a:t>
                          </a:r>
                          <a:endParaRPr lang="fr-FR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dirty="0" smtClean="0">
                              <a:solidFill>
                                <a:schemeClr val="tx1"/>
                              </a:solidFill>
                            </a:rPr>
                            <a:t>Négative</a:t>
                          </a:r>
                          <a:endParaRPr lang="fr-FR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400" b="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4677451"/>
                      </a:ext>
                    </a:extLst>
                  </a:tr>
                  <a:tr h="901691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fr-FR" sz="2000" b="1" dirty="0" smtClean="0">
                              <a:solidFill>
                                <a:schemeClr val="tx1"/>
                              </a:solidFill>
                            </a:rPr>
                            <a:t>Prédiction</a:t>
                          </a:r>
                          <a:endParaRPr lang="fr-FR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vert="vert27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dirty="0" smtClean="0">
                              <a:solidFill>
                                <a:schemeClr val="tx1"/>
                              </a:solidFill>
                            </a:rPr>
                            <a:t>Positive</a:t>
                          </a:r>
                          <a:endParaRPr lang="fr-FR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Vrai positif,</a:t>
                          </a:r>
                          <a:r>
                            <a:rPr lang="fr-FR" sz="1800" b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VP</a:t>
                          </a:r>
                          <a:endParaRPr lang="fr-FR" sz="1800" b="1" dirty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601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Faux positif,</a:t>
                          </a:r>
                          <a:r>
                            <a:rPr lang="fr-FR" sz="1800" b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FP</a:t>
                          </a:r>
                          <a:endParaRPr lang="fr-FR" sz="1800" b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36000" marR="36000" marT="36000" marB="3600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42" t="-114865" r="-604" b="-2141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3125089"/>
                      </a:ext>
                    </a:extLst>
                  </a:tr>
                  <a:tr h="1008000">
                    <a:tc vMerge="1">
                      <a:txBody>
                        <a:bodyPr/>
                        <a:lstStyle/>
                        <a:p>
                          <a:endParaRPr lang="fr-F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800" b="0" dirty="0" smtClean="0">
                              <a:solidFill>
                                <a:schemeClr val="tx1"/>
                              </a:solidFill>
                            </a:rPr>
                            <a:t>Négative</a:t>
                          </a:r>
                          <a:endParaRPr lang="fr-FR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601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Faux négatif,</a:t>
                          </a:r>
                          <a:r>
                            <a:rPr lang="fr-FR" sz="1800" b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FN</a:t>
                          </a:r>
                          <a:endParaRPr lang="fr-FR" sz="1800" b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601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800" b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Vrai négatif,</a:t>
                          </a:r>
                          <a:r>
                            <a:rPr lang="fr-FR" sz="1800" b="1" baseline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</a:rPr>
                            <a:t> VN</a:t>
                          </a:r>
                          <a:endParaRPr lang="fr-FR" sz="1800" b="1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36000" marR="36000" marT="36000" marB="36000" anchor="ctr">
                        <a:lnL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42" t="-191566" r="-604" b="-909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613838"/>
                      </a:ext>
                    </a:extLst>
                  </a:tr>
                  <a:tr h="901691"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FR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36000" marR="36000" marT="36000" marB="3600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37" t="-327027" r="-185861" b="-2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571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1795" t="-327027" r="-85385" b="-20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36000" marR="36000" marT="36000" marB="3600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20242" t="-327027" r="-604" b="-2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46243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88" name="Groupe 487"/>
          <p:cNvGrpSpPr/>
          <p:nvPr/>
        </p:nvGrpSpPr>
        <p:grpSpPr>
          <a:xfrm>
            <a:off x="2823210" y="5608696"/>
            <a:ext cx="3539466" cy="1167473"/>
            <a:chOff x="2480310" y="5589646"/>
            <a:chExt cx="3539466" cy="1167473"/>
          </a:xfrm>
        </p:grpSpPr>
        <p:grpSp>
          <p:nvGrpSpPr>
            <p:cNvPr id="147" name="Groupe 146"/>
            <p:cNvGrpSpPr/>
            <p:nvPr/>
          </p:nvGrpSpPr>
          <p:grpSpPr>
            <a:xfrm>
              <a:off x="2480310" y="5589646"/>
              <a:ext cx="2257425" cy="1167473"/>
              <a:chOff x="4562475" y="5410200"/>
              <a:chExt cx="2257425" cy="1167473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4562475" y="5410200"/>
                <a:ext cx="2257425" cy="11674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Ellipse 11"/>
              <p:cNvSpPr>
                <a:spLocks noChangeAspect="1"/>
              </p:cNvSpPr>
              <p:nvPr/>
            </p:nvSpPr>
            <p:spPr>
              <a:xfrm>
                <a:off x="5064125" y="5602898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Ellipse 12"/>
              <p:cNvSpPr>
                <a:spLocks noChangeAspect="1"/>
              </p:cNvSpPr>
              <p:nvPr/>
            </p:nvSpPr>
            <p:spPr>
              <a:xfrm>
                <a:off x="4940300" y="5638898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Ellipse 13"/>
              <p:cNvSpPr>
                <a:spLocks noChangeAspect="1"/>
              </p:cNvSpPr>
              <p:nvPr/>
            </p:nvSpPr>
            <p:spPr>
              <a:xfrm>
                <a:off x="5028125" y="5727326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Ellipse 14"/>
              <p:cNvSpPr>
                <a:spLocks noChangeAspect="1"/>
              </p:cNvSpPr>
              <p:nvPr/>
            </p:nvSpPr>
            <p:spPr>
              <a:xfrm>
                <a:off x="5171281" y="5685852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Ellipse 15"/>
              <p:cNvSpPr>
                <a:spLocks noChangeAspect="1"/>
              </p:cNvSpPr>
              <p:nvPr/>
            </p:nvSpPr>
            <p:spPr>
              <a:xfrm>
                <a:off x="5175812" y="552028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Ellipse 16"/>
              <p:cNvSpPr>
                <a:spLocks noChangeAspect="1"/>
              </p:cNvSpPr>
              <p:nvPr/>
            </p:nvSpPr>
            <p:spPr>
              <a:xfrm>
                <a:off x="5328212" y="567268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Ellipse 17"/>
              <p:cNvSpPr>
                <a:spLocks noChangeAspect="1"/>
              </p:cNvSpPr>
              <p:nvPr/>
            </p:nvSpPr>
            <p:spPr>
              <a:xfrm>
                <a:off x="4940300" y="5867596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Ellipse 18"/>
              <p:cNvSpPr>
                <a:spLocks noChangeAspect="1"/>
              </p:cNvSpPr>
              <p:nvPr/>
            </p:nvSpPr>
            <p:spPr>
              <a:xfrm>
                <a:off x="5099281" y="584247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Ellipse 19"/>
              <p:cNvSpPr>
                <a:spLocks noChangeAspect="1"/>
              </p:cNvSpPr>
              <p:nvPr/>
            </p:nvSpPr>
            <p:spPr>
              <a:xfrm>
                <a:off x="4840635" y="5753703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Ellipse 20"/>
              <p:cNvSpPr>
                <a:spLocks noChangeAspect="1"/>
              </p:cNvSpPr>
              <p:nvPr/>
            </p:nvSpPr>
            <p:spPr>
              <a:xfrm>
                <a:off x="5254460" y="5795106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Ellipse 21"/>
              <p:cNvSpPr>
                <a:spLocks noChangeAspect="1"/>
              </p:cNvSpPr>
              <p:nvPr/>
            </p:nvSpPr>
            <p:spPr>
              <a:xfrm>
                <a:off x="5406860" y="59475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Ellipse 22"/>
              <p:cNvSpPr>
                <a:spLocks noChangeAspect="1"/>
              </p:cNvSpPr>
              <p:nvPr/>
            </p:nvSpPr>
            <p:spPr>
              <a:xfrm>
                <a:off x="5326460" y="60195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Ellipse 23"/>
              <p:cNvSpPr>
                <a:spLocks noChangeAspect="1"/>
              </p:cNvSpPr>
              <p:nvPr/>
            </p:nvSpPr>
            <p:spPr>
              <a:xfrm>
                <a:off x="5437420" y="60555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Ellipse 24"/>
              <p:cNvSpPr>
                <a:spLocks noChangeAspect="1"/>
              </p:cNvSpPr>
              <p:nvPr/>
            </p:nvSpPr>
            <p:spPr>
              <a:xfrm>
                <a:off x="5370860" y="5846637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Ellipse 25"/>
              <p:cNvSpPr>
                <a:spLocks noChangeAspect="1"/>
              </p:cNvSpPr>
              <p:nvPr/>
            </p:nvSpPr>
            <p:spPr>
              <a:xfrm>
                <a:off x="5264100" y="592593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Ellipse 26"/>
              <p:cNvSpPr>
                <a:spLocks noChangeAspect="1"/>
              </p:cNvSpPr>
              <p:nvPr/>
            </p:nvSpPr>
            <p:spPr>
              <a:xfrm>
                <a:off x="5146395" y="599361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Ellipse 27"/>
              <p:cNvSpPr>
                <a:spLocks noChangeAspect="1"/>
              </p:cNvSpPr>
              <p:nvPr/>
            </p:nvSpPr>
            <p:spPr>
              <a:xfrm>
                <a:off x="5517489" y="585993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Ellipse 28"/>
              <p:cNvSpPr>
                <a:spLocks noChangeAspect="1"/>
              </p:cNvSpPr>
              <p:nvPr/>
            </p:nvSpPr>
            <p:spPr>
              <a:xfrm>
                <a:off x="5493775" y="570879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Ellipse 29"/>
              <p:cNvSpPr>
                <a:spLocks noChangeAspect="1"/>
              </p:cNvSpPr>
              <p:nvPr/>
            </p:nvSpPr>
            <p:spPr>
              <a:xfrm>
                <a:off x="5218395" y="607707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Ellipse 30"/>
              <p:cNvSpPr>
                <a:spLocks noChangeAspect="1"/>
              </p:cNvSpPr>
              <p:nvPr/>
            </p:nvSpPr>
            <p:spPr>
              <a:xfrm>
                <a:off x="5550925" y="59960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Ellipse 31"/>
              <p:cNvSpPr>
                <a:spLocks noChangeAspect="1"/>
              </p:cNvSpPr>
              <p:nvPr/>
            </p:nvSpPr>
            <p:spPr>
              <a:xfrm>
                <a:off x="5334860" y="612037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Ellipse 32"/>
              <p:cNvSpPr>
                <a:spLocks noChangeAspect="1"/>
              </p:cNvSpPr>
              <p:nvPr/>
            </p:nvSpPr>
            <p:spPr>
              <a:xfrm>
                <a:off x="5207281" y="61935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Ellipse 33"/>
              <p:cNvSpPr>
                <a:spLocks noChangeAspect="1"/>
              </p:cNvSpPr>
              <p:nvPr/>
            </p:nvSpPr>
            <p:spPr>
              <a:xfrm>
                <a:off x="5094437" y="610716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Ellipse 34"/>
              <p:cNvSpPr>
                <a:spLocks noChangeAspect="1"/>
              </p:cNvSpPr>
              <p:nvPr/>
            </p:nvSpPr>
            <p:spPr>
              <a:xfrm>
                <a:off x="5007422" y="60195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Ellipse 35"/>
              <p:cNvSpPr>
                <a:spLocks noChangeAspect="1"/>
              </p:cNvSpPr>
              <p:nvPr/>
            </p:nvSpPr>
            <p:spPr>
              <a:xfrm>
                <a:off x="4859190" y="598799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Ellipse 36"/>
              <p:cNvSpPr>
                <a:spLocks noChangeAspect="1"/>
              </p:cNvSpPr>
              <p:nvPr/>
            </p:nvSpPr>
            <p:spPr>
              <a:xfrm>
                <a:off x="5421775" y="553135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Ellipse 37"/>
              <p:cNvSpPr>
                <a:spLocks noChangeAspect="1"/>
              </p:cNvSpPr>
              <p:nvPr/>
            </p:nvSpPr>
            <p:spPr>
              <a:xfrm>
                <a:off x="5478860" y="61719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Ellipse 38"/>
              <p:cNvSpPr>
                <a:spLocks noChangeAspect="1"/>
              </p:cNvSpPr>
              <p:nvPr/>
            </p:nvSpPr>
            <p:spPr>
              <a:xfrm>
                <a:off x="5589820" y="62079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Ellipse 39"/>
              <p:cNvSpPr>
                <a:spLocks noChangeAspect="1"/>
              </p:cNvSpPr>
              <p:nvPr/>
            </p:nvSpPr>
            <p:spPr>
              <a:xfrm>
                <a:off x="4986437" y="615322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Ellipse 40"/>
              <p:cNvSpPr>
                <a:spLocks noChangeAspect="1"/>
              </p:cNvSpPr>
              <p:nvPr/>
            </p:nvSpPr>
            <p:spPr>
              <a:xfrm>
                <a:off x="5370795" y="622947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Ellipse 41"/>
              <p:cNvSpPr>
                <a:spLocks noChangeAspect="1"/>
              </p:cNvSpPr>
              <p:nvPr/>
            </p:nvSpPr>
            <p:spPr>
              <a:xfrm>
                <a:off x="5605677" y="609840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Ellipse 42"/>
              <p:cNvSpPr>
                <a:spLocks noChangeAspect="1"/>
              </p:cNvSpPr>
              <p:nvPr/>
            </p:nvSpPr>
            <p:spPr>
              <a:xfrm>
                <a:off x="5487260" y="627277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lipse 43"/>
              <p:cNvSpPr>
                <a:spLocks noChangeAspect="1"/>
              </p:cNvSpPr>
              <p:nvPr/>
            </p:nvSpPr>
            <p:spPr>
              <a:xfrm>
                <a:off x="5359681" y="63459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Ellipse 44"/>
              <p:cNvSpPr>
                <a:spLocks noChangeAspect="1"/>
              </p:cNvSpPr>
              <p:nvPr/>
            </p:nvSpPr>
            <p:spPr>
              <a:xfrm>
                <a:off x="5108527" y="622506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Ellipse 45"/>
              <p:cNvSpPr>
                <a:spLocks noChangeAspect="1"/>
              </p:cNvSpPr>
              <p:nvPr/>
            </p:nvSpPr>
            <p:spPr>
              <a:xfrm>
                <a:off x="4911611" y="606618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Ellipse 46"/>
              <p:cNvSpPr>
                <a:spLocks noChangeAspect="1"/>
              </p:cNvSpPr>
              <p:nvPr/>
            </p:nvSpPr>
            <p:spPr>
              <a:xfrm>
                <a:off x="4743922" y="589593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Ellipse 47"/>
              <p:cNvSpPr>
                <a:spLocks noChangeAspect="1"/>
              </p:cNvSpPr>
              <p:nvPr/>
            </p:nvSpPr>
            <p:spPr>
              <a:xfrm>
                <a:off x="5493775" y="645503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Ellipse 48"/>
              <p:cNvSpPr>
                <a:spLocks noChangeAspect="1"/>
              </p:cNvSpPr>
              <p:nvPr/>
            </p:nvSpPr>
            <p:spPr>
              <a:xfrm>
                <a:off x="5608359" y="63368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Ellipse 49"/>
              <p:cNvSpPr>
                <a:spLocks noChangeAspect="1"/>
              </p:cNvSpPr>
              <p:nvPr/>
            </p:nvSpPr>
            <p:spPr>
              <a:xfrm>
                <a:off x="4757953" y="618922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Ellipse 50"/>
              <p:cNvSpPr>
                <a:spLocks noChangeAspect="1"/>
              </p:cNvSpPr>
              <p:nvPr/>
            </p:nvSpPr>
            <p:spPr>
              <a:xfrm>
                <a:off x="5085417" y="633003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Ellipse 51"/>
              <p:cNvSpPr>
                <a:spLocks noChangeAspect="1"/>
              </p:cNvSpPr>
              <p:nvPr/>
            </p:nvSpPr>
            <p:spPr>
              <a:xfrm>
                <a:off x="5694927" y="627277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Ellipse 52"/>
              <p:cNvSpPr>
                <a:spLocks noChangeAspect="1"/>
              </p:cNvSpPr>
              <p:nvPr/>
            </p:nvSpPr>
            <p:spPr>
              <a:xfrm>
                <a:off x="5368877" y="643945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Ellipse 53"/>
              <p:cNvSpPr>
                <a:spLocks noChangeAspect="1"/>
              </p:cNvSpPr>
              <p:nvPr/>
            </p:nvSpPr>
            <p:spPr>
              <a:xfrm>
                <a:off x="4665043" y="609409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Ellipse 54"/>
              <p:cNvSpPr>
                <a:spLocks noChangeAspect="1"/>
              </p:cNvSpPr>
              <p:nvPr/>
            </p:nvSpPr>
            <p:spPr>
              <a:xfrm>
                <a:off x="4883877" y="618436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Ellipse 55"/>
              <p:cNvSpPr>
                <a:spLocks noChangeAspect="1"/>
              </p:cNvSpPr>
              <p:nvPr/>
            </p:nvSpPr>
            <p:spPr>
              <a:xfrm>
                <a:off x="5269649" y="62883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Ellipse 56"/>
              <p:cNvSpPr>
                <a:spLocks noChangeAspect="1"/>
              </p:cNvSpPr>
              <p:nvPr/>
            </p:nvSpPr>
            <p:spPr>
              <a:xfrm>
                <a:off x="4733158" y="600382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Ellipse 57"/>
              <p:cNvSpPr>
                <a:spLocks noChangeAspect="1"/>
              </p:cNvSpPr>
              <p:nvPr/>
            </p:nvSpPr>
            <p:spPr>
              <a:xfrm>
                <a:off x="5597856" y="644720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Ellipse 58"/>
              <p:cNvSpPr>
                <a:spLocks noChangeAspect="1"/>
              </p:cNvSpPr>
              <p:nvPr/>
            </p:nvSpPr>
            <p:spPr>
              <a:xfrm>
                <a:off x="5707557" y="64323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Ellipse 59"/>
              <p:cNvSpPr>
                <a:spLocks noChangeAspect="1"/>
              </p:cNvSpPr>
              <p:nvPr/>
            </p:nvSpPr>
            <p:spPr>
              <a:xfrm>
                <a:off x="4996714" y="625510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Ellipse 60"/>
              <p:cNvSpPr>
                <a:spLocks noChangeAspect="1"/>
              </p:cNvSpPr>
              <p:nvPr/>
            </p:nvSpPr>
            <p:spPr>
              <a:xfrm>
                <a:off x="5180527" y="630444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Ellipse 61"/>
              <p:cNvSpPr>
                <a:spLocks noChangeAspect="1"/>
              </p:cNvSpPr>
              <p:nvPr/>
            </p:nvSpPr>
            <p:spPr>
              <a:xfrm>
                <a:off x="5819610" y="646566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Ellipse 62"/>
              <p:cNvSpPr>
                <a:spLocks noChangeAspect="1"/>
              </p:cNvSpPr>
              <p:nvPr/>
            </p:nvSpPr>
            <p:spPr>
              <a:xfrm>
                <a:off x="5227969" y="642284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Ellipse 63"/>
              <p:cNvSpPr>
                <a:spLocks noChangeAspect="1"/>
              </p:cNvSpPr>
              <p:nvPr/>
            </p:nvSpPr>
            <p:spPr>
              <a:xfrm>
                <a:off x="5478795" y="63603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Ellipse 64"/>
              <p:cNvSpPr>
                <a:spLocks noChangeAspect="1"/>
              </p:cNvSpPr>
              <p:nvPr/>
            </p:nvSpPr>
            <p:spPr>
              <a:xfrm>
                <a:off x="4861721" y="628126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Ellipse 65"/>
              <p:cNvSpPr>
                <a:spLocks noChangeAspect="1"/>
              </p:cNvSpPr>
              <p:nvPr/>
            </p:nvSpPr>
            <p:spPr>
              <a:xfrm>
                <a:off x="4619544" y="594188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Ellipse 66"/>
              <p:cNvSpPr>
                <a:spLocks noChangeAspect="1"/>
              </p:cNvSpPr>
              <p:nvPr/>
            </p:nvSpPr>
            <p:spPr>
              <a:xfrm>
                <a:off x="4806589" y="609409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Ellipse 67"/>
              <p:cNvSpPr>
                <a:spLocks noChangeAspect="1"/>
              </p:cNvSpPr>
              <p:nvPr/>
            </p:nvSpPr>
            <p:spPr>
              <a:xfrm>
                <a:off x="5478860" y="61719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Ellipse 68"/>
              <p:cNvSpPr>
                <a:spLocks noChangeAspect="1"/>
              </p:cNvSpPr>
              <p:nvPr/>
            </p:nvSpPr>
            <p:spPr>
              <a:xfrm>
                <a:off x="5589820" y="62079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Ellipse 69"/>
              <p:cNvSpPr>
                <a:spLocks noChangeAspect="1"/>
              </p:cNvSpPr>
              <p:nvPr/>
            </p:nvSpPr>
            <p:spPr>
              <a:xfrm>
                <a:off x="6173174" y="598867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Ellipse 70"/>
              <p:cNvSpPr>
                <a:spLocks noChangeAspect="1"/>
              </p:cNvSpPr>
              <p:nvPr/>
            </p:nvSpPr>
            <p:spPr>
              <a:xfrm>
                <a:off x="5370795" y="622947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Ellipse 71"/>
              <p:cNvSpPr>
                <a:spLocks noChangeAspect="1"/>
              </p:cNvSpPr>
              <p:nvPr/>
            </p:nvSpPr>
            <p:spPr>
              <a:xfrm>
                <a:off x="5703325" y="61484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Ellipse 72"/>
              <p:cNvSpPr>
                <a:spLocks noChangeAspect="1"/>
              </p:cNvSpPr>
              <p:nvPr/>
            </p:nvSpPr>
            <p:spPr>
              <a:xfrm>
                <a:off x="5487260" y="627277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Ellipse 73"/>
              <p:cNvSpPr>
                <a:spLocks noChangeAspect="1"/>
              </p:cNvSpPr>
              <p:nvPr/>
            </p:nvSpPr>
            <p:spPr>
              <a:xfrm>
                <a:off x="5359681" y="63459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Ellipse 74"/>
              <p:cNvSpPr>
                <a:spLocks noChangeAspect="1"/>
              </p:cNvSpPr>
              <p:nvPr/>
            </p:nvSpPr>
            <p:spPr>
              <a:xfrm>
                <a:off x="6041745" y="593165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Ellipse 75"/>
              <p:cNvSpPr>
                <a:spLocks noChangeAspect="1"/>
              </p:cNvSpPr>
              <p:nvPr/>
            </p:nvSpPr>
            <p:spPr>
              <a:xfrm>
                <a:off x="6159302" y="611339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Ellipse 76"/>
              <p:cNvSpPr>
                <a:spLocks noChangeAspect="1"/>
              </p:cNvSpPr>
              <p:nvPr/>
            </p:nvSpPr>
            <p:spPr>
              <a:xfrm>
                <a:off x="5957376" y="629530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Ellipse 77"/>
              <p:cNvSpPr>
                <a:spLocks noChangeAspect="1"/>
              </p:cNvSpPr>
              <p:nvPr/>
            </p:nvSpPr>
            <p:spPr>
              <a:xfrm>
                <a:off x="6134522" y="581814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Ellipse 78"/>
              <p:cNvSpPr>
                <a:spLocks noChangeAspect="1"/>
              </p:cNvSpPr>
              <p:nvPr/>
            </p:nvSpPr>
            <p:spPr>
              <a:xfrm>
                <a:off x="6307722" y="63459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Ellipse 79"/>
              <p:cNvSpPr>
                <a:spLocks noChangeAspect="1"/>
              </p:cNvSpPr>
              <p:nvPr/>
            </p:nvSpPr>
            <p:spPr>
              <a:xfrm>
                <a:off x="5777425" y="605837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Ellipse 80"/>
              <p:cNvSpPr>
                <a:spLocks noChangeAspect="1"/>
              </p:cNvSpPr>
              <p:nvPr/>
            </p:nvSpPr>
            <p:spPr>
              <a:xfrm>
                <a:off x="5845459" y="547110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Ellipse 81"/>
              <p:cNvSpPr>
                <a:spLocks noChangeAspect="1"/>
              </p:cNvSpPr>
              <p:nvPr/>
            </p:nvSpPr>
            <p:spPr>
              <a:xfrm>
                <a:off x="6072623" y="571307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Ellipse 82"/>
              <p:cNvSpPr>
                <a:spLocks noChangeAspect="1"/>
              </p:cNvSpPr>
              <p:nvPr/>
            </p:nvSpPr>
            <p:spPr>
              <a:xfrm>
                <a:off x="5946477" y="567109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Ellipse 83"/>
              <p:cNvSpPr>
                <a:spLocks noChangeAspect="1"/>
              </p:cNvSpPr>
              <p:nvPr/>
            </p:nvSpPr>
            <p:spPr>
              <a:xfrm>
                <a:off x="5756060" y="586595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Ellipse 84"/>
              <p:cNvSpPr>
                <a:spLocks noChangeAspect="1"/>
              </p:cNvSpPr>
              <p:nvPr/>
            </p:nvSpPr>
            <p:spPr>
              <a:xfrm>
                <a:off x="5794077" y="59600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Ellipse 85"/>
              <p:cNvSpPr>
                <a:spLocks noChangeAspect="1"/>
              </p:cNvSpPr>
              <p:nvPr/>
            </p:nvSpPr>
            <p:spPr>
              <a:xfrm>
                <a:off x="5902772" y="592593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Ellipse 86"/>
              <p:cNvSpPr>
                <a:spLocks noChangeAspect="1"/>
              </p:cNvSpPr>
              <p:nvPr/>
            </p:nvSpPr>
            <p:spPr>
              <a:xfrm>
                <a:off x="5966498" y="618436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Ellipse 87"/>
              <p:cNvSpPr>
                <a:spLocks noChangeAspect="1"/>
              </p:cNvSpPr>
              <p:nvPr/>
            </p:nvSpPr>
            <p:spPr>
              <a:xfrm>
                <a:off x="5855610" y="581339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Ellipse 88"/>
              <p:cNvSpPr>
                <a:spLocks noChangeAspect="1"/>
              </p:cNvSpPr>
              <p:nvPr/>
            </p:nvSpPr>
            <p:spPr>
              <a:xfrm>
                <a:off x="6062522" y="633920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Ellipse 89"/>
              <p:cNvSpPr>
                <a:spLocks noChangeAspect="1"/>
              </p:cNvSpPr>
              <p:nvPr/>
            </p:nvSpPr>
            <p:spPr>
              <a:xfrm>
                <a:off x="5680359" y="5542117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Ellipse 90"/>
              <p:cNvSpPr>
                <a:spLocks noChangeAspect="1"/>
              </p:cNvSpPr>
              <p:nvPr/>
            </p:nvSpPr>
            <p:spPr>
              <a:xfrm>
                <a:off x="5977409" y="580407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Ellipse 91"/>
              <p:cNvSpPr>
                <a:spLocks noChangeAspect="1"/>
              </p:cNvSpPr>
              <p:nvPr/>
            </p:nvSpPr>
            <p:spPr>
              <a:xfrm>
                <a:off x="6028401" y="606240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Ellipse 92"/>
              <p:cNvSpPr>
                <a:spLocks noChangeAspect="1"/>
              </p:cNvSpPr>
              <p:nvPr/>
            </p:nvSpPr>
            <p:spPr>
              <a:xfrm>
                <a:off x="6084731" y="622626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Ellipse 93"/>
              <p:cNvSpPr>
                <a:spLocks noChangeAspect="1"/>
              </p:cNvSpPr>
              <p:nvPr/>
            </p:nvSpPr>
            <p:spPr>
              <a:xfrm>
                <a:off x="5834829" y="569204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Ellipse 94"/>
              <p:cNvSpPr>
                <a:spLocks noChangeAspect="1"/>
              </p:cNvSpPr>
              <p:nvPr/>
            </p:nvSpPr>
            <p:spPr>
              <a:xfrm>
                <a:off x="5894498" y="557463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Ellipse 95"/>
              <p:cNvSpPr>
                <a:spLocks noChangeAspect="1"/>
              </p:cNvSpPr>
              <p:nvPr/>
            </p:nvSpPr>
            <p:spPr>
              <a:xfrm>
                <a:off x="5855725" y="63008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Ellipse 96"/>
              <p:cNvSpPr>
                <a:spLocks noChangeAspect="1"/>
              </p:cNvSpPr>
              <p:nvPr/>
            </p:nvSpPr>
            <p:spPr>
              <a:xfrm>
                <a:off x="5841159" y="616665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Ellipse 97"/>
              <p:cNvSpPr>
                <a:spLocks noChangeAspect="1"/>
              </p:cNvSpPr>
              <p:nvPr/>
            </p:nvSpPr>
            <p:spPr>
              <a:xfrm>
                <a:off x="5966498" y="549189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Ellipse 98"/>
              <p:cNvSpPr>
                <a:spLocks noChangeAspect="1"/>
              </p:cNvSpPr>
              <p:nvPr/>
            </p:nvSpPr>
            <p:spPr>
              <a:xfrm>
                <a:off x="6295250" y="624529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Ellipse 99"/>
              <p:cNvSpPr>
                <a:spLocks noChangeAspect="1"/>
              </p:cNvSpPr>
              <p:nvPr/>
            </p:nvSpPr>
            <p:spPr>
              <a:xfrm>
                <a:off x="6019781" y="64359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Ellipse 100"/>
              <p:cNvSpPr>
                <a:spLocks noChangeAspect="1"/>
              </p:cNvSpPr>
              <p:nvPr/>
            </p:nvSpPr>
            <p:spPr>
              <a:xfrm>
                <a:off x="6178886" y="6291237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Ellipse 101"/>
              <p:cNvSpPr>
                <a:spLocks noChangeAspect="1"/>
              </p:cNvSpPr>
              <p:nvPr/>
            </p:nvSpPr>
            <p:spPr>
              <a:xfrm>
                <a:off x="5910477" y="640320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Ellipse 102"/>
              <p:cNvSpPr>
                <a:spLocks noChangeAspect="1"/>
              </p:cNvSpPr>
              <p:nvPr/>
            </p:nvSpPr>
            <p:spPr>
              <a:xfrm>
                <a:off x="5902772" y="605158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Ellipse 103"/>
              <p:cNvSpPr>
                <a:spLocks noChangeAspect="1"/>
              </p:cNvSpPr>
              <p:nvPr/>
            </p:nvSpPr>
            <p:spPr>
              <a:xfrm>
                <a:off x="5775327" y="560068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Ellipse 104"/>
              <p:cNvSpPr>
                <a:spLocks noChangeAspect="1"/>
              </p:cNvSpPr>
              <p:nvPr/>
            </p:nvSpPr>
            <p:spPr>
              <a:xfrm>
                <a:off x="5638981" y="589565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Ellipse 105"/>
              <p:cNvSpPr>
                <a:spLocks noChangeAspect="1"/>
              </p:cNvSpPr>
              <p:nvPr/>
            </p:nvSpPr>
            <p:spPr>
              <a:xfrm>
                <a:off x="6184617" y="63963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Ellipse 106"/>
              <p:cNvSpPr>
                <a:spLocks noChangeAspect="1"/>
              </p:cNvSpPr>
              <p:nvPr/>
            </p:nvSpPr>
            <p:spPr>
              <a:xfrm>
                <a:off x="5497508" y="545825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Ellipse 107"/>
              <p:cNvSpPr>
                <a:spLocks noChangeAspect="1"/>
              </p:cNvSpPr>
              <p:nvPr/>
            </p:nvSpPr>
            <p:spPr>
              <a:xfrm>
                <a:off x="5631195" y="564958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Ellipse 108"/>
              <p:cNvSpPr>
                <a:spLocks noChangeAspect="1"/>
              </p:cNvSpPr>
              <p:nvPr/>
            </p:nvSpPr>
            <p:spPr>
              <a:xfrm>
                <a:off x="5682175" y="59960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Ellipse 109"/>
              <p:cNvSpPr>
                <a:spLocks noChangeAspect="1"/>
              </p:cNvSpPr>
              <p:nvPr/>
            </p:nvSpPr>
            <p:spPr>
              <a:xfrm>
                <a:off x="5608359" y="576545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Ellipse 110"/>
              <p:cNvSpPr>
                <a:spLocks noChangeAspect="1"/>
              </p:cNvSpPr>
              <p:nvPr/>
            </p:nvSpPr>
            <p:spPr>
              <a:xfrm>
                <a:off x="5432760" y="56374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Ellipse 111"/>
              <p:cNvSpPr>
                <a:spLocks noChangeAspect="1"/>
              </p:cNvSpPr>
              <p:nvPr/>
            </p:nvSpPr>
            <p:spPr>
              <a:xfrm>
                <a:off x="5742220" y="544691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Ellipse 112"/>
              <p:cNvSpPr>
                <a:spLocks noChangeAspect="1"/>
              </p:cNvSpPr>
              <p:nvPr/>
            </p:nvSpPr>
            <p:spPr>
              <a:xfrm>
                <a:off x="5538672" y="558500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Ellipse 113"/>
              <p:cNvSpPr>
                <a:spLocks noChangeAspect="1"/>
              </p:cNvSpPr>
              <p:nvPr/>
            </p:nvSpPr>
            <p:spPr>
              <a:xfrm>
                <a:off x="5602981" y="546120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Ellipse 114"/>
              <p:cNvSpPr>
                <a:spLocks noChangeAspect="1"/>
              </p:cNvSpPr>
              <p:nvPr/>
            </p:nvSpPr>
            <p:spPr>
              <a:xfrm>
                <a:off x="5734666" y="576098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Ellipse 115"/>
              <p:cNvSpPr>
                <a:spLocks noChangeAspect="1"/>
              </p:cNvSpPr>
              <p:nvPr/>
            </p:nvSpPr>
            <p:spPr>
              <a:xfrm>
                <a:off x="6376210" y="558937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Ellipse 116"/>
              <p:cNvSpPr>
                <a:spLocks noChangeAspect="1"/>
              </p:cNvSpPr>
              <p:nvPr/>
            </p:nvSpPr>
            <p:spPr>
              <a:xfrm>
                <a:off x="6284434" y="563651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Ellipse 117"/>
              <p:cNvSpPr>
                <a:spLocks noChangeAspect="1"/>
              </p:cNvSpPr>
              <p:nvPr/>
            </p:nvSpPr>
            <p:spPr>
              <a:xfrm>
                <a:off x="6340210" y="570709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Ellipse 118"/>
              <p:cNvSpPr>
                <a:spLocks noChangeAspect="1"/>
              </p:cNvSpPr>
              <p:nvPr/>
            </p:nvSpPr>
            <p:spPr>
              <a:xfrm>
                <a:off x="6325574" y="614107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Ellipse 119"/>
              <p:cNvSpPr>
                <a:spLocks noChangeAspect="1"/>
              </p:cNvSpPr>
              <p:nvPr/>
            </p:nvSpPr>
            <p:spPr>
              <a:xfrm>
                <a:off x="5855725" y="63008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Ellipse 120"/>
              <p:cNvSpPr>
                <a:spLocks noChangeAspect="1"/>
              </p:cNvSpPr>
              <p:nvPr/>
            </p:nvSpPr>
            <p:spPr>
              <a:xfrm>
                <a:off x="6450729" y="613440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Ellipse 121"/>
              <p:cNvSpPr>
                <a:spLocks noChangeAspect="1"/>
              </p:cNvSpPr>
              <p:nvPr/>
            </p:nvSpPr>
            <p:spPr>
              <a:xfrm>
                <a:off x="4665043" y="581814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Ellipse 122"/>
              <p:cNvSpPr>
                <a:spLocks noChangeAspect="1"/>
              </p:cNvSpPr>
              <p:nvPr/>
            </p:nvSpPr>
            <p:spPr>
              <a:xfrm>
                <a:off x="4983561" y="634451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Ellipse 123"/>
              <p:cNvSpPr>
                <a:spLocks noChangeAspect="1"/>
              </p:cNvSpPr>
              <p:nvPr/>
            </p:nvSpPr>
            <p:spPr>
              <a:xfrm>
                <a:off x="6286922" y="597054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Ellipse 124"/>
              <p:cNvSpPr>
                <a:spLocks noChangeAspect="1"/>
              </p:cNvSpPr>
              <p:nvPr/>
            </p:nvSpPr>
            <p:spPr>
              <a:xfrm>
                <a:off x="6102634" y="5568797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Ellipse 125"/>
              <p:cNvSpPr>
                <a:spLocks noChangeAspect="1"/>
              </p:cNvSpPr>
              <p:nvPr/>
            </p:nvSpPr>
            <p:spPr>
              <a:xfrm>
                <a:off x="6438535" y="625488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Ellipse 126"/>
              <p:cNvSpPr>
                <a:spLocks noChangeAspect="1"/>
              </p:cNvSpPr>
              <p:nvPr/>
            </p:nvSpPr>
            <p:spPr>
              <a:xfrm>
                <a:off x="6204402" y="588993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Ellipse 127"/>
              <p:cNvSpPr>
                <a:spLocks noChangeAspect="1"/>
              </p:cNvSpPr>
              <p:nvPr/>
            </p:nvSpPr>
            <p:spPr>
              <a:xfrm>
                <a:off x="6450729" y="593475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Ellipse 128"/>
              <p:cNvSpPr>
                <a:spLocks noChangeAspect="1"/>
              </p:cNvSpPr>
              <p:nvPr/>
            </p:nvSpPr>
            <p:spPr>
              <a:xfrm>
                <a:off x="6659120" y="581814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Ellipse 129"/>
              <p:cNvSpPr>
                <a:spLocks noChangeAspect="1"/>
              </p:cNvSpPr>
              <p:nvPr/>
            </p:nvSpPr>
            <p:spPr>
              <a:xfrm>
                <a:off x="5774468" y="63459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Ellipse 130"/>
              <p:cNvSpPr>
                <a:spLocks noChangeAspect="1"/>
              </p:cNvSpPr>
              <p:nvPr/>
            </p:nvSpPr>
            <p:spPr>
              <a:xfrm>
                <a:off x="6178886" y="568102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Ellipse 131"/>
              <p:cNvSpPr>
                <a:spLocks noChangeAspect="1"/>
              </p:cNvSpPr>
              <p:nvPr/>
            </p:nvSpPr>
            <p:spPr>
              <a:xfrm>
                <a:off x="6623120" y="606561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Ellipse 132"/>
              <p:cNvSpPr>
                <a:spLocks noChangeAspect="1"/>
              </p:cNvSpPr>
              <p:nvPr/>
            </p:nvSpPr>
            <p:spPr>
              <a:xfrm>
                <a:off x="6223250" y="554900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Ellipse 133"/>
              <p:cNvSpPr>
                <a:spLocks noChangeAspect="1"/>
              </p:cNvSpPr>
              <p:nvPr/>
            </p:nvSpPr>
            <p:spPr>
              <a:xfrm>
                <a:off x="6180801" y="621480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Ellipse 134"/>
              <p:cNvSpPr>
                <a:spLocks noChangeAspect="1"/>
              </p:cNvSpPr>
              <p:nvPr/>
            </p:nvSpPr>
            <p:spPr>
              <a:xfrm>
                <a:off x="5320809" y="548426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Ellipse 135"/>
              <p:cNvSpPr>
                <a:spLocks noChangeAspect="1"/>
              </p:cNvSpPr>
              <p:nvPr/>
            </p:nvSpPr>
            <p:spPr>
              <a:xfrm>
                <a:off x="6486729" y="566084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Ellipse 136"/>
              <p:cNvSpPr>
                <a:spLocks noChangeAspect="1"/>
              </p:cNvSpPr>
              <p:nvPr/>
            </p:nvSpPr>
            <p:spPr>
              <a:xfrm>
                <a:off x="6695120" y="593475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Ellipse 137"/>
              <p:cNvSpPr>
                <a:spLocks noChangeAspect="1"/>
              </p:cNvSpPr>
              <p:nvPr/>
            </p:nvSpPr>
            <p:spPr>
              <a:xfrm>
                <a:off x="6551120" y="618288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Ellipse 138"/>
              <p:cNvSpPr>
                <a:spLocks noChangeAspect="1"/>
              </p:cNvSpPr>
              <p:nvPr/>
            </p:nvSpPr>
            <p:spPr>
              <a:xfrm>
                <a:off x="6522729" y="582393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Ellipse 139"/>
              <p:cNvSpPr>
                <a:spLocks noChangeAspect="1"/>
              </p:cNvSpPr>
              <p:nvPr/>
            </p:nvSpPr>
            <p:spPr>
              <a:xfrm>
                <a:off x="6599970" y="592593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Ellipse 140"/>
              <p:cNvSpPr>
                <a:spLocks noChangeAspect="1"/>
              </p:cNvSpPr>
              <p:nvPr/>
            </p:nvSpPr>
            <p:spPr>
              <a:xfrm>
                <a:off x="6425251" y="576098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Ellipse 141"/>
              <p:cNvSpPr>
                <a:spLocks noChangeAspect="1"/>
              </p:cNvSpPr>
              <p:nvPr/>
            </p:nvSpPr>
            <p:spPr>
              <a:xfrm>
                <a:off x="6591650" y="572025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Ellipse 142"/>
              <p:cNvSpPr>
                <a:spLocks noChangeAspect="1"/>
              </p:cNvSpPr>
              <p:nvPr/>
            </p:nvSpPr>
            <p:spPr>
              <a:xfrm>
                <a:off x="6353643" y="585492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Ellipse 143"/>
              <p:cNvSpPr>
                <a:spLocks noChangeAspect="1"/>
              </p:cNvSpPr>
              <p:nvPr/>
            </p:nvSpPr>
            <p:spPr>
              <a:xfrm>
                <a:off x="6489442" y="6037027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Ellipse 144"/>
              <p:cNvSpPr>
                <a:spLocks noChangeAspect="1"/>
              </p:cNvSpPr>
              <p:nvPr/>
            </p:nvSpPr>
            <p:spPr>
              <a:xfrm>
                <a:off x="6361574" y="603516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Ellipse 145"/>
              <p:cNvSpPr>
                <a:spLocks noChangeAspect="1"/>
              </p:cNvSpPr>
              <p:nvPr/>
            </p:nvSpPr>
            <p:spPr>
              <a:xfrm>
                <a:off x="6251565" y="578716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9" name="Groupe 478"/>
            <p:cNvGrpSpPr/>
            <p:nvPr/>
          </p:nvGrpSpPr>
          <p:grpSpPr>
            <a:xfrm>
              <a:off x="5377317" y="5965073"/>
              <a:ext cx="642459" cy="492807"/>
              <a:chOff x="2836224" y="5823454"/>
              <a:chExt cx="642459" cy="492807"/>
            </a:xfrm>
          </p:grpSpPr>
          <p:sp>
            <p:nvSpPr>
              <p:cNvPr id="148" name="Ellipse 147"/>
              <p:cNvSpPr/>
              <p:nvPr/>
            </p:nvSpPr>
            <p:spPr>
              <a:xfrm>
                <a:off x="2836224" y="5823454"/>
                <a:ext cx="642459" cy="492807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7" name="Groupe 476"/>
              <p:cNvGrpSpPr/>
              <p:nvPr/>
            </p:nvGrpSpPr>
            <p:grpSpPr>
              <a:xfrm rot="10800000">
                <a:off x="2904409" y="5869619"/>
                <a:ext cx="284840" cy="403880"/>
                <a:chOff x="3116939" y="5861312"/>
                <a:chExt cx="284840" cy="403880"/>
              </a:xfrm>
            </p:grpSpPr>
            <p:sp>
              <p:nvSpPr>
                <p:cNvPr id="156" name="Ellipse 155"/>
                <p:cNvSpPr>
                  <a:spLocks noChangeAspect="1"/>
                </p:cNvSpPr>
                <p:nvPr/>
              </p:nvSpPr>
              <p:spPr>
                <a:xfrm>
                  <a:off x="3177270" y="5861312"/>
                  <a:ext cx="72000" cy="72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Ellipse 156"/>
                <p:cNvSpPr>
                  <a:spLocks noChangeAspect="1"/>
                </p:cNvSpPr>
                <p:nvPr/>
              </p:nvSpPr>
              <p:spPr>
                <a:xfrm>
                  <a:off x="3116939" y="5965665"/>
                  <a:ext cx="72000" cy="72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Ellipse 157"/>
                <p:cNvSpPr>
                  <a:spLocks noChangeAspect="1"/>
                </p:cNvSpPr>
                <p:nvPr/>
              </p:nvSpPr>
              <p:spPr>
                <a:xfrm>
                  <a:off x="3227739" y="5961330"/>
                  <a:ext cx="72000" cy="72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Ellipse 158"/>
                <p:cNvSpPr>
                  <a:spLocks noChangeAspect="1"/>
                </p:cNvSpPr>
                <p:nvPr/>
              </p:nvSpPr>
              <p:spPr>
                <a:xfrm>
                  <a:off x="3221714" y="6064089"/>
                  <a:ext cx="72000" cy="72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Ellipse 159"/>
                <p:cNvSpPr>
                  <a:spLocks noChangeAspect="1"/>
                </p:cNvSpPr>
                <p:nvPr/>
              </p:nvSpPr>
              <p:spPr>
                <a:xfrm>
                  <a:off x="3329779" y="6034704"/>
                  <a:ext cx="72000" cy="72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Ellipse 160"/>
                <p:cNvSpPr>
                  <a:spLocks noChangeAspect="1"/>
                </p:cNvSpPr>
                <p:nvPr/>
              </p:nvSpPr>
              <p:spPr>
                <a:xfrm>
                  <a:off x="3316146" y="6131820"/>
                  <a:ext cx="72000" cy="72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Ellipse 161"/>
                <p:cNvSpPr>
                  <a:spLocks noChangeAspect="1"/>
                </p:cNvSpPr>
                <p:nvPr/>
              </p:nvSpPr>
              <p:spPr>
                <a:xfrm>
                  <a:off x="3132017" y="6193192"/>
                  <a:ext cx="72000" cy="72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8" name="Groupe 477"/>
              <p:cNvGrpSpPr/>
              <p:nvPr/>
            </p:nvGrpSpPr>
            <p:grpSpPr>
              <a:xfrm rot="10800000">
                <a:off x="3143363" y="5899976"/>
                <a:ext cx="297246" cy="344385"/>
                <a:chOff x="2882028" y="5873211"/>
                <a:chExt cx="297246" cy="344385"/>
              </a:xfrm>
            </p:grpSpPr>
            <p:sp>
              <p:nvSpPr>
                <p:cNvPr id="149" name="Ellipse 148"/>
                <p:cNvSpPr>
                  <a:spLocks noChangeAspect="1"/>
                </p:cNvSpPr>
                <p:nvPr/>
              </p:nvSpPr>
              <p:spPr>
                <a:xfrm>
                  <a:off x="2954028" y="5913548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Ellipse 149"/>
                <p:cNvSpPr>
                  <a:spLocks noChangeAspect="1"/>
                </p:cNvSpPr>
                <p:nvPr/>
              </p:nvSpPr>
              <p:spPr>
                <a:xfrm>
                  <a:off x="2882028" y="6008122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Ellipse 150"/>
                <p:cNvSpPr>
                  <a:spLocks noChangeAspect="1"/>
                </p:cNvSpPr>
                <p:nvPr/>
              </p:nvSpPr>
              <p:spPr>
                <a:xfrm>
                  <a:off x="2987514" y="6024693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Ellipse 151"/>
                <p:cNvSpPr>
                  <a:spLocks noChangeAspect="1"/>
                </p:cNvSpPr>
                <p:nvPr/>
              </p:nvSpPr>
              <p:spPr>
                <a:xfrm>
                  <a:off x="2918028" y="6107284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Ellipse 152"/>
                <p:cNvSpPr>
                  <a:spLocks noChangeAspect="1"/>
                </p:cNvSpPr>
                <p:nvPr/>
              </p:nvSpPr>
              <p:spPr>
                <a:xfrm>
                  <a:off x="3020239" y="6145596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Ellipse 153"/>
                <p:cNvSpPr>
                  <a:spLocks noChangeAspect="1"/>
                </p:cNvSpPr>
                <p:nvPr/>
              </p:nvSpPr>
              <p:spPr>
                <a:xfrm>
                  <a:off x="3060870" y="5873211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Ellipse 154"/>
                <p:cNvSpPr>
                  <a:spLocks noChangeAspect="1"/>
                </p:cNvSpPr>
                <p:nvPr/>
              </p:nvSpPr>
              <p:spPr>
                <a:xfrm>
                  <a:off x="3107274" y="6050961"/>
                  <a:ext cx="72000" cy="72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66" name="Connecteur droit 165"/>
            <p:cNvCxnSpPr>
              <a:stCxn id="11" idx="7"/>
              <a:endCxn id="148" idx="1"/>
            </p:cNvCxnSpPr>
            <p:nvPr/>
          </p:nvCxnSpPr>
          <p:spPr>
            <a:xfrm>
              <a:off x="4407143" y="5760618"/>
              <a:ext cx="1064260" cy="27662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eur droit 166"/>
            <p:cNvCxnSpPr>
              <a:stCxn id="11" idx="5"/>
              <a:endCxn id="148" idx="3"/>
            </p:cNvCxnSpPr>
            <p:nvPr/>
          </p:nvCxnSpPr>
          <p:spPr>
            <a:xfrm flipV="1">
              <a:off x="4407143" y="6385710"/>
              <a:ext cx="1064260" cy="20043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3" name="Groupe 482"/>
          <p:cNvGrpSpPr/>
          <p:nvPr/>
        </p:nvGrpSpPr>
        <p:grpSpPr>
          <a:xfrm>
            <a:off x="9533752" y="2476654"/>
            <a:ext cx="2257425" cy="1974006"/>
            <a:chOff x="9286102" y="2439942"/>
            <a:chExt cx="2257425" cy="1974006"/>
          </a:xfrm>
        </p:grpSpPr>
        <p:grpSp>
          <p:nvGrpSpPr>
            <p:cNvPr id="173" name="Groupe 172"/>
            <p:cNvGrpSpPr/>
            <p:nvPr/>
          </p:nvGrpSpPr>
          <p:grpSpPr>
            <a:xfrm>
              <a:off x="9286102" y="2439942"/>
              <a:ext cx="2257425" cy="1167473"/>
              <a:chOff x="4562475" y="5410200"/>
              <a:chExt cx="2257425" cy="1167473"/>
            </a:xfrm>
          </p:grpSpPr>
          <p:sp>
            <p:nvSpPr>
              <p:cNvPr id="193" name="Ellipse 192"/>
              <p:cNvSpPr/>
              <p:nvPr/>
            </p:nvSpPr>
            <p:spPr>
              <a:xfrm>
                <a:off x="4562475" y="5410200"/>
                <a:ext cx="2257425" cy="116747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Ellipse 193"/>
              <p:cNvSpPr>
                <a:spLocks noChangeAspect="1"/>
              </p:cNvSpPr>
              <p:nvPr/>
            </p:nvSpPr>
            <p:spPr>
              <a:xfrm>
                <a:off x="5064125" y="5602898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Ellipse 194"/>
              <p:cNvSpPr>
                <a:spLocks noChangeAspect="1"/>
              </p:cNvSpPr>
              <p:nvPr/>
            </p:nvSpPr>
            <p:spPr>
              <a:xfrm>
                <a:off x="4940300" y="5638898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Ellipse 195"/>
              <p:cNvSpPr>
                <a:spLocks noChangeAspect="1"/>
              </p:cNvSpPr>
              <p:nvPr/>
            </p:nvSpPr>
            <p:spPr>
              <a:xfrm>
                <a:off x="5028125" y="5727326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Ellipse 196"/>
              <p:cNvSpPr>
                <a:spLocks noChangeAspect="1"/>
              </p:cNvSpPr>
              <p:nvPr/>
            </p:nvSpPr>
            <p:spPr>
              <a:xfrm>
                <a:off x="5171281" y="5685852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Ellipse 197"/>
              <p:cNvSpPr>
                <a:spLocks noChangeAspect="1"/>
              </p:cNvSpPr>
              <p:nvPr/>
            </p:nvSpPr>
            <p:spPr>
              <a:xfrm>
                <a:off x="5175812" y="552028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Ellipse 198"/>
              <p:cNvSpPr>
                <a:spLocks noChangeAspect="1"/>
              </p:cNvSpPr>
              <p:nvPr/>
            </p:nvSpPr>
            <p:spPr>
              <a:xfrm>
                <a:off x="5328212" y="567268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Ellipse 199"/>
              <p:cNvSpPr>
                <a:spLocks noChangeAspect="1"/>
              </p:cNvSpPr>
              <p:nvPr/>
            </p:nvSpPr>
            <p:spPr>
              <a:xfrm>
                <a:off x="4940300" y="5867596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Ellipse 200"/>
              <p:cNvSpPr>
                <a:spLocks noChangeAspect="1"/>
              </p:cNvSpPr>
              <p:nvPr/>
            </p:nvSpPr>
            <p:spPr>
              <a:xfrm>
                <a:off x="5099281" y="5842470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Ellipse 201"/>
              <p:cNvSpPr>
                <a:spLocks noChangeAspect="1"/>
              </p:cNvSpPr>
              <p:nvPr/>
            </p:nvSpPr>
            <p:spPr>
              <a:xfrm>
                <a:off x="4840635" y="5753703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Ellipse 202"/>
              <p:cNvSpPr>
                <a:spLocks noChangeAspect="1"/>
              </p:cNvSpPr>
              <p:nvPr/>
            </p:nvSpPr>
            <p:spPr>
              <a:xfrm>
                <a:off x="5254460" y="5795106"/>
                <a:ext cx="72000" cy="72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rgbClr val="C0000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Ellipse 203"/>
              <p:cNvSpPr>
                <a:spLocks noChangeAspect="1"/>
              </p:cNvSpPr>
              <p:nvPr/>
            </p:nvSpPr>
            <p:spPr>
              <a:xfrm>
                <a:off x="5406860" y="59475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Ellipse 204"/>
              <p:cNvSpPr>
                <a:spLocks noChangeAspect="1"/>
              </p:cNvSpPr>
              <p:nvPr/>
            </p:nvSpPr>
            <p:spPr>
              <a:xfrm>
                <a:off x="5326460" y="60195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Ellipse 205"/>
              <p:cNvSpPr>
                <a:spLocks noChangeAspect="1"/>
              </p:cNvSpPr>
              <p:nvPr/>
            </p:nvSpPr>
            <p:spPr>
              <a:xfrm>
                <a:off x="5437420" y="60555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Ellipse 206"/>
              <p:cNvSpPr>
                <a:spLocks noChangeAspect="1"/>
              </p:cNvSpPr>
              <p:nvPr/>
            </p:nvSpPr>
            <p:spPr>
              <a:xfrm>
                <a:off x="5370860" y="5846637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Ellipse 207"/>
              <p:cNvSpPr>
                <a:spLocks noChangeAspect="1"/>
              </p:cNvSpPr>
              <p:nvPr/>
            </p:nvSpPr>
            <p:spPr>
              <a:xfrm>
                <a:off x="5264100" y="592593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Ellipse 208"/>
              <p:cNvSpPr>
                <a:spLocks noChangeAspect="1"/>
              </p:cNvSpPr>
              <p:nvPr/>
            </p:nvSpPr>
            <p:spPr>
              <a:xfrm>
                <a:off x="5146395" y="599361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Ellipse 209"/>
              <p:cNvSpPr>
                <a:spLocks noChangeAspect="1"/>
              </p:cNvSpPr>
              <p:nvPr/>
            </p:nvSpPr>
            <p:spPr>
              <a:xfrm>
                <a:off x="5517489" y="585993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Ellipse 210"/>
              <p:cNvSpPr>
                <a:spLocks noChangeAspect="1"/>
              </p:cNvSpPr>
              <p:nvPr/>
            </p:nvSpPr>
            <p:spPr>
              <a:xfrm>
                <a:off x="5493775" y="570879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Ellipse 211"/>
              <p:cNvSpPr>
                <a:spLocks noChangeAspect="1"/>
              </p:cNvSpPr>
              <p:nvPr/>
            </p:nvSpPr>
            <p:spPr>
              <a:xfrm>
                <a:off x="5218395" y="607707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Ellipse 212"/>
              <p:cNvSpPr>
                <a:spLocks noChangeAspect="1"/>
              </p:cNvSpPr>
              <p:nvPr/>
            </p:nvSpPr>
            <p:spPr>
              <a:xfrm>
                <a:off x="5550925" y="59960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Ellipse 213"/>
              <p:cNvSpPr>
                <a:spLocks noChangeAspect="1"/>
              </p:cNvSpPr>
              <p:nvPr/>
            </p:nvSpPr>
            <p:spPr>
              <a:xfrm>
                <a:off x="5334860" y="612037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Ellipse 214"/>
              <p:cNvSpPr>
                <a:spLocks noChangeAspect="1"/>
              </p:cNvSpPr>
              <p:nvPr/>
            </p:nvSpPr>
            <p:spPr>
              <a:xfrm>
                <a:off x="5207281" y="61935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Ellipse 215"/>
              <p:cNvSpPr>
                <a:spLocks noChangeAspect="1"/>
              </p:cNvSpPr>
              <p:nvPr/>
            </p:nvSpPr>
            <p:spPr>
              <a:xfrm>
                <a:off x="5094437" y="610716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Ellipse 216"/>
              <p:cNvSpPr>
                <a:spLocks noChangeAspect="1"/>
              </p:cNvSpPr>
              <p:nvPr/>
            </p:nvSpPr>
            <p:spPr>
              <a:xfrm>
                <a:off x="5007422" y="60195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Ellipse 217"/>
              <p:cNvSpPr>
                <a:spLocks noChangeAspect="1"/>
              </p:cNvSpPr>
              <p:nvPr/>
            </p:nvSpPr>
            <p:spPr>
              <a:xfrm>
                <a:off x="4859190" y="598799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Ellipse 218"/>
              <p:cNvSpPr>
                <a:spLocks noChangeAspect="1"/>
              </p:cNvSpPr>
              <p:nvPr/>
            </p:nvSpPr>
            <p:spPr>
              <a:xfrm>
                <a:off x="5421775" y="553135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Ellipse 219"/>
              <p:cNvSpPr>
                <a:spLocks noChangeAspect="1"/>
              </p:cNvSpPr>
              <p:nvPr/>
            </p:nvSpPr>
            <p:spPr>
              <a:xfrm>
                <a:off x="5478860" y="61719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Ellipse 220"/>
              <p:cNvSpPr>
                <a:spLocks noChangeAspect="1"/>
              </p:cNvSpPr>
              <p:nvPr/>
            </p:nvSpPr>
            <p:spPr>
              <a:xfrm>
                <a:off x="5589820" y="62079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Ellipse 221"/>
              <p:cNvSpPr>
                <a:spLocks noChangeAspect="1"/>
              </p:cNvSpPr>
              <p:nvPr/>
            </p:nvSpPr>
            <p:spPr>
              <a:xfrm>
                <a:off x="4986437" y="615322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Ellipse 222"/>
              <p:cNvSpPr>
                <a:spLocks noChangeAspect="1"/>
              </p:cNvSpPr>
              <p:nvPr/>
            </p:nvSpPr>
            <p:spPr>
              <a:xfrm>
                <a:off x="5370795" y="622947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Ellipse 223"/>
              <p:cNvSpPr>
                <a:spLocks noChangeAspect="1"/>
              </p:cNvSpPr>
              <p:nvPr/>
            </p:nvSpPr>
            <p:spPr>
              <a:xfrm>
                <a:off x="5605677" y="609840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Ellipse 224"/>
              <p:cNvSpPr>
                <a:spLocks noChangeAspect="1"/>
              </p:cNvSpPr>
              <p:nvPr/>
            </p:nvSpPr>
            <p:spPr>
              <a:xfrm>
                <a:off x="5487260" y="627277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Ellipse 225"/>
              <p:cNvSpPr>
                <a:spLocks noChangeAspect="1"/>
              </p:cNvSpPr>
              <p:nvPr/>
            </p:nvSpPr>
            <p:spPr>
              <a:xfrm>
                <a:off x="5359681" y="63459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Ellipse 226"/>
              <p:cNvSpPr>
                <a:spLocks noChangeAspect="1"/>
              </p:cNvSpPr>
              <p:nvPr/>
            </p:nvSpPr>
            <p:spPr>
              <a:xfrm>
                <a:off x="5108527" y="622506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Ellipse 227"/>
              <p:cNvSpPr>
                <a:spLocks noChangeAspect="1"/>
              </p:cNvSpPr>
              <p:nvPr/>
            </p:nvSpPr>
            <p:spPr>
              <a:xfrm>
                <a:off x="4911611" y="606618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Ellipse 228"/>
              <p:cNvSpPr>
                <a:spLocks noChangeAspect="1"/>
              </p:cNvSpPr>
              <p:nvPr/>
            </p:nvSpPr>
            <p:spPr>
              <a:xfrm>
                <a:off x="4743922" y="589593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Ellipse 229"/>
              <p:cNvSpPr>
                <a:spLocks noChangeAspect="1"/>
              </p:cNvSpPr>
              <p:nvPr/>
            </p:nvSpPr>
            <p:spPr>
              <a:xfrm>
                <a:off x="5493775" y="645503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Ellipse 230"/>
              <p:cNvSpPr>
                <a:spLocks noChangeAspect="1"/>
              </p:cNvSpPr>
              <p:nvPr/>
            </p:nvSpPr>
            <p:spPr>
              <a:xfrm>
                <a:off x="5608359" y="63368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Ellipse 231"/>
              <p:cNvSpPr>
                <a:spLocks noChangeAspect="1"/>
              </p:cNvSpPr>
              <p:nvPr/>
            </p:nvSpPr>
            <p:spPr>
              <a:xfrm>
                <a:off x="4757953" y="618922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Ellipse 232"/>
              <p:cNvSpPr>
                <a:spLocks noChangeAspect="1"/>
              </p:cNvSpPr>
              <p:nvPr/>
            </p:nvSpPr>
            <p:spPr>
              <a:xfrm>
                <a:off x="5085417" y="633003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Ellipse 233"/>
              <p:cNvSpPr>
                <a:spLocks noChangeAspect="1"/>
              </p:cNvSpPr>
              <p:nvPr/>
            </p:nvSpPr>
            <p:spPr>
              <a:xfrm>
                <a:off x="5694927" y="627277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Ellipse 234"/>
              <p:cNvSpPr>
                <a:spLocks noChangeAspect="1"/>
              </p:cNvSpPr>
              <p:nvPr/>
            </p:nvSpPr>
            <p:spPr>
              <a:xfrm>
                <a:off x="5368877" y="643945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Ellipse 235"/>
              <p:cNvSpPr>
                <a:spLocks noChangeAspect="1"/>
              </p:cNvSpPr>
              <p:nvPr/>
            </p:nvSpPr>
            <p:spPr>
              <a:xfrm>
                <a:off x="4665043" y="609409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Ellipse 236"/>
              <p:cNvSpPr>
                <a:spLocks noChangeAspect="1"/>
              </p:cNvSpPr>
              <p:nvPr/>
            </p:nvSpPr>
            <p:spPr>
              <a:xfrm>
                <a:off x="4883877" y="618436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Ellipse 237"/>
              <p:cNvSpPr>
                <a:spLocks noChangeAspect="1"/>
              </p:cNvSpPr>
              <p:nvPr/>
            </p:nvSpPr>
            <p:spPr>
              <a:xfrm>
                <a:off x="5269649" y="62883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Ellipse 238"/>
              <p:cNvSpPr>
                <a:spLocks noChangeAspect="1"/>
              </p:cNvSpPr>
              <p:nvPr/>
            </p:nvSpPr>
            <p:spPr>
              <a:xfrm>
                <a:off x="4733158" y="600382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Ellipse 239"/>
              <p:cNvSpPr>
                <a:spLocks noChangeAspect="1"/>
              </p:cNvSpPr>
              <p:nvPr/>
            </p:nvSpPr>
            <p:spPr>
              <a:xfrm>
                <a:off x="5597856" y="644720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Ellipse 240"/>
              <p:cNvSpPr>
                <a:spLocks noChangeAspect="1"/>
              </p:cNvSpPr>
              <p:nvPr/>
            </p:nvSpPr>
            <p:spPr>
              <a:xfrm>
                <a:off x="5707557" y="64323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Ellipse 241"/>
              <p:cNvSpPr>
                <a:spLocks noChangeAspect="1"/>
              </p:cNvSpPr>
              <p:nvPr/>
            </p:nvSpPr>
            <p:spPr>
              <a:xfrm>
                <a:off x="4996714" y="625510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Ellipse 242"/>
              <p:cNvSpPr>
                <a:spLocks noChangeAspect="1"/>
              </p:cNvSpPr>
              <p:nvPr/>
            </p:nvSpPr>
            <p:spPr>
              <a:xfrm>
                <a:off x="5180527" y="630444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Ellipse 243"/>
              <p:cNvSpPr>
                <a:spLocks noChangeAspect="1"/>
              </p:cNvSpPr>
              <p:nvPr/>
            </p:nvSpPr>
            <p:spPr>
              <a:xfrm>
                <a:off x="5819610" y="646566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Ellipse 244"/>
              <p:cNvSpPr>
                <a:spLocks noChangeAspect="1"/>
              </p:cNvSpPr>
              <p:nvPr/>
            </p:nvSpPr>
            <p:spPr>
              <a:xfrm>
                <a:off x="5227969" y="642284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Ellipse 245"/>
              <p:cNvSpPr>
                <a:spLocks noChangeAspect="1"/>
              </p:cNvSpPr>
              <p:nvPr/>
            </p:nvSpPr>
            <p:spPr>
              <a:xfrm>
                <a:off x="5478795" y="63603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Ellipse 246"/>
              <p:cNvSpPr>
                <a:spLocks noChangeAspect="1"/>
              </p:cNvSpPr>
              <p:nvPr/>
            </p:nvSpPr>
            <p:spPr>
              <a:xfrm>
                <a:off x="4861721" y="628126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Ellipse 247"/>
              <p:cNvSpPr>
                <a:spLocks noChangeAspect="1"/>
              </p:cNvSpPr>
              <p:nvPr/>
            </p:nvSpPr>
            <p:spPr>
              <a:xfrm>
                <a:off x="4619544" y="594188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Ellipse 248"/>
              <p:cNvSpPr>
                <a:spLocks noChangeAspect="1"/>
              </p:cNvSpPr>
              <p:nvPr/>
            </p:nvSpPr>
            <p:spPr>
              <a:xfrm>
                <a:off x="4806589" y="609409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Ellipse 249"/>
              <p:cNvSpPr>
                <a:spLocks noChangeAspect="1"/>
              </p:cNvSpPr>
              <p:nvPr/>
            </p:nvSpPr>
            <p:spPr>
              <a:xfrm>
                <a:off x="5478860" y="61719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Ellipse 250"/>
              <p:cNvSpPr>
                <a:spLocks noChangeAspect="1"/>
              </p:cNvSpPr>
              <p:nvPr/>
            </p:nvSpPr>
            <p:spPr>
              <a:xfrm>
                <a:off x="5589820" y="62079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Ellipse 251"/>
              <p:cNvSpPr>
                <a:spLocks noChangeAspect="1"/>
              </p:cNvSpPr>
              <p:nvPr/>
            </p:nvSpPr>
            <p:spPr>
              <a:xfrm>
                <a:off x="6173174" y="598867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Ellipse 252"/>
              <p:cNvSpPr>
                <a:spLocks noChangeAspect="1"/>
              </p:cNvSpPr>
              <p:nvPr/>
            </p:nvSpPr>
            <p:spPr>
              <a:xfrm>
                <a:off x="5370795" y="622947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Ellipse 253"/>
              <p:cNvSpPr>
                <a:spLocks noChangeAspect="1"/>
              </p:cNvSpPr>
              <p:nvPr/>
            </p:nvSpPr>
            <p:spPr>
              <a:xfrm>
                <a:off x="5703325" y="61484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Ellipse 254"/>
              <p:cNvSpPr>
                <a:spLocks noChangeAspect="1"/>
              </p:cNvSpPr>
              <p:nvPr/>
            </p:nvSpPr>
            <p:spPr>
              <a:xfrm>
                <a:off x="5487260" y="627277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Ellipse 255"/>
              <p:cNvSpPr>
                <a:spLocks noChangeAspect="1"/>
              </p:cNvSpPr>
              <p:nvPr/>
            </p:nvSpPr>
            <p:spPr>
              <a:xfrm>
                <a:off x="5359681" y="63459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Ellipse 256"/>
              <p:cNvSpPr>
                <a:spLocks noChangeAspect="1"/>
              </p:cNvSpPr>
              <p:nvPr/>
            </p:nvSpPr>
            <p:spPr>
              <a:xfrm>
                <a:off x="6041745" y="593165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Ellipse 257"/>
              <p:cNvSpPr>
                <a:spLocks noChangeAspect="1"/>
              </p:cNvSpPr>
              <p:nvPr/>
            </p:nvSpPr>
            <p:spPr>
              <a:xfrm>
                <a:off x="6159302" y="611339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Ellipse 258"/>
              <p:cNvSpPr>
                <a:spLocks noChangeAspect="1"/>
              </p:cNvSpPr>
              <p:nvPr/>
            </p:nvSpPr>
            <p:spPr>
              <a:xfrm>
                <a:off x="5957376" y="629530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Ellipse 259"/>
              <p:cNvSpPr>
                <a:spLocks noChangeAspect="1"/>
              </p:cNvSpPr>
              <p:nvPr/>
            </p:nvSpPr>
            <p:spPr>
              <a:xfrm>
                <a:off x="6134522" y="581814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Ellipse 260"/>
              <p:cNvSpPr>
                <a:spLocks noChangeAspect="1"/>
              </p:cNvSpPr>
              <p:nvPr/>
            </p:nvSpPr>
            <p:spPr>
              <a:xfrm>
                <a:off x="6307722" y="63459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Ellipse 261"/>
              <p:cNvSpPr>
                <a:spLocks noChangeAspect="1"/>
              </p:cNvSpPr>
              <p:nvPr/>
            </p:nvSpPr>
            <p:spPr>
              <a:xfrm>
                <a:off x="5777425" y="605837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Ellipse 262"/>
              <p:cNvSpPr>
                <a:spLocks noChangeAspect="1"/>
              </p:cNvSpPr>
              <p:nvPr/>
            </p:nvSpPr>
            <p:spPr>
              <a:xfrm>
                <a:off x="5845459" y="547110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Ellipse 263"/>
              <p:cNvSpPr>
                <a:spLocks noChangeAspect="1"/>
              </p:cNvSpPr>
              <p:nvPr/>
            </p:nvSpPr>
            <p:spPr>
              <a:xfrm>
                <a:off x="6072623" y="571307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Ellipse 264"/>
              <p:cNvSpPr>
                <a:spLocks noChangeAspect="1"/>
              </p:cNvSpPr>
              <p:nvPr/>
            </p:nvSpPr>
            <p:spPr>
              <a:xfrm>
                <a:off x="5946477" y="567109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Ellipse 265"/>
              <p:cNvSpPr>
                <a:spLocks noChangeAspect="1"/>
              </p:cNvSpPr>
              <p:nvPr/>
            </p:nvSpPr>
            <p:spPr>
              <a:xfrm>
                <a:off x="5756060" y="586595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Ellipse 266"/>
              <p:cNvSpPr>
                <a:spLocks noChangeAspect="1"/>
              </p:cNvSpPr>
              <p:nvPr/>
            </p:nvSpPr>
            <p:spPr>
              <a:xfrm>
                <a:off x="5794077" y="59600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Ellipse 267"/>
              <p:cNvSpPr>
                <a:spLocks noChangeAspect="1"/>
              </p:cNvSpPr>
              <p:nvPr/>
            </p:nvSpPr>
            <p:spPr>
              <a:xfrm>
                <a:off x="5902772" y="592593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Ellipse 268"/>
              <p:cNvSpPr>
                <a:spLocks noChangeAspect="1"/>
              </p:cNvSpPr>
              <p:nvPr/>
            </p:nvSpPr>
            <p:spPr>
              <a:xfrm>
                <a:off x="5966498" y="618436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Ellipse 269"/>
              <p:cNvSpPr>
                <a:spLocks noChangeAspect="1"/>
              </p:cNvSpPr>
              <p:nvPr/>
            </p:nvSpPr>
            <p:spPr>
              <a:xfrm>
                <a:off x="5855610" y="581339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Ellipse 270"/>
              <p:cNvSpPr>
                <a:spLocks noChangeAspect="1"/>
              </p:cNvSpPr>
              <p:nvPr/>
            </p:nvSpPr>
            <p:spPr>
              <a:xfrm>
                <a:off x="6062522" y="633920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Ellipse 271"/>
              <p:cNvSpPr>
                <a:spLocks noChangeAspect="1"/>
              </p:cNvSpPr>
              <p:nvPr/>
            </p:nvSpPr>
            <p:spPr>
              <a:xfrm>
                <a:off x="5680359" y="5542117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Ellipse 272"/>
              <p:cNvSpPr>
                <a:spLocks noChangeAspect="1"/>
              </p:cNvSpPr>
              <p:nvPr/>
            </p:nvSpPr>
            <p:spPr>
              <a:xfrm>
                <a:off x="5977409" y="580407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Ellipse 273"/>
              <p:cNvSpPr>
                <a:spLocks noChangeAspect="1"/>
              </p:cNvSpPr>
              <p:nvPr/>
            </p:nvSpPr>
            <p:spPr>
              <a:xfrm>
                <a:off x="6028401" y="606240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Ellipse 274"/>
              <p:cNvSpPr>
                <a:spLocks noChangeAspect="1"/>
              </p:cNvSpPr>
              <p:nvPr/>
            </p:nvSpPr>
            <p:spPr>
              <a:xfrm>
                <a:off x="6084731" y="622626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Ellipse 275"/>
              <p:cNvSpPr>
                <a:spLocks noChangeAspect="1"/>
              </p:cNvSpPr>
              <p:nvPr/>
            </p:nvSpPr>
            <p:spPr>
              <a:xfrm>
                <a:off x="5834829" y="569204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Ellipse 276"/>
              <p:cNvSpPr>
                <a:spLocks noChangeAspect="1"/>
              </p:cNvSpPr>
              <p:nvPr/>
            </p:nvSpPr>
            <p:spPr>
              <a:xfrm>
                <a:off x="5894498" y="557463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Ellipse 277"/>
              <p:cNvSpPr>
                <a:spLocks noChangeAspect="1"/>
              </p:cNvSpPr>
              <p:nvPr/>
            </p:nvSpPr>
            <p:spPr>
              <a:xfrm>
                <a:off x="5855725" y="63008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Ellipse 278"/>
              <p:cNvSpPr>
                <a:spLocks noChangeAspect="1"/>
              </p:cNvSpPr>
              <p:nvPr/>
            </p:nvSpPr>
            <p:spPr>
              <a:xfrm>
                <a:off x="5841159" y="616665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Ellipse 279"/>
              <p:cNvSpPr>
                <a:spLocks noChangeAspect="1"/>
              </p:cNvSpPr>
              <p:nvPr/>
            </p:nvSpPr>
            <p:spPr>
              <a:xfrm>
                <a:off x="5966498" y="549189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Ellipse 280"/>
              <p:cNvSpPr>
                <a:spLocks noChangeAspect="1"/>
              </p:cNvSpPr>
              <p:nvPr/>
            </p:nvSpPr>
            <p:spPr>
              <a:xfrm>
                <a:off x="6295250" y="624529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Ellipse 281"/>
              <p:cNvSpPr>
                <a:spLocks noChangeAspect="1"/>
              </p:cNvSpPr>
              <p:nvPr/>
            </p:nvSpPr>
            <p:spPr>
              <a:xfrm>
                <a:off x="6019781" y="64359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Ellipse 282"/>
              <p:cNvSpPr>
                <a:spLocks noChangeAspect="1"/>
              </p:cNvSpPr>
              <p:nvPr/>
            </p:nvSpPr>
            <p:spPr>
              <a:xfrm>
                <a:off x="6178886" y="6291237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Ellipse 283"/>
              <p:cNvSpPr>
                <a:spLocks noChangeAspect="1"/>
              </p:cNvSpPr>
              <p:nvPr/>
            </p:nvSpPr>
            <p:spPr>
              <a:xfrm>
                <a:off x="5910477" y="640320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Ellipse 284"/>
              <p:cNvSpPr>
                <a:spLocks noChangeAspect="1"/>
              </p:cNvSpPr>
              <p:nvPr/>
            </p:nvSpPr>
            <p:spPr>
              <a:xfrm>
                <a:off x="5902772" y="605158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Ellipse 285"/>
              <p:cNvSpPr>
                <a:spLocks noChangeAspect="1"/>
              </p:cNvSpPr>
              <p:nvPr/>
            </p:nvSpPr>
            <p:spPr>
              <a:xfrm>
                <a:off x="5775327" y="560068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Ellipse 286"/>
              <p:cNvSpPr>
                <a:spLocks noChangeAspect="1"/>
              </p:cNvSpPr>
              <p:nvPr/>
            </p:nvSpPr>
            <p:spPr>
              <a:xfrm>
                <a:off x="5638981" y="589565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Ellipse 287"/>
              <p:cNvSpPr>
                <a:spLocks noChangeAspect="1"/>
              </p:cNvSpPr>
              <p:nvPr/>
            </p:nvSpPr>
            <p:spPr>
              <a:xfrm>
                <a:off x="6184617" y="63963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Ellipse 288"/>
              <p:cNvSpPr>
                <a:spLocks noChangeAspect="1"/>
              </p:cNvSpPr>
              <p:nvPr/>
            </p:nvSpPr>
            <p:spPr>
              <a:xfrm>
                <a:off x="5497508" y="545825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Ellipse 289"/>
              <p:cNvSpPr>
                <a:spLocks noChangeAspect="1"/>
              </p:cNvSpPr>
              <p:nvPr/>
            </p:nvSpPr>
            <p:spPr>
              <a:xfrm>
                <a:off x="5631195" y="564958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Ellipse 290"/>
              <p:cNvSpPr>
                <a:spLocks noChangeAspect="1"/>
              </p:cNvSpPr>
              <p:nvPr/>
            </p:nvSpPr>
            <p:spPr>
              <a:xfrm>
                <a:off x="5682175" y="59960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Ellipse 291"/>
              <p:cNvSpPr>
                <a:spLocks noChangeAspect="1"/>
              </p:cNvSpPr>
              <p:nvPr/>
            </p:nvSpPr>
            <p:spPr>
              <a:xfrm>
                <a:off x="5608359" y="576545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Ellipse 292"/>
              <p:cNvSpPr>
                <a:spLocks noChangeAspect="1"/>
              </p:cNvSpPr>
              <p:nvPr/>
            </p:nvSpPr>
            <p:spPr>
              <a:xfrm>
                <a:off x="5432760" y="563740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Ellipse 293"/>
              <p:cNvSpPr>
                <a:spLocks noChangeAspect="1"/>
              </p:cNvSpPr>
              <p:nvPr/>
            </p:nvSpPr>
            <p:spPr>
              <a:xfrm>
                <a:off x="5742220" y="544691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Ellipse 294"/>
              <p:cNvSpPr>
                <a:spLocks noChangeAspect="1"/>
              </p:cNvSpPr>
              <p:nvPr/>
            </p:nvSpPr>
            <p:spPr>
              <a:xfrm>
                <a:off x="5538672" y="558500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Ellipse 295"/>
              <p:cNvSpPr>
                <a:spLocks noChangeAspect="1"/>
              </p:cNvSpPr>
              <p:nvPr/>
            </p:nvSpPr>
            <p:spPr>
              <a:xfrm>
                <a:off x="5602981" y="546120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Ellipse 296"/>
              <p:cNvSpPr>
                <a:spLocks noChangeAspect="1"/>
              </p:cNvSpPr>
              <p:nvPr/>
            </p:nvSpPr>
            <p:spPr>
              <a:xfrm>
                <a:off x="5734666" y="576098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Ellipse 297"/>
              <p:cNvSpPr>
                <a:spLocks noChangeAspect="1"/>
              </p:cNvSpPr>
              <p:nvPr/>
            </p:nvSpPr>
            <p:spPr>
              <a:xfrm>
                <a:off x="6376210" y="558937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Ellipse 298"/>
              <p:cNvSpPr>
                <a:spLocks noChangeAspect="1"/>
              </p:cNvSpPr>
              <p:nvPr/>
            </p:nvSpPr>
            <p:spPr>
              <a:xfrm>
                <a:off x="6284434" y="563651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Ellipse 299"/>
              <p:cNvSpPr>
                <a:spLocks noChangeAspect="1"/>
              </p:cNvSpPr>
              <p:nvPr/>
            </p:nvSpPr>
            <p:spPr>
              <a:xfrm>
                <a:off x="6340210" y="570709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Ellipse 300"/>
              <p:cNvSpPr>
                <a:spLocks noChangeAspect="1"/>
              </p:cNvSpPr>
              <p:nvPr/>
            </p:nvSpPr>
            <p:spPr>
              <a:xfrm>
                <a:off x="6325574" y="614107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Ellipse 301"/>
              <p:cNvSpPr>
                <a:spLocks noChangeAspect="1"/>
              </p:cNvSpPr>
              <p:nvPr/>
            </p:nvSpPr>
            <p:spPr>
              <a:xfrm>
                <a:off x="5855725" y="6300831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Ellipse 302"/>
              <p:cNvSpPr>
                <a:spLocks noChangeAspect="1"/>
              </p:cNvSpPr>
              <p:nvPr/>
            </p:nvSpPr>
            <p:spPr>
              <a:xfrm>
                <a:off x="6450729" y="613440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Ellipse 303"/>
              <p:cNvSpPr>
                <a:spLocks noChangeAspect="1"/>
              </p:cNvSpPr>
              <p:nvPr/>
            </p:nvSpPr>
            <p:spPr>
              <a:xfrm>
                <a:off x="4665043" y="581814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Ellipse 304"/>
              <p:cNvSpPr>
                <a:spLocks noChangeAspect="1"/>
              </p:cNvSpPr>
              <p:nvPr/>
            </p:nvSpPr>
            <p:spPr>
              <a:xfrm>
                <a:off x="4983561" y="634451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Ellipse 305"/>
              <p:cNvSpPr>
                <a:spLocks noChangeAspect="1"/>
              </p:cNvSpPr>
              <p:nvPr/>
            </p:nvSpPr>
            <p:spPr>
              <a:xfrm>
                <a:off x="6286922" y="597054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Ellipse 306"/>
              <p:cNvSpPr>
                <a:spLocks noChangeAspect="1"/>
              </p:cNvSpPr>
              <p:nvPr/>
            </p:nvSpPr>
            <p:spPr>
              <a:xfrm>
                <a:off x="6102634" y="5568797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Ellipse 307"/>
              <p:cNvSpPr>
                <a:spLocks noChangeAspect="1"/>
              </p:cNvSpPr>
              <p:nvPr/>
            </p:nvSpPr>
            <p:spPr>
              <a:xfrm>
                <a:off x="6438535" y="625488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Ellipse 308"/>
              <p:cNvSpPr>
                <a:spLocks noChangeAspect="1"/>
              </p:cNvSpPr>
              <p:nvPr/>
            </p:nvSpPr>
            <p:spPr>
              <a:xfrm>
                <a:off x="6204402" y="588993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Ellipse 309"/>
              <p:cNvSpPr>
                <a:spLocks noChangeAspect="1"/>
              </p:cNvSpPr>
              <p:nvPr/>
            </p:nvSpPr>
            <p:spPr>
              <a:xfrm>
                <a:off x="6450729" y="593475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Ellipse 310"/>
              <p:cNvSpPr>
                <a:spLocks noChangeAspect="1"/>
              </p:cNvSpPr>
              <p:nvPr/>
            </p:nvSpPr>
            <p:spPr>
              <a:xfrm>
                <a:off x="6659120" y="581814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Ellipse 311"/>
              <p:cNvSpPr>
                <a:spLocks noChangeAspect="1"/>
              </p:cNvSpPr>
              <p:nvPr/>
            </p:nvSpPr>
            <p:spPr>
              <a:xfrm>
                <a:off x="5774468" y="6345912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Ellipse 312"/>
              <p:cNvSpPr>
                <a:spLocks noChangeAspect="1"/>
              </p:cNvSpPr>
              <p:nvPr/>
            </p:nvSpPr>
            <p:spPr>
              <a:xfrm>
                <a:off x="6178886" y="568102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Ellipse 313"/>
              <p:cNvSpPr>
                <a:spLocks noChangeAspect="1"/>
              </p:cNvSpPr>
              <p:nvPr/>
            </p:nvSpPr>
            <p:spPr>
              <a:xfrm>
                <a:off x="6623120" y="606561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Ellipse 314"/>
              <p:cNvSpPr>
                <a:spLocks noChangeAspect="1"/>
              </p:cNvSpPr>
              <p:nvPr/>
            </p:nvSpPr>
            <p:spPr>
              <a:xfrm>
                <a:off x="6223250" y="554900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Ellipse 315"/>
              <p:cNvSpPr>
                <a:spLocks noChangeAspect="1"/>
              </p:cNvSpPr>
              <p:nvPr/>
            </p:nvSpPr>
            <p:spPr>
              <a:xfrm>
                <a:off x="6180801" y="6214803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Ellipse 316"/>
              <p:cNvSpPr>
                <a:spLocks noChangeAspect="1"/>
              </p:cNvSpPr>
              <p:nvPr/>
            </p:nvSpPr>
            <p:spPr>
              <a:xfrm>
                <a:off x="5320809" y="548426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Ellipse 317"/>
              <p:cNvSpPr>
                <a:spLocks noChangeAspect="1"/>
              </p:cNvSpPr>
              <p:nvPr/>
            </p:nvSpPr>
            <p:spPr>
              <a:xfrm>
                <a:off x="6486729" y="5660840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9" name="Ellipse 318"/>
              <p:cNvSpPr>
                <a:spLocks noChangeAspect="1"/>
              </p:cNvSpPr>
              <p:nvPr/>
            </p:nvSpPr>
            <p:spPr>
              <a:xfrm>
                <a:off x="6695120" y="593475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Ellipse 319"/>
              <p:cNvSpPr>
                <a:spLocks noChangeAspect="1"/>
              </p:cNvSpPr>
              <p:nvPr/>
            </p:nvSpPr>
            <p:spPr>
              <a:xfrm>
                <a:off x="6551120" y="6182888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Ellipse 320"/>
              <p:cNvSpPr>
                <a:spLocks noChangeAspect="1"/>
              </p:cNvSpPr>
              <p:nvPr/>
            </p:nvSpPr>
            <p:spPr>
              <a:xfrm>
                <a:off x="6522729" y="582393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Ellipse 321"/>
              <p:cNvSpPr>
                <a:spLocks noChangeAspect="1"/>
              </p:cNvSpPr>
              <p:nvPr/>
            </p:nvSpPr>
            <p:spPr>
              <a:xfrm>
                <a:off x="6599970" y="592593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Ellipse 322"/>
              <p:cNvSpPr>
                <a:spLocks noChangeAspect="1"/>
              </p:cNvSpPr>
              <p:nvPr/>
            </p:nvSpPr>
            <p:spPr>
              <a:xfrm>
                <a:off x="6425251" y="576098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Ellipse 323"/>
              <p:cNvSpPr>
                <a:spLocks noChangeAspect="1"/>
              </p:cNvSpPr>
              <p:nvPr/>
            </p:nvSpPr>
            <p:spPr>
              <a:xfrm>
                <a:off x="6591650" y="5720259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Ellipse 324"/>
              <p:cNvSpPr>
                <a:spLocks noChangeAspect="1"/>
              </p:cNvSpPr>
              <p:nvPr/>
            </p:nvSpPr>
            <p:spPr>
              <a:xfrm>
                <a:off x="6353643" y="5854926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Ellipse 325"/>
              <p:cNvSpPr>
                <a:spLocks noChangeAspect="1"/>
              </p:cNvSpPr>
              <p:nvPr/>
            </p:nvSpPr>
            <p:spPr>
              <a:xfrm>
                <a:off x="6489442" y="6037027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Ellipse 326"/>
              <p:cNvSpPr>
                <a:spLocks noChangeAspect="1"/>
              </p:cNvSpPr>
              <p:nvPr/>
            </p:nvSpPr>
            <p:spPr>
              <a:xfrm>
                <a:off x="6361574" y="6035165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Ellipse 327"/>
              <p:cNvSpPr>
                <a:spLocks noChangeAspect="1"/>
              </p:cNvSpPr>
              <p:nvPr/>
            </p:nvSpPr>
            <p:spPr>
              <a:xfrm>
                <a:off x="6251565" y="5787164"/>
                <a:ext cx="72000" cy="72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5" name="Connecteur droit 174"/>
            <p:cNvCxnSpPr>
              <a:stCxn id="193" idx="5"/>
              <a:endCxn id="339" idx="7"/>
            </p:cNvCxnSpPr>
            <p:nvPr/>
          </p:nvCxnSpPr>
          <p:spPr>
            <a:xfrm flipH="1">
              <a:off x="10749671" y="3436443"/>
              <a:ext cx="463264" cy="59610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eur droit 175"/>
            <p:cNvCxnSpPr>
              <a:stCxn id="193" idx="3"/>
              <a:endCxn id="339" idx="1"/>
            </p:cNvCxnSpPr>
            <p:nvPr/>
          </p:nvCxnSpPr>
          <p:spPr>
            <a:xfrm>
              <a:off x="9616694" y="3436443"/>
              <a:ext cx="522037" cy="59610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Ellipse 338"/>
            <p:cNvSpPr/>
            <p:nvPr/>
          </p:nvSpPr>
          <p:spPr>
            <a:xfrm>
              <a:off x="10012201" y="3967110"/>
              <a:ext cx="864000" cy="4468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Ellipse 339"/>
            <p:cNvSpPr>
              <a:spLocks noChangeAspect="1"/>
            </p:cNvSpPr>
            <p:nvPr/>
          </p:nvSpPr>
          <p:spPr>
            <a:xfrm>
              <a:off x="10204201" y="4040863"/>
              <a:ext cx="27557" cy="2755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Ellipse 340"/>
            <p:cNvSpPr>
              <a:spLocks noChangeAspect="1"/>
            </p:cNvSpPr>
            <p:nvPr/>
          </p:nvSpPr>
          <p:spPr>
            <a:xfrm>
              <a:off x="10156809" y="4054642"/>
              <a:ext cx="27557" cy="2755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Ellipse 341"/>
            <p:cNvSpPr>
              <a:spLocks noChangeAspect="1"/>
            </p:cNvSpPr>
            <p:nvPr/>
          </p:nvSpPr>
          <p:spPr>
            <a:xfrm>
              <a:off x="10190422" y="4088487"/>
              <a:ext cx="27557" cy="2755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Ellipse 342"/>
            <p:cNvSpPr>
              <a:spLocks noChangeAspect="1"/>
            </p:cNvSpPr>
            <p:nvPr/>
          </p:nvSpPr>
          <p:spPr>
            <a:xfrm>
              <a:off x="10245214" y="4072613"/>
              <a:ext cx="27557" cy="2755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Ellipse 343"/>
            <p:cNvSpPr>
              <a:spLocks noChangeAspect="1"/>
            </p:cNvSpPr>
            <p:nvPr/>
          </p:nvSpPr>
          <p:spPr>
            <a:xfrm>
              <a:off x="10246948" y="4009242"/>
              <a:ext cx="27557" cy="2755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Ellipse 344"/>
            <p:cNvSpPr>
              <a:spLocks noChangeAspect="1"/>
            </p:cNvSpPr>
            <p:nvPr/>
          </p:nvSpPr>
          <p:spPr>
            <a:xfrm>
              <a:off x="10305277" y="4067571"/>
              <a:ext cx="27557" cy="2755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Ellipse 345"/>
            <p:cNvSpPr>
              <a:spLocks noChangeAspect="1"/>
            </p:cNvSpPr>
            <p:nvPr/>
          </p:nvSpPr>
          <p:spPr>
            <a:xfrm>
              <a:off x="10156809" y="4142174"/>
              <a:ext cx="27557" cy="2755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Ellipse 346"/>
            <p:cNvSpPr>
              <a:spLocks noChangeAspect="1"/>
            </p:cNvSpPr>
            <p:nvPr/>
          </p:nvSpPr>
          <p:spPr>
            <a:xfrm>
              <a:off x="10217657" y="4132557"/>
              <a:ext cx="27557" cy="2755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Ellipse 347"/>
            <p:cNvSpPr>
              <a:spLocks noChangeAspect="1"/>
            </p:cNvSpPr>
            <p:nvPr/>
          </p:nvSpPr>
          <p:spPr>
            <a:xfrm>
              <a:off x="10118663" y="4098582"/>
              <a:ext cx="27557" cy="2755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Ellipse 348"/>
            <p:cNvSpPr>
              <a:spLocks noChangeAspect="1"/>
            </p:cNvSpPr>
            <p:nvPr/>
          </p:nvSpPr>
          <p:spPr>
            <a:xfrm>
              <a:off x="10277049" y="4114429"/>
              <a:ext cx="27557" cy="27557"/>
            </a:xfrm>
            <a:prstGeom prst="ellipse">
              <a:avLst/>
            </a:prstGeom>
            <a:solidFill>
              <a:srgbClr val="FF00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Ellipse 349"/>
            <p:cNvSpPr>
              <a:spLocks noChangeAspect="1"/>
            </p:cNvSpPr>
            <p:nvPr/>
          </p:nvSpPr>
          <p:spPr>
            <a:xfrm>
              <a:off x="10335378" y="417275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Ellipse 350"/>
            <p:cNvSpPr>
              <a:spLocks noChangeAspect="1"/>
            </p:cNvSpPr>
            <p:nvPr/>
          </p:nvSpPr>
          <p:spPr>
            <a:xfrm>
              <a:off x="10304606" y="4200315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Ellipse 351"/>
            <p:cNvSpPr>
              <a:spLocks noChangeAspect="1"/>
            </p:cNvSpPr>
            <p:nvPr/>
          </p:nvSpPr>
          <p:spPr>
            <a:xfrm>
              <a:off x="10347075" y="421409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Ellipse 352"/>
            <p:cNvSpPr>
              <a:spLocks noChangeAspect="1"/>
            </p:cNvSpPr>
            <p:nvPr/>
          </p:nvSpPr>
          <p:spPr>
            <a:xfrm>
              <a:off x="10321600" y="413415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Ellipse 353"/>
            <p:cNvSpPr>
              <a:spLocks noChangeAspect="1"/>
            </p:cNvSpPr>
            <p:nvPr/>
          </p:nvSpPr>
          <p:spPr>
            <a:xfrm>
              <a:off x="10280739" y="416450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Ellipse 354"/>
            <p:cNvSpPr>
              <a:spLocks noChangeAspect="1"/>
            </p:cNvSpPr>
            <p:nvPr/>
          </p:nvSpPr>
          <p:spPr>
            <a:xfrm>
              <a:off x="10235689" y="4190406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Ellipse 355"/>
            <p:cNvSpPr>
              <a:spLocks noChangeAspect="1"/>
            </p:cNvSpPr>
            <p:nvPr/>
          </p:nvSpPr>
          <p:spPr>
            <a:xfrm>
              <a:off x="10377720" y="4139243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Ellipse 356"/>
            <p:cNvSpPr>
              <a:spLocks noChangeAspect="1"/>
            </p:cNvSpPr>
            <p:nvPr/>
          </p:nvSpPr>
          <p:spPr>
            <a:xfrm>
              <a:off x="10368644" y="408139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Ellipse 357"/>
            <p:cNvSpPr>
              <a:spLocks noChangeAspect="1"/>
            </p:cNvSpPr>
            <p:nvPr/>
          </p:nvSpPr>
          <p:spPr>
            <a:xfrm>
              <a:off x="10263246" y="422235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Ellipse 358"/>
            <p:cNvSpPr>
              <a:spLocks noChangeAspect="1"/>
            </p:cNvSpPr>
            <p:nvPr/>
          </p:nvSpPr>
          <p:spPr>
            <a:xfrm>
              <a:off x="10390517" y="419133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Ellipse 359"/>
            <p:cNvSpPr>
              <a:spLocks noChangeAspect="1"/>
            </p:cNvSpPr>
            <p:nvPr/>
          </p:nvSpPr>
          <p:spPr>
            <a:xfrm>
              <a:off x="10307821" y="423892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Ellipse 360"/>
            <p:cNvSpPr>
              <a:spLocks noChangeAspect="1"/>
            </p:cNvSpPr>
            <p:nvPr/>
          </p:nvSpPr>
          <p:spPr>
            <a:xfrm>
              <a:off x="10258992" y="426691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Ellipse 361"/>
            <p:cNvSpPr>
              <a:spLocks noChangeAspect="1"/>
            </p:cNvSpPr>
            <p:nvPr/>
          </p:nvSpPr>
          <p:spPr>
            <a:xfrm>
              <a:off x="10215803" y="4233867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Ellipse 362"/>
            <p:cNvSpPr>
              <a:spLocks noChangeAspect="1"/>
            </p:cNvSpPr>
            <p:nvPr/>
          </p:nvSpPr>
          <p:spPr>
            <a:xfrm>
              <a:off x="10182499" y="4200315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Ellipse 363"/>
            <p:cNvSpPr>
              <a:spLocks noChangeAspect="1"/>
            </p:cNvSpPr>
            <p:nvPr/>
          </p:nvSpPr>
          <p:spPr>
            <a:xfrm>
              <a:off x="10125765" y="418825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Ellipse 364"/>
            <p:cNvSpPr>
              <a:spLocks noChangeAspect="1"/>
            </p:cNvSpPr>
            <p:nvPr/>
          </p:nvSpPr>
          <p:spPr>
            <a:xfrm>
              <a:off x="10341087" y="401348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Ellipse 365"/>
            <p:cNvSpPr>
              <a:spLocks noChangeAspect="1"/>
            </p:cNvSpPr>
            <p:nvPr/>
          </p:nvSpPr>
          <p:spPr>
            <a:xfrm>
              <a:off x="10362935" y="4258645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Ellipse 366"/>
            <p:cNvSpPr>
              <a:spLocks noChangeAspect="1"/>
            </p:cNvSpPr>
            <p:nvPr/>
          </p:nvSpPr>
          <p:spPr>
            <a:xfrm>
              <a:off x="10405404" y="427242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Ellipse 367"/>
            <p:cNvSpPr>
              <a:spLocks noChangeAspect="1"/>
            </p:cNvSpPr>
            <p:nvPr/>
          </p:nvSpPr>
          <p:spPr>
            <a:xfrm>
              <a:off x="10174467" y="4251495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Ellipse 368"/>
            <p:cNvSpPr>
              <a:spLocks noChangeAspect="1"/>
            </p:cNvSpPr>
            <p:nvPr/>
          </p:nvSpPr>
          <p:spPr>
            <a:xfrm>
              <a:off x="10321575" y="428068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Ellipse 369"/>
            <p:cNvSpPr>
              <a:spLocks noChangeAspect="1"/>
            </p:cNvSpPr>
            <p:nvPr/>
          </p:nvSpPr>
          <p:spPr>
            <a:xfrm>
              <a:off x="10411473" y="423051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Ellipse 370"/>
            <p:cNvSpPr>
              <a:spLocks noChangeAspect="1"/>
            </p:cNvSpPr>
            <p:nvPr/>
          </p:nvSpPr>
          <p:spPr>
            <a:xfrm>
              <a:off x="10366150" y="429725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Ellipse 371"/>
            <p:cNvSpPr>
              <a:spLocks noChangeAspect="1"/>
            </p:cNvSpPr>
            <p:nvPr/>
          </p:nvSpPr>
          <p:spPr>
            <a:xfrm>
              <a:off x="10317321" y="432524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Ellipse 372"/>
            <p:cNvSpPr>
              <a:spLocks noChangeAspect="1"/>
            </p:cNvSpPr>
            <p:nvPr/>
          </p:nvSpPr>
          <p:spPr>
            <a:xfrm>
              <a:off x="10221195" y="4278989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Ellipse 373"/>
            <p:cNvSpPr>
              <a:spLocks noChangeAspect="1"/>
            </p:cNvSpPr>
            <p:nvPr/>
          </p:nvSpPr>
          <p:spPr>
            <a:xfrm>
              <a:off x="10145828" y="421818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Ellipse 374"/>
            <p:cNvSpPr>
              <a:spLocks noChangeAspect="1"/>
            </p:cNvSpPr>
            <p:nvPr/>
          </p:nvSpPr>
          <p:spPr>
            <a:xfrm>
              <a:off x="10081647" y="415302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Ellipse 375"/>
            <p:cNvSpPr>
              <a:spLocks noChangeAspect="1"/>
            </p:cNvSpPr>
            <p:nvPr/>
          </p:nvSpPr>
          <p:spPr>
            <a:xfrm>
              <a:off x="10368644" y="436700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Ellipse 376"/>
            <p:cNvSpPr>
              <a:spLocks noChangeAspect="1"/>
            </p:cNvSpPr>
            <p:nvPr/>
          </p:nvSpPr>
          <p:spPr>
            <a:xfrm>
              <a:off x="10412499" y="432176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Ellipse 377"/>
            <p:cNvSpPr>
              <a:spLocks noChangeAspect="1"/>
            </p:cNvSpPr>
            <p:nvPr/>
          </p:nvSpPr>
          <p:spPr>
            <a:xfrm>
              <a:off x="10087018" y="426527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Ellipse 378"/>
            <p:cNvSpPr>
              <a:spLocks noChangeAspect="1"/>
            </p:cNvSpPr>
            <p:nvPr/>
          </p:nvSpPr>
          <p:spPr>
            <a:xfrm>
              <a:off x="10212350" y="431916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Ellipse 379"/>
            <p:cNvSpPr>
              <a:spLocks noChangeAspect="1"/>
            </p:cNvSpPr>
            <p:nvPr/>
          </p:nvSpPr>
          <p:spPr>
            <a:xfrm>
              <a:off x="10445632" y="429725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Ellipse 380"/>
            <p:cNvSpPr>
              <a:spLocks noChangeAspect="1"/>
            </p:cNvSpPr>
            <p:nvPr/>
          </p:nvSpPr>
          <p:spPr>
            <a:xfrm>
              <a:off x="10320841" y="4361045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Ellipse 381"/>
            <p:cNvSpPr>
              <a:spLocks noChangeAspect="1"/>
            </p:cNvSpPr>
            <p:nvPr/>
          </p:nvSpPr>
          <p:spPr>
            <a:xfrm>
              <a:off x="10051458" y="422886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Ellipse 382"/>
            <p:cNvSpPr>
              <a:spLocks noChangeAspect="1"/>
            </p:cNvSpPr>
            <p:nvPr/>
          </p:nvSpPr>
          <p:spPr>
            <a:xfrm>
              <a:off x="10135213" y="426341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Ellipse 383"/>
            <p:cNvSpPr>
              <a:spLocks noChangeAspect="1"/>
            </p:cNvSpPr>
            <p:nvPr/>
          </p:nvSpPr>
          <p:spPr>
            <a:xfrm>
              <a:off x="10282863" y="4303196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Ellipse 384"/>
            <p:cNvSpPr>
              <a:spLocks noChangeAspect="1"/>
            </p:cNvSpPr>
            <p:nvPr/>
          </p:nvSpPr>
          <p:spPr>
            <a:xfrm>
              <a:off x="10077528" y="4194313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Ellipse 385"/>
            <p:cNvSpPr>
              <a:spLocks noChangeAspect="1"/>
            </p:cNvSpPr>
            <p:nvPr/>
          </p:nvSpPr>
          <p:spPr>
            <a:xfrm>
              <a:off x="10408480" y="436401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Ellipse 386"/>
            <p:cNvSpPr>
              <a:spLocks noChangeAspect="1"/>
            </p:cNvSpPr>
            <p:nvPr/>
          </p:nvSpPr>
          <p:spPr>
            <a:xfrm>
              <a:off x="10450466" y="435831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Ellipse 387"/>
            <p:cNvSpPr>
              <a:spLocks noChangeAspect="1"/>
            </p:cNvSpPr>
            <p:nvPr/>
          </p:nvSpPr>
          <p:spPr>
            <a:xfrm>
              <a:off x="10178400" y="429048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Ellipse 388"/>
            <p:cNvSpPr>
              <a:spLocks noChangeAspect="1"/>
            </p:cNvSpPr>
            <p:nvPr/>
          </p:nvSpPr>
          <p:spPr>
            <a:xfrm>
              <a:off x="10248752" y="430937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Ellipse 389"/>
            <p:cNvSpPr>
              <a:spLocks noChangeAspect="1"/>
            </p:cNvSpPr>
            <p:nvPr/>
          </p:nvSpPr>
          <p:spPr>
            <a:xfrm>
              <a:off x="10493353" y="437108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Ellipse 390"/>
            <p:cNvSpPr>
              <a:spLocks noChangeAspect="1"/>
            </p:cNvSpPr>
            <p:nvPr/>
          </p:nvSpPr>
          <p:spPr>
            <a:xfrm>
              <a:off x="10266910" y="435469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Ellipse 391"/>
            <p:cNvSpPr>
              <a:spLocks noChangeAspect="1"/>
            </p:cNvSpPr>
            <p:nvPr/>
          </p:nvSpPr>
          <p:spPr>
            <a:xfrm>
              <a:off x="10362911" y="4330753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Ellipse 392"/>
            <p:cNvSpPr>
              <a:spLocks noChangeAspect="1"/>
            </p:cNvSpPr>
            <p:nvPr/>
          </p:nvSpPr>
          <p:spPr>
            <a:xfrm>
              <a:off x="10126734" y="430050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Ellipse 393"/>
            <p:cNvSpPr>
              <a:spLocks noChangeAspect="1"/>
            </p:cNvSpPr>
            <p:nvPr/>
          </p:nvSpPr>
          <p:spPr>
            <a:xfrm>
              <a:off x="10034043" y="4170607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Ellipse 394"/>
            <p:cNvSpPr>
              <a:spLocks noChangeAspect="1"/>
            </p:cNvSpPr>
            <p:nvPr/>
          </p:nvSpPr>
          <p:spPr>
            <a:xfrm>
              <a:off x="10105632" y="422886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Ellipse 395"/>
            <p:cNvSpPr>
              <a:spLocks noChangeAspect="1"/>
            </p:cNvSpPr>
            <p:nvPr/>
          </p:nvSpPr>
          <p:spPr>
            <a:xfrm>
              <a:off x="10362935" y="4258645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Ellipse 396"/>
            <p:cNvSpPr>
              <a:spLocks noChangeAspect="1"/>
            </p:cNvSpPr>
            <p:nvPr/>
          </p:nvSpPr>
          <p:spPr>
            <a:xfrm>
              <a:off x="10405404" y="427242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Ellipse 397"/>
            <p:cNvSpPr>
              <a:spLocks noChangeAspect="1"/>
            </p:cNvSpPr>
            <p:nvPr/>
          </p:nvSpPr>
          <p:spPr>
            <a:xfrm>
              <a:off x="10628675" y="4188516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Ellipse 398"/>
            <p:cNvSpPr>
              <a:spLocks noChangeAspect="1"/>
            </p:cNvSpPr>
            <p:nvPr/>
          </p:nvSpPr>
          <p:spPr>
            <a:xfrm>
              <a:off x="10321575" y="428068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Ellipse 399"/>
            <p:cNvSpPr>
              <a:spLocks noChangeAspect="1"/>
            </p:cNvSpPr>
            <p:nvPr/>
          </p:nvSpPr>
          <p:spPr>
            <a:xfrm>
              <a:off x="10448846" y="424966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Ellipse 400"/>
            <p:cNvSpPr>
              <a:spLocks noChangeAspect="1"/>
            </p:cNvSpPr>
            <p:nvPr/>
          </p:nvSpPr>
          <p:spPr>
            <a:xfrm>
              <a:off x="10366150" y="429725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Ellipse 401"/>
            <p:cNvSpPr>
              <a:spLocks noChangeAspect="1"/>
            </p:cNvSpPr>
            <p:nvPr/>
          </p:nvSpPr>
          <p:spPr>
            <a:xfrm>
              <a:off x="10317321" y="432524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Ellipse 402"/>
            <p:cNvSpPr>
              <a:spLocks noChangeAspect="1"/>
            </p:cNvSpPr>
            <p:nvPr/>
          </p:nvSpPr>
          <p:spPr>
            <a:xfrm>
              <a:off x="10578372" y="416669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Ellipse 403"/>
            <p:cNvSpPr>
              <a:spLocks noChangeAspect="1"/>
            </p:cNvSpPr>
            <p:nvPr/>
          </p:nvSpPr>
          <p:spPr>
            <a:xfrm>
              <a:off x="10623366" y="423625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Ellipse 404"/>
            <p:cNvSpPr>
              <a:spLocks noChangeAspect="1"/>
            </p:cNvSpPr>
            <p:nvPr/>
          </p:nvSpPr>
          <p:spPr>
            <a:xfrm>
              <a:off x="10546081" y="4305873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Ellipse 405"/>
            <p:cNvSpPr>
              <a:spLocks noChangeAspect="1"/>
            </p:cNvSpPr>
            <p:nvPr/>
          </p:nvSpPr>
          <p:spPr>
            <a:xfrm>
              <a:off x="10613882" y="412324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Ellipse 406"/>
            <p:cNvSpPr>
              <a:spLocks noChangeAspect="1"/>
            </p:cNvSpPr>
            <p:nvPr/>
          </p:nvSpPr>
          <p:spPr>
            <a:xfrm>
              <a:off x="10680172" y="432524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Ellipse 407"/>
            <p:cNvSpPr>
              <a:spLocks noChangeAspect="1"/>
            </p:cNvSpPr>
            <p:nvPr/>
          </p:nvSpPr>
          <p:spPr>
            <a:xfrm>
              <a:off x="10477207" y="421519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Ellipse 408"/>
            <p:cNvSpPr>
              <a:spLocks noChangeAspect="1"/>
            </p:cNvSpPr>
            <p:nvPr/>
          </p:nvSpPr>
          <p:spPr>
            <a:xfrm>
              <a:off x="10503246" y="399042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Ellipse 409"/>
            <p:cNvSpPr>
              <a:spLocks noChangeAspect="1"/>
            </p:cNvSpPr>
            <p:nvPr/>
          </p:nvSpPr>
          <p:spPr>
            <a:xfrm>
              <a:off x="10590190" y="408303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Ellipse 410"/>
            <p:cNvSpPr>
              <a:spLocks noChangeAspect="1"/>
            </p:cNvSpPr>
            <p:nvPr/>
          </p:nvSpPr>
          <p:spPr>
            <a:xfrm>
              <a:off x="10541910" y="4066965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Ellipse 411"/>
            <p:cNvSpPr>
              <a:spLocks noChangeAspect="1"/>
            </p:cNvSpPr>
            <p:nvPr/>
          </p:nvSpPr>
          <p:spPr>
            <a:xfrm>
              <a:off x="10469030" y="4141545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Ellipse 412"/>
            <p:cNvSpPr>
              <a:spLocks noChangeAspect="1"/>
            </p:cNvSpPr>
            <p:nvPr/>
          </p:nvSpPr>
          <p:spPr>
            <a:xfrm>
              <a:off x="10483581" y="417755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Ellipse 413"/>
            <p:cNvSpPr>
              <a:spLocks noChangeAspect="1"/>
            </p:cNvSpPr>
            <p:nvPr/>
          </p:nvSpPr>
          <p:spPr>
            <a:xfrm>
              <a:off x="10525182" y="416450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Ellipse 414"/>
            <p:cNvSpPr>
              <a:spLocks noChangeAspect="1"/>
            </p:cNvSpPr>
            <p:nvPr/>
          </p:nvSpPr>
          <p:spPr>
            <a:xfrm>
              <a:off x="10549573" y="426341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Ellipse 415"/>
            <p:cNvSpPr>
              <a:spLocks noChangeAspect="1"/>
            </p:cNvSpPr>
            <p:nvPr/>
          </p:nvSpPr>
          <p:spPr>
            <a:xfrm>
              <a:off x="10507132" y="4121427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Ellipse 416"/>
            <p:cNvSpPr>
              <a:spLocks noChangeAspect="1"/>
            </p:cNvSpPr>
            <p:nvPr/>
          </p:nvSpPr>
          <p:spPr>
            <a:xfrm>
              <a:off x="10586324" y="4322675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Ellipse 417"/>
            <p:cNvSpPr>
              <a:spLocks noChangeAspect="1"/>
            </p:cNvSpPr>
            <p:nvPr/>
          </p:nvSpPr>
          <p:spPr>
            <a:xfrm>
              <a:off x="10440057" y="401760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Ellipse 418"/>
            <p:cNvSpPr>
              <a:spLocks noChangeAspect="1"/>
            </p:cNvSpPr>
            <p:nvPr/>
          </p:nvSpPr>
          <p:spPr>
            <a:xfrm>
              <a:off x="10553749" y="411786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Ellipse 419"/>
            <p:cNvSpPr>
              <a:spLocks noChangeAspect="1"/>
            </p:cNvSpPr>
            <p:nvPr/>
          </p:nvSpPr>
          <p:spPr>
            <a:xfrm>
              <a:off x="10573265" y="421673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Ellipse 420"/>
            <p:cNvSpPr>
              <a:spLocks noChangeAspect="1"/>
            </p:cNvSpPr>
            <p:nvPr/>
          </p:nvSpPr>
          <p:spPr>
            <a:xfrm>
              <a:off x="10594825" y="427945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Ellipse 421"/>
            <p:cNvSpPr>
              <a:spLocks noChangeAspect="1"/>
            </p:cNvSpPr>
            <p:nvPr/>
          </p:nvSpPr>
          <p:spPr>
            <a:xfrm>
              <a:off x="10499178" y="407498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Ellipse 422"/>
            <p:cNvSpPr>
              <a:spLocks noChangeAspect="1"/>
            </p:cNvSpPr>
            <p:nvPr/>
          </p:nvSpPr>
          <p:spPr>
            <a:xfrm>
              <a:off x="10522015" y="4030046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Ellipse 423"/>
            <p:cNvSpPr>
              <a:spLocks noChangeAspect="1"/>
            </p:cNvSpPr>
            <p:nvPr/>
          </p:nvSpPr>
          <p:spPr>
            <a:xfrm>
              <a:off x="10507176" y="430799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Ellipse 424"/>
            <p:cNvSpPr>
              <a:spLocks noChangeAspect="1"/>
            </p:cNvSpPr>
            <p:nvPr/>
          </p:nvSpPr>
          <p:spPr>
            <a:xfrm>
              <a:off x="10501601" y="4256637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Ellipse 425"/>
            <p:cNvSpPr>
              <a:spLocks noChangeAspect="1"/>
            </p:cNvSpPr>
            <p:nvPr/>
          </p:nvSpPr>
          <p:spPr>
            <a:xfrm>
              <a:off x="10549573" y="399837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Ellipse 426"/>
            <p:cNvSpPr>
              <a:spLocks noChangeAspect="1"/>
            </p:cNvSpPr>
            <p:nvPr/>
          </p:nvSpPr>
          <p:spPr>
            <a:xfrm>
              <a:off x="10675398" y="428673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Ellipse 427"/>
            <p:cNvSpPr>
              <a:spLocks noChangeAspect="1"/>
            </p:cNvSpPr>
            <p:nvPr/>
          </p:nvSpPr>
          <p:spPr>
            <a:xfrm>
              <a:off x="10569966" y="435969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Ellipse 428"/>
            <p:cNvSpPr>
              <a:spLocks noChangeAspect="1"/>
            </p:cNvSpPr>
            <p:nvPr/>
          </p:nvSpPr>
          <p:spPr>
            <a:xfrm>
              <a:off x="10630861" y="430431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Ellipse 429"/>
            <p:cNvSpPr>
              <a:spLocks noChangeAspect="1"/>
            </p:cNvSpPr>
            <p:nvPr/>
          </p:nvSpPr>
          <p:spPr>
            <a:xfrm>
              <a:off x="10528131" y="434717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Ellipse 430"/>
            <p:cNvSpPr>
              <a:spLocks noChangeAspect="1"/>
            </p:cNvSpPr>
            <p:nvPr/>
          </p:nvSpPr>
          <p:spPr>
            <a:xfrm>
              <a:off x="10525182" y="421259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Ellipse 431"/>
            <p:cNvSpPr>
              <a:spLocks noChangeAspect="1"/>
            </p:cNvSpPr>
            <p:nvPr/>
          </p:nvSpPr>
          <p:spPr>
            <a:xfrm>
              <a:off x="10476404" y="404001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Ellipse 432"/>
            <p:cNvSpPr>
              <a:spLocks noChangeAspect="1"/>
            </p:cNvSpPr>
            <p:nvPr/>
          </p:nvSpPr>
          <p:spPr>
            <a:xfrm>
              <a:off x="10424220" y="415291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Ellipse 433"/>
            <p:cNvSpPr>
              <a:spLocks noChangeAspect="1"/>
            </p:cNvSpPr>
            <p:nvPr/>
          </p:nvSpPr>
          <p:spPr>
            <a:xfrm>
              <a:off x="10633055" y="434453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Ellipse 434"/>
            <p:cNvSpPr>
              <a:spLocks noChangeAspect="1"/>
            </p:cNvSpPr>
            <p:nvPr/>
          </p:nvSpPr>
          <p:spPr>
            <a:xfrm>
              <a:off x="10370073" y="398550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Ellipse 435"/>
            <p:cNvSpPr>
              <a:spLocks noChangeAspect="1"/>
            </p:cNvSpPr>
            <p:nvPr/>
          </p:nvSpPr>
          <p:spPr>
            <a:xfrm>
              <a:off x="10421240" y="405873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Ellipse 436"/>
            <p:cNvSpPr>
              <a:spLocks noChangeAspect="1"/>
            </p:cNvSpPr>
            <p:nvPr/>
          </p:nvSpPr>
          <p:spPr>
            <a:xfrm>
              <a:off x="10440752" y="419133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Ellipse 437"/>
            <p:cNvSpPr>
              <a:spLocks noChangeAspect="1"/>
            </p:cNvSpPr>
            <p:nvPr/>
          </p:nvSpPr>
          <p:spPr>
            <a:xfrm>
              <a:off x="10412499" y="4103079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Ellipse 438"/>
            <p:cNvSpPr>
              <a:spLocks noChangeAspect="1"/>
            </p:cNvSpPr>
            <p:nvPr/>
          </p:nvSpPr>
          <p:spPr>
            <a:xfrm>
              <a:off x="10345291" y="405407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Ellipse 439"/>
            <p:cNvSpPr>
              <a:spLocks noChangeAspect="1"/>
            </p:cNvSpPr>
            <p:nvPr/>
          </p:nvSpPr>
          <p:spPr>
            <a:xfrm>
              <a:off x="10463733" y="398116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Ellipse 440"/>
            <p:cNvSpPr>
              <a:spLocks noChangeAspect="1"/>
            </p:cNvSpPr>
            <p:nvPr/>
          </p:nvSpPr>
          <p:spPr>
            <a:xfrm>
              <a:off x="10385828" y="4034013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Ellipse 441"/>
            <p:cNvSpPr>
              <a:spLocks noChangeAspect="1"/>
            </p:cNvSpPr>
            <p:nvPr/>
          </p:nvSpPr>
          <p:spPr>
            <a:xfrm>
              <a:off x="10410441" y="398663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Ellipse 442"/>
            <p:cNvSpPr>
              <a:spLocks noChangeAspect="1"/>
            </p:cNvSpPr>
            <p:nvPr/>
          </p:nvSpPr>
          <p:spPr>
            <a:xfrm>
              <a:off x="10460842" y="410137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Ellipse 443"/>
            <p:cNvSpPr>
              <a:spLocks noChangeAspect="1"/>
            </p:cNvSpPr>
            <p:nvPr/>
          </p:nvSpPr>
          <p:spPr>
            <a:xfrm>
              <a:off x="10706384" y="4035687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Ellipse 444"/>
            <p:cNvSpPr>
              <a:spLocks noChangeAspect="1"/>
            </p:cNvSpPr>
            <p:nvPr/>
          </p:nvSpPr>
          <p:spPr>
            <a:xfrm>
              <a:off x="10671258" y="405373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Ellipse 445"/>
            <p:cNvSpPr>
              <a:spLocks noChangeAspect="1"/>
            </p:cNvSpPr>
            <p:nvPr/>
          </p:nvSpPr>
          <p:spPr>
            <a:xfrm>
              <a:off x="10692606" y="408074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Ellipse 446"/>
            <p:cNvSpPr>
              <a:spLocks noChangeAspect="1"/>
            </p:cNvSpPr>
            <p:nvPr/>
          </p:nvSpPr>
          <p:spPr>
            <a:xfrm>
              <a:off x="10687004" y="4246845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Ellipse 447"/>
            <p:cNvSpPr>
              <a:spLocks noChangeAspect="1"/>
            </p:cNvSpPr>
            <p:nvPr/>
          </p:nvSpPr>
          <p:spPr>
            <a:xfrm>
              <a:off x="10507176" y="430799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Ellipse 448"/>
            <p:cNvSpPr>
              <a:spLocks noChangeAspect="1"/>
            </p:cNvSpPr>
            <p:nvPr/>
          </p:nvSpPr>
          <p:spPr>
            <a:xfrm>
              <a:off x="10734906" y="424429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Ellipse 449"/>
            <p:cNvSpPr>
              <a:spLocks noChangeAspect="1"/>
            </p:cNvSpPr>
            <p:nvPr/>
          </p:nvSpPr>
          <p:spPr>
            <a:xfrm>
              <a:off x="10051458" y="412324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Ellipse 450"/>
            <p:cNvSpPr>
              <a:spLocks noChangeAspect="1"/>
            </p:cNvSpPr>
            <p:nvPr/>
          </p:nvSpPr>
          <p:spPr>
            <a:xfrm>
              <a:off x="10173366" y="432471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Ellipse 451"/>
            <p:cNvSpPr>
              <a:spLocks noChangeAspect="1"/>
            </p:cNvSpPr>
            <p:nvPr/>
          </p:nvSpPr>
          <p:spPr>
            <a:xfrm>
              <a:off x="10672211" y="4181577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Ellipse 452"/>
            <p:cNvSpPr>
              <a:spLocks noChangeAspect="1"/>
            </p:cNvSpPr>
            <p:nvPr/>
          </p:nvSpPr>
          <p:spPr>
            <a:xfrm>
              <a:off x="10601677" y="402781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Ellipse 453"/>
            <p:cNvSpPr>
              <a:spLocks noChangeAspect="1"/>
            </p:cNvSpPr>
            <p:nvPr/>
          </p:nvSpPr>
          <p:spPr>
            <a:xfrm>
              <a:off x="10730239" y="4290405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Ellipse 454"/>
            <p:cNvSpPr>
              <a:spLocks noChangeAspect="1"/>
            </p:cNvSpPr>
            <p:nvPr/>
          </p:nvSpPr>
          <p:spPr>
            <a:xfrm>
              <a:off x="10640627" y="4150723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Ellipse 455"/>
            <p:cNvSpPr>
              <a:spLocks noChangeAspect="1"/>
            </p:cNvSpPr>
            <p:nvPr/>
          </p:nvSpPr>
          <p:spPr>
            <a:xfrm>
              <a:off x="10734906" y="416787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Ellipse 456"/>
            <p:cNvSpPr>
              <a:spLocks noChangeAspect="1"/>
            </p:cNvSpPr>
            <p:nvPr/>
          </p:nvSpPr>
          <p:spPr>
            <a:xfrm>
              <a:off x="10814665" y="412324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Ellipse 457"/>
            <p:cNvSpPr>
              <a:spLocks noChangeAspect="1"/>
            </p:cNvSpPr>
            <p:nvPr/>
          </p:nvSpPr>
          <p:spPr>
            <a:xfrm>
              <a:off x="10476076" y="432524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Ellipse 458"/>
            <p:cNvSpPr>
              <a:spLocks noChangeAspect="1"/>
            </p:cNvSpPr>
            <p:nvPr/>
          </p:nvSpPr>
          <p:spPr>
            <a:xfrm>
              <a:off x="10630861" y="4070767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Ellipse 459"/>
            <p:cNvSpPr>
              <a:spLocks noChangeAspect="1"/>
            </p:cNvSpPr>
            <p:nvPr/>
          </p:nvSpPr>
          <p:spPr>
            <a:xfrm>
              <a:off x="10800886" y="4217963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Ellipse 460"/>
            <p:cNvSpPr>
              <a:spLocks noChangeAspect="1"/>
            </p:cNvSpPr>
            <p:nvPr/>
          </p:nvSpPr>
          <p:spPr>
            <a:xfrm>
              <a:off x="10647841" y="402023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Ellipse 461"/>
            <p:cNvSpPr>
              <a:spLocks noChangeAspect="1"/>
            </p:cNvSpPr>
            <p:nvPr/>
          </p:nvSpPr>
          <p:spPr>
            <a:xfrm>
              <a:off x="10631594" y="4275063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Ellipse 462"/>
            <p:cNvSpPr>
              <a:spLocks noChangeAspect="1"/>
            </p:cNvSpPr>
            <p:nvPr/>
          </p:nvSpPr>
          <p:spPr>
            <a:xfrm>
              <a:off x="10302443" y="399545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Ellipse 463"/>
            <p:cNvSpPr>
              <a:spLocks noChangeAspect="1"/>
            </p:cNvSpPr>
            <p:nvPr/>
          </p:nvSpPr>
          <p:spPr>
            <a:xfrm>
              <a:off x="10748684" y="406304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Ellipse 464"/>
            <p:cNvSpPr>
              <a:spLocks noChangeAspect="1"/>
            </p:cNvSpPr>
            <p:nvPr/>
          </p:nvSpPr>
          <p:spPr>
            <a:xfrm>
              <a:off x="10828443" y="416787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Ellipse 465"/>
            <p:cNvSpPr>
              <a:spLocks noChangeAspect="1"/>
            </p:cNvSpPr>
            <p:nvPr/>
          </p:nvSpPr>
          <p:spPr>
            <a:xfrm>
              <a:off x="10773329" y="4262848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Ellipse 466"/>
            <p:cNvSpPr>
              <a:spLocks noChangeAspect="1"/>
            </p:cNvSpPr>
            <p:nvPr/>
          </p:nvSpPr>
          <p:spPr>
            <a:xfrm>
              <a:off x="10762463" y="412546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Ellipse 467"/>
            <p:cNvSpPr>
              <a:spLocks noChangeAspect="1"/>
            </p:cNvSpPr>
            <p:nvPr/>
          </p:nvSpPr>
          <p:spPr>
            <a:xfrm>
              <a:off x="10792026" y="416450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Ellipse 468"/>
            <p:cNvSpPr>
              <a:spLocks noChangeAspect="1"/>
            </p:cNvSpPr>
            <p:nvPr/>
          </p:nvSpPr>
          <p:spPr>
            <a:xfrm>
              <a:off x="10725154" y="4101370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Ellipse 469"/>
            <p:cNvSpPr>
              <a:spLocks noChangeAspect="1"/>
            </p:cNvSpPr>
            <p:nvPr/>
          </p:nvSpPr>
          <p:spPr>
            <a:xfrm>
              <a:off x="10788841" y="4085782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Ellipse 470"/>
            <p:cNvSpPr>
              <a:spLocks noChangeAspect="1"/>
            </p:cNvSpPr>
            <p:nvPr/>
          </p:nvSpPr>
          <p:spPr>
            <a:xfrm>
              <a:off x="10697747" y="4137324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Ellipse 471"/>
            <p:cNvSpPr>
              <a:spLocks noChangeAspect="1"/>
            </p:cNvSpPr>
            <p:nvPr/>
          </p:nvSpPr>
          <p:spPr>
            <a:xfrm>
              <a:off x="10749723" y="4207021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Ellipse 472"/>
            <p:cNvSpPr>
              <a:spLocks noChangeAspect="1"/>
            </p:cNvSpPr>
            <p:nvPr/>
          </p:nvSpPr>
          <p:spPr>
            <a:xfrm>
              <a:off x="10700783" y="4206309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Ellipse 473"/>
            <p:cNvSpPr>
              <a:spLocks noChangeAspect="1"/>
            </p:cNvSpPr>
            <p:nvPr/>
          </p:nvSpPr>
          <p:spPr>
            <a:xfrm>
              <a:off x="10658678" y="4111389"/>
              <a:ext cx="27557" cy="27557"/>
            </a:xfrm>
            <a:prstGeom prst="ellipse">
              <a:avLst/>
            </a:prstGeom>
            <a:solidFill>
              <a:srgbClr val="00B0F0"/>
            </a:solidFill>
            <a:ln w="31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" name="Accolade ouvrante 480"/>
          <p:cNvSpPr/>
          <p:nvPr/>
        </p:nvSpPr>
        <p:spPr>
          <a:xfrm rot="16200000">
            <a:off x="4490419" y="3094721"/>
            <a:ext cx="231801" cy="4695261"/>
          </a:xfrm>
          <a:prstGeom prst="leftBrace">
            <a:avLst>
              <a:gd name="adj1" fmla="val 94625"/>
              <a:gd name="adj2" fmla="val 50000"/>
            </a:avLst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Accolade ouvrante 481"/>
          <p:cNvSpPr/>
          <p:nvPr/>
        </p:nvSpPr>
        <p:spPr>
          <a:xfrm rot="10800000">
            <a:off x="9139747" y="2476654"/>
            <a:ext cx="231801" cy="1911947"/>
          </a:xfrm>
          <a:prstGeom prst="leftBrace">
            <a:avLst>
              <a:gd name="adj1" fmla="val 53534"/>
              <a:gd name="adj2" fmla="val 50000"/>
            </a:avLst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8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66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3354638" y="485617"/>
            <a:ext cx="5482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Principe RNA-</a:t>
            </a:r>
            <a:r>
              <a:rPr lang="en-US" sz="3200" dirty="0" err="1" smtClean="0"/>
              <a:t>seq</a:t>
            </a:r>
            <a:r>
              <a:rPr lang="en-US" sz="3200" dirty="0" smtClean="0"/>
              <a:t>, ex : Illumina®</a:t>
            </a:r>
            <a:endParaRPr lang="en-US" sz="3200" dirty="0"/>
          </a:p>
        </p:txBody>
      </p:sp>
      <p:grpSp>
        <p:nvGrpSpPr>
          <p:cNvPr id="12" name="Group 56"/>
          <p:cNvGrpSpPr>
            <a:grpSpLocks noChangeAspect="1"/>
          </p:cNvGrpSpPr>
          <p:nvPr/>
        </p:nvGrpSpPr>
        <p:grpSpPr bwMode="auto">
          <a:xfrm>
            <a:off x="251194" y="807193"/>
            <a:ext cx="832166" cy="2419345"/>
            <a:chOff x="1637" y="1397"/>
            <a:chExt cx="418" cy="1216"/>
          </a:xfrm>
        </p:grpSpPr>
        <p:sp>
          <p:nvSpPr>
            <p:cNvPr id="13" name="Oval 57"/>
            <p:cNvSpPr>
              <a:spLocks noChangeArrowheads="1"/>
            </p:cNvSpPr>
            <p:nvPr/>
          </p:nvSpPr>
          <p:spPr bwMode="auto">
            <a:xfrm>
              <a:off x="1657" y="1512"/>
              <a:ext cx="60" cy="309"/>
            </a:xfrm>
            <a:prstGeom prst="ellipse">
              <a:avLst/>
            </a:pr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4" name="Freeform 58"/>
            <p:cNvSpPr>
              <a:spLocks/>
            </p:cNvSpPr>
            <p:nvPr/>
          </p:nvSpPr>
          <p:spPr bwMode="auto">
            <a:xfrm>
              <a:off x="1637" y="1512"/>
              <a:ext cx="50" cy="309"/>
            </a:xfrm>
            <a:custGeom>
              <a:avLst/>
              <a:gdLst>
                <a:gd name="T0" fmla="*/ 470 w 20"/>
                <a:gd name="T1" fmla="*/ 0 h 116"/>
                <a:gd name="T2" fmla="*/ 0 w 20"/>
                <a:gd name="T3" fmla="*/ 2930 h 116"/>
                <a:gd name="T4" fmla="*/ 470 w 20"/>
                <a:gd name="T5" fmla="*/ 5839 h 116"/>
                <a:gd name="T6" fmla="*/ 783 w 20"/>
                <a:gd name="T7" fmla="*/ 5839 h 116"/>
                <a:gd name="T8" fmla="*/ 313 w 20"/>
                <a:gd name="T9" fmla="*/ 2930 h 116"/>
                <a:gd name="T10" fmla="*/ 783 w 20"/>
                <a:gd name="T11" fmla="*/ 0 h 116"/>
                <a:gd name="T12" fmla="*/ 470 w 20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16">
                  <a:moveTo>
                    <a:pt x="12" y="0"/>
                  </a:moveTo>
                  <a:cubicBezTo>
                    <a:pt x="5" y="0"/>
                    <a:pt x="0" y="26"/>
                    <a:pt x="0" y="58"/>
                  </a:cubicBezTo>
                  <a:cubicBezTo>
                    <a:pt x="0" y="90"/>
                    <a:pt x="5" y="116"/>
                    <a:pt x="12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14" y="116"/>
                    <a:pt x="8" y="90"/>
                    <a:pt x="8" y="58"/>
                  </a:cubicBezTo>
                  <a:cubicBezTo>
                    <a:pt x="8" y="26"/>
                    <a:pt x="14" y="0"/>
                    <a:pt x="20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59"/>
            <p:cNvSpPr>
              <a:spLocks/>
            </p:cNvSpPr>
            <p:nvPr/>
          </p:nvSpPr>
          <p:spPr bwMode="auto">
            <a:xfrm>
              <a:off x="1672" y="1560"/>
              <a:ext cx="133" cy="211"/>
            </a:xfrm>
            <a:custGeom>
              <a:avLst/>
              <a:gdLst>
                <a:gd name="T0" fmla="*/ 2103 w 53"/>
                <a:gd name="T1" fmla="*/ 4022 h 79"/>
                <a:gd name="T2" fmla="*/ 1865 w 53"/>
                <a:gd name="T3" fmla="*/ 2041 h 79"/>
                <a:gd name="T4" fmla="*/ 2103 w 53"/>
                <a:gd name="T5" fmla="*/ 0 h 79"/>
                <a:gd name="T6" fmla="*/ 238 w 53"/>
                <a:gd name="T7" fmla="*/ 0 h 79"/>
                <a:gd name="T8" fmla="*/ 0 w 53"/>
                <a:gd name="T9" fmla="*/ 2041 h 79"/>
                <a:gd name="T10" fmla="*/ 238 w 53"/>
                <a:gd name="T11" fmla="*/ 4022 h 79"/>
                <a:gd name="T12" fmla="*/ 2103 w 53"/>
                <a:gd name="T13" fmla="*/ 4022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79">
                  <a:moveTo>
                    <a:pt x="53" y="79"/>
                  </a:moveTo>
                  <a:cubicBezTo>
                    <a:pt x="50" y="79"/>
                    <a:pt x="47" y="62"/>
                    <a:pt x="47" y="40"/>
                  </a:cubicBezTo>
                  <a:cubicBezTo>
                    <a:pt x="47" y="18"/>
                    <a:pt x="50" y="0"/>
                    <a:pt x="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8"/>
                    <a:pt x="0" y="40"/>
                  </a:cubicBezTo>
                  <a:cubicBezTo>
                    <a:pt x="0" y="62"/>
                    <a:pt x="3" y="79"/>
                    <a:pt x="6" y="79"/>
                  </a:cubicBezTo>
                  <a:lnTo>
                    <a:pt x="53" y="79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6" name="Oval 60"/>
            <p:cNvSpPr>
              <a:spLocks noChangeArrowheads="1"/>
            </p:cNvSpPr>
            <p:nvPr/>
          </p:nvSpPr>
          <p:spPr bwMode="auto">
            <a:xfrm>
              <a:off x="1765" y="1829"/>
              <a:ext cx="290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7" name="Freeform 61"/>
            <p:cNvSpPr>
              <a:spLocks/>
            </p:cNvSpPr>
            <p:nvPr/>
          </p:nvSpPr>
          <p:spPr bwMode="auto">
            <a:xfrm>
              <a:off x="1765" y="1861"/>
              <a:ext cx="290" cy="56"/>
            </a:xfrm>
            <a:custGeom>
              <a:avLst/>
              <a:gdLst>
                <a:gd name="T0" fmla="*/ 0 w 116"/>
                <a:gd name="T1" fmla="*/ 456 h 21"/>
                <a:gd name="T2" fmla="*/ 2270 w 116"/>
                <a:gd name="T3" fmla="*/ 1059 h 21"/>
                <a:gd name="T4" fmla="*/ 4533 w 116"/>
                <a:gd name="T5" fmla="*/ 456 h 21"/>
                <a:gd name="T6" fmla="*/ 4533 w 116"/>
                <a:gd name="T7" fmla="*/ 0 h 21"/>
                <a:gd name="T8" fmla="*/ 2270 w 116"/>
                <a:gd name="T9" fmla="*/ 605 h 21"/>
                <a:gd name="T10" fmla="*/ 0 w 116"/>
                <a:gd name="T11" fmla="*/ 0 h 21"/>
                <a:gd name="T12" fmla="*/ 0 w 116"/>
                <a:gd name="T13" fmla="*/ 45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6" h="21">
                  <a:moveTo>
                    <a:pt x="0" y="9"/>
                  </a:moveTo>
                  <a:cubicBezTo>
                    <a:pt x="0" y="15"/>
                    <a:pt x="26" y="21"/>
                    <a:pt x="58" y="21"/>
                  </a:cubicBezTo>
                  <a:cubicBezTo>
                    <a:pt x="90" y="21"/>
                    <a:pt x="116" y="15"/>
                    <a:pt x="116" y="9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7"/>
                    <a:pt x="90" y="12"/>
                    <a:pt x="58" y="12"/>
                  </a:cubicBezTo>
                  <a:cubicBezTo>
                    <a:pt x="26" y="12"/>
                    <a:pt x="0" y="7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18" name="Oval 62"/>
            <p:cNvSpPr>
              <a:spLocks noChangeArrowheads="1"/>
            </p:cNvSpPr>
            <p:nvPr/>
          </p:nvSpPr>
          <p:spPr bwMode="auto">
            <a:xfrm>
              <a:off x="1800" y="1845"/>
              <a:ext cx="222" cy="35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" name="Freeform 63"/>
            <p:cNvSpPr>
              <a:spLocks/>
            </p:cNvSpPr>
            <p:nvPr/>
          </p:nvSpPr>
          <p:spPr bwMode="auto">
            <a:xfrm>
              <a:off x="1672" y="1560"/>
              <a:ext cx="45" cy="211"/>
            </a:xfrm>
            <a:custGeom>
              <a:avLst/>
              <a:gdLst>
                <a:gd name="T0" fmla="*/ 238 w 18"/>
                <a:gd name="T1" fmla="*/ 4022 h 79"/>
                <a:gd name="T2" fmla="*/ 595 w 18"/>
                <a:gd name="T3" fmla="*/ 4022 h 79"/>
                <a:gd name="T4" fmla="*/ 708 w 18"/>
                <a:gd name="T5" fmla="*/ 2041 h 79"/>
                <a:gd name="T6" fmla="*/ 595 w 18"/>
                <a:gd name="T7" fmla="*/ 0 h 79"/>
                <a:gd name="T8" fmla="*/ 238 w 18"/>
                <a:gd name="T9" fmla="*/ 0 h 79"/>
                <a:gd name="T10" fmla="*/ 0 w 18"/>
                <a:gd name="T11" fmla="*/ 2041 h 79"/>
                <a:gd name="T12" fmla="*/ 238 w 18"/>
                <a:gd name="T13" fmla="*/ 4022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79">
                  <a:moveTo>
                    <a:pt x="6" y="79"/>
                  </a:moveTo>
                  <a:cubicBezTo>
                    <a:pt x="15" y="79"/>
                    <a:pt x="15" y="79"/>
                    <a:pt x="15" y="79"/>
                  </a:cubicBezTo>
                  <a:cubicBezTo>
                    <a:pt x="17" y="69"/>
                    <a:pt x="18" y="55"/>
                    <a:pt x="18" y="40"/>
                  </a:cubicBezTo>
                  <a:cubicBezTo>
                    <a:pt x="18" y="24"/>
                    <a:pt x="17" y="11"/>
                    <a:pt x="1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8"/>
                    <a:pt x="0" y="40"/>
                  </a:cubicBezTo>
                  <a:cubicBezTo>
                    <a:pt x="0" y="62"/>
                    <a:pt x="3" y="79"/>
                    <a:pt x="6" y="79"/>
                  </a:cubicBez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0" name="Oval 64"/>
            <p:cNvSpPr>
              <a:spLocks noChangeArrowheads="1"/>
            </p:cNvSpPr>
            <p:nvPr/>
          </p:nvSpPr>
          <p:spPr bwMode="auto">
            <a:xfrm>
              <a:off x="1672" y="1560"/>
              <a:ext cx="30" cy="211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1" name="Oval 65"/>
            <p:cNvSpPr>
              <a:spLocks noChangeArrowheads="1"/>
            </p:cNvSpPr>
            <p:nvPr/>
          </p:nvSpPr>
          <p:spPr bwMode="auto">
            <a:xfrm>
              <a:off x="1790" y="1560"/>
              <a:ext cx="30" cy="211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2" name="Freeform 66"/>
            <p:cNvSpPr>
              <a:spLocks/>
            </p:cNvSpPr>
            <p:nvPr/>
          </p:nvSpPr>
          <p:spPr bwMode="auto">
            <a:xfrm>
              <a:off x="1800" y="1597"/>
              <a:ext cx="10" cy="139"/>
            </a:xfrm>
            <a:custGeom>
              <a:avLst/>
              <a:gdLst>
                <a:gd name="T0" fmla="*/ 83 w 4"/>
                <a:gd name="T1" fmla="*/ 2601 h 52"/>
                <a:gd name="T2" fmla="*/ 0 w 4"/>
                <a:gd name="T3" fmla="*/ 1337 h 52"/>
                <a:gd name="T4" fmla="*/ 50 w 4"/>
                <a:gd name="T5" fmla="*/ 56 h 52"/>
                <a:gd name="T6" fmla="*/ 125 w 4"/>
                <a:gd name="T7" fmla="*/ 56 h 52"/>
                <a:gd name="T8" fmla="*/ 158 w 4"/>
                <a:gd name="T9" fmla="*/ 1337 h 52"/>
                <a:gd name="T10" fmla="*/ 83 w 4"/>
                <a:gd name="T11" fmla="*/ 2601 h 52"/>
                <a:gd name="T12" fmla="*/ 83 w 4"/>
                <a:gd name="T13" fmla="*/ 2601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52">
                  <a:moveTo>
                    <a:pt x="2" y="51"/>
                  </a:moveTo>
                  <a:cubicBezTo>
                    <a:pt x="1" y="45"/>
                    <a:pt x="0" y="37"/>
                    <a:pt x="0" y="26"/>
                  </a:cubicBezTo>
                  <a:cubicBezTo>
                    <a:pt x="0" y="16"/>
                    <a:pt x="1" y="7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7"/>
                    <a:pt x="4" y="15"/>
                    <a:pt x="4" y="26"/>
                  </a:cubicBezTo>
                  <a:cubicBezTo>
                    <a:pt x="4" y="37"/>
                    <a:pt x="3" y="45"/>
                    <a:pt x="2" y="51"/>
                  </a:cubicBezTo>
                  <a:cubicBezTo>
                    <a:pt x="2" y="52"/>
                    <a:pt x="2" y="52"/>
                    <a:pt x="2" y="5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 67"/>
            <p:cNvSpPr>
              <a:spLocks/>
            </p:cNvSpPr>
            <p:nvPr/>
          </p:nvSpPr>
          <p:spPr bwMode="auto">
            <a:xfrm>
              <a:off x="1792" y="1904"/>
              <a:ext cx="238" cy="709"/>
            </a:xfrm>
            <a:custGeom>
              <a:avLst/>
              <a:gdLst>
                <a:gd name="T0" fmla="*/ 1859 w 95"/>
                <a:gd name="T1" fmla="*/ 248 h 266"/>
                <a:gd name="T2" fmla="*/ 0 w 95"/>
                <a:gd name="T3" fmla="*/ 0 h 266"/>
                <a:gd name="T4" fmla="*/ 83 w 95"/>
                <a:gd name="T5" fmla="*/ 6458 h 266"/>
                <a:gd name="T6" fmla="*/ 1097 w 95"/>
                <a:gd name="T7" fmla="*/ 12973 h 266"/>
                <a:gd name="T8" fmla="*/ 1859 w 95"/>
                <a:gd name="T9" fmla="*/ 13428 h 266"/>
                <a:gd name="T10" fmla="*/ 2643 w 95"/>
                <a:gd name="T11" fmla="*/ 12973 h 266"/>
                <a:gd name="T12" fmla="*/ 3665 w 95"/>
                <a:gd name="T13" fmla="*/ 6458 h 266"/>
                <a:gd name="T14" fmla="*/ 3740 w 95"/>
                <a:gd name="T15" fmla="*/ 0 h 266"/>
                <a:gd name="T16" fmla="*/ 1859 w 95"/>
                <a:gd name="T17" fmla="*/ 248 h 2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" h="266">
                  <a:moveTo>
                    <a:pt x="47" y="5"/>
                  </a:moveTo>
                  <a:cubicBezTo>
                    <a:pt x="28" y="5"/>
                    <a:pt x="10" y="3"/>
                    <a:pt x="0" y="0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8"/>
                    <a:pt x="26" y="255"/>
                    <a:pt x="28" y="257"/>
                  </a:cubicBezTo>
                  <a:cubicBezTo>
                    <a:pt x="31" y="262"/>
                    <a:pt x="39" y="266"/>
                    <a:pt x="47" y="266"/>
                  </a:cubicBezTo>
                  <a:cubicBezTo>
                    <a:pt x="56" y="266"/>
                    <a:pt x="64" y="262"/>
                    <a:pt x="67" y="257"/>
                  </a:cubicBezTo>
                  <a:cubicBezTo>
                    <a:pt x="69" y="255"/>
                    <a:pt x="93" y="128"/>
                    <a:pt x="93" y="12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5" y="3"/>
                    <a:pt x="67" y="5"/>
                    <a:pt x="4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4" name="Freeform 68"/>
            <p:cNvSpPr>
              <a:spLocks/>
            </p:cNvSpPr>
            <p:nvPr/>
          </p:nvSpPr>
          <p:spPr bwMode="auto">
            <a:xfrm>
              <a:off x="1802" y="2011"/>
              <a:ext cx="50" cy="490"/>
            </a:xfrm>
            <a:custGeom>
              <a:avLst/>
              <a:gdLst>
                <a:gd name="T0" fmla="*/ 50 w 20"/>
                <a:gd name="T1" fmla="*/ 0 h 184"/>
                <a:gd name="T2" fmla="*/ 0 w 20"/>
                <a:gd name="T3" fmla="*/ 4077 h 184"/>
                <a:gd name="T4" fmla="*/ 50 w 20"/>
                <a:gd name="T5" fmla="*/ 4533 h 184"/>
                <a:gd name="T6" fmla="*/ 208 w 20"/>
                <a:gd name="T7" fmla="*/ 5531 h 184"/>
                <a:gd name="T8" fmla="*/ 783 w 20"/>
                <a:gd name="T9" fmla="*/ 9254 h 184"/>
                <a:gd name="T10" fmla="*/ 783 w 20"/>
                <a:gd name="T11" fmla="*/ 9254 h 184"/>
                <a:gd name="T12" fmla="*/ 363 w 20"/>
                <a:gd name="T13" fmla="*/ 5475 h 184"/>
                <a:gd name="T14" fmla="*/ 208 w 20"/>
                <a:gd name="T15" fmla="*/ 4474 h 184"/>
                <a:gd name="T16" fmla="*/ 158 w 20"/>
                <a:gd name="T17" fmla="*/ 4077 h 184"/>
                <a:gd name="T18" fmla="*/ 50 w 20"/>
                <a:gd name="T19" fmla="*/ 0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184">
                  <a:moveTo>
                    <a:pt x="1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1" y="90"/>
                    <a:pt x="1" y="9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4" y="81"/>
                    <a:pt x="4" y="8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69"/>
            <p:cNvSpPr>
              <a:spLocks/>
            </p:cNvSpPr>
            <p:nvPr/>
          </p:nvSpPr>
          <p:spPr bwMode="auto">
            <a:xfrm>
              <a:off x="1802" y="1915"/>
              <a:ext cx="118" cy="674"/>
            </a:xfrm>
            <a:custGeom>
              <a:avLst/>
              <a:gdLst>
                <a:gd name="T0" fmla="*/ 1865 w 47"/>
                <a:gd name="T1" fmla="*/ 12747 h 253"/>
                <a:gd name="T2" fmla="*/ 1268 w 47"/>
                <a:gd name="T3" fmla="*/ 12292 h 253"/>
                <a:gd name="T4" fmla="*/ 367 w 47"/>
                <a:gd name="T5" fmla="*/ 6146 h 253"/>
                <a:gd name="T6" fmla="*/ 0 w 47"/>
                <a:gd name="T7" fmla="*/ 0 h 253"/>
                <a:gd name="T8" fmla="*/ 0 w 47"/>
                <a:gd name="T9" fmla="*/ 0 h 253"/>
                <a:gd name="T10" fmla="*/ 83 w 47"/>
                <a:gd name="T11" fmla="*/ 5898 h 253"/>
                <a:gd name="T12" fmla="*/ 126 w 47"/>
                <a:gd name="T13" fmla="*/ 6295 h 253"/>
                <a:gd name="T14" fmla="*/ 997 w 47"/>
                <a:gd name="T15" fmla="*/ 12292 h 253"/>
                <a:gd name="T16" fmla="*/ 1582 w 47"/>
                <a:gd name="T17" fmla="*/ 12747 h 2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7" h="253">
                  <a:moveTo>
                    <a:pt x="47" y="253"/>
                  </a:moveTo>
                  <a:cubicBezTo>
                    <a:pt x="40" y="252"/>
                    <a:pt x="35" y="249"/>
                    <a:pt x="32" y="244"/>
                  </a:cubicBezTo>
                  <a:cubicBezTo>
                    <a:pt x="30" y="242"/>
                    <a:pt x="9" y="122"/>
                    <a:pt x="9" y="1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3" y="123"/>
                    <a:pt x="3" y="125"/>
                  </a:cubicBezTo>
                  <a:cubicBezTo>
                    <a:pt x="7" y="147"/>
                    <a:pt x="24" y="243"/>
                    <a:pt x="25" y="244"/>
                  </a:cubicBezTo>
                  <a:cubicBezTo>
                    <a:pt x="27" y="248"/>
                    <a:pt x="31" y="253"/>
                    <a:pt x="40" y="253"/>
                  </a:cubicBezTo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 70"/>
            <p:cNvSpPr>
              <a:spLocks/>
            </p:cNvSpPr>
            <p:nvPr/>
          </p:nvSpPr>
          <p:spPr bwMode="auto">
            <a:xfrm>
              <a:off x="1807" y="1968"/>
              <a:ext cx="75" cy="597"/>
            </a:xfrm>
            <a:custGeom>
              <a:avLst/>
              <a:gdLst>
                <a:gd name="T0" fmla="*/ 1175 w 30"/>
                <a:gd name="T1" fmla="*/ 11300 h 224"/>
                <a:gd name="T2" fmla="*/ 283 w 30"/>
                <a:gd name="T3" fmla="*/ 5149 h 224"/>
                <a:gd name="T4" fmla="*/ 0 w 30"/>
                <a:gd name="T5" fmla="*/ 0 h 224"/>
                <a:gd name="T6" fmla="*/ 395 w 30"/>
                <a:gd name="T7" fmla="*/ 5059 h 224"/>
                <a:gd name="T8" fmla="*/ 1175 w 30"/>
                <a:gd name="T9" fmla="*/ 11300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224">
                  <a:moveTo>
                    <a:pt x="30" y="224"/>
                  </a:moveTo>
                  <a:cubicBezTo>
                    <a:pt x="28" y="222"/>
                    <a:pt x="7" y="102"/>
                    <a:pt x="7" y="1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4"/>
                    <a:pt x="8" y="88"/>
                    <a:pt x="10" y="100"/>
                  </a:cubicBezTo>
                  <a:cubicBezTo>
                    <a:pt x="11" y="112"/>
                    <a:pt x="30" y="224"/>
                    <a:pt x="30" y="224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71"/>
            <p:cNvSpPr>
              <a:spLocks/>
            </p:cNvSpPr>
            <p:nvPr/>
          </p:nvSpPr>
          <p:spPr bwMode="auto">
            <a:xfrm>
              <a:off x="1677" y="1811"/>
              <a:ext cx="90" cy="66"/>
            </a:xfrm>
            <a:custGeom>
              <a:avLst/>
              <a:gdLst>
                <a:gd name="T0" fmla="*/ 1375 w 36"/>
                <a:gd name="T1" fmla="*/ 1156 h 25"/>
                <a:gd name="T2" fmla="*/ 1408 w 36"/>
                <a:gd name="T3" fmla="*/ 1067 h 25"/>
                <a:gd name="T4" fmla="*/ 363 w 36"/>
                <a:gd name="T5" fmla="*/ 1067 h 25"/>
                <a:gd name="T6" fmla="*/ 158 w 36"/>
                <a:gd name="T7" fmla="*/ 628 h 25"/>
                <a:gd name="T8" fmla="*/ 158 w 36"/>
                <a:gd name="T9" fmla="*/ 203 h 25"/>
                <a:gd name="T10" fmla="*/ 0 w 36"/>
                <a:gd name="T11" fmla="*/ 0 h 25"/>
                <a:gd name="T12" fmla="*/ 0 w 36"/>
                <a:gd name="T13" fmla="*/ 55 h 25"/>
                <a:gd name="T14" fmla="*/ 313 w 36"/>
                <a:gd name="T15" fmla="*/ 1212 h 25"/>
                <a:gd name="T16" fmla="*/ 1408 w 36"/>
                <a:gd name="T17" fmla="*/ 1212 h 25"/>
                <a:gd name="T18" fmla="*/ 1375 w 36"/>
                <a:gd name="T19" fmla="*/ 1156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5">
                  <a:moveTo>
                    <a:pt x="35" y="24"/>
                  </a:moveTo>
                  <a:cubicBezTo>
                    <a:pt x="35" y="23"/>
                    <a:pt x="36" y="22"/>
                    <a:pt x="36" y="22"/>
                  </a:cubicBezTo>
                  <a:cubicBezTo>
                    <a:pt x="29" y="22"/>
                    <a:pt x="12" y="22"/>
                    <a:pt x="9" y="22"/>
                  </a:cubicBezTo>
                  <a:cubicBezTo>
                    <a:pt x="7" y="22"/>
                    <a:pt x="4" y="20"/>
                    <a:pt x="4" y="13"/>
                  </a:cubicBezTo>
                  <a:cubicBezTo>
                    <a:pt x="4" y="10"/>
                    <a:pt x="4" y="8"/>
                    <a:pt x="4" y="4"/>
                  </a:cubicBezTo>
                  <a:cubicBezTo>
                    <a:pt x="3" y="4"/>
                    <a:pt x="2" y="3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4"/>
                    <a:pt x="0" y="25"/>
                    <a:pt x="8" y="25"/>
                  </a:cubicBezTo>
                  <a:cubicBezTo>
                    <a:pt x="15" y="25"/>
                    <a:pt x="25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72"/>
            <p:cNvSpPr>
              <a:spLocks/>
            </p:cNvSpPr>
            <p:nvPr/>
          </p:nvSpPr>
          <p:spPr bwMode="auto">
            <a:xfrm>
              <a:off x="1664" y="1397"/>
              <a:ext cx="28" cy="123"/>
            </a:xfrm>
            <a:custGeom>
              <a:avLst/>
              <a:gdLst>
                <a:gd name="T0" fmla="*/ 461 w 11"/>
                <a:gd name="T1" fmla="*/ 308 h 46"/>
                <a:gd name="T2" fmla="*/ 247 w 11"/>
                <a:gd name="T3" fmla="*/ 0 h 46"/>
                <a:gd name="T4" fmla="*/ 0 w 11"/>
                <a:gd name="T5" fmla="*/ 209 h 46"/>
                <a:gd name="T6" fmla="*/ 247 w 11"/>
                <a:gd name="T7" fmla="*/ 457 h 46"/>
                <a:gd name="T8" fmla="*/ 247 w 11"/>
                <a:gd name="T9" fmla="*/ 2353 h 46"/>
                <a:gd name="T10" fmla="*/ 382 w 11"/>
                <a:gd name="T11" fmla="*/ 2203 h 46"/>
                <a:gd name="T12" fmla="*/ 461 w 11"/>
                <a:gd name="T13" fmla="*/ 2203 h 46"/>
                <a:gd name="T14" fmla="*/ 461 w 11"/>
                <a:gd name="T15" fmla="*/ 308 h 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46">
                  <a:moveTo>
                    <a:pt x="11" y="6"/>
                  </a:moveTo>
                  <a:cubicBezTo>
                    <a:pt x="11" y="2"/>
                    <a:pt x="8" y="0"/>
                    <a:pt x="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6" y="4"/>
                    <a:pt x="6" y="9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4"/>
                    <a:pt x="8" y="43"/>
                    <a:pt x="9" y="43"/>
                  </a:cubicBezTo>
                  <a:cubicBezTo>
                    <a:pt x="10" y="43"/>
                    <a:pt x="10" y="43"/>
                    <a:pt x="11" y="43"/>
                  </a:cubicBezTo>
                  <a:cubicBezTo>
                    <a:pt x="11" y="6"/>
                    <a:pt x="11" y="6"/>
                    <a:pt x="11" y="6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 73"/>
            <p:cNvSpPr>
              <a:spLocks noEditPoints="1"/>
            </p:cNvSpPr>
            <p:nvPr/>
          </p:nvSpPr>
          <p:spPr bwMode="auto">
            <a:xfrm>
              <a:off x="1917" y="1931"/>
              <a:ext cx="100" cy="669"/>
            </a:xfrm>
            <a:custGeom>
              <a:avLst/>
              <a:gdLst>
                <a:gd name="T0" fmla="*/ 1563 w 40"/>
                <a:gd name="T1" fmla="*/ 0 h 251"/>
                <a:gd name="T2" fmla="*/ 1408 w 40"/>
                <a:gd name="T3" fmla="*/ 5605 h 251"/>
                <a:gd name="T4" fmla="*/ 1375 w 40"/>
                <a:gd name="T5" fmla="*/ 6002 h 251"/>
                <a:gd name="T6" fmla="*/ 470 w 40"/>
                <a:gd name="T7" fmla="*/ 12213 h 251"/>
                <a:gd name="T8" fmla="*/ 0 w 40"/>
                <a:gd name="T9" fmla="*/ 12666 h 251"/>
                <a:gd name="T10" fmla="*/ 0 w 40"/>
                <a:gd name="T11" fmla="*/ 12666 h 251"/>
                <a:gd name="T12" fmla="*/ 625 w 40"/>
                <a:gd name="T13" fmla="*/ 12269 h 251"/>
                <a:gd name="T14" fmla="*/ 1533 w 40"/>
                <a:gd name="T15" fmla="*/ 6061 h 251"/>
                <a:gd name="T16" fmla="*/ 1563 w 40"/>
                <a:gd name="T17" fmla="*/ 5605 h 251"/>
                <a:gd name="T18" fmla="*/ 1563 w 40"/>
                <a:gd name="T19" fmla="*/ 0 h 251"/>
                <a:gd name="T20" fmla="*/ 625 w 40"/>
                <a:gd name="T21" fmla="*/ 12269 h 251"/>
                <a:gd name="T22" fmla="*/ 625 w 40"/>
                <a:gd name="T23" fmla="*/ 12269 h 251"/>
                <a:gd name="T24" fmla="*/ 625 w 40"/>
                <a:gd name="T25" fmla="*/ 12269 h 251"/>
                <a:gd name="T26" fmla="*/ 625 w 40"/>
                <a:gd name="T27" fmla="*/ 12269 h 251"/>
                <a:gd name="T28" fmla="*/ 625 w 40"/>
                <a:gd name="T29" fmla="*/ 12303 h 251"/>
                <a:gd name="T30" fmla="*/ 625 w 40"/>
                <a:gd name="T31" fmla="*/ 12269 h 251"/>
                <a:gd name="T32" fmla="*/ 625 w 40"/>
                <a:gd name="T33" fmla="*/ 12303 h 25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0" h="251">
                  <a:moveTo>
                    <a:pt x="40" y="0"/>
                  </a:moveTo>
                  <a:cubicBezTo>
                    <a:pt x="40" y="4"/>
                    <a:pt x="36" y="110"/>
                    <a:pt x="36" y="111"/>
                  </a:cubicBezTo>
                  <a:cubicBezTo>
                    <a:pt x="36" y="111"/>
                    <a:pt x="35" y="119"/>
                    <a:pt x="35" y="119"/>
                  </a:cubicBezTo>
                  <a:cubicBezTo>
                    <a:pt x="25" y="178"/>
                    <a:pt x="13" y="238"/>
                    <a:pt x="12" y="242"/>
                  </a:cubicBezTo>
                  <a:cubicBezTo>
                    <a:pt x="11" y="245"/>
                    <a:pt x="7" y="251"/>
                    <a:pt x="0" y="251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9" y="251"/>
                    <a:pt x="14" y="248"/>
                    <a:pt x="16" y="243"/>
                  </a:cubicBezTo>
                  <a:cubicBezTo>
                    <a:pt x="16" y="242"/>
                    <a:pt x="19" y="231"/>
                    <a:pt x="39" y="120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40" y="107"/>
                    <a:pt x="40" y="4"/>
                    <a:pt x="40" y="0"/>
                  </a:cubicBezTo>
                  <a:close/>
                  <a:moveTo>
                    <a:pt x="16" y="243"/>
                  </a:moveTo>
                  <a:cubicBezTo>
                    <a:pt x="16" y="243"/>
                    <a:pt x="16" y="243"/>
                    <a:pt x="16" y="243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6" y="243"/>
                    <a:pt x="16" y="243"/>
                    <a:pt x="16" y="243"/>
                  </a:cubicBezTo>
                  <a:close/>
                  <a:moveTo>
                    <a:pt x="16" y="244"/>
                  </a:moveTo>
                  <a:cubicBezTo>
                    <a:pt x="16" y="244"/>
                    <a:pt x="16" y="243"/>
                    <a:pt x="16" y="243"/>
                  </a:cubicBezTo>
                  <a:cubicBezTo>
                    <a:pt x="16" y="243"/>
                    <a:pt x="16" y="244"/>
                    <a:pt x="16" y="2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74"/>
            <p:cNvSpPr>
              <a:spLocks/>
            </p:cNvSpPr>
            <p:nvPr/>
          </p:nvSpPr>
          <p:spPr bwMode="auto">
            <a:xfrm>
              <a:off x="1855" y="1917"/>
              <a:ext cx="162" cy="683"/>
            </a:xfrm>
            <a:custGeom>
              <a:avLst/>
              <a:gdLst>
                <a:gd name="T0" fmla="*/ 2428 w 65"/>
                <a:gd name="T1" fmla="*/ 56 h 256"/>
                <a:gd name="T2" fmla="*/ 850 w 65"/>
                <a:gd name="T3" fmla="*/ 205 h 256"/>
                <a:gd name="T4" fmla="*/ 0 w 65"/>
                <a:gd name="T5" fmla="*/ 149 h 256"/>
                <a:gd name="T6" fmla="*/ 1236 w 65"/>
                <a:gd name="T7" fmla="*/ 398 h 256"/>
                <a:gd name="T8" fmla="*/ 2044 w 65"/>
                <a:gd name="T9" fmla="*/ 1425 h 256"/>
                <a:gd name="T10" fmla="*/ 2044 w 65"/>
                <a:gd name="T11" fmla="*/ 5624 h 256"/>
                <a:gd name="T12" fmla="*/ 2014 w 65"/>
                <a:gd name="T13" fmla="*/ 6136 h 256"/>
                <a:gd name="T14" fmla="*/ 1236 w 65"/>
                <a:gd name="T15" fmla="*/ 12513 h 256"/>
                <a:gd name="T16" fmla="*/ 653 w 65"/>
                <a:gd name="T17" fmla="*/ 12969 h 256"/>
                <a:gd name="T18" fmla="*/ 962 w 65"/>
                <a:gd name="T19" fmla="*/ 12969 h 256"/>
                <a:gd name="T20" fmla="*/ 1503 w 65"/>
                <a:gd name="T21" fmla="*/ 12513 h 256"/>
                <a:gd name="T22" fmla="*/ 2398 w 65"/>
                <a:gd name="T23" fmla="*/ 6286 h 256"/>
                <a:gd name="T24" fmla="*/ 2428 w 65"/>
                <a:gd name="T25" fmla="*/ 5864 h 256"/>
                <a:gd name="T26" fmla="*/ 2510 w 65"/>
                <a:gd name="T27" fmla="*/ 248 h 256"/>
                <a:gd name="T28" fmla="*/ 2428 w 65"/>
                <a:gd name="T29" fmla="*/ 56 h 2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5" h="256">
                  <a:moveTo>
                    <a:pt x="63" y="1"/>
                  </a:moveTo>
                  <a:cubicBezTo>
                    <a:pt x="52" y="3"/>
                    <a:pt x="38" y="4"/>
                    <a:pt x="22" y="4"/>
                  </a:cubicBezTo>
                  <a:cubicBezTo>
                    <a:pt x="14" y="4"/>
                    <a:pt x="7" y="4"/>
                    <a:pt x="0" y="3"/>
                  </a:cubicBezTo>
                  <a:cubicBezTo>
                    <a:pt x="9" y="6"/>
                    <a:pt x="24" y="8"/>
                    <a:pt x="32" y="8"/>
                  </a:cubicBezTo>
                  <a:cubicBezTo>
                    <a:pt x="40" y="9"/>
                    <a:pt x="52" y="10"/>
                    <a:pt x="53" y="28"/>
                  </a:cubicBezTo>
                  <a:cubicBezTo>
                    <a:pt x="54" y="42"/>
                    <a:pt x="54" y="89"/>
                    <a:pt x="53" y="111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34" y="245"/>
                    <a:pt x="32" y="247"/>
                  </a:cubicBezTo>
                  <a:cubicBezTo>
                    <a:pt x="29" y="252"/>
                    <a:pt x="24" y="255"/>
                    <a:pt x="17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33" y="256"/>
                    <a:pt x="38" y="251"/>
                    <a:pt x="39" y="247"/>
                  </a:cubicBezTo>
                  <a:cubicBezTo>
                    <a:pt x="40" y="246"/>
                    <a:pt x="59" y="146"/>
                    <a:pt x="62" y="124"/>
                  </a:cubicBezTo>
                  <a:cubicBezTo>
                    <a:pt x="63" y="122"/>
                    <a:pt x="63" y="116"/>
                    <a:pt x="63" y="116"/>
                  </a:cubicBezTo>
                  <a:cubicBezTo>
                    <a:pt x="63" y="116"/>
                    <a:pt x="65" y="9"/>
                    <a:pt x="65" y="5"/>
                  </a:cubicBezTo>
                  <a:cubicBezTo>
                    <a:pt x="65" y="2"/>
                    <a:pt x="65" y="0"/>
                    <a:pt x="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75"/>
            <p:cNvSpPr>
              <a:spLocks/>
            </p:cNvSpPr>
            <p:nvPr/>
          </p:nvSpPr>
          <p:spPr bwMode="auto">
            <a:xfrm>
              <a:off x="1935" y="1992"/>
              <a:ext cx="55" cy="584"/>
            </a:xfrm>
            <a:custGeom>
              <a:avLst/>
              <a:gdLst>
                <a:gd name="T0" fmla="*/ 675 w 22"/>
                <a:gd name="T1" fmla="*/ 4757 h 219"/>
                <a:gd name="T2" fmla="*/ 833 w 22"/>
                <a:gd name="T3" fmla="*/ 0 h 219"/>
                <a:gd name="T4" fmla="*/ 833 w 22"/>
                <a:gd name="T5" fmla="*/ 4189 h 219"/>
                <a:gd name="T6" fmla="*/ 783 w 22"/>
                <a:gd name="T7" fmla="*/ 4701 h 219"/>
                <a:gd name="T8" fmla="*/ 0 w 22"/>
                <a:gd name="T9" fmla="*/ 11072 h 219"/>
                <a:gd name="T10" fmla="*/ 675 w 22"/>
                <a:gd name="T11" fmla="*/ 4757 h 2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219">
                  <a:moveTo>
                    <a:pt x="17" y="94"/>
                  </a:moveTo>
                  <a:cubicBezTo>
                    <a:pt x="19" y="79"/>
                    <a:pt x="20" y="17"/>
                    <a:pt x="21" y="0"/>
                  </a:cubicBezTo>
                  <a:cubicBezTo>
                    <a:pt x="22" y="14"/>
                    <a:pt x="22" y="61"/>
                    <a:pt x="21" y="83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0" y="93"/>
                    <a:pt x="2" y="217"/>
                    <a:pt x="0" y="219"/>
                  </a:cubicBezTo>
                  <a:cubicBezTo>
                    <a:pt x="0" y="219"/>
                    <a:pt x="15" y="109"/>
                    <a:pt x="17" y="94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2" name="Oval 76"/>
            <p:cNvSpPr>
              <a:spLocks noChangeArrowheads="1"/>
            </p:cNvSpPr>
            <p:nvPr/>
          </p:nvSpPr>
          <p:spPr bwMode="auto">
            <a:xfrm>
              <a:off x="1840" y="1960"/>
              <a:ext cx="12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3" name="Oval 77"/>
            <p:cNvSpPr>
              <a:spLocks noChangeArrowheads="1"/>
            </p:cNvSpPr>
            <p:nvPr/>
          </p:nvSpPr>
          <p:spPr bwMode="auto">
            <a:xfrm>
              <a:off x="1880" y="1963"/>
              <a:ext cx="12" cy="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4" name="Oval 78"/>
            <p:cNvSpPr>
              <a:spLocks noChangeArrowheads="1"/>
            </p:cNvSpPr>
            <p:nvPr/>
          </p:nvSpPr>
          <p:spPr bwMode="auto">
            <a:xfrm>
              <a:off x="1860" y="1960"/>
              <a:ext cx="17" cy="1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35" name="Freeform 79"/>
            <p:cNvSpPr>
              <a:spLocks/>
            </p:cNvSpPr>
            <p:nvPr/>
          </p:nvSpPr>
          <p:spPr bwMode="auto">
            <a:xfrm>
              <a:off x="1950" y="1861"/>
              <a:ext cx="105" cy="54"/>
            </a:xfrm>
            <a:custGeom>
              <a:avLst/>
              <a:gdLst>
                <a:gd name="T0" fmla="*/ 0 w 42"/>
                <a:gd name="T1" fmla="*/ 1064 h 20"/>
                <a:gd name="T2" fmla="*/ 1645 w 42"/>
                <a:gd name="T3" fmla="*/ 475 h 20"/>
                <a:gd name="T4" fmla="*/ 1645 w 42"/>
                <a:gd name="T5" fmla="*/ 0 h 20"/>
                <a:gd name="T6" fmla="*/ 0 w 42"/>
                <a:gd name="T7" fmla="*/ 626 h 20"/>
                <a:gd name="T8" fmla="*/ 0 w 42"/>
                <a:gd name="T9" fmla="*/ 1064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0">
                  <a:moveTo>
                    <a:pt x="0" y="20"/>
                  </a:moveTo>
                  <a:cubicBezTo>
                    <a:pt x="25" y="19"/>
                    <a:pt x="42" y="14"/>
                    <a:pt x="42" y="9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6"/>
                    <a:pt x="25" y="10"/>
                    <a:pt x="0" y="12"/>
                  </a:cubicBezTo>
                  <a:cubicBezTo>
                    <a:pt x="1" y="15"/>
                    <a:pt x="1" y="18"/>
                    <a:pt x="0" y="2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80"/>
            <p:cNvSpPr>
              <a:spLocks/>
            </p:cNvSpPr>
            <p:nvPr/>
          </p:nvSpPr>
          <p:spPr bwMode="auto">
            <a:xfrm>
              <a:off x="1787" y="1880"/>
              <a:ext cx="58" cy="32"/>
            </a:xfrm>
            <a:custGeom>
              <a:avLst/>
              <a:gdLst>
                <a:gd name="T0" fmla="*/ 0 w 23"/>
                <a:gd name="T1" fmla="*/ 397 h 12"/>
                <a:gd name="T2" fmla="*/ 928 w 23"/>
                <a:gd name="T3" fmla="*/ 605 h 12"/>
                <a:gd name="T4" fmla="*/ 928 w 23"/>
                <a:gd name="T5" fmla="*/ 205 h 12"/>
                <a:gd name="T6" fmla="*/ 0 w 23"/>
                <a:gd name="T7" fmla="*/ 0 h 12"/>
                <a:gd name="T8" fmla="*/ 0 w 23"/>
                <a:gd name="T9" fmla="*/ 397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2">
                  <a:moveTo>
                    <a:pt x="0" y="8"/>
                  </a:moveTo>
                  <a:cubicBezTo>
                    <a:pt x="6" y="10"/>
                    <a:pt x="14" y="11"/>
                    <a:pt x="23" y="1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4" y="3"/>
                    <a:pt x="6" y="1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81"/>
            <p:cNvSpPr>
              <a:spLocks/>
            </p:cNvSpPr>
            <p:nvPr/>
          </p:nvSpPr>
          <p:spPr bwMode="auto">
            <a:xfrm>
              <a:off x="1822" y="1888"/>
              <a:ext cx="15" cy="24"/>
            </a:xfrm>
            <a:custGeom>
              <a:avLst/>
              <a:gdLst>
                <a:gd name="T0" fmla="*/ 0 w 6"/>
                <a:gd name="T1" fmla="*/ 397 h 9"/>
                <a:gd name="T2" fmla="*/ 238 w 6"/>
                <a:gd name="T3" fmla="*/ 456 h 9"/>
                <a:gd name="T4" fmla="*/ 238 w 6"/>
                <a:gd name="T5" fmla="*/ 56 h 9"/>
                <a:gd name="T6" fmla="*/ 0 w 6"/>
                <a:gd name="T7" fmla="*/ 0 h 9"/>
                <a:gd name="T8" fmla="*/ 0 w 6"/>
                <a:gd name="T9" fmla="*/ 39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9">
                  <a:moveTo>
                    <a:pt x="0" y="8"/>
                  </a:moveTo>
                  <a:cubicBezTo>
                    <a:pt x="2" y="9"/>
                    <a:pt x="4" y="9"/>
                    <a:pt x="6" y="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2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82"/>
            <p:cNvSpPr>
              <a:spLocks/>
            </p:cNvSpPr>
            <p:nvPr/>
          </p:nvSpPr>
          <p:spPr bwMode="auto">
            <a:xfrm>
              <a:off x="2027" y="1872"/>
              <a:ext cx="20" cy="32"/>
            </a:xfrm>
            <a:custGeom>
              <a:avLst/>
              <a:gdLst>
                <a:gd name="T0" fmla="*/ 313 w 8"/>
                <a:gd name="T1" fmla="*/ 0 h 12"/>
                <a:gd name="T2" fmla="*/ 0 w 8"/>
                <a:gd name="T3" fmla="*/ 205 h 12"/>
                <a:gd name="T4" fmla="*/ 0 w 8"/>
                <a:gd name="T5" fmla="*/ 605 h 12"/>
                <a:gd name="T6" fmla="*/ 313 w 8"/>
                <a:gd name="T7" fmla="*/ 456 h 12"/>
                <a:gd name="T8" fmla="*/ 313 w 8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12">
                  <a:moveTo>
                    <a:pt x="8" y="0"/>
                  </a:moveTo>
                  <a:cubicBezTo>
                    <a:pt x="6" y="2"/>
                    <a:pt x="3" y="3"/>
                    <a:pt x="0" y="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1"/>
                    <a:pt x="6" y="10"/>
                    <a:pt x="8" y="9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 83"/>
            <p:cNvSpPr>
              <a:spLocks/>
            </p:cNvSpPr>
            <p:nvPr/>
          </p:nvSpPr>
          <p:spPr bwMode="auto">
            <a:xfrm>
              <a:off x="1642" y="1536"/>
              <a:ext cx="30" cy="43"/>
            </a:xfrm>
            <a:custGeom>
              <a:avLst/>
              <a:gdLst>
                <a:gd name="T0" fmla="*/ 125 w 12"/>
                <a:gd name="T1" fmla="*/ 0 h 16"/>
                <a:gd name="T2" fmla="*/ 0 w 12"/>
                <a:gd name="T3" fmla="*/ 839 h 16"/>
                <a:gd name="T4" fmla="*/ 363 w 12"/>
                <a:gd name="T5" fmla="*/ 839 h 16"/>
                <a:gd name="T6" fmla="*/ 470 w 12"/>
                <a:gd name="T7" fmla="*/ 0 h 16"/>
                <a:gd name="T8" fmla="*/ 125 w 12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6">
                  <a:moveTo>
                    <a:pt x="3" y="0"/>
                  </a:moveTo>
                  <a:cubicBezTo>
                    <a:pt x="2" y="4"/>
                    <a:pt x="1" y="10"/>
                    <a:pt x="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0"/>
                    <a:pt x="11" y="4"/>
                    <a:pt x="1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 84"/>
            <p:cNvSpPr>
              <a:spLocks/>
            </p:cNvSpPr>
            <p:nvPr/>
          </p:nvSpPr>
          <p:spPr bwMode="auto">
            <a:xfrm>
              <a:off x="1644" y="1544"/>
              <a:ext cx="25" cy="16"/>
            </a:xfrm>
            <a:custGeom>
              <a:avLst/>
              <a:gdLst>
                <a:gd name="T0" fmla="*/ 0 w 10"/>
                <a:gd name="T1" fmla="*/ 307 h 6"/>
                <a:gd name="T2" fmla="*/ 363 w 10"/>
                <a:gd name="T3" fmla="*/ 307 h 6"/>
                <a:gd name="T4" fmla="*/ 395 w 10"/>
                <a:gd name="T5" fmla="*/ 0 h 6"/>
                <a:gd name="T6" fmla="*/ 83 w 10"/>
                <a:gd name="T7" fmla="*/ 0 h 6"/>
                <a:gd name="T8" fmla="*/ 0 w 10"/>
                <a:gd name="T9" fmla="*/ 30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6">
                  <a:moveTo>
                    <a:pt x="0" y="6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10" y="2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85"/>
            <p:cNvSpPr>
              <a:spLocks/>
            </p:cNvSpPr>
            <p:nvPr/>
          </p:nvSpPr>
          <p:spPr bwMode="auto">
            <a:xfrm>
              <a:off x="1639" y="1736"/>
              <a:ext cx="33" cy="59"/>
            </a:xfrm>
            <a:custGeom>
              <a:avLst/>
              <a:gdLst>
                <a:gd name="T0" fmla="*/ 160 w 13"/>
                <a:gd name="T1" fmla="*/ 1137 h 22"/>
                <a:gd name="T2" fmla="*/ 541 w 13"/>
                <a:gd name="T3" fmla="*/ 1137 h 22"/>
                <a:gd name="T4" fmla="*/ 373 w 13"/>
                <a:gd name="T5" fmla="*/ 0 h 22"/>
                <a:gd name="T6" fmla="*/ 0 w 13"/>
                <a:gd name="T7" fmla="*/ 0 h 22"/>
                <a:gd name="T8" fmla="*/ 160 w 13"/>
                <a:gd name="T9" fmla="*/ 1137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22">
                  <a:moveTo>
                    <a:pt x="4" y="22"/>
                  </a:moveTo>
                  <a:cubicBezTo>
                    <a:pt x="13" y="22"/>
                    <a:pt x="13" y="22"/>
                    <a:pt x="13" y="22"/>
                  </a:cubicBezTo>
                  <a:cubicBezTo>
                    <a:pt x="11" y="16"/>
                    <a:pt x="10" y="9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9"/>
                    <a:pt x="3" y="16"/>
                    <a:pt x="4" y="22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 86"/>
            <p:cNvSpPr>
              <a:spLocks/>
            </p:cNvSpPr>
            <p:nvPr/>
          </p:nvSpPr>
          <p:spPr bwMode="auto">
            <a:xfrm>
              <a:off x="1642" y="1760"/>
              <a:ext cx="27" cy="21"/>
            </a:xfrm>
            <a:custGeom>
              <a:avLst/>
              <a:gdLst>
                <a:gd name="T0" fmla="*/ 71 w 11"/>
                <a:gd name="T1" fmla="*/ 378 h 8"/>
                <a:gd name="T2" fmla="*/ 398 w 11"/>
                <a:gd name="T3" fmla="*/ 378 h 8"/>
                <a:gd name="T4" fmla="*/ 326 w 11"/>
                <a:gd name="T5" fmla="*/ 0 h 8"/>
                <a:gd name="T6" fmla="*/ 0 w 11"/>
                <a:gd name="T7" fmla="*/ 0 h 8"/>
                <a:gd name="T8" fmla="*/ 71 w 11"/>
                <a:gd name="T9" fmla="*/ 378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8">
                  <a:moveTo>
                    <a:pt x="2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6"/>
                    <a:pt x="9" y="3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6"/>
                    <a:pt x="2" y="8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 87"/>
            <p:cNvSpPr>
              <a:spLocks/>
            </p:cNvSpPr>
            <p:nvPr/>
          </p:nvSpPr>
          <p:spPr bwMode="auto">
            <a:xfrm>
              <a:off x="1810" y="1859"/>
              <a:ext cx="202" cy="21"/>
            </a:xfrm>
            <a:custGeom>
              <a:avLst/>
              <a:gdLst>
                <a:gd name="T0" fmla="*/ 0 w 81"/>
                <a:gd name="T1" fmla="*/ 200 h 8"/>
                <a:gd name="T2" fmla="*/ 1549 w 81"/>
                <a:gd name="T3" fmla="*/ 378 h 8"/>
                <a:gd name="T4" fmla="*/ 3135 w 81"/>
                <a:gd name="T5" fmla="*/ 200 h 8"/>
                <a:gd name="T6" fmla="*/ 1549 w 81"/>
                <a:gd name="T7" fmla="*/ 0 h 8"/>
                <a:gd name="T8" fmla="*/ 0 w 81"/>
                <a:gd name="T9" fmla="*/ 20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8">
                  <a:moveTo>
                    <a:pt x="0" y="4"/>
                  </a:moveTo>
                  <a:cubicBezTo>
                    <a:pt x="7" y="6"/>
                    <a:pt x="22" y="8"/>
                    <a:pt x="40" y="8"/>
                  </a:cubicBezTo>
                  <a:cubicBezTo>
                    <a:pt x="58" y="8"/>
                    <a:pt x="74" y="6"/>
                    <a:pt x="81" y="4"/>
                  </a:cubicBezTo>
                  <a:cubicBezTo>
                    <a:pt x="74" y="2"/>
                    <a:pt x="58" y="0"/>
                    <a:pt x="40" y="0"/>
                  </a:cubicBezTo>
                  <a:cubicBezTo>
                    <a:pt x="22" y="0"/>
                    <a:pt x="7" y="2"/>
                    <a:pt x="0" y="4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 88"/>
            <p:cNvSpPr>
              <a:spLocks/>
            </p:cNvSpPr>
            <p:nvPr/>
          </p:nvSpPr>
          <p:spPr bwMode="auto">
            <a:xfrm>
              <a:off x="1992" y="1845"/>
              <a:ext cx="45" cy="35"/>
            </a:xfrm>
            <a:custGeom>
              <a:avLst/>
              <a:gdLst>
                <a:gd name="T0" fmla="*/ 158 w 18"/>
                <a:gd name="T1" fmla="*/ 0 h 13"/>
                <a:gd name="T2" fmla="*/ 550 w 18"/>
                <a:gd name="T3" fmla="*/ 369 h 13"/>
                <a:gd name="T4" fmla="*/ 0 w 18"/>
                <a:gd name="T5" fmla="*/ 681 h 13"/>
                <a:gd name="T6" fmla="*/ 708 w 18"/>
                <a:gd name="T7" fmla="*/ 312 h 13"/>
                <a:gd name="T8" fmla="*/ 158 w 18"/>
                <a:gd name="T9" fmla="*/ 0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3">
                  <a:moveTo>
                    <a:pt x="4" y="0"/>
                  </a:moveTo>
                  <a:cubicBezTo>
                    <a:pt x="11" y="2"/>
                    <a:pt x="14" y="4"/>
                    <a:pt x="14" y="7"/>
                  </a:cubicBezTo>
                  <a:cubicBezTo>
                    <a:pt x="14" y="10"/>
                    <a:pt x="4" y="12"/>
                    <a:pt x="0" y="13"/>
                  </a:cubicBezTo>
                  <a:cubicBezTo>
                    <a:pt x="11" y="12"/>
                    <a:pt x="18" y="10"/>
                    <a:pt x="18" y="6"/>
                  </a:cubicBezTo>
                  <a:cubicBezTo>
                    <a:pt x="17" y="2"/>
                    <a:pt x="10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5" name="Freeform 89"/>
            <p:cNvSpPr>
              <a:spLocks/>
            </p:cNvSpPr>
            <p:nvPr/>
          </p:nvSpPr>
          <p:spPr bwMode="auto">
            <a:xfrm>
              <a:off x="1712" y="1597"/>
              <a:ext cx="5" cy="158"/>
            </a:xfrm>
            <a:custGeom>
              <a:avLst/>
              <a:gdLst>
                <a:gd name="T0" fmla="*/ 50 w 2"/>
                <a:gd name="T1" fmla="*/ 0 h 59"/>
                <a:gd name="T2" fmla="*/ 83 w 2"/>
                <a:gd name="T3" fmla="*/ 1342 h 59"/>
                <a:gd name="T4" fmla="*/ 0 w 2"/>
                <a:gd name="T5" fmla="*/ 3034 h 5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59">
                  <a:moveTo>
                    <a:pt x="1" y="0"/>
                  </a:moveTo>
                  <a:cubicBezTo>
                    <a:pt x="2" y="8"/>
                    <a:pt x="2" y="17"/>
                    <a:pt x="2" y="26"/>
                  </a:cubicBezTo>
                  <a:cubicBezTo>
                    <a:pt x="2" y="38"/>
                    <a:pt x="1" y="50"/>
                    <a:pt x="0" y="59"/>
                  </a:cubicBezTo>
                </a:path>
              </a:pathLst>
            </a:custGeom>
            <a:noFill/>
            <a:ln w="4763" cap="rnd">
              <a:solidFill>
                <a:srgbClr val="85858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6" name="Oval 90"/>
            <p:cNvSpPr>
              <a:spLocks noChangeArrowheads="1"/>
            </p:cNvSpPr>
            <p:nvPr/>
          </p:nvSpPr>
          <p:spPr bwMode="auto">
            <a:xfrm>
              <a:off x="1765" y="1829"/>
              <a:ext cx="290" cy="64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47" name="Freeform 91"/>
            <p:cNvSpPr>
              <a:spLocks/>
            </p:cNvSpPr>
            <p:nvPr/>
          </p:nvSpPr>
          <p:spPr bwMode="auto">
            <a:xfrm>
              <a:off x="1765" y="1861"/>
              <a:ext cx="290" cy="56"/>
            </a:xfrm>
            <a:custGeom>
              <a:avLst/>
              <a:gdLst>
                <a:gd name="T0" fmla="*/ 0 w 116"/>
                <a:gd name="T1" fmla="*/ 456 h 21"/>
                <a:gd name="T2" fmla="*/ 2270 w 116"/>
                <a:gd name="T3" fmla="*/ 1059 h 21"/>
                <a:gd name="T4" fmla="*/ 4533 w 116"/>
                <a:gd name="T5" fmla="*/ 456 h 21"/>
                <a:gd name="T6" fmla="*/ 4533 w 116"/>
                <a:gd name="T7" fmla="*/ 0 h 21"/>
                <a:gd name="T8" fmla="*/ 2270 w 116"/>
                <a:gd name="T9" fmla="*/ 605 h 21"/>
                <a:gd name="T10" fmla="*/ 0 w 116"/>
                <a:gd name="T11" fmla="*/ 0 h 21"/>
                <a:gd name="T12" fmla="*/ 0 w 116"/>
                <a:gd name="T13" fmla="*/ 456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6" h="21">
                  <a:moveTo>
                    <a:pt x="0" y="9"/>
                  </a:moveTo>
                  <a:cubicBezTo>
                    <a:pt x="0" y="15"/>
                    <a:pt x="26" y="21"/>
                    <a:pt x="58" y="21"/>
                  </a:cubicBezTo>
                  <a:cubicBezTo>
                    <a:pt x="90" y="21"/>
                    <a:pt x="116" y="15"/>
                    <a:pt x="116" y="9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7"/>
                    <a:pt x="90" y="12"/>
                    <a:pt x="58" y="12"/>
                  </a:cubicBezTo>
                  <a:cubicBezTo>
                    <a:pt x="26" y="12"/>
                    <a:pt x="0" y="7"/>
                    <a:pt x="0" y="0"/>
                  </a:cubicBezTo>
                  <a:lnTo>
                    <a:pt x="0" y="9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48" name="Oval 92"/>
            <p:cNvSpPr>
              <a:spLocks noChangeArrowheads="1"/>
            </p:cNvSpPr>
            <p:nvPr/>
          </p:nvSpPr>
          <p:spPr bwMode="auto">
            <a:xfrm>
              <a:off x="1800" y="1845"/>
              <a:ext cx="222" cy="35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49" name="Freeform 93"/>
            <p:cNvSpPr>
              <a:spLocks/>
            </p:cNvSpPr>
            <p:nvPr/>
          </p:nvSpPr>
          <p:spPr bwMode="auto">
            <a:xfrm>
              <a:off x="1657" y="1512"/>
              <a:ext cx="53" cy="309"/>
            </a:xfrm>
            <a:custGeom>
              <a:avLst/>
              <a:gdLst>
                <a:gd name="T0" fmla="*/ 853 w 21"/>
                <a:gd name="T1" fmla="*/ 4875 h 116"/>
                <a:gd name="T2" fmla="*/ 485 w 21"/>
                <a:gd name="T3" fmla="*/ 5839 h 116"/>
                <a:gd name="T4" fmla="*/ 0 w 21"/>
                <a:gd name="T5" fmla="*/ 2930 h 116"/>
                <a:gd name="T6" fmla="*/ 485 w 21"/>
                <a:gd name="T7" fmla="*/ 0 h 116"/>
                <a:gd name="T8" fmla="*/ 853 w 21"/>
                <a:gd name="T9" fmla="*/ 908 h 1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116">
                  <a:moveTo>
                    <a:pt x="21" y="97"/>
                  </a:moveTo>
                  <a:cubicBezTo>
                    <a:pt x="19" y="109"/>
                    <a:pt x="16" y="116"/>
                    <a:pt x="12" y="116"/>
                  </a:cubicBezTo>
                  <a:cubicBezTo>
                    <a:pt x="6" y="116"/>
                    <a:pt x="0" y="90"/>
                    <a:pt x="0" y="58"/>
                  </a:cubicBezTo>
                  <a:cubicBezTo>
                    <a:pt x="0" y="26"/>
                    <a:pt x="6" y="0"/>
                    <a:pt x="12" y="0"/>
                  </a:cubicBezTo>
                  <a:cubicBezTo>
                    <a:pt x="16" y="0"/>
                    <a:pt x="19" y="7"/>
                    <a:pt x="21" y="18"/>
                  </a:cubicBezTo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 94"/>
            <p:cNvSpPr>
              <a:spLocks/>
            </p:cNvSpPr>
            <p:nvPr/>
          </p:nvSpPr>
          <p:spPr bwMode="auto">
            <a:xfrm>
              <a:off x="1637" y="1512"/>
              <a:ext cx="50" cy="309"/>
            </a:xfrm>
            <a:custGeom>
              <a:avLst/>
              <a:gdLst>
                <a:gd name="T0" fmla="*/ 470 w 20"/>
                <a:gd name="T1" fmla="*/ 0 h 116"/>
                <a:gd name="T2" fmla="*/ 0 w 20"/>
                <a:gd name="T3" fmla="*/ 2930 h 116"/>
                <a:gd name="T4" fmla="*/ 470 w 20"/>
                <a:gd name="T5" fmla="*/ 5839 h 116"/>
                <a:gd name="T6" fmla="*/ 783 w 20"/>
                <a:gd name="T7" fmla="*/ 5839 h 116"/>
                <a:gd name="T8" fmla="*/ 313 w 20"/>
                <a:gd name="T9" fmla="*/ 2930 h 116"/>
                <a:gd name="T10" fmla="*/ 783 w 20"/>
                <a:gd name="T11" fmla="*/ 0 h 116"/>
                <a:gd name="T12" fmla="*/ 470 w 20"/>
                <a:gd name="T13" fmla="*/ 0 h 1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16">
                  <a:moveTo>
                    <a:pt x="12" y="0"/>
                  </a:moveTo>
                  <a:cubicBezTo>
                    <a:pt x="5" y="0"/>
                    <a:pt x="0" y="26"/>
                    <a:pt x="0" y="58"/>
                  </a:cubicBezTo>
                  <a:cubicBezTo>
                    <a:pt x="0" y="90"/>
                    <a:pt x="5" y="116"/>
                    <a:pt x="12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14" y="116"/>
                    <a:pt x="8" y="90"/>
                    <a:pt x="8" y="58"/>
                  </a:cubicBezTo>
                  <a:cubicBezTo>
                    <a:pt x="8" y="26"/>
                    <a:pt x="14" y="0"/>
                    <a:pt x="20" y="0"/>
                  </a:cubicBezTo>
                  <a:lnTo>
                    <a:pt x="12" y="0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 95"/>
            <p:cNvSpPr>
              <a:spLocks/>
            </p:cNvSpPr>
            <p:nvPr/>
          </p:nvSpPr>
          <p:spPr bwMode="auto">
            <a:xfrm>
              <a:off x="1695" y="1624"/>
              <a:ext cx="7" cy="136"/>
            </a:xfrm>
            <a:custGeom>
              <a:avLst/>
              <a:gdLst>
                <a:gd name="T0" fmla="*/ 86 w 3"/>
                <a:gd name="T1" fmla="*/ 0 h 51"/>
                <a:gd name="T2" fmla="*/ 86 w 3"/>
                <a:gd name="T3" fmla="*/ 819 h 51"/>
                <a:gd name="T4" fmla="*/ 0 w 3"/>
                <a:gd name="T5" fmla="*/ 2581 h 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51">
                  <a:moveTo>
                    <a:pt x="3" y="0"/>
                  </a:moveTo>
                  <a:cubicBezTo>
                    <a:pt x="3" y="5"/>
                    <a:pt x="3" y="10"/>
                    <a:pt x="3" y="16"/>
                  </a:cubicBezTo>
                  <a:cubicBezTo>
                    <a:pt x="3" y="31"/>
                    <a:pt x="2" y="44"/>
                    <a:pt x="0" y="51"/>
                  </a:cubicBezTo>
                </a:path>
              </a:pathLst>
            </a:custGeom>
            <a:noFill/>
            <a:ln w="4763" cap="rnd">
              <a:solidFill>
                <a:srgbClr val="85858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52" name="Oval 96"/>
            <p:cNvSpPr>
              <a:spLocks noChangeArrowheads="1"/>
            </p:cNvSpPr>
            <p:nvPr/>
          </p:nvSpPr>
          <p:spPr bwMode="auto">
            <a:xfrm>
              <a:off x="1790" y="1560"/>
              <a:ext cx="30" cy="211"/>
            </a:xfrm>
            <a:prstGeom prst="ellipse">
              <a:avLst/>
            </a:prstGeom>
            <a:noFill/>
            <a:ln w="7938" cap="rnd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53" name="Freeform 97"/>
            <p:cNvSpPr>
              <a:spLocks/>
            </p:cNvSpPr>
            <p:nvPr/>
          </p:nvSpPr>
          <p:spPr bwMode="auto">
            <a:xfrm>
              <a:off x="1800" y="1597"/>
              <a:ext cx="10" cy="139"/>
            </a:xfrm>
            <a:custGeom>
              <a:avLst/>
              <a:gdLst>
                <a:gd name="T0" fmla="*/ 83 w 4"/>
                <a:gd name="T1" fmla="*/ 2601 h 52"/>
                <a:gd name="T2" fmla="*/ 0 w 4"/>
                <a:gd name="T3" fmla="*/ 1337 h 52"/>
                <a:gd name="T4" fmla="*/ 50 w 4"/>
                <a:gd name="T5" fmla="*/ 56 h 52"/>
                <a:gd name="T6" fmla="*/ 125 w 4"/>
                <a:gd name="T7" fmla="*/ 56 h 52"/>
                <a:gd name="T8" fmla="*/ 158 w 4"/>
                <a:gd name="T9" fmla="*/ 1337 h 52"/>
                <a:gd name="T10" fmla="*/ 83 w 4"/>
                <a:gd name="T11" fmla="*/ 2601 h 52"/>
                <a:gd name="T12" fmla="*/ 83 w 4"/>
                <a:gd name="T13" fmla="*/ 2601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52">
                  <a:moveTo>
                    <a:pt x="2" y="51"/>
                  </a:moveTo>
                  <a:cubicBezTo>
                    <a:pt x="1" y="45"/>
                    <a:pt x="0" y="37"/>
                    <a:pt x="0" y="26"/>
                  </a:cubicBezTo>
                  <a:cubicBezTo>
                    <a:pt x="0" y="16"/>
                    <a:pt x="1" y="7"/>
                    <a:pt x="1" y="1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7"/>
                    <a:pt x="4" y="15"/>
                    <a:pt x="4" y="26"/>
                  </a:cubicBezTo>
                  <a:cubicBezTo>
                    <a:pt x="4" y="37"/>
                    <a:pt x="3" y="45"/>
                    <a:pt x="2" y="51"/>
                  </a:cubicBezTo>
                  <a:cubicBezTo>
                    <a:pt x="2" y="52"/>
                    <a:pt x="2" y="52"/>
                    <a:pt x="2" y="51"/>
                  </a:cubicBezTo>
                  <a:close/>
                </a:path>
              </a:pathLst>
            </a:custGeom>
            <a:noFill/>
            <a:ln w="4763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54" name="Freeform 98"/>
            <p:cNvSpPr>
              <a:spLocks/>
            </p:cNvSpPr>
            <p:nvPr/>
          </p:nvSpPr>
          <p:spPr bwMode="auto">
            <a:xfrm>
              <a:off x="1672" y="1560"/>
              <a:ext cx="133" cy="211"/>
            </a:xfrm>
            <a:custGeom>
              <a:avLst/>
              <a:gdLst>
                <a:gd name="T0" fmla="*/ 2103 w 53"/>
                <a:gd name="T1" fmla="*/ 4022 h 79"/>
                <a:gd name="T2" fmla="*/ 1865 w 53"/>
                <a:gd name="T3" fmla="*/ 2041 h 79"/>
                <a:gd name="T4" fmla="*/ 2103 w 53"/>
                <a:gd name="T5" fmla="*/ 0 h 79"/>
                <a:gd name="T6" fmla="*/ 238 w 53"/>
                <a:gd name="T7" fmla="*/ 0 h 79"/>
                <a:gd name="T8" fmla="*/ 0 w 53"/>
                <a:gd name="T9" fmla="*/ 2041 h 79"/>
                <a:gd name="T10" fmla="*/ 238 w 53"/>
                <a:gd name="T11" fmla="*/ 4022 h 79"/>
                <a:gd name="T12" fmla="*/ 2103 w 53"/>
                <a:gd name="T13" fmla="*/ 4022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79">
                  <a:moveTo>
                    <a:pt x="53" y="79"/>
                  </a:moveTo>
                  <a:cubicBezTo>
                    <a:pt x="50" y="79"/>
                    <a:pt x="47" y="62"/>
                    <a:pt x="47" y="40"/>
                  </a:cubicBezTo>
                  <a:cubicBezTo>
                    <a:pt x="47" y="18"/>
                    <a:pt x="50" y="0"/>
                    <a:pt x="5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18"/>
                    <a:pt x="0" y="40"/>
                  </a:cubicBezTo>
                  <a:cubicBezTo>
                    <a:pt x="0" y="62"/>
                    <a:pt x="3" y="79"/>
                    <a:pt x="6" y="79"/>
                  </a:cubicBezTo>
                  <a:lnTo>
                    <a:pt x="53" y="79"/>
                  </a:ln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55" name="Freeform 99"/>
            <p:cNvSpPr>
              <a:spLocks/>
            </p:cNvSpPr>
            <p:nvPr/>
          </p:nvSpPr>
          <p:spPr bwMode="auto">
            <a:xfrm>
              <a:off x="1792" y="1904"/>
              <a:ext cx="238" cy="709"/>
            </a:xfrm>
            <a:custGeom>
              <a:avLst/>
              <a:gdLst>
                <a:gd name="T0" fmla="*/ 1859 w 95"/>
                <a:gd name="T1" fmla="*/ 248 h 266"/>
                <a:gd name="T2" fmla="*/ 0 w 95"/>
                <a:gd name="T3" fmla="*/ 0 h 266"/>
                <a:gd name="T4" fmla="*/ 83 w 95"/>
                <a:gd name="T5" fmla="*/ 6458 h 266"/>
                <a:gd name="T6" fmla="*/ 1097 w 95"/>
                <a:gd name="T7" fmla="*/ 12973 h 266"/>
                <a:gd name="T8" fmla="*/ 1859 w 95"/>
                <a:gd name="T9" fmla="*/ 13428 h 266"/>
                <a:gd name="T10" fmla="*/ 2643 w 95"/>
                <a:gd name="T11" fmla="*/ 12973 h 266"/>
                <a:gd name="T12" fmla="*/ 3665 w 95"/>
                <a:gd name="T13" fmla="*/ 6458 h 266"/>
                <a:gd name="T14" fmla="*/ 3740 w 95"/>
                <a:gd name="T15" fmla="*/ 0 h 266"/>
                <a:gd name="T16" fmla="*/ 1859 w 95"/>
                <a:gd name="T17" fmla="*/ 248 h 2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5" h="266">
                  <a:moveTo>
                    <a:pt x="47" y="5"/>
                  </a:moveTo>
                  <a:cubicBezTo>
                    <a:pt x="28" y="5"/>
                    <a:pt x="10" y="3"/>
                    <a:pt x="0" y="0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8"/>
                    <a:pt x="26" y="255"/>
                    <a:pt x="28" y="257"/>
                  </a:cubicBezTo>
                  <a:cubicBezTo>
                    <a:pt x="31" y="262"/>
                    <a:pt x="39" y="266"/>
                    <a:pt x="47" y="266"/>
                  </a:cubicBezTo>
                  <a:cubicBezTo>
                    <a:pt x="56" y="266"/>
                    <a:pt x="64" y="262"/>
                    <a:pt x="67" y="257"/>
                  </a:cubicBezTo>
                  <a:cubicBezTo>
                    <a:pt x="69" y="255"/>
                    <a:pt x="93" y="128"/>
                    <a:pt x="93" y="12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85" y="3"/>
                    <a:pt x="67" y="5"/>
                    <a:pt x="47" y="5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56" name="Freeform 100"/>
            <p:cNvSpPr>
              <a:spLocks/>
            </p:cNvSpPr>
            <p:nvPr/>
          </p:nvSpPr>
          <p:spPr bwMode="auto">
            <a:xfrm>
              <a:off x="1677" y="1811"/>
              <a:ext cx="90" cy="66"/>
            </a:xfrm>
            <a:custGeom>
              <a:avLst/>
              <a:gdLst>
                <a:gd name="T0" fmla="*/ 1375 w 36"/>
                <a:gd name="T1" fmla="*/ 1156 h 25"/>
                <a:gd name="T2" fmla="*/ 1408 w 36"/>
                <a:gd name="T3" fmla="*/ 1067 h 25"/>
                <a:gd name="T4" fmla="*/ 363 w 36"/>
                <a:gd name="T5" fmla="*/ 1067 h 25"/>
                <a:gd name="T6" fmla="*/ 158 w 36"/>
                <a:gd name="T7" fmla="*/ 628 h 25"/>
                <a:gd name="T8" fmla="*/ 158 w 36"/>
                <a:gd name="T9" fmla="*/ 203 h 25"/>
                <a:gd name="T10" fmla="*/ 0 w 36"/>
                <a:gd name="T11" fmla="*/ 0 h 25"/>
                <a:gd name="T12" fmla="*/ 0 w 36"/>
                <a:gd name="T13" fmla="*/ 55 h 25"/>
                <a:gd name="T14" fmla="*/ 313 w 36"/>
                <a:gd name="T15" fmla="*/ 1212 h 25"/>
                <a:gd name="T16" fmla="*/ 1408 w 36"/>
                <a:gd name="T17" fmla="*/ 1212 h 25"/>
                <a:gd name="T18" fmla="*/ 1375 w 36"/>
                <a:gd name="T19" fmla="*/ 1156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6" h="25">
                  <a:moveTo>
                    <a:pt x="35" y="24"/>
                  </a:moveTo>
                  <a:cubicBezTo>
                    <a:pt x="35" y="23"/>
                    <a:pt x="36" y="22"/>
                    <a:pt x="36" y="22"/>
                  </a:cubicBezTo>
                  <a:cubicBezTo>
                    <a:pt x="29" y="22"/>
                    <a:pt x="12" y="22"/>
                    <a:pt x="9" y="22"/>
                  </a:cubicBezTo>
                  <a:cubicBezTo>
                    <a:pt x="7" y="22"/>
                    <a:pt x="4" y="20"/>
                    <a:pt x="4" y="13"/>
                  </a:cubicBezTo>
                  <a:cubicBezTo>
                    <a:pt x="4" y="10"/>
                    <a:pt x="4" y="8"/>
                    <a:pt x="4" y="4"/>
                  </a:cubicBezTo>
                  <a:cubicBezTo>
                    <a:pt x="3" y="4"/>
                    <a:pt x="2" y="3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4"/>
                    <a:pt x="0" y="25"/>
                    <a:pt x="8" y="25"/>
                  </a:cubicBezTo>
                  <a:cubicBezTo>
                    <a:pt x="15" y="25"/>
                    <a:pt x="25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57" name="Freeform 101"/>
            <p:cNvSpPr>
              <a:spLocks/>
            </p:cNvSpPr>
            <p:nvPr/>
          </p:nvSpPr>
          <p:spPr bwMode="auto">
            <a:xfrm>
              <a:off x="1657" y="1400"/>
              <a:ext cx="22" cy="120"/>
            </a:xfrm>
            <a:custGeom>
              <a:avLst/>
              <a:gdLst>
                <a:gd name="T0" fmla="*/ 323 w 9"/>
                <a:gd name="T1" fmla="*/ 397 h 45"/>
                <a:gd name="T2" fmla="*/ 323 w 9"/>
                <a:gd name="T3" fmla="*/ 2275 h 45"/>
                <a:gd name="T4" fmla="*/ 0 w 9"/>
                <a:gd name="T5" fmla="*/ 2275 h 45"/>
                <a:gd name="T6" fmla="*/ 0 w 9"/>
                <a:gd name="T7" fmla="*/ 397 h 45"/>
                <a:gd name="T8" fmla="*/ 323 w 9"/>
                <a:gd name="T9" fmla="*/ 397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45">
                  <a:moveTo>
                    <a:pt x="9" y="8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9" y="0"/>
                    <a:pt x="9" y="8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102"/>
            <p:cNvSpPr>
              <a:spLocks/>
            </p:cNvSpPr>
            <p:nvPr/>
          </p:nvSpPr>
          <p:spPr bwMode="auto">
            <a:xfrm>
              <a:off x="1662" y="1427"/>
              <a:ext cx="12" cy="88"/>
            </a:xfrm>
            <a:custGeom>
              <a:avLst/>
              <a:gdLst>
                <a:gd name="T0" fmla="*/ 0 w 5"/>
                <a:gd name="T1" fmla="*/ 1672 h 33"/>
                <a:gd name="T2" fmla="*/ 168 w 5"/>
                <a:gd name="T3" fmla="*/ 1672 h 33"/>
                <a:gd name="T4" fmla="*/ 168 w 5"/>
                <a:gd name="T5" fmla="*/ 0 h 33"/>
                <a:gd name="T6" fmla="*/ 0 w 5"/>
                <a:gd name="T7" fmla="*/ 1672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33">
                  <a:moveTo>
                    <a:pt x="0" y="33"/>
                  </a:moveTo>
                  <a:cubicBezTo>
                    <a:pt x="5" y="33"/>
                    <a:pt x="5" y="33"/>
                    <a:pt x="5" y="3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7"/>
                    <a:pt x="1" y="32"/>
                    <a:pt x="0" y="33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103"/>
            <p:cNvSpPr>
              <a:spLocks/>
            </p:cNvSpPr>
            <p:nvPr/>
          </p:nvSpPr>
          <p:spPr bwMode="auto">
            <a:xfrm>
              <a:off x="1657" y="1400"/>
              <a:ext cx="22" cy="120"/>
            </a:xfrm>
            <a:custGeom>
              <a:avLst/>
              <a:gdLst>
                <a:gd name="T0" fmla="*/ 323 w 9"/>
                <a:gd name="T1" fmla="*/ 397 h 45"/>
                <a:gd name="T2" fmla="*/ 323 w 9"/>
                <a:gd name="T3" fmla="*/ 2275 h 45"/>
                <a:gd name="T4" fmla="*/ 0 w 9"/>
                <a:gd name="T5" fmla="*/ 2275 h 45"/>
                <a:gd name="T6" fmla="*/ 0 w 9"/>
                <a:gd name="T7" fmla="*/ 397 h 45"/>
                <a:gd name="T8" fmla="*/ 323 w 9"/>
                <a:gd name="T9" fmla="*/ 397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45">
                  <a:moveTo>
                    <a:pt x="9" y="8"/>
                  </a:moveTo>
                  <a:cubicBezTo>
                    <a:pt x="9" y="45"/>
                    <a:pt x="9" y="45"/>
                    <a:pt x="9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9" y="0"/>
                    <a:pt x="9" y="8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60" name="Freeform 104"/>
            <p:cNvSpPr>
              <a:spLocks/>
            </p:cNvSpPr>
            <p:nvPr/>
          </p:nvSpPr>
          <p:spPr bwMode="auto">
            <a:xfrm>
              <a:off x="1664" y="1397"/>
              <a:ext cx="28" cy="123"/>
            </a:xfrm>
            <a:custGeom>
              <a:avLst/>
              <a:gdLst>
                <a:gd name="T0" fmla="*/ 461 w 11"/>
                <a:gd name="T1" fmla="*/ 308 h 46"/>
                <a:gd name="T2" fmla="*/ 247 w 11"/>
                <a:gd name="T3" fmla="*/ 0 h 46"/>
                <a:gd name="T4" fmla="*/ 0 w 11"/>
                <a:gd name="T5" fmla="*/ 209 h 46"/>
                <a:gd name="T6" fmla="*/ 247 w 11"/>
                <a:gd name="T7" fmla="*/ 457 h 46"/>
                <a:gd name="T8" fmla="*/ 247 w 11"/>
                <a:gd name="T9" fmla="*/ 2353 h 46"/>
                <a:gd name="T10" fmla="*/ 382 w 11"/>
                <a:gd name="T11" fmla="*/ 2203 h 46"/>
                <a:gd name="T12" fmla="*/ 461 w 11"/>
                <a:gd name="T13" fmla="*/ 2203 h 46"/>
                <a:gd name="T14" fmla="*/ 461 w 11"/>
                <a:gd name="T15" fmla="*/ 308 h 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" h="46">
                  <a:moveTo>
                    <a:pt x="11" y="6"/>
                  </a:moveTo>
                  <a:cubicBezTo>
                    <a:pt x="11" y="2"/>
                    <a:pt x="8" y="0"/>
                    <a:pt x="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6" y="4"/>
                    <a:pt x="6" y="9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7" y="44"/>
                    <a:pt x="8" y="43"/>
                    <a:pt x="9" y="43"/>
                  </a:cubicBezTo>
                  <a:cubicBezTo>
                    <a:pt x="10" y="43"/>
                    <a:pt x="10" y="43"/>
                    <a:pt x="11" y="43"/>
                  </a:cubicBezTo>
                  <a:cubicBezTo>
                    <a:pt x="11" y="6"/>
                    <a:pt x="11" y="6"/>
                    <a:pt x="11" y="6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61" name="Freeform 105"/>
            <p:cNvSpPr>
              <a:spLocks/>
            </p:cNvSpPr>
            <p:nvPr/>
          </p:nvSpPr>
          <p:spPr bwMode="auto">
            <a:xfrm>
              <a:off x="1662" y="1816"/>
              <a:ext cx="105" cy="75"/>
            </a:xfrm>
            <a:custGeom>
              <a:avLst/>
              <a:gdLst>
                <a:gd name="T0" fmla="*/ 1645 w 42"/>
                <a:gd name="T1" fmla="*/ 1192 h 28"/>
                <a:gd name="T2" fmla="*/ 550 w 42"/>
                <a:gd name="T3" fmla="*/ 1192 h 28"/>
                <a:gd name="T4" fmla="*/ 238 w 42"/>
                <a:gd name="T5" fmla="*/ 0 h 28"/>
                <a:gd name="T6" fmla="*/ 83 w 42"/>
                <a:gd name="T7" fmla="*/ 0 h 28"/>
                <a:gd name="T8" fmla="*/ 550 w 42"/>
                <a:gd name="T9" fmla="*/ 1441 h 28"/>
                <a:gd name="T10" fmla="*/ 1645 w 42"/>
                <a:gd name="T11" fmla="*/ 1441 h 28"/>
                <a:gd name="T12" fmla="*/ 1645 w 42"/>
                <a:gd name="T13" fmla="*/ 1227 h 28"/>
                <a:gd name="T14" fmla="*/ 1645 w 42"/>
                <a:gd name="T15" fmla="*/ 1192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" h="28">
                  <a:moveTo>
                    <a:pt x="42" y="23"/>
                  </a:moveTo>
                  <a:cubicBezTo>
                    <a:pt x="31" y="23"/>
                    <a:pt x="21" y="23"/>
                    <a:pt x="14" y="23"/>
                  </a:cubicBezTo>
                  <a:cubicBezTo>
                    <a:pt x="6" y="23"/>
                    <a:pt x="6" y="13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0"/>
                    <a:pt x="0" y="28"/>
                    <a:pt x="14" y="28"/>
                  </a:cubicBezTo>
                  <a:cubicBezTo>
                    <a:pt x="28" y="28"/>
                    <a:pt x="30" y="28"/>
                    <a:pt x="42" y="2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3"/>
                    <a:pt x="42" y="23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62" name="Freeform 106"/>
            <p:cNvSpPr>
              <a:spLocks/>
            </p:cNvSpPr>
            <p:nvPr/>
          </p:nvSpPr>
          <p:spPr bwMode="auto">
            <a:xfrm>
              <a:off x="1662" y="1816"/>
              <a:ext cx="105" cy="75"/>
            </a:xfrm>
            <a:custGeom>
              <a:avLst/>
              <a:gdLst>
                <a:gd name="T0" fmla="*/ 1645 w 42"/>
                <a:gd name="T1" fmla="*/ 1192 h 28"/>
                <a:gd name="T2" fmla="*/ 550 w 42"/>
                <a:gd name="T3" fmla="*/ 1192 h 28"/>
                <a:gd name="T4" fmla="*/ 238 w 42"/>
                <a:gd name="T5" fmla="*/ 0 h 28"/>
                <a:gd name="T6" fmla="*/ 83 w 42"/>
                <a:gd name="T7" fmla="*/ 0 h 28"/>
                <a:gd name="T8" fmla="*/ 550 w 42"/>
                <a:gd name="T9" fmla="*/ 1441 h 28"/>
                <a:gd name="T10" fmla="*/ 1645 w 42"/>
                <a:gd name="T11" fmla="*/ 1441 h 28"/>
                <a:gd name="T12" fmla="*/ 1645 w 42"/>
                <a:gd name="T13" fmla="*/ 1227 h 28"/>
                <a:gd name="T14" fmla="*/ 1645 w 42"/>
                <a:gd name="T15" fmla="*/ 1192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2" h="28">
                  <a:moveTo>
                    <a:pt x="42" y="23"/>
                  </a:moveTo>
                  <a:cubicBezTo>
                    <a:pt x="31" y="23"/>
                    <a:pt x="21" y="23"/>
                    <a:pt x="14" y="23"/>
                  </a:cubicBezTo>
                  <a:cubicBezTo>
                    <a:pt x="6" y="23"/>
                    <a:pt x="6" y="13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0"/>
                    <a:pt x="0" y="28"/>
                    <a:pt x="14" y="28"/>
                  </a:cubicBezTo>
                  <a:cubicBezTo>
                    <a:pt x="28" y="28"/>
                    <a:pt x="30" y="28"/>
                    <a:pt x="42" y="28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3"/>
                    <a:pt x="42" y="23"/>
                  </a:cubicBezTo>
                  <a:close/>
                </a:path>
              </a:pathLst>
            </a:custGeom>
            <a:noFill/>
            <a:ln w="7938" cap="rnd">
              <a:solidFill>
                <a:srgbClr val="3333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63" name="Freeform 107"/>
            <p:cNvSpPr>
              <a:spLocks/>
            </p:cNvSpPr>
            <p:nvPr/>
          </p:nvSpPr>
          <p:spPr bwMode="auto">
            <a:xfrm>
              <a:off x="1679" y="1568"/>
              <a:ext cx="101" cy="139"/>
            </a:xfrm>
            <a:custGeom>
              <a:avLst/>
              <a:gdLst>
                <a:gd name="T0" fmla="*/ 0 w 40"/>
                <a:gd name="T1" fmla="*/ 2657 h 52"/>
                <a:gd name="T2" fmla="*/ 0 w 40"/>
                <a:gd name="T3" fmla="*/ 2045 h 52"/>
                <a:gd name="T4" fmla="*/ 242 w 40"/>
                <a:gd name="T5" fmla="*/ 0 h 52"/>
                <a:gd name="T6" fmla="*/ 1626 w 40"/>
                <a:gd name="T7" fmla="*/ 0 h 52"/>
                <a:gd name="T8" fmla="*/ 401 w 40"/>
                <a:gd name="T9" fmla="*/ 615 h 52"/>
                <a:gd name="T10" fmla="*/ 0 w 40"/>
                <a:gd name="T11" fmla="*/ 2657 h 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" h="52">
                  <a:moveTo>
                    <a:pt x="0" y="52"/>
                  </a:moveTo>
                  <a:cubicBezTo>
                    <a:pt x="0" y="48"/>
                    <a:pt x="0" y="44"/>
                    <a:pt x="0" y="40"/>
                  </a:cubicBezTo>
                  <a:cubicBezTo>
                    <a:pt x="0" y="18"/>
                    <a:pt x="3" y="0"/>
                    <a:pt x="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3" y="1"/>
                    <a:pt x="13" y="5"/>
                    <a:pt x="10" y="12"/>
                  </a:cubicBezTo>
                  <a:cubicBezTo>
                    <a:pt x="6" y="19"/>
                    <a:pt x="2" y="38"/>
                    <a:pt x="0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64" name="Freeform 108"/>
            <p:cNvSpPr>
              <a:spLocks/>
            </p:cNvSpPr>
            <p:nvPr/>
          </p:nvSpPr>
          <p:spPr bwMode="auto">
            <a:xfrm>
              <a:off x="1710" y="1656"/>
              <a:ext cx="82" cy="107"/>
            </a:xfrm>
            <a:custGeom>
              <a:avLst/>
              <a:gdLst>
                <a:gd name="T0" fmla="*/ 0 w 33"/>
                <a:gd name="T1" fmla="*/ 2046 h 40"/>
                <a:gd name="T2" fmla="*/ 1260 w 33"/>
                <a:gd name="T3" fmla="*/ 2046 h 40"/>
                <a:gd name="T4" fmla="*/ 1106 w 33"/>
                <a:gd name="T5" fmla="*/ 0 h 40"/>
                <a:gd name="T6" fmla="*/ 845 w 33"/>
                <a:gd name="T7" fmla="*/ 1530 h 40"/>
                <a:gd name="T8" fmla="*/ 0 w 33"/>
                <a:gd name="T9" fmla="*/ 2046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40">
                  <a:moveTo>
                    <a:pt x="0" y="40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0" y="38"/>
                    <a:pt x="29" y="18"/>
                    <a:pt x="29" y="0"/>
                  </a:cubicBezTo>
                  <a:cubicBezTo>
                    <a:pt x="25" y="7"/>
                    <a:pt x="25" y="26"/>
                    <a:pt x="22" y="30"/>
                  </a:cubicBezTo>
                  <a:cubicBezTo>
                    <a:pt x="20" y="34"/>
                    <a:pt x="10" y="40"/>
                    <a:pt x="0" y="4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</p:grpSp>
      <p:sp>
        <p:nvSpPr>
          <p:cNvPr id="65" name="Flèche droite 64"/>
          <p:cNvSpPr/>
          <p:nvPr/>
        </p:nvSpPr>
        <p:spPr>
          <a:xfrm>
            <a:off x="1372814" y="1958512"/>
            <a:ext cx="395095" cy="66158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e 83"/>
          <p:cNvGrpSpPr>
            <a:grpSpLocks noChangeAspect="1"/>
          </p:cNvGrpSpPr>
          <p:nvPr/>
        </p:nvGrpSpPr>
        <p:grpSpPr>
          <a:xfrm>
            <a:off x="1916310" y="1593491"/>
            <a:ext cx="5694456" cy="1467961"/>
            <a:chOff x="2256280" y="1910762"/>
            <a:chExt cx="8742422" cy="2253690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2"/>
            <a:srcRect t="46269"/>
            <a:stretch/>
          </p:blipFill>
          <p:spPr>
            <a:xfrm>
              <a:off x="2256280" y="1910762"/>
              <a:ext cx="8742422" cy="2253690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9525000" y="1932648"/>
              <a:ext cx="390525" cy="6281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e 67"/>
          <p:cNvGrpSpPr>
            <a:grpSpLocks noChangeAspect="1"/>
          </p:cNvGrpSpPr>
          <p:nvPr/>
        </p:nvGrpSpPr>
        <p:grpSpPr>
          <a:xfrm>
            <a:off x="7303945" y="3068117"/>
            <a:ext cx="4726130" cy="3736860"/>
            <a:chOff x="169720" y="30600"/>
            <a:chExt cx="12462160" cy="9853653"/>
          </a:xfrm>
        </p:grpSpPr>
        <p:pic>
          <p:nvPicPr>
            <p:cNvPr id="69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73" t="14736" r="42860" b="8430"/>
            <a:stretch/>
          </p:blipFill>
          <p:spPr bwMode="auto">
            <a:xfrm>
              <a:off x="251159" y="30600"/>
              <a:ext cx="1457366" cy="513450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442" t="13763" r="25694" b="8554"/>
            <a:stretch/>
          </p:blipFill>
          <p:spPr bwMode="auto">
            <a:xfrm>
              <a:off x="1933963" y="30600"/>
              <a:ext cx="3416681" cy="5134507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7" t="14004" r="43723" b="8364"/>
            <a:stretch/>
          </p:blipFill>
          <p:spPr bwMode="auto">
            <a:xfrm>
              <a:off x="5576079" y="30600"/>
              <a:ext cx="2986594" cy="5134507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07" t="14352" r="40375" b="8159"/>
            <a:stretch/>
          </p:blipFill>
          <p:spPr bwMode="auto">
            <a:xfrm>
              <a:off x="8788111" y="30600"/>
              <a:ext cx="2040064" cy="5134507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66" t="14681" r="43124" b="8343"/>
            <a:stretch/>
          </p:blipFill>
          <p:spPr bwMode="auto">
            <a:xfrm>
              <a:off x="11053610" y="30600"/>
              <a:ext cx="1578270" cy="5134507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7" t="13075" r="7827" b="5694"/>
            <a:stretch/>
          </p:blipFill>
          <p:spPr bwMode="auto">
            <a:xfrm>
              <a:off x="169720" y="6353653"/>
              <a:ext cx="6830100" cy="353060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7" t="13053" r="31626" b="14062"/>
            <a:stretch/>
          </p:blipFill>
          <p:spPr bwMode="auto">
            <a:xfrm>
              <a:off x="7175007" y="6353653"/>
              <a:ext cx="5410858" cy="3526947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3" name="Flèche vers le bas 82"/>
            <p:cNvSpPr/>
            <p:nvPr/>
          </p:nvSpPr>
          <p:spPr>
            <a:xfrm>
              <a:off x="169720" y="5342047"/>
              <a:ext cx="12462160" cy="834667"/>
            </a:xfrm>
            <a:prstGeom prst="downArrow">
              <a:avLst>
                <a:gd name="adj1" fmla="val 50000"/>
                <a:gd name="adj2" fmla="val 100000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47" tIns="60973" rIns="121947" bIns="6097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2399"/>
            </a:p>
          </p:txBody>
        </p:sp>
      </p:grpSp>
      <p:pic>
        <p:nvPicPr>
          <p:cNvPr id="86" name="Image 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0217" y="3913731"/>
            <a:ext cx="1206642" cy="2653892"/>
          </a:xfrm>
          <a:prstGeom prst="rect">
            <a:avLst/>
          </a:prstGeom>
        </p:spPr>
      </p:pic>
      <p:sp>
        <p:nvSpPr>
          <p:cNvPr id="87" name="Flèche droite 86"/>
          <p:cNvSpPr/>
          <p:nvPr/>
        </p:nvSpPr>
        <p:spPr>
          <a:xfrm rot="5400000">
            <a:off x="4565990" y="3156800"/>
            <a:ext cx="395095" cy="66158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èche droite 87"/>
          <p:cNvSpPr/>
          <p:nvPr/>
        </p:nvSpPr>
        <p:spPr>
          <a:xfrm>
            <a:off x="6137854" y="4909885"/>
            <a:ext cx="395095" cy="661583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Image 88"/>
          <p:cNvPicPr>
            <a:picLocks noChangeAspect="1"/>
          </p:cNvPicPr>
          <p:nvPr/>
        </p:nvPicPr>
        <p:blipFill rotWithShape="1">
          <a:blip r:embed="rId11"/>
          <a:srcRect l="7206" r="6507"/>
          <a:stretch/>
        </p:blipFill>
        <p:spPr>
          <a:xfrm>
            <a:off x="1292246" y="4458396"/>
            <a:ext cx="1800000" cy="1564560"/>
          </a:xfrm>
          <a:prstGeom prst="rect">
            <a:avLst/>
          </a:prstGeom>
        </p:spPr>
      </p:pic>
      <p:sp>
        <p:nvSpPr>
          <p:cNvPr id="90" name="Plus 89"/>
          <p:cNvSpPr>
            <a:spLocks noChangeAspect="1"/>
          </p:cNvSpPr>
          <p:nvPr/>
        </p:nvSpPr>
        <p:spPr>
          <a:xfrm>
            <a:off x="3338231" y="4952676"/>
            <a:ext cx="576000" cy="576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67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4457888" y="485617"/>
            <a:ext cx="3276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RNA-</a:t>
            </a:r>
            <a:r>
              <a:rPr lang="en-US" sz="3200" dirty="0" err="1" smtClean="0"/>
              <a:t>seq</a:t>
            </a:r>
            <a:r>
              <a:rPr lang="en-US" sz="3200" dirty="0"/>
              <a:t> </a:t>
            </a:r>
            <a:r>
              <a:rPr lang="en-US" sz="3200" dirty="0" smtClean="0"/>
              <a:t>long read</a:t>
            </a:r>
            <a:endParaRPr lang="en-US" sz="32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278" r="72668" b="6560"/>
          <a:stretch/>
        </p:blipFill>
        <p:spPr bwMode="auto">
          <a:xfrm>
            <a:off x="8927382" y="4381500"/>
            <a:ext cx="2102862" cy="196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47" y="4842668"/>
            <a:ext cx="4469927" cy="196135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/>
          <a:srcRect l="62727" t="4029" b="12322"/>
          <a:stretch/>
        </p:blipFill>
        <p:spPr>
          <a:xfrm>
            <a:off x="9175359" y="2291403"/>
            <a:ext cx="1606908" cy="184467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97" y="3076506"/>
            <a:ext cx="1748824" cy="116471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6"/>
          <a:srcRect l="9470" t="27036" r="8006" b="24924"/>
          <a:stretch/>
        </p:blipFill>
        <p:spPr>
          <a:xfrm>
            <a:off x="9256240" y="1629439"/>
            <a:ext cx="1445145" cy="41654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5901" y="1752150"/>
            <a:ext cx="1445815" cy="722910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4898956" y="1786128"/>
            <a:ext cx="2970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u="sng" dirty="0" err="1" smtClean="0"/>
              <a:t>Séquençage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molécule</a:t>
            </a:r>
            <a:r>
              <a:rPr lang="en-US" b="1" u="sng" dirty="0" smtClean="0"/>
              <a:t> unique</a:t>
            </a:r>
          </a:p>
          <a:p>
            <a:pPr algn="ctr"/>
            <a:r>
              <a:rPr lang="en-US" dirty="0" err="1" smtClean="0"/>
              <a:t>Transcrit</a:t>
            </a:r>
            <a:r>
              <a:rPr lang="en-US" dirty="0" smtClean="0"/>
              <a:t> de 1 à 100 kb</a:t>
            </a:r>
            <a:endParaRPr lang="en-US" dirty="0"/>
          </a:p>
        </p:txBody>
      </p:sp>
      <p:sp>
        <p:nvSpPr>
          <p:cNvPr id="20" name="Flèche droite 19"/>
          <p:cNvSpPr/>
          <p:nvPr/>
        </p:nvSpPr>
        <p:spPr>
          <a:xfrm>
            <a:off x="8069862" y="1965850"/>
            <a:ext cx="452317" cy="28688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èche droite 20"/>
          <p:cNvSpPr/>
          <p:nvPr/>
        </p:nvSpPr>
        <p:spPr>
          <a:xfrm rot="10800000">
            <a:off x="4245777" y="1965850"/>
            <a:ext cx="452317" cy="286885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2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68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2842547" y="485617"/>
            <a:ext cx="6506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RNA-</a:t>
            </a:r>
            <a:r>
              <a:rPr lang="en-US" sz="3200" dirty="0" err="1" smtClean="0"/>
              <a:t>seq</a:t>
            </a:r>
            <a:r>
              <a:rPr lang="en-US" sz="3200" dirty="0"/>
              <a:t> </a:t>
            </a:r>
            <a:r>
              <a:rPr lang="en-US" sz="3200" dirty="0" smtClean="0"/>
              <a:t>et analyses </a:t>
            </a:r>
            <a:r>
              <a:rPr lang="en-US" sz="3200" dirty="0" err="1" smtClean="0"/>
              <a:t>bioinformatiques</a:t>
            </a:r>
            <a:endParaRPr lang="en-US" sz="3200" dirty="0"/>
          </a:p>
        </p:txBody>
      </p:sp>
      <p:graphicFrame>
        <p:nvGraphicFramePr>
          <p:cNvPr id="13" name="Diagramme 12"/>
          <p:cNvGraphicFramePr/>
          <p:nvPr>
            <p:extLst/>
          </p:nvPr>
        </p:nvGraphicFramePr>
        <p:xfrm>
          <a:off x="2328180" y="1544520"/>
          <a:ext cx="7535640" cy="817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Connecteur droit 2"/>
          <p:cNvCxnSpPr/>
          <p:nvPr/>
        </p:nvCxnSpPr>
        <p:spPr>
          <a:xfrm flipH="1">
            <a:off x="200025" y="2361640"/>
            <a:ext cx="2128155" cy="5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4352926" y="2361640"/>
            <a:ext cx="7619999" cy="5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2598973" y="2532308"/>
            <a:ext cx="1483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Ex : STAR*</a:t>
            </a:r>
            <a:endParaRPr lang="en-US" sz="2400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0" y="6591299"/>
            <a:ext cx="21611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*</a:t>
            </a:r>
            <a:r>
              <a:rPr lang="en-US" sz="1100" dirty="0" err="1" smtClean="0"/>
              <a:t>Dobin</a:t>
            </a:r>
            <a:r>
              <a:rPr lang="en-US" sz="1100" dirty="0" smtClean="0"/>
              <a:t> </a:t>
            </a:r>
            <a:r>
              <a:rPr lang="en-US" sz="1100" i="1" dirty="0" smtClean="0"/>
              <a:t>et al., Bioinformatics</a:t>
            </a:r>
            <a:r>
              <a:rPr lang="en-US" sz="1100" dirty="0" smtClean="0"/>
              <a:t>, 2013</a:t>
            </a:r>
            <a:endParaRPr lang="en-US" sz="1100" dirty="0"/>
          </a:p>
        </p:txBody>
      </p:sp>
      <p:sp>
        <p:nvSpPr>
          <p:cNvPr id="40" name="Rectangle à coins arrondis 39"/>
          <p:cNvSpPr/>
          <p:nvPr/>
        </p:nvSpPr>
        <p:spPr>
          <a:xfrm>
            <a:off x="200025" y="3974509"/>
            <a:ext cx="6336000" cy="252000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Génome</a:t>
            </a:r>
            <a:endParaRPr lang="en-US" dirty="0"/>
          </a:p>
        </p:txBody>
      </p:sp>
      <p:cxnSp>
        <p:nvCxnSpPr>
          <p:cNvPr id="42" name="Connecteur droit 41"/>
          <p:cNvCxnSpPr/>
          <p:nvPr/>
        </p:nvCxnSpPr>
        <p:spPr>
          <a:xfrm>
            <a:off x="466221" y="3830397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1884094" y="3830397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3344883" y="3830397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4867275" y="3831744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750897" y="3428209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4573608" y="3693562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3112819" y="3693562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1817419" y="3567599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750898" y="3693562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51"/>
          <p:cNvCxnSpPr/>
          <p:nvPr/>
        </p:nvCxnSpPr>
        <p:spPr>
          <a:xfrm>
            <a:off x="3727092" y="3436387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>
            <a:off x="3344882" y="3550687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4763604" y="3550687"/>
            <a:ext cx="1228725" cy="0"/>
          </a:xfrm>
          <a:prstGeom prst="line">
            <a:avLst/>
          </a:prstGeom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Virage 54"/>
          <p:cNvSpPr/>
          <p:nvPr/>
        </p:nvSpPr>
        <p:spPr>
          <a:xfrm flipV="1">
            <a:off x="3127984" y="4546845"/>
            <a:ext cx="1213559" cy="752532"/>
          </a:xfrm>
          <a:prstGeom prst="ben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 rotWithShape="1">
          <a:blip r:embed="rId7"/>
          <a:srcRect t="68"/>
          <a:stretch/>
        </p:blipFill>
        <p:spPr>
          <a:xfrm>
            <a:off x="5298548" y="4648200"/>
            <a:ext cx="4504792" cy="1708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29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69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2842547" y="485617"/>
            <a:ext cx="6506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RNA-</a:t>
            </a:r>
            <a:r>
              <a:rPr lang="en-US" sz="3200" dirty="0" err="1" smtClean="0"/>
              <a:t>seq</a:t>
            </a:r>
            <a:r>
              <a:rPr lang="en-US" sz="3200" dirty="0"/>
              <a:t> </a:t>
            </a:r>
            <a:r>
              <a:rPr lang="en-US" sz="3200" dirty="0" smtClean="0"/>
              <a:t>et analyses </a:t>
            </a:r>
            <a:r>
              <a:rPr lang="en-US" sz="3200" dirty="0" err="1" smtClean="0"/>
              <a:t>bioinformatiques</a:t>
            </a:r>
            <a:endParaRPr lang="en-US" sz="3200" dirty="0"/>
          </a:p>
        </p:txBody>
      </p:sp>
      <p:graphicFrame>
        <p:nvGraphicFramePr>
          <p:cNvPr id="13" name="Diagramme 12"/>
          <p:cNvGraphicFramePr/>
          <p:nvPr>
            <p:extLst/>
          </p:nvPr>
        </p:nvGraphicFramePr>
        <p:xfrm>
          <a:off x="2328180" y="1544520"/>
          <a:ext cx="7535640" cy="817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Connecteur droit 2"/>
          <p:cNvCxnSpPr/>
          <p:nvPr/>
        </p:nvCxnSpPr>
        <p:spPr>
          <a:xfrm flipH="1">
            <a:off x="2985244" y="2437042"/>
            <a:ext cx="2052000" cy="5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7143750" y="2438400"/>
            <a:ext cx="2052000" cy="5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5093866" y="2439975"/>
            <a:ext cx="2004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Ex : </a:t>
            </a:r>
            <a:r>
              <a:rPr lang="en-US" sz="2400" b="1" dirty="0" err="1" smtClean="0"/>
              <a:t>BEDtools</a:t>
            </a:r>
            <a:r>
              <a:rPr lang="en-US" sz="2400" b="1" dirty="0" smtClean="0"/>
              <a:t>*</a:t>
            </a:r>
            <a:endParaRPr lang="en-US" sz="2400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0" y="6591299"/>
            <a:ext cx="22685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*Quinlan </a:t>
            </a:r>
            <a:r>
              <a:rPr lang="en-US" sz="1100" i="1" dirty="0" smtClean="0"/>
              <a:t>et al., Bioinformatics</a:t>
            </a:r>
            <a:r>
              <a:rPr lang="en-US" sz="1100" dirty="0" smtClean="0"/>
              <a:t>, 2010</a:t>
            </a:r>
            <a:endParaRPr lang="en-US" sz="1100" dirty="0"/>
          </a:p>
        </p:txBody>
      </p:sp>
      <p:grpSp>
        <p:nvGrpSpPr>
          <p:cNvPr id="31" name="Groupe 30"/>
          <p:cNvGrpSpPr>
            <a:grpSpLocks noChangeAspect="1"/>
          </p:cNvGrpSpPr>
          <p:nvPr/>
        </p:nvGrpSpPr>
        <p:grpSpPr>
          <a:xfrm>
            <a:off x="3115792" y="2838212"/>
            <a:ext cx="5584528" cy="4059647"/>
            <a:chOff x="4365" y="0"/>
            <a:chExt cx="9645588" cy="7011814"/>
          </a:xfrm>
        </p:grpSpPr>
        <p:grpSp>
          <p:nvGrpSpPr>
            <p:cNvPr id="32" name="Groupe 31"/>
            <p:cNvGrpSpPr/>
            <p:nvPr/>
          </p:nvGrpSpPr>
          <p:grpSpPr>
            <a:xfrm>
              <a:off x="943240" y="367633"/>
              <a:ext cx="7710760" cy="363264"/>
              <a:chOff x="1447800" y="819220"/>
              <a:chExt cx="7710760" cy="363264"/>
            </a:xfrm>
          </p:grpSpPr>
          <p:sp>
            <p:nvSpPr>
              <p:cNvPr id="110" name="Organigramme : Joindre 109"/>
              <p:cNvSpPr>
                <a:spLocks noChangeAspect="1"/>
              </p:cNvSpPr>
              <p:nvPr/>
            </p:nvSpPr>
            <p:spPr>
              <a:xfrm rot="16200000">
                <a:off x="5123180" y="822484"/>
                <a:ext cx="360000" cy="360000"/>
              </a:xfrm>
              <a:prstGeom prst="flowChartCollat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1" name="Groupe 110"/>
              <p:cNvGrpSpPr/>
              <p:nvPr/>
            </p:nvGrpSpPr>
            <p:grpSpPr>
              <a:xfrm>
                <a:off x="1447800" y="820852"/>
                <a:ext cx="3675380" cy="361632"/>
                <a:chOff x="1447800" y="820852"/>
                <a:chExt cx="3675380" cy="361632"/>
              </a:xfrm>
            </p:grpSpPr>
            <p:sp>
              <p:nvSpPr>
                <p:cNvPr id="123" name="Rectangle à coins arrondis 122"/>
                <p:cNvSpPr/>
                <p:nvPr/>
              </p:nvSpPr>
              <p:spPr>
                <a:xfrm>
                  <a:off x="1447800" y="822484"/>
                  <a:ext cx="367538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4343400" y="821668"/>
                  <a:ext cx="779780" cy="36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25" name="Rectangle 124"/>
                <p:cNvSpPr>
                  <a:spLocks/>
                </p:cNvSpPr>
                <p:nvPr/>
              </p:nvSpPr>
              <p:spPr>
                <a:xfrm>
                  <a:off x="1869440" y="821668"/>
                  <a:ext cx="18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26" name="Rectangle 125"/>
                <p:cNvSpPr>
                  <a:spLocks/>
                </p:cNvSpPr>
                <p:nvPr/>
              </p:nvSpPr>
              <p:spPr>
                <a:xfrm>
                  <a:off x="2369060" y="821668"/>
                  <a:ext cx="180000" cy="36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27" name="Rectangle 126"/>
                <p:cNvSpPr>
                  <a:spLocks/>
                </p:cNvSpPr>
                <p:nvPr/>
              </p:nvSpPr>
              <p:spPr>
                <a:xfrm>
                  <a:off x="2659510" y="821668"/>
                  <a:ext cx="156250" cy="3600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28" name="Rectangle 127"/>
                <p:cNvSpPr>
                  <a:spLocks/>
                </p:cNvSpPr>
                <p:nvPr/>
              </p:nvSpPr>
              <p:spPr>
                <a:xfrm>
                  <a:off x="3441700" y="820852"/>
                  <a:ext cx="422725" cy="3600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29" name="Rectangle 128"/>
                <p:cNvSpPr>
                  <a:spLocks/>
                </p:cNvSpPr>
                <p:nvPr/>
              </p:nvSpPr>
              <p:spPr>
                <a:xfrm>
                  <a:off x="4427237" y="820852"/>
                  <a:ext cx="156250" cy="36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30" name="Rectangle 129"/>
                <p:cNvSpPr>
                  <a:spLocks/>
                </p:cNvSpPr>
                <p:nvPr/>
              </p:nvSpPr>
              <p:spPr>
                <a:xfrm>
                  <a:off x="4805568" y="820852"/>
                  <a:ext cx="156250" cy="36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cxnSp>
              <p:nvCxnSpPr>
                <p:cNvPr id="131" name="Connecteur droit 130"/>
                <p:cNvCxnSpPr/>
                <p:nvPr/>
              </p:nvCxnSpPr>
              <p:spPr>
                <a:xfrm>
                  <a:off x="1606550" y="820852"/>
                  <a:ext cx="351663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Connecteur droit 131"/>
                <p:cNvCxnSpPr/>
                <p:nvPr/>
              </p:nvCxnSpPr>
              <p:spPr>
                <a:xfrm>
                  <a:off x="1714500" y="1181668"/>
                  <a:ext cx="340868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e 111"/>
              <p:cNvGrpSpPr/>
              <p:nvPr/>
            </p:nvGrpSpPr>
            <p:grpSpPr>
              <a:xfrm rot="10800000">
                <a:off x="5483180" y="819220"/>
                <a:ext cx="3675380" cy="361632"/>
                <a:chOff x="1447800" y="820852"/>
                <a:chExt cx="3675380" cy="361632"/>
              </a:xfrm>
            </p:grpSpPr>
            <p:sp>
              <p:nvSpPr>
                <p:cNvPr id="113" name="Rectangle à coins arrondis 112"/>
                <p:cNvSpPr/>
                <p:nvPr/>
              </p:nvSpPr>
              <p:spPr>
                <a:xfrm>
                  <a:off x="1447800" y="822484"/>
                  <a:ext cx="367538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4343400" y="821668"/>
                  <a:ext cx="779780" cy="360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15" name="Rectangle 114"/>
                <p:cNvSpPr>
                  <a:spLocks/>
                </p:cNvSpPr>
                <p:nvPr/>
              </p:nvSpPr>
              <p:spPr>
                <a:xfrm>
                  <a:off x="1869440" y="821668"/>
                  <a:ext cx="18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16" name="Rectangle 115"/>
                <p:cNvSpPr>
                  <a:spLocks/>
                </p:cNvSpPr>
                <p:nvPr/>
              </p:nvSpPr>
              <p:spPr>
                <a:xfrm>
                  <a:off x="2369060" y="821668"/>
                  <a:ext cx="180000" cy="36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17" name="Rectangle 116"/>
                <p:cNvSpPr>
                  <a:spLocks/>
                </p:cNvSpPr>
                <p:nvPr/>
              </p:nvSpPr>
              <p:spPr>
                <a:xfrm>
                  <a:off x="2659510" y="821668"/>
                  <a:ext cx="156250" cy="3600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18" name="Rectangle 117"/>
                <p:cNvSpPr>
                  <a:spLocks/>
                </p:cNvSpPr>
                <p:nvPr/>
              </p:nvSpPr>
              <p:spPr>
                <a:xfrm>
                  <a:off x="3441700" y="820852"/>
                  <a:ext cx="422725" cy="360000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19" name="Rectangle 118"/>
                <p:cNvSpPr>
                  <a:spLocks/>
                </p:cNvSpPr>
                <p:nvPr/>
              </p:nvSpPr>
              <p:spPr>
                <a:xfrm>
                  <a:off x="4427237" y="820852"/>
                  <a:ext cx="156250" cy="36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20" name="Rectangle 119"/>
                <p:cNvSpPr>
                  <a:spLocks/>
                </p:cNvSpPr>
                <p:nvPr/>
              </p:nvSpPr>
              <p:spPr>
                <a:xfrm>
                  <a:off x="4805568" y="820852"/>
                  <a:ext cx="156250" cy="3600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000"/>
                </a:p>
              </p:txBody>
            </p:sp>
            <p:cxnSp>
              <p:nvCxnSpPr>
                <p:cNvPr id="121" name="Connecteur droit 120"/>
                <p:cNvCxnSpPr/>
                <p:nvPr/>
              </p:nvCxnSpPr>
              <p:spPr>
                <a:xfrm>
                  <a:off x="1606550" y="820852"/>
                  <a:ext cx="351663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Connecteur droit 121"/>
                <p:cNvCxnSpPr/>
                <p:nvPr/>
              </p:nvCxnSpPr>
              <p:spPr>
                <a:xfrm>
                  <a:off x="1714500" y="1181668"/>
                  <a:ext cx="340868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3" name="Connecteur droit 32"/>
            <p:cNvCxnSpPr/>
            <p:nvPr/>
          </p:nvCxnSpPr>
          <p:spPr>
            <a:xfrm>
              <a:off x="2209413" y="727633"/>
              <a:ext cx="0" cy="54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2311200" y="727633"/>
              <a:ext cx="0" cy="54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/>
            <p:cNvCxnSpPr/>
            <p:nvPr/>
          </p:nvCxnSpPr>
          <p:spPr>
            <a:xfrm>
              <a:off x="2311200" y="1267633"/>
              <a:ext cx="6184050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/>
          </p:nvCxnSpPr>
          <p:spPr>
            <a:xfrm flipH="1">
              <a:off x="347156" y="1267633"/>
              <a:ext cx="1862256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3412680" y="2082047"/>
              <a:ext cx="2600366" cy="4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Gène : </a:t>
              </a:r>
              <a:r>
                <a:rPr lang="fr-FR" sz="1000" b="1" i="1" dirty="0"/>
                <a:t>EXEMPLE</a:t>
              </a:r>
              <a:r>
                <a:rPr lang="fr-FR" sz="1000" dirty="0"/>
                <a:t>, </a:t>
              </a:r>
              <a:r>
                <a:rPr lang="fr-FR" sz="1000" b="1" dirty="0">
                  <a:solidFill>
                    <a:srgbClr val="FFC000"/>
                  </a:solidFill>
                </a:rPr>
                <a:t>3</a:t>
              </a:r>
              <a:r>
                <a:rPr lang="fr-FR" sz="1000" dirty="0"/>
                <a:t> exons</a:t>
              </a:r>
              <a:endParaRPr lang="fr-FR" sz="1000" b="1" i="1" dirty="0"/>
            </a:p>
          </p:txBody>
        </p:sp>
        <p:grpSp>
          <p:nvGrpSpPr>
            <p:cNvPr id="43" name="Groupe 42"/>
            <p:cNvGrpSpPr/>
            <p:nvPr/>
          </p:nvGrpSpPr>
          <p:grpSpPr>
            <a:xfrm>
              <a:off x="278820" y="2465527"/>
              <a:ext cx="8281469" cy="1145197"/>
              <a:chOff x="280800" y="3483169"/>
              <a:chExt cx="8281469" cy="1145197"/>
            </a:xfrm>
          </p:grpSpPr>
          <p:cxnSp>
            <p:nvCxnSpPr>
              <p:cNvPr id="94" name="Connecteur droit 93"/>
              <p:cNvCxnSpPr/>
              <p:nvPr/>
            </p:nvCxnSpPr>
            <p:spPr>
              <a:xfrm flipV="1">
                <a:off x="282269" y="3947956"/>
                <a:ext cx="828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Rectangle 94"/>
              <p:cNvSpPr/>
              <p:nvPr/>
            </p:nvSpPr>
            <p:spPr>
              <a:xfrm>
                <a:off x="282269" y="3857956"/>
                <a:ext cx="360000" cy="18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000"/>
              </a:p>
            </p:txBody>
          </p:sp>
          <p:sp>
            <p:nvSpPr>
              <p:cNvPr id="96" name="Virage 95"/>
              <p:cNvSpPr>
                <a:spLocks/>
              </p:cNvSpPr>
              <p:nvPr/>
            </p:nvSpPr>
            <p:spPr>
              <a:xfrm>
                <a:off x="644060" y="3483169"/>
                <a:ext cx="191990" cy="287971"/>
              </a:xfrm>
              <a:prstGeom prst="bentArrow">
                <a:avLst>
                  <a:gd name="adj1" fmla="val 19502"/>
                  <a:gd name="adj2" fmla="val 25000"/>
                  <a:gd name="adj3" fmla="val 25000"/>
                  <a:gd name="adj4" fmla="val 43750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42269" y="3767956"/>
                <a:ext cx="1080000" cy="360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dirty="0"/>
                  <a:t>Exon 1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454434" y="3767956"/>
                <a:ext cx="1687528" cy="360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dirty="0"/>
                  <a:t>Exon 2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301763" y="3773850"/>
                <a:ext cx="893112" cy="360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1808" tIns="71808" rIns="71808" bIns="718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dirty="0"/>
                  <a:t>Exon 3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198362" y="3857956"/>
                <a:ext cx="360000" cy="18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000"/>
              </a:p>
            </p:txBody>
          </p:sp>
          <p:grpSp>
            <p:nvGrpSpPr>
              <p:cNvPr id="101" name="Groupe 100"/>
              <p:cNvGrpSpPr/>
              <p:nvPr/>
            </p:nvGrpSpPr>
            <p:grpSpPr>
              <a:xfrm>
                <a:off x="8106052" y="3487511"/>
                <a:ext cx="143992" cy="287971"/>
                <a:chOff x="2626519" y="4905375"/>
                <a:chExt cx="108000" cy="216000"/>
              </a:xfrm>
            </p:grpSpPr>
            <p:sp>
              <p:nvSpPr>
                <p:cNvPr id="108" name="Organigramme : Connecteur 107"/>
                <p:cNvSpPr>
                  <a:spLocks noChangeAspect="1"/>
                </p:cNvSpPr>
                <p:nvPr/>
              </p:nvSpPr>
              <p:spPr>
                <a:xfrm>
                  <a:off x="2626519" y="4905375"/>
                  <a:ext cx="108000" cy="108000"/>
                </a:xfrm>
                <a:prstGeom prst="flowChartConnector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393" tIns="91197" rIns="182393" bIns="9119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2400"/>
                </a:p>
              </p:txBody>
            </p:sp>
            <p:cxnSp>
              <p:nvCxnSpPr>
                <p:cNvPr id="109" name="Connecteur droit 108"/>
                <p:cNvCxnSpPr>
                  <a:stCxn id="108" idx="4"/>
                </p:cNvCxnSpPr>
                <p:nvPr/>
              </p:nvCxnSpPr>
              <p:spPr>
                <a:xfrm>
                  <a:off x="2680519" y="5013375"/>
                  <a:ext cx="0" cy="1080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2" name="Connecteur droit avec flèche 101"/>
              <p:cNvCxnSpPr/>
              <p:nvPr/>
            </p:nvCxnSpPr>
            <p:spPr>
              <a:xfrm>
                <a:off x="280800" y="4260276"/>
                <a:ext cx="144146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ZoneTexte 102"/>
              <p:cNvSpPr txBox="1"/>
              <p:nvPr/>
            </p:nvSpPr>
            <p:spPr>
              <a:xfrm>
                <a:off x="736012" y="4263576"/>
                <a:ext cx="546416" cy="364790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fr-FR" sz="900" b="1" dirty="0">
                    <a:solidFill>
                      <a:srgbClr val="0070C0"/>
                    </a:solidFill>
                  </a:rPr>
                  <a:t>75 nt</a:t>
                </a:r>
              </a:p>
            </p:txBody>
          </p:sp>
          <p:cxnSp>
            <p:nvCxnSpPr>
              <p:cNvPr id="104" name="Connecteur droit avec flèche 103"/>
              <p:cNvCxnSpPr/>
              <p:nvPr/>
            </p:nvCxnSpPr>
            <p:spPr>
              <a:xfrm>
                <a:off x="3451275" y="4263578"/>
                <a:ext cx="1692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ZoneTexte 104"/>
              <p:cNvSpPr txBox="1"/>
              <p:nvPr/>
            </p:nvSpPr>
            <p:spPr>
              <a:xfrm>
                <a:off x="4021831" y="4263576"/>
                <a:ext cx="646090" cy="364790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fr-FR" sz="900" b="1" dirty="0">
                    <a:solidFill>
                      <a:srgbClr val="0070C0"/>
                    </a:solidFill>
                  </a:rPr>
                  <a:t>150 nt</a:t>
                </a:r>
              </a:p>
            </p:txBody>
          </p:sp>
          <p:cxnSp>
            <p:nvCxnSpPr>
              <p:cNvPr id="106" name="Connecteur droit avec flèche 105"/>
              <p:cNvCxnSpPr/>
              <p:nvPr/>
            </p:nvCxnSpPr>
            <p:spPr>
              <a:xfrm flipV="1">
                <a:off x="7301763" y="4260276"/>
                <a:ext cx="125543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ZoneTexte 106"/>
              <p:cNvSpPr txBox="1"/>
              <p:nvPr/>
            </p:nvSpPr>
            <p:spPr>
              <a:xfrm>
                <a:off x="7716760" y="4260277"/>
                <a:ext cx="546416" cy="364789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fr-FR" sz="900" b="1" dirty="0">
                    <a:solidFill>
                      <a:srgbClr val="0070C0"/>
                    </a:solidFill>
                  </a:rPr>
                  <a:t>50 nt</a:t>
                </a:r>
              </a:p>
            </p:txBody>
          </p:sp>
        </p:grpSp>
        <p:cxnSp>
          <p:nvCxnSpPr>
            <p:cNvPr id="57" name="Connecteur droit avec flèche 56"/>
            <p:cNvCxnSpPr/>
            <p:nvPr/>
          </p:nvCxnSpPr>
          <p:spPr>
            <a:xfrm flipV="1">
              <a:off x="137258" y="3641443"/>
              <a:ext cx="8640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/>
            <p:cNvCxnSpPr/>
            <p:nvPr/>
          </p:nvCxnSpPr>
          <p:spPr>
            <a:xfrm>
              <a:off x="278820" y="3551443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>
              <a:off x="646020" y="3551443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ZoneTexte 59"/>
            <p:cNvSpPr txBox="1"/>
            <p:nvPr/>
          </p:nvSpPr>
          <p:spPr>
            <a:xfrm>
              <a:off x="4365" y="4099026"/>
              <a:ext cx="795171" cy="438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rgbClr val="00B050"/>
                  </a:solidFill>
                </a:rPr>
                <a:t>1000</a:t>
              </a:r>
            </a:p>
          </p:txBody>
        </p:sp>
        <p:cxnSp>
          <p:nvCxnSpPr>
            <p:cNvPr id="61" name="Connecteur droit 60"/>
            <p:cNvCxnSpPr>
              <a:stCxn id="60" idx="0"/>
            </p:cNvCxnSpPr>
            <p:nvPr/>
          </p:nvCxnSpPr>
          <p:spPr>
            <a:xfrm flipH="1" flipV="1">
              <a:off x="278824" y="3731444"/>
              <a:ext cx="123127" cy="3675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57108" y="4099026"/>
              <a:ext cx="795171" cy="438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rgbClr val="FF0000"/>
                  </a:solidFill>
                </a:rPr>
                <a:t>1030</a:t>
              </a:r>
            </a:p>
          </p:txBody>
        </p:sp>
        <p:cxnSp>
          <p:nvCxnSpPr>
            <p:cNvPr id="63" name="Connecteur droit 62"/>
            <p:cNvCxnSpPr>
              <a:stCxn id="62" idx="0"/>
            </p:cNvCxnSpPr>
            <p:nvPr/>
          </p:nvCxnSpPr>
          <p:spPr>
            <a:xfrm flipH="1" flipV="1">
              <a:off x="640292" y="3731444"/>
              <a:ext cx="414402" cy="36758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63"/>
            <p:cNvCxnSpPr/>
            <p:nvPr/>
          </p:nvCxnSpPr>
          <p:spPr>
            <a:xfrm>
              <a:off x="8242020" y="3551443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>
              <a:off x="8555220" y="3551443"/>
              <a:ext cx="0" cy="18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ZoneTexte 65"/>
            <p:cNvSpPr txBox="1"/>
            <p:nvPr/>
          </p:nvSpPr>
          <p:spPr>
            <a:xfrm>
              <a:off x="7692975" y="4106679"/>
              <a:ext cx="795171" cy="438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rgbClr val="FF0000"/>
                  </a:solidFill>
                </a:rPr>
                <a:t>1600</a:t>
              </a:r>
            </a:p>
          </p:txBody>
        </p:sp>
        <p:cxnSp>
          <p:nvCxnSpPr>
            <p:cNvPr id="67" name="Connecteur droit 66"/>
            <p:cNvCxnSpPr>
              <a:stCxn id="66" idx="0"/>
            </p:cNvCxnSpPr>
            <p:nvPr/>
          </p:nvCxnSpPr>
          <p:spPr>
            <a:xfrm flipV="1">
              <a:off x="8090561" y="3731445"/>
              <a:ext cx="151460" cy="37523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/>
            <p:cNvSpPr txBox="1"/>
            <p:nvPr/>
          </p:nvSpPr>
          <p:spPr>
            <a:xfrm>
              <a:off x="8345720" y="4102480"/>
              <a:ext cx="795171" cy="438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rgbClr val="00B050"/>
                  </a:solidFill>
                </a:rPr>
                <a:t>1625</a:t>
              </a:r>
            </a:p>
          </p:txBody>
        </p:sp>
        <p:cxnSp>
          <p:nvCxnSpPr>
            <p:cNvPr id="69" name="Connecteur droit 68"/>
            <p:cNvCxnSpPr>
              <a:stCxn id="68" idx="0"/>
            </p:cNvCxnSpPr>
            <p:nvPr/>
          </p:nvCxnSpPr>
          <p:spPr>
            <a:xfrm flipH="1" flipV="1">
              <a:off x="8555224" y="3731445"/>
              <a:ext cx="188082" cy="3710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ZoneTexte 69"/>
            <p:cNvSpPr txBox="1"/>
            <p:nvPr/>
          </p:nvSpPr>
          <p:spPr>
            <a:xfrm>
              <a:off x="3940996" y="0"/>
              <a:ext cx="1761451" cy="4385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Chromosome 1</a:t>
              </a:r>
              <a:endParaRPr lang="fr-FR" sz="1000" b="1" i="1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2914280" y="3641771"/>
              <a:ext cx="3023979" cy="425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Position génomique, brin sens</a:t>
              </a:r>
              <a:endParaRPr lang="fr-FR" sz="1000" b="1" i="1" dirty="0"/>
            </a:p>
          </p:txBody>
        </p:sp>
        <p:sp>
          <p:nvSpPr>
            <p:cNvPr id="72" name="ZoneTexte 71"/>
            <p:cNvSpPr txBox="1"/>
            <p:nvPr/>
          </p:nvSpPr>
          <p:spPr>
            <a:xfrm>
              <a:off x="281827" y="4726033"/>
              <a:ext cx="2932612" cy="451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b="1" u="sng" dirty="0"/>
                <a:t>Fichier BED (12 colonnes):</a:t>
              </a:r>
              <a:endParaRPr lang="fr-FR" sz="1100" b="1" i="1" u="sng" dirty="0"/>
            </a:p>
          </p:txBody>
        </p:sp>
        <p:grpSp>
          <p:nvGrpSpPr>
            <p:cNvPr id="73" name="Groupe 72"/>
            <p:cNvGrpSpPr/>
            <p:nvPr/>
          </p:nvGrpSpPr>
          <p:grpSpPr>
            <a:xfrm>
              <a:off x="258772" y="5181738"/>
              <a:ext cx="8656419" cy="404942"/>
              <a:chOff x="260752" y="5386584"/>
              <a:chExt cx="8656419" cy="404942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277171" y="5386584"/>
                <a:ext cx="8640000" cy="33442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000" dirty="0"/>
              </a:p>
            </p:txBody>
          </p:sp>
          <p:sp>
            <p:nvSpPr>
              <p:cNvPr id="93" name="ZoneTexte 92"/>
              <p:cNvSpPr txBox="1"/>
              <p:nvPr/>
            </p:nvSpPr>
            <p:spPr>
              <a:xfrm>
                <a:off x="260752" y="5392833"/>
                <a:ext cx="8640000" cy="398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chr1 </a:t>
                </a:r>
                <a:r>
                  <a:rPr lang="fr-FR" sz="900" b="1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1000 1625 </a:t>
                </a:r>
                <a:r>
                  <a:rPr lang="fr-FR" sz="9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Exemple </a:t>
                </a:r>
                <a:r>
                  <a:rPr lang="fr-FR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 + </a:t>
                </a:r>
                <a:r>
                  <a:rPr lang="fr-FR" sz="9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1030</a:t>
                </a:r>
                <a:r>
                  <a:rPr lang="fr-FR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fr-FR" sz="900" b="1" dirty="0">
                    <a:solidFill>
                      <a:srgbClr val="FF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1600</a:t>
                </a:r>
                <a:r>
                  <a:rPr lang="fr-FR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0,0,255 </a:t>
                </a:r>
                <a:r>
                  <a:rPr lang="fr-FR" sz="900" b="1" dirty="0">
                    <a:solidFill>
                      <a:srgbClr val="FFC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3</a:t>
                </a:r>
                <a:r>
                  <a:rPr lang="fr-FR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fr-FR" sz="900" b="1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75,150,50, </a:t>
                </a:r>
                <a:r>
                  <a:rPr lang="fr-FR" sz="9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0,225,575,</a:t>
                </a:r>
              </a:p>
            </p:txBody>
          </p:sp>
        </p:grpSp>
        <p:sp>
          <p:nvSpPr>
            <p:cNvPr id="74" name="ZoneTexte 73"/>
            <p:cNvSpPr txBox="1"/>
            <p:nvPr/>
          </p:nvSpPr>
          <p:spPr>
            <a:xfrm>
              <a:off x="1928378" y="2908543"/>
              <a:ext cx="1431973" cy="37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Intron 1, 150 nt</a:t>
              </a:r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5606213" y="2934858"/>
              <a:ext cx="1431973" cy="37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/>
                <a:t>Intron 2, 200 nt</a:t>
              </a:r>
            </a:p>
          </p:txBody>
        </p:sp>
        <p:sp>
          <p:nvSpPr>
            <p:cNvPr id="76" name="Accolade fermante 75"/>
            <p:cNvSpPr/>
            <p:nvPr/>
          </p:nvSpPr>
          <p:spPr>
            <a:xfrm rot="5400000">
              <a:off x="3210530" y="5534505"/>
              <a:ext cx="161339" cy="316190"/>
            </a:xfrm>
            <a:prstGeom prst="rightBrace">
              <a:avLst>
                <a:gd name="adj1" fmla="val 3466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/>
            </a:p>
          </p:txBody>
        </p:sp>
        <p:sp>
          <p:nvSpPr>
            <p:cNvPr id="77" name="ZoneTexte 76"/>
            <p:cNvSpPr txBox="1"/>
            <p:nvPr/>
          </p:nvSpPr>
          <p:spPr>
            <a:xfrm>
              <a:off x="2194618" y="5790481"/>
              <a:ext cx="2256250" cy="956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/>
                <a:t>Score entre 0 et 1000</a:t>
              </a:r>
            </a:p>
            <a:p>
              <a:pPr algn="ctr"/>
              <a:r>
                <a:rPr lang="fr-FR" sz="1000" dirty="0"/>
                <a:t>Valeur définie par l’utilisateur</a:t>
              </a:r>
            </a:p>
          </p:txBody>
        </p:sp>
        <p:sp>
          <p:nvSpPr>
            <p:cNvPr id="78" name="Accolade fermante 77"/>
            <p:cNvSpPr/>
            <p:nvPr/>
          </p:nvSpPr>
          <p:spPr>
            <a:xfrm rot="5400000">
              <a:off x="5308500" y="5219527"/>
              <a:ext cx="161339" cy="946150"/>
            </a:xfrm>
            <a:prstGeom prst="rightBrace">
              <a:avLst>
                <a:gd name="adj1" fmla="val 3466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/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4450866" y="5789155"/>
              <a:ext cx="1941416" cy="691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Code couleur RGB</a:t>
              </a:r>
            </a:p>
            <a:p>
              <a:r>
                <a:rPr lang="fr-FR" sz="1000" dirty="0"/>
                <a:t>0,0,255 = bleu</a:t>
              </a:r>
            </a:p>
          </p:txBody>
        </p:sp>
        <p:sp>
          <p:nvSpPr>
            <p:cNvPr id="80" name="Accolade fermante 79"/>
            <p:cNvSpPr/>
            <p:nvPr/>
          </p:nvSpPr>
          <p:spPr>
            <a:xfrm rot="5400000">
              <a:off x="8029104" y="5025119"/>
              <a:ext cx="161339" cy="1334968"/>
            </a:xfrm>
            <a:prstGeom prst="rightBrace">
              <a:avLst>
                <a:gd name="adj1" fmla="val 34669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/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6991442" y="5789155"/>
              <a:ext cx="2658511" cy="1222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/>
                <a:t>Position relative</a:t>
              </a:r>
            </a:p>
            <a:p>
              <a:r>
                <a:rPr lang="fr-FR" sz="1000" dirty="0"/>
                <a:t>Exon 1 : 0</a:t>
              </a:r>
            </a:p>
            <a:p>
              <a:r>
                <a:rPr lang="fr-FR" sz="1000" dirty="0"/>
                <a:t>Exon 2 : </a:t>
              </a:r>
              <a:r>
                <a:rPr lang="fr-FR" sz="1000" b="1" dirty="0">
                  <a:solidFill>
                    <a:srgbClr val="0070C0"/>
                  </a:solidFill>
                </a:rPr>
                <a:t>75</a:t>
              </a:r>
              <a:r>
                <a:rPr lang="fr-FR" sz="1000" dirty="0"/>
                <a:t>+150</a:t>
              </a:r>
            </a:p>
            <a:p>
              <a:r>
                <a:rPr lang="fr-FR" sz="1000" dirty="0"/>
                <a:t>Exon 3 : </a:t>
              </a:r>
              <a:r>
                <a:rPr lang="fr-FR" sz="1000" b="1" dirty="0">
                  <a:solidFill>
                    <a:srgbClr val="0070C0"/>
                  </a:solidFill>
                </a:rPr>
                <a:t>75</a:t>
              </a:r>
              <a:r>
                <a:rPr lang="fr-FR" sz="1000" dirty="0"/>
                <a:t>+150+</a:t>
              </a:r>
              <a:r>
                <a:rPr lang="fr-FR" sz="1000" b="1" dirty="0">
                  <a:solidFill>
                    <a:srgbClr val="0070C0"/>
                  </a:solidFill>
                </a:rPr>
                <a:t>150</a:t>
              </a:r>
              <a:r>
                <a:rPr lang="fr-FR" sz="1000" dirty="0"/>
                <a:t>+200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22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5" name="Forme libre 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6" name="Forme libre 5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1824253" y="485617"/>
            <a:ext cx="85435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Un score par motif</a:t>
            </a:r>
          </a:p>
          <a:p>
            <a:pPr algn="ctr"/>
            <a:r>
              <a:rPr lang="en-US" sz="3200" dirty="0" smtClean="0"/>
              <a:t>Ex: Splice Site Finder (SSF)</a:t>
            </a:r>
            <a:r>
              <a:rPr lang="en-US" sz="3200" baseline="30000" dirty="0" smtClean="0"/>
              <a:t>1</a:t>
            </a:r>
            <a:r>
              <a:rPr lang="en-US" sz="3200" dirty="0" smtClean="0"/>
              <a:t> et </a:t>
            </a:r>
            <a:r>
              <a:rPr lang="en-US" sz="3200" dirty="0" err="1" smtClean="0"/>
              <a:t>MaxEntScan</a:t>
            </a:r>
            <a:r>
              <a:rPr lang="en-US" sz="3200" dirty="0" smtClean="0"/>
              <a:t> (MES)</a:t>
            </a:r>
            <a:r>
              <a:rPr lang="en-US" sz="3200" baseline="30000" dirty="0" smtClean="0"/>
              <a:t>2</a:t>
            </a:r>
            <a:endParaRPr lang="en-US" sz="3200" baseline="30000" dirty="0"/>
          </a:p>
        </p:txBody>
      </p:sp>
      <p:sp>
        <p:nvSpPr>
          <p:cNvPr id="21" name="ZoneTexte 20"/>
          <p:cNvSpPr txBox="1"/>
          <p:nvPr/>
        </p:nvSpPr>
        <p:spPr>
          <a:xfrm>
            <a:off x="2063029" y="4731426"/>
            <a:ext cx="273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00B050"/>
                </a:solidFill>
              </a:rPr>
              <a:t>Somme des % </a:t>
            </a:r>
            <a:r>
              <a:rPr lang="fr-FR" sz="1800" b="1" dirty="0" smtClean="0">
                <a:solidFill>
                  <a:srgbClr val="00B050"/>
                </a:solidFill>
              </a:rPr>
              <a:t>minimaux</a:t>
            </a:r>
            <a:endParaRPr lang="fr-FR" sz="1800" b="1" dirty="0">
              <a:solidFill>
                <a:srgbClr val="00B050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2057135" y="5104207"/>
            <a:ext cx="274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>
                <a:solidFill>
                  <a:srgbClr val="FF0000"/>
                </a:solidFill>
              </a:rPr>
              <a:t>Somme des % </a:t>
            </a:r>
            <a:r>
              <a:rPr lang="fr-FR" sz="1800" b="1" dirty="0" smtClean="0">
                <a:solidFill>
                  <a:srgbClr val="FF0000"/>
                </a:solidFill>
              </a:rPr>
              <a:t>maximaux</a:t>
            </a:r>
            <a:endParaRPr lang="fr-FR" sz="1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1485784" y="5473539"/>
                <a:ext cx="3890460" cy="991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𝑺𝒄𝒐𝒓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/>
                            </a:rPr>
                            <m:t>𝒆</m:t>
                          </m:r>
                        </m:e>
                        <m:sub>
                          <m:r>
                            <a:rPr lang="fr-FR" b="1" i="1">
                              <a:latin typeface="Cambria Math"/>
                            </a:rPr>
                            <m:t>𝑺𝑺𝑭</m:t>
                          </m:r>
                        </m:sub>
                      </m:sSub>
                      <m:r>
                        <a:rPr lang="fr-FR" b="1" i="1">
                          <a:latin typeface="Cambria Math"/>
                        </a:rPr>
                        <m:t>=</m:t>
                      </m:r>
                      <m:r>
                        <a:rPr lang="fr-FR" b="1" i="1">
                          <a:latin typeface="Cambria Math"/>
                        </a:rPr>
                        <m:t>𝟏𝟎𝟎</m:t>
                      </m:r>
                      <m:r>
                        <a:rPr lang="fr-FR" b="1" i="1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𝒕</m:t>
                              </m:r>
                              <m:r>
                                <a:rPr lang="fr-FR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𝒎𝒊𝒏𝒕</m:t>
                              </m:r>
                            </m:num>
                            <m:den>
                              <m:r>
                                <a:rPr lang="fr-FR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𝒎𝒂𝒙𝒕</m:t>
                              </m:r>
                              <m:r>
                                <a:rPr lang="fr-FR" b="1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𝒎𝒊𝒏𝒕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fr-FR" b="1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latin typeface="Cambria Math"/>
                        </a:rPr>
                        <m:t>𝑺𝒄𝒐𝒓</m:t>
                      </m:r>
                      <m:sSub>
                        <m:sSubPr>
                          <m:ctrlPr>
                            <a:rPr 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latin typeface="Cambria Math"/>
                            </a:rPr>
                            <m:t>𝒆</m:t>
                          </m:r>
                        </m:e>
                        <m:sub>
                          <m:r>
                            <a:rPr lang="fr-FR" b="1" i="1">
                              <a:latin typeface="Cambria Math"/>
                            </a:rPr>
                            <m:t>𝑺𝑺𝑭</m:t>
                          </m:r>
                        </m:sub>
                      </m:sSub>
                      <m:r>
                        <a:rPr lang="fr-FR" b="1" i="1">
                          <a:latin typeface="Cambria Math"/>
                        </a:rPr>
                        <m:t>=</m:t>
                      </m:r>
                      <m:r>
                        <a:rPr lang="fr-FR" b="1" i="1">
                          <a:latin typeface="Cambria Math"/>
                        </a:rPr>
                        <m:t>𝟖𝟒</m:t>
                      </m:r>
                      <m:r>
                        <a:rPr lang="fr-FR" b="1" i="1">
                          <a:latin typeface="Cambria Math"/>
                        </a:rPr>
                        <m:t>,</m:t>
                      </m:r>
                      <m:r>
                        <a:rPr lang="fr-FR" b="1" i="1">
                          <a:latin typeface="Cambria Math"/>
                        </a:rPr>
                        <m:t>𝟑</m:t>
                      </m:r>
                      <m:r>
                        <a:rPr lang="fr-FR" b="1" i="1">
                          <a:latin typeface="Cambria Math"/>
                        </a:rPr>
                        <m:t> %</m:t>
                      </m:r>
                    </m:oMath>
                  </m:oMathPara>
                </a14:m>
                <a:endParaRPr lang="fr-FR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784" y="5473539"/>
                <a:ext cx="3890460" cy="9916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ZoneTexte 44"/>
          <p:cNvSpPr txBox="1"/>
          <p:nvPr/>
        </p:nvSpPr>
        <p:spPr>
          <a:xfrm>
            <a:off x="104184" y="6568733"/>
            <a:ext cx="6848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 smtClean="0"/>
              <a:t>1</a:t>
            </a:r>
            <a:r>
              <a:rPr lang="en-US" sz="1100" dirty="0" smtClean="0"/>
              <a:t>SSF : Splice Site Finder, Shapiro </a:t>
            </a:r>
            <a:r>
              <a:rPr lang="en-US" sz="1100" i="1" dirty="0" smtClean="0"/>
              <a:t>et al., Nucleic Acids Res. </a:t>
            </a:r>
            <a:r>
              <a:rPr lang="en-US" sz="1100" dirty="0"/>
              <a:t>1987 ; </a:t>
            </a:r>
            <a:r>
              <a:rPr lang="en-US" sz="1100" baseline="30000" dirty="0" smtClean="0"/>
              <a:t>2</a:t>
            </a:r>
            <a:r>
              <a:rPr lang="en-US" sz="1100" dirty="0" smtClean="0"/>
              <a:t>MES </a:t>
            </a:r>
            <a:r>
              <a:rPr lang="en-US" sz="1100" dirty="0"/>
              <a:t>: </a:t>
            </a:r>
            <a:r>
              <a:rPr lang="en-US" sz="1100" dirty="0" err="1"/>
              <a:t>MaxEntScan</a:t>
            </a:r>
            <a:r>
              <a:rPr lang="en-US" sz="1100" dirty="0"/>
              <a:t>, Yeo </a:t>
            </a:r>
            <a:r>
              <a:rPr lang="en-US" sz="1100" i="1" dirty="0"/>
              <a:t>et al., J. </a:t>
            </a:r>
            <a:r>
              <a:rPr lang="en-US" sz="1100" i="1" dirty="0" err="1"/>
              <a:t>Comput</a:t>
            </a:r>
            <a:r>
              <a:rPr lang="en-US" sz="1100" i="1" dirty="0"/>
              <a:t>. Biol., </a:t>
            </a:r>
            <a:r>
              <a:rPr lang="en-US" sz="1100" dirty="0" smtClean="0"/>
              <a:t>2004</a:t>
            </a:r>
            <a:endParaRPr lang="en-US" sz="1100" dirty="0"/>
          </a:p>
        </p:txBody>
      </p:sp>
      <p:sp>
        <p:nvSpPr>
          <p:cNvPr id="46" name="Rectangle 45"/>
          <p:cNvSpPr/>
          <p:nvPr/>
        </p:nvSpPr>
        <p:spPr>
          <a:xfrm>
            <a:off x="1403480" y="2573925"/>
            <a:ext cx="290464" cy="169277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fr-FR" sz="1300" b="1" dirty="0" smtClean="0">
                <a:solidFill>
                  <a:schemeClr val="accent1"/>
                </a:solidFill>
              </a:rPr>
              <a:t>A</a:t>
            </a:r>
          </a:p>
          <a:p>
            <a:pPr algn="ctr"/>
            <a:r>
              <a:rPr lang="fr-FR" sz="1300" b="1" dirty="0" smtClean="0">
                <a:solidFill>
                  <a:schemeClr val="accent1"/>
                </a:solidFill>
              </a:rPr>
              <a:t>A</a:t>
            </a:r>
          </a:p>
          <a:p>
            <a:pPr algn="ctr"/>
            <a:r>
              <a:rPr lang="fr-FR" sz="1300" b="1" dirty="0" smtClean="0">
                <a:solidFill>
                  <a:schemeClr val="accent1"/>
                </a:solidFill>
              </a:rPr>
              <a:t>G</a:t>
            </a:r>
          </a:p>
          <a:p>
            <a:pPr algn="ctr"/>
            <a:r>
              <a:rPr lang="fr-FR" sz="1300" b="1" dirty="0" smtClean="0">
                <a:solidFill>
                  <a:schemeClr val="accent1"/>
                </a:solidFill>
              </a:rPr>
              <a:t>T</a:t>
            </a:r>
          </a:p>
          <a:p>
            <a:pPr algn="ctr"/>
            <a:r>
              <a:rPr lang="fr-FR" sz="1300" b="1" dirty="0" smtClean="0">
                <a:solidFill>
                  <a:schemeClr val="accent1"/>
                </a:solidFill>
              </a:rPr>
              <a:t>G</a:t>
            </a:r>
          </a:p>
          <a:p>
            <a:pPr algn="ctr"/>
            <a:r>
              <a:rPr lang="fr-FR" sz="1300" b="1" dirty="0" smtClean="0">
                <a:solidFill>
                  <a:schemeClr val="accent1"/>
                </a:solidFill>
              </a:rPr>
              <a:t>A</a:t>
            </a:r>
          </a:p>
          <a:p>
            <a:pPr algn="ctr"/>
            <a:r>
              <a:rPr lang="fr-FR" sz="1300" b="1" dirty="0" smtClean="0">
                <a:solidFill>
                  <a:schemeClr val="accent1"/>
                </a:solidFill>
              </a:rPr>
              <a:t>G</a:t>
            </a:r>
          </a:p>
          <a:p>
            <a:pPr algn="ctr"/>
            <a:r>
              <a:rPr lang="fr-FR" sz="1300" b="1" dirty="0" smtClean="0">
                <a:solidFill>
                  <a:schemeClr val="accent1"/>
                </a:solidFill>
              </a:rPr>
              <a:t>T</a:t>
            </a:r>
            <a:endParaRPr lang="fr-FR" sz="1300" b="1" dirty="0">
              <a:solidFill>
                <a:schemeClr val="accent1"/>
              </a:solidFill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1394421" y="3013962"/>
            <a:ext cx="29437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èche droite 48"/>
          <p:cNvSpPr/>
          <p:nvPr/>
        </p:nvSpPr>
        <p:spPr>
          <a:xfrm>
            <a:off x="1777405" y="3177994"/>
            <a:ext cx="314206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2140170" y="2184722"/>
            <a:ext cx="2581688" cy="2556000"/>
            <a:chOff x="1320687" y="1279942"/>
            <a:chExt cx="3515464" cy="3480491"/>
          </a:xfrm>
        </p:grpSpPr>
        <p:sp>
          <p:nvSpPr>
            <p:cNvPr id="9" name="ZoneTexte 8"/>
            <p:cNvSpPr txBox="1"/>
            <p:nvPr/>
          </p:nvSpPr>
          <p:spPr>
            <a:xfrm>
              <a:off x="2112775" y="4036080"/>
              <a:ext cx="2723376" cy="712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accent1"/>
                  </a:solidFill>
                </a:rPr>
                <a:t>Séquence </a:t>
              </a:r>
              <a:r>
                <a:rPr lang="fr-FR" sz="1400" b="1" dirty="0" smtClean="0">
                  <a:solidFill>
                    <a:schemeClr val="accent1"/>
                  </a:solidFill>
                </a:rPr>
                <a:t>testée</a:t>
              </a:r>
              <a:endParaRPr lang="fr-FR" sz="1400" b="1" dirty="0">
                <a:solidFill>
                  <a:schemeClr val="accent1"/>
                </a:solidFill>
              </a:endParaRPr>
            </a:p>
            <a:p>
              <a:pPr algn="ctr"/>
              <a:r>
                <a:rPr lang="fr-FR" sz="1400" b="1" dirty="0">
                  <a:solidFill>
                    <a:srgbClr val="0070C0"/>
                  </a:solidFill>
                </a:rPr>
                <a:t>t = 505 </a:t>
              </a:r>
            </a:p>
          </p:txBody>
        </p:sp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687" y="1279942"/>
              <a:ext cx="793653" cy="28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e 10"/>
            <p:cNvGrpSpPr/>
            <p:nvPr/>
          </p:nvGrpSpPr>
          <p:grpSpPr>
            <a:xfrm>
              <a:off x="2356619" y="1741979"/>
              <a:ext cx="2225712" cy="2346276"/>
              <a:chOff x="960251" y="1548354"/>
              <a:chExt cx="2225712" cy="2346276"/>
            </a:xfrm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388" r="18999"/>
              <a:stretch/>
            </p:blipFill>
            <p:spPr bwMode="auto">
              <a:xfrm>
                <a:off x="960251" y="1548354"/>
                <a:ext cx="2225712" cy="2346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043712" y="2180303"/>
                <a:ext cx="360040" cy="193885"/>
              </a:xfrm>
              <a:prstGeom prst="rect">
                <a:avLst/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043712" y="2396327"/>
                <a:ext cx="360040" cy="193885"/>
              </a:xfrm>
              <a:prstGeom prst="rect">
                <a:avLst/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123832" y="2562482"/>
                <a:ext cx="432048" cy="193885"/>
              </a:xfrm>
              <a:prstGeom prst="rect">
                <a:avLst/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699896" y="2778506"/>
                <a:ext cx="432048" cy="193885"/>
              </a:xfrm>
              <a:prstGeom prst="rect">
                <a:avLst/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195840" y="2972391"/>
                <a:ext cx="360040" cy="193885"/>
              </a:xfrm>
              <a:prstGeom prst="rect">
                <a:avLst/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043712" y="3188415"/>
                <a:ext cx="360040" cy="193885"/>
              </a:xfrm>
              <a:prstGeom prst="rect">
                <a:avLst/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195840" y="3404439"/>
                <a:ext cx="360040" cy="193885"/>
              </a:xfrm>
              <a:prstGeom prst="rect">
                <a:avLst/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771904" y="3570594"/>
                <a:ext cx="360040" cy="193885"/>
              </a:xfrm>
              <a:prstGeom prst="rect">
                <a:avLst/>
              </a:prstGeom>
              <a:solidFill>
                <a:srgbClr val="0070C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400"/>
              </a:p>
            </p:txBody>
          </p:sp>
        </p:grpSp>
        <p:cxnSp>
          <p:nvCxnSpPr>
            <p:cNvPr id="44" name="Connecteur droit 43"/>
            <p:cNvCxnSpPr/>
            <p:nvPr/>
          </p:nvCxnSpPr>
          <p:spPr>
            <a:xfrm>
              <a:off x="2196237" y="4760433"/>
              <a:ext cx="246955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2330363" y="1678324"/>
              <a:ext cx="2314147" cy="298290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3" name="Espace réservé du numéro de diapositive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7</a:t>
            </a:fld>
            <a:endParaRPr lang="en-US"/>
          </a:p>
        </p:txBody>
      </p:sp>
      <p:cxnSp>
        <p:nvCxnSpPr>
          <p:cNvPr id="75" name="Connecteur droit 74"/>
          <p:cNvCxnSpPr/>
          <p:nvPr/>
        </p:nvCxnSpPr>
        <p:spPr>
          <a:xfrm flipH="1">
            <a:off x="6096000" y="1824678"/>
            <a:ext cx="20" cy="468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3086208" y="1657228"/>
            <a:ext cx="689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SSF</a:t>
            </a:r>
            <a:endParaRPr lang="en-US" sz="2800" b="1" dirty="0"/>
          </a:p>
        </p:txBody>
      </p:sp>
      <p:grpSp>
        <p:nvGrpSpPr>
          <p:cNvPr id="77" name="Groupe 76"/>
          <p:cNvGrpSpPr/>
          <p:nvPr/>
        </p:nvGrpSpPr>
        <p:grpSpPr>
          <a:xfrm>
            <a:off x="7162254" y="1657640"/>
            <a:ext cx="3600400" cy="4807581"/>
            <a:chOff x="7166169" y="1138802"/>
            <a:chExt cx="3600400" cy="4807581"/>
          </a:xfrm>
        </p:grpSpPr>
        <p:sp>
          <p:nvSpPr>
            <p:cNvPr id="54" name="ZoneTexte 53"/>
            <p:cNvSpPr txBox="1"/>
            <p:nvPr/>
          </p:nvSpPr>
          <p:spPr>
            <a:xfrm>
              <a:off x="7238177" y="2172350"/>
              <a:ext cx="3384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</a:t>
              </a:r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TT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CC</a:t>
              </a:r>
              <a:endParaRPr lang="fr-FR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7166169" y="3498110"/>
              <a:ext cx="3456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</a:t>
              </a:r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TT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CC</a:t>
              </a:r>
              <a:endParaRPr lang="fr-FR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7238177" y="4836646"/>
              <a:ext cx="3384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</a:t>
              </a:r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</a:t>
              </a:r>
              <a:r>
                <a:rPr lang="fr-FR" sz="2400" b="1" dirty="0" smtClean="0"/>
                <a:t>G</a:t>
              </a:r>
              <a:r>
                <a:rPr lang="fr-FR" sz="2400" b="1" dirty="0" smtClean="0">
                  <a:solidFill>
                    <a:srgbClr val="00B050"/>
                  </a:solidFill>
                </a:rPr>
                <a:t>A</a:t>
              </a:r>
              <a:r>
                <a:rPr lang="fr-FR" sz="2400" b="1" dirty="0" smtClean="0">
                  <a:solidFill>
                    <a:srgbClr val="FF0000"/>
                  </a:solidFill>
                </a:rPr>
                <a:t>TT</a:t>
              </a:r>
              <a:r>
                <a:rPr lang="fr-FR" sz="2400" b="1" dirty="0" smtClean="0">
                  <a:solidFill>
                    <a:srgbClr val="0070C0"/>
                  </a:solidFill>
                </a:rPr>
                <a:t>CC</a:t>
              </a:r>
              <a:endParaRPr lang="fr-FR" sz="2400" b="1" dirty="0">
                <a:solidFill>
                  <a:srgbClr val="00B050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7310185" y="1832635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u="sng" dirty="0" smtClean="0"/>
                <a:t>Non dépendante</a:t>
              </a:r>
              <a:endParaRPr lang="fr-FR" u="sng" dirty="0"/>
            </a:p>
          </p:txBody>
        </p:sp>
        <p:cxnSp>
          <p:nvCxnSpPr>
            <p:cNvPr id="58" name="Connecteur droit 57"/>
            <p:cNvCxnSpPr/>
            <p:nvPr/>
          </p:nvCxnSpPr>
          <p:spPr>
            <a:xfrm>
              <a:off x="7500353" y="2240785"/>
              <a:ext cx="0" cy="324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/>
            <p:cNvCxnSpPr/>
            <p:nvPr/>
          </p:nvCxnSpPr>
          <p:spPr>
            <a:xfrm>
              <a:off x="7706625" y="2237213"/>
              <a:ext cx="0" cy="324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/>
            <p:cNvCxnSpPr/>
            <p:nvPr/>
          </p:nvCxnSpPr>
          <p:spPr>
            <a:xfrm>
              <a:off x="7886249" y="2237213"/>
              <a:ext cx="0" cy="324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/>
          </p:nvCxnSpPr>
          <p:spPr>
            <a:xfrm>
              <a:off x="8030265" y="2237213"/>
              <a:ext cx="0" cy="324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/>
          </p:nvCxnSpPr>
          <p:spPr>
            <a:xfrm>
              <a:off x="8210625" y="2237213"/>
              <a:ext cx="0" cy="324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ZoneTexte 62"/>
            <p:cNvSpPr txBox="1"/>
            <p:nvPr/>
          </p:nvSpPr>
          <p:spPr>
            <a:xfrm>
              <a:off x="8318297" y="2336691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…</a:t>
              </a:r>
              <a:endParaRPr lang="fr-FR" b="1" dirty="0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7500353" y="2706023"/>
              <a:ext cx="3266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P(X</a:t>
              </a:r>
              <a:r>
                <a:rPr lang="fr-FR" baseline="-25000" dirty="0" smtClean="0"/>
                <a:t>1</a:t>
              </a:r>
              <a:r>
                <a:rPr lang="fr-FR" dirty="0" smtClean="0"/>
                <a:t>) non dépendant de P(X</a:t>
              </a:r>
              <a:r>
                <a:rPr lang="fr-FR" baseline="-25000" dirty="0" smtClean="0"/>
                <a:t>2</a:t>
              </a:r>
              <a:r>
                <a:rPr lang="fr-FR" dirty="0" smtClean="0"/>
                <a:t>), …. </a:t>
              </a:r>
              <a:endParaRPr lang="fr-FR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7238177" y="3210079"/>
              <a:ext cx="24482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u="sng" dirty="0" smtClean="0"/>
                <a:t>De proche en proche</a:t>
              </a:r>
              <a:endParaRPr lang="fr-FR" u="sng" dirty="0"/>
            </a:p>
          </p:txBody>
        </p:sp>
        <p:sp>
          <p:nvSpPr>
            <p:cNvPr id="66" name="Forme libre 65"/>
            <p:cNvSpPr/>
            <p:nvPr/>
          </p:nvSpPr>
          <p:spPr>
            <a:xfrm>
              <a:off x="7657304" y="3786143"/>
              <a:ext cx="156937" cy="183623"/>
            </a:xfrm>
            <a:custGeom>
              <a:avLst/>
              <a:gdLst>
                <a:gd name="connsiteX0" fmla="*/ 0 w 156937"/>
                <a:gd name="connsiteY0" fmla="*/ 391 h 183623"/>
                <a:gd name="connsiteX1" fmla="*/ 134112 w 156937"/>
                <a:gd name="connsiteY1" fmla="*/ 24775 h 183623"/>
                <a:gd name="connsiteX2" fmla="*/ 146304 w 156937"/>
                <a:gd name="connsiteY2" fmla="*/ 158887 h 183623"/>
                <a:gd name="connsiteX3" fmla="*/ 24384 w 156937"/>
                <a:gd name="connsiteY3" fmla="*/ 183271 h 183623"/>
                <a:gd name="connsiteX4" fmla="*/ 0 w 156937"/>
                <a:gd name="connsiteY4" fmla="*/ 171079 h 18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37" h="183623">
                  <a:moveTo>
                    <a:pt x="0" y="391"/>
                  </a:moveTo>
                  <a:cubicBezTo>
                    <a:pt x="54864" y="-625"/>
                    <a:pt x="109728" y="-1641"/>
                    <a:pt x="134112" y="24775"/>
                  </a:cubicBezTo>
                  <a:cubicBezTo>
                    <a:pt x="158496" y="51191"/>
                    <a:pt x="164592" y="132471"/>
                    <a:pt x="146304" y="158887"/>
                  </a:cubicBezTo>
                  <a:cubicBezTo>
                    <a:pt x="128016" y="185303"/>
                    <a:pt x="48768" y="181239"/>
                    <a:pt x="24384" y="183271"/>
                  </a:cubicBezTo>
                  <a:cubicBezTo>
                    <a:pt x="0" y="185303"/>
                    <a:pt x="0" y="178191"/>
                    <a:pt x="0" y="171079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  <a:scene3d>
              <a:camera prst="orthographicFront">
                <a:rot lat="0" lon="1080000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Forme libre 66"/>
            <p:cNvSpPr/>
            <p:nvPr/>
          </p:nvSpPr>
          <p:spPr>
            <a:xfrm>
              <a:off x="7945336" y="3786143"/>
              <a:ext cx="156937" cy="183623"/>
            </a:xfrm>
            <a:custGeom>
              <a:avLst/>
              <a:gdLst>
                <a:gd name="connsiteX0" fmla="*/ 0 w 156937"/>
                <a:gd name="connsiteY0" fmla="*/ 391 h 183623"/>
                <a:gd name="connsiteX1" fmla="*/ 134112 w 156937"/>
                <a:gd name="connsiteY1" fmla="*/ 24775 h 183623"/>
                <a:gd name="connsiteX2" fmla="*/ 146304 w 156937"/>
                <a:gd name="connsiteY2" fmla="*/ 158887 h 183623"/>
                <a:gd name="connsiteX3" fmla="*/ 24384 w 156937"/>
                <a:gd name="connsiteY3" fmla="*/ 183271 h 183623"/>
                <a:gd name="connsiteX4" fmla="*/ 0 w 156937"/>
                <a:gd name="connsiteY4" fmla="*/ 171079 h 18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37" h="183623">
                  <a:moveTo>
                    <a:pt x="0" y="391"/>
                  </a:moveTo>
                  <a:cubicBezTo>
                    <a:pt x="54864" y="-625"/>
                    <a:pt x="109728" y="-1641"/>
                    <a:pt x="134112" y="24775"/>
                  </a:cubicBezTo>
                  <a:cubicBezTo>
                    <a:pt x="158496" y="51191"/>
                    <a:pt x="164592" y="132471"/>
                    <a:pt x="146304" y="158887"/>
                  </a:cubicBezTo>
                  <a:cubicBezTo>
                    <a:pt x="128016" y="185303"/>
                    <a:pt x="48768" y="181239"/>
                    <a:pt x="24384" y="183271"/>
                  </a:cubicBezTo>
                  <a:cubicBezTo>
                    <a:pt x="0" y="185303"/>
                    <a:pt x="0" y="178191"/>
                    <a:pt x="0" y="171079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  <a:scene3d>
              <a:camera prst="orthographicFront">
                <a:rot lat="0" lon="1080000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Forme libre 67"/>
            <p:cNvSpPr/>
            <p:nvPr/>
          </p:nvSpPr>
          <p:spPr>
            <a:xfrm>
              <a:off x="8246289" y="3786143"/>
              <a:ext cx="156937" cy="183623"/>
            </a:xfrm>
            <a:custGeom>
              <a:avLst/>
              <a:gdLst>
                <a:gd name="connsiteX0" fmla="*/ 0 w 156937"/>
                <a:gd name="connsiteY0" fmla="*/ 391 h 183623"/>
                <a:gd name="connsiteX1" fmla="*/ 134112 w 156937"/>
                <a:gd name="connsiteY1" fmla="*/ 24775 h 183623"/>
                <a:gd name="connsiteX2" fmla="*/ 146304 w 156937"/>
                <a:gd name="connsiteY2" fmla="*/ 158887 h 183623"/>
                <a:gd name="connsiteX3" fmla="*/ 24384 w 156937"/>
                <a:gd name="connsiteY3" fmla="*/ 183271 h 183623"/>
                <a:gd name="connsiteX4" fmla="*/ 0 w 156937"/>
                <a:gd name="connsiteY4" fmla="*/ 171079 h 18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37" h="183623">
                  <a:moveTo>
                    <a:pt x="0" y="391"/>
                  </a:moveTo>
                  <a:cubicBezTo>
                    <a:pt x="54864" y="-625"/>
                    <a:pt x="109728" y="-1641"/>
                    <a:pt x="134112" y="24775"/>
                  </a:cubicBezTo>
                  <a:cubicBezTo>
                    <a:pt x="158496" y="51191"/>
                    <a:pt x="164592" y="132471"/>
                    <a:pt x="146304" y="158887"/>
                  </a:cubicBezTo>
                  <a:cubicBezTo>
                    <a:pt x="128016" y="185303"/>
                    <a:pt x="48768" y="181239"/>
                    <a:pt x="24384" y="183271"/>
                  </a:cubicBezTo>
                  <a:cubicBezTo>
                    <a:pt x="0" y="185303"/>
                    <a:pt x="0" y="178191"/>
                    <a:pt x="0" y="171079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  <a:scene3d>
              <a:camera prst="orthographicFront">
                <a:rot lat="0" lon="1080000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ZoneTexte 68"/>
            <p:cNvSpPr txBox="1"/>
            <p:nvPr/>
          </p:nvSpPr>
          <p:spPr>
            <a:xfrm>
              <a:off x="8534321" y="3704843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 smtClean="0"/>
                <a:t>…</a:t>
              </a:r>
              <a:endParaRPr lang="fr-FR" b="1" dirty="0"/>
            </a:p>
          </p:txBody>
        </p:sp>
        <p:sp>
          <p:nvSpPr>
            <p:cNvPr id="70" name="ZoneTexte 69"/>
            <p:cNvSpPr txBox="1"/>
            <p:nvPr/>
          </p:nvSpPr>
          <p:spPr>
            <a:xfrm>
              <a:off x="7526209" y="4218191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P</a:t>
              </a:r>
              <a:r>
                <a:rPr lang="fr-FR" baseline="-25000" dirty="0" smtClean="0"/>
                <a:t>X1</a:t>
              </a:r>
              <a:r>
                <a:rPr lang="fr-FR" dirty="0" smtClean="0"/>
                <a:t>(X</a:t>
              </a:r>
              <a:r>
                <a:rPr lang="fr-FR" baseline="-25000" dirty="0" smtClean="0"/>
                <a:t>2</a:t>
              </a:r>
              <a:r>
                <a:rPr lang="fr-FR" dirty="0" smtClean="0"/>
                <a:t>) &gt;0, P</a:t>
              </a:r>
              <a:r>
                <a:rPr lang="fr-FR" baseline="-25000" dirty="0" smtClean="0"/>
                <a:t>X2</a:t>
              </a:r>
              <a:r>
                <a:rPr lang="fr-FR" dirty="0" smtClean="0"/>
                <a:t>(X</a:t>
              </a:r>
              <a:r>
                <a:rPr lang="fr-FR" baseline="-25000" dirty="0" smtClean="0"/>
                <a:t>3</a:t>
              </a:r>
              <a:r>
                <a:rPr lang="fr-FR" dirty="0" smtClean="0"/>
                <a:t>)&gt;0, ….</a:t>
              </a:r>
              <a:endParaRPr lang="fr-FR" dirty="0"/>
            </a:p>
          </p:txBody>
        </p:sp>
        <p:sp>
          <p:nvSpPr>
            <p:cNvPr id="71" name="ZoneTexte 70"/>
            <p:cNvSpPr txBox="1"/>
            <p:nvPr/>
          </p:nvSpPr>
          <p:spPr>
            <a:xfrm>
              <a:off x="7310185" y="4568939"/>
              <a:ext cx="1404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u="sng" dirty="0" smtClean="0"/>
                <a:t>Discontinue</a:t>
              </a:r>
              <a:endParaRPr lang="fr-FR" u="sng" dirty="0"/>
            </a:p>
          </p:txBody>
        </p:sp>
        <p:sp>
          <p:nvSpPr>
            <p:cNvPr id="72" name="Forme libre 71"/>
            <p:cNvSpPr/>
            <p:nvPr/>
          </p:nvSpPr>
          <p:spPr>
            <a:xfrm>
              <a:off x="7742233" y="5134491"/>
              <a:ext cx="216024" cy="327639"/>
            </a:xfrm>
            <a:custGeom>
              <a:avLst/>
              <a:gdLst>
                <a:gd name="connsiteX0" fmla="*/ 0 w 156937"/>
                <a:gd name="connsiteY0" fmla="*/ 391 h 183623"/>
                <a:gd name="connsiteX1" fmla="*/ 134112 w 156937"/>
                <a:gd name="connsiteY1" fmla="*/ 24775 h 183623"/>
                <a:gd name="connsiteX2" fmla="*/ 146304 w 156937"/>
                <a:gd name="connsiteY2" fmla="*/ 158887 h 183623"/>
                <a:gd name="connsiteX3" fmla="*/ 24384 w 156937"/>
                <a:gd name="connsiteY3" fmla="*/ 183271 h 183623"/>
                <a:gd name="connsiteX4" fmla="*/ 0 w 156937"/>
                <a:gd name="connsiteY4" fmla="*/ 171079 h 18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37" h="183623">
                  <a:moveTo>
                    <a:pt x="0" y="391"/>
                  </a:moveTo>
                  <a:cubicBezTo>
                    <a:pt x="54864" y="-625"/>
                    <a:pt x="109728" y="-1641"/>
                    <a:pt x="134112" y="24775"/>
                  </a:cubicBezTo>
                  <a:cubicBezTo>
                    <a:pt x="158496" y="51191"/>
                    <a:pt x="164592" y="132471"/>
                    <a:pt x="146304" y="158887"/>
                  </a:cubicBezTo>
                  <a:cubicBezTo>
                    <a:pt x="128016" y="185303"/>
                    <a:pt x="48768" y="181239"/>
                    <a:pt x="24384" y="183271"/>
                  </a:cubicBezTo>
                  <a:cubicBezTo>
                    <a:pt x="0" y="185303"/>
                    <a:pt x="0" y="178191"/>
                    <a:pt x="0" y="171079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  <a:scene3d>
              <a:camera prst="orthographicFront">
                <a:rot lat="0" lon="1080000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Forme libre 72"/>
            <p:cNvSpPr/>
            <p:nvPr/>
          </p:nvSpPr>
          <p:spPr>
            <a:xfrm>
              <a:off x="8354301" y="4938271"/>
              <a:ext cx="252028" cy="720080"/>
            </a:xfrm>
            <a:custGeom>
              <a:avLst/>
              <a:gdLst>
                <a:gd name="connsiteX0" fmla="*/ 0 w 156937"/>
                <a:gd name="connsiteY0" fmla="*/ 391 h 183623"/>
                <a:gd name="connsiteX1" fmla="*/ 134112 w 156937"/>
                <a:gd name="connsiteY1" fmla="*/ 24775 h 183623"/>
                <a:gd name="connsiteX2" fmla="*/ 146304 w 156937"/>
                <a:gd name="connsiteY2" fmla="*/ 158887 h 183623"/>
                <a:gd name="connsiteX3" fmla="*/ 24384 w 156937"/>
                <a:gd name="connsiteY3" fmla="*/ 183271 h 183623"/>
                <a:gd name="connsiteX4" fmla="*/ 0 w 156937"/>
                <a:gd name="connsiteY4" fmla="*/ 171079 h 18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937" h="183623">
                  <a:moveTo>
                    <a:pt x="0" y="391"/>
                  </a:moveTo>
                  <a:cubicBezTo>
                    <a:pt x="54864" y="-625"/>
                    <a:pt x="109728" y="-1641"/>
                    <a:pt x="134112" y="24775"/>
                  </a:cubicBezTo>
                  <a:cubicBezTo>
                    <a:pt x="158496" y="51191"/>
                    <a:pt x="164592" y="132471"/>
                    <a:pt x="146304" y="158887"/>
                  </a:cubicBezTo>
                  <a:cubicBezTo>
                    <a:pt x="128016" y="185303"/>
                    <a:pt x="48768" y="181239"/>
                    <a:pt x="24384" y="183271"/>
                  </a:cubicBezTo>
                  <a:cubicBezTo>
                    <a:pt x="0" y="185303"/>
                    <a:pt x="0" y="178191"/>
                    <a:pt x="0" y="171079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  <a:scene3d>
              <a:camera prst="orthographicFront">
                <a:rot lat="0" lon="1080000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7526209" y="5577051"/>
              <a:ext cx="3096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P</a:t>
              </a:r>
              <a:r>
                <a:rPr lang="fr-FR" baseline="-25000" dirty="0" smtClean="0"/>
                <a:t>X2</a:t>
              </a:r>
              <a:r>
                <a:rPr lang="fr-FR" dirty="0" smtClean="0"/>
                <a:t>(X</a:t>
              </a:r>
              <a:r>
                <a:rPr lang="fr-FR" baseline="-25000" dirty="0" smtClean="0"/>
                <a:t>4</a:t>
              </a:r>
              <a:r>
                <a:rPr lang="fr-FR" dirty="0" smtClean="0"/>
                <a:t>) &gt;0, P</a:t>
              </a:r>
              <a:r>
                <a:rPr lang="fr-FR" baseline="-25000" dirty="0" smtClean="0"/>
                <a:t>X5</a:t>
              </a:r>
              <a:r>
                <a:rPr lang="fr-FR" dirty="0" smtClean="0"/>
                <a:t>(X</a:t>
              </a:r>
              <a:r>
                <a:rPr lang="fr-FR" baseline="-25000" dirty="0" smtClean="0"/>
                <a:t>9</a:t>
              </a:r>
              <a:r>
                <a:rPr lang="fr-FR" dirty="0" smtClean="0"/>
                <a:t>)&gt;0, ….</a:t>
              </a:r>
              <a:endParaRPr lang="fr-FR" dirty="0"/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8119517" y="1138802"/>
              <a:ext cx="8399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MES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7413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70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2842547" y="485617"/>
            <a:ext cx="6506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RNA-</a:t>
            </a:r>
            <a:r>
              <a:rPr lang="en-US" sz="3200" dirty="0" err="1" smtClean="0"/>
              <a:t>seq</a:t>
            </a:r>
            <a:r>
              <a:rPr lang="en-US" sz="3200" dirty="0"/>
              <a:t> </a:t>
            </a:r>
            <a:r>
              <a:rPr lang="en-US" sz="3200" dirty="0" smtClean="0"/>
              <a:t>et analyses </a:t>
            </a:r>
            <a:r>
              <a:rPr lang="en-US" sz="3200" dirty="0" err="1" smtClean="0"/>
              <a:t>bioinformatiques</a:t>
            </a:r>
            <a:endParaRPr lang="en-US" sz="3200" dirty="0"/>
          </a:p>
        </p:txBody>
      </p:sp>
      <p:graphicFrame>
        <p:nvGraphicFramePr>
          <p:cNvPr id="13" name="Diagramme 12"/>
          <p:cNvGraphicFramePr/>
          <p:nvPr>
            <p:extLst/>
          </p:nvPr>
        </p:nvGraphicFramePr>
        <p:xfrm>
          <a:off x="2328180" y="1544520"/>
          <a:ext cx="7535640" cy="817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" name="Connecteur droit 2"/>
          <p:cNvCxnSpPr/>
          <p:nvPr/>
        </p:nvCxnSpPr>
        <p:spPr>
          <a:xfrm flipH="1">
            <a:off x="6553202" y="2438400"/>
            <a:ext cx="1296000" cy="5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/>
          <p:cNvCxnSpPr/>
          <p:nvPr/>
        </p:nvCxnSpPr>
        <p:spPr>
          <a:xfrm>
            <a:off x="9896475" y="2438400"/>
            <a:ext cx="1080000" cy="5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7651568" y="2438400"/>
            <a:ext cx="2485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Ex : </a:t>
            </a:r>
            <a:r>
              <a:rPr lang="en-US" sz="2400" b="1" dirty="0" err="1" smtClean="0"/>
              <a:t>HTSeq</a:t>
            </a:r>
            <a:r>
              <a:rPr lang="en-US" sz="2400" b="1" dirty="0" smtClean="0"/>
              <a:t>-count*</a:t>
            </a:r>
            <a:endParaRPr lang="en-US" sz="2400" b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0" y="6591299"/>
            <a:ext cx="22252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*Anders </a:t>
            </a:r>
            <a:r>
              <a:rPr lang="en-US" sz="1100" i="1" dirty="0" smtClean="0"/>
              <a:t>et al., Bioinformatics</a:t>
            </a:r>
            <a:r>
              <a:rPr lang="en-US" sz="1100" dirty="0" smtClean="0"/>
              <a:t>, 2015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7171116" y="3813084"/>
                <a:ext cx="3446456" cy="1427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sz="2000" b="1" i="1" smtClean="0"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  <m:r>
                                    <a:rPr lang="fr-FR" sz="2000" b="1" i="1" smtClean="0">
                                      <a:latin typeface="Cambria Math" panose="02040503050406030204" pitchFamily="18" charset="0"/>
                                    </a:rPr>
                                    <m:t>𝒄𝒉</m:t>
                                  </m:r>
                                  <m:r>
                                    <a:rPr lang="fr-FR" sz="2000" b="1" i="1" baseline="-2500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e>
                                  <m:r>
                                    <a:rPr lang="fr-FR" sz="2000" b="1" i="1" smtClean="0">
                                      <a:latin typeface="Cambria Math" panose="02040503050406030204" pitchFamily="18" charset="0"/>
                                    </a:rPr>
                                    <m:t>𝑬𝒄𝒉</m:t>
                                  </m:r>
                                  <m:r>
                                    <a:rPr lang="fr-FR" sz="2000" b="1" i="1" baseline="-2500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fr-FR" sz="2000" b="1" i="1" smtClean="0">
                                      <a:latin typeface="Cambria Math" panose="02040503050406030204" pitchFamily="18" charset="0"/>
                                    </a:rPr>
                                    <m:t>𝑬𝒄𝒉</m:t>
                                  </m:r>
                                  <m:r>
                                    <a:rPr lang="fr-FR" sz="2000" b="1" i="1" baseline="-25000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r>
                              <a:rPr lang="fr-FR" sz="2000" b="1" i="1" smtClean="0">
                                <a:latin typeface="Cambria Math" panose="02040503050406030204" pitchFamily="18" charset="0"/>
                              </a:rPr>
                              <m:t>𝑰𝒔𝒐</m:t>
                            </m:r>
                            <m:r>
                              <a:rPr lang="fr-FR" sz="2000" b="1" i="1" baseline="-2500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fr-FR" sz="2000" b="0" i="1" baseline="-2500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fr-FR" sz="2000" b="0" i="1" baseline="-25000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fr-FR" sz="2000" b="0" i="1" baseline="-250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fr-FR" sz="2000" b="0" i="1" baseline="-2500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fr-FR" sz="2000" b="1" i="1">
                                      <a:latin typeface="Cambria Math" panose="02040503050406030204" pitchFamily="18" charset="0"/>
                                    </a:rPr>
                                    <m:t>𝑰𝒔𝒐</m:t>
                                  </m:r>
                                  <m:r>
                                    <a:rPr lang="fr-FR" sz="2000" b="1" i="1" baseline="-2500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fr-FR" sz="2000" b="1" i="1" smtClean="0">
                                            <a:latin typeface="Cambria Math" panose="02040503050406030204" pitchFamily="18" charset="0"/>
                                          </a:rPr>
                                          <m:t>𝑰𝒔𝒐</m:t>
                                        </m:r>
                                        <m:r>
                                          <a:rPr lang="fr-FR" sz="2000" b="1" i="1" baseline="-25000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fr-FR" sz="20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FR" sz="2000" i="1" baseline="-250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⋮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fr-FR" sz="2000" b="0" i="1" baseline="-2500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fr-FR" sz="2000" i="1" baseline="-2500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fr-FR" sz="20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⋮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fr-FR" sz="2000" i="1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fr-FR" sz="2000" b="0" i="1" baseline="-2500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fr-FR" sz="2000" b="0" i="1" baseline="-2500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  <m:t>⋱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⋯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sz="20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r>
                                          <a:rPr lang="fr-FR" sz="20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fr-FR" sz="2000" b="0" i="1" baseline="-2500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mr>
                                    <m:m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1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⋮</m:t>
                                              </m:r>
                                            </m:e>
                                          </m:mr>
                                          <m:mr>
                                            <m:e>
                                              <m:r>
                                                <a:rPr lang="fr-F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fr-FR" sz="2000" b="0" i="1" baseline="-25000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116" y="3813084"/>
                <a:ext cx="3446456" cy="1427186"/>
              </a:xfrm>
              <a:prstGeom prst="rect">
                <a:avLst/>
              </a:prstGeom>
              <a:blipFill>
                <a:blip r:embed="rId7"/>
                <a:stretch>
                  <a:fillRect b="-2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e 13"/>
          <p:cNvGrpSpPr/>
          <p:nvPr/>
        </p:nvGrpSpPr>
        <p:grpSpPr>
          <a:xfrm>
            <a:off x="7131216" y="5949949"/>
            <a:ext cx="2709291" cy="447676"/>
            <a:chOff x="6143625" y="5705613"/>
            <a:chExt cx="2709291" cy="447676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8"/>
            <a:srcRect t="36598" b="39175"/>
            <a:stretch/>
          </p:blipFill>
          <p:spPr>
            <a:xfrm>
              <a:off x="6143625" y="5705613"/>
              <a:ext cx="2466975" cy="447676"/>
            </a:xfrm>
            <a:prstGeom prst="rect">
              <a:avLst/>
            </a:prstGeom>
          </p:spPr>
        </p:pic>
        <p:sp>
          <p:nvSpPr>
            <p:cNvPr id="12" name="Chevron 11"/>
            <p:cNvSpPr/>
            <p:nvPr/>
          </p:nvSpPr>
          <p:spPr>
            <a:xfrm>
              <a:off x="8368284" y="5705613"/>
              <a:ext cx="484632" cy="447676"/>
            </a:xfrm>
            <a:prstGeom prst="chevron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9598191" y="5968940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SpliceLauncher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03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67732" y="485617"/>
            <a:ext cx="10056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QC RNA-</a:t>
            </a:r>
            <a:r>
              <a:rPr lang="en-US" sz="3200" dirty="0" err="1" smtClean="0"/>
              <a:t>seq</a:t>
            </a:r>
            <a:r>
              <a:rPr lang="en-US" sz="3200" dirty="0" smtClean="0"/>
              <a:t>: towards guidelines for RNA-</a:t>
            </a:r>
            <a:r>
              <a:rPr lang="en-US" sz="3200" dirty="0" err="1" smtClean="0"/>
              <a:t>seq</a:t>
            </a:r>
            <a:r>
              <a:rPr lang="en-US" sz="3200" dirty="0" smtClean="0"/>
              <a:t> analyses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(2/2)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4" name="Picture 6" descr="C:\Documents and Settings\LEMRAP\Local Settings\Temporary Internet Files\Content.IE5\A1BW38LD\6052E-observation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090"/>
            <a:ext cx="56952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 9"/>
          <p:cNvGrpSpPr>
            <a:grpSpLocks noChangeAspect="1"/>
          </p:cNvGrpSpPr>
          <p:nvPr/>
        </p:nvGrpSpPr>
        <p:grpSpPr>
          <a:xfrm>
            <a:off x="837619" y="1949829"/>
            <a:ext cx="10512000" cy="4841951"/>
            <a:chOff x="969562" y="1688812"/>
            <a:chExt cx="11222438" cy="5169187"/>
          </a:xfrm>
        </p:grpSpPr>
        <p:grpSp>
          <p:nvGrpSpPr>
            <p:cNvPr id="11" name="Groupe 10"/>
            <p:cNvGrpSpPr>
              <a:grpSpLocks noChangeAspect="1"/>
            </p:cNvGrpSpPr>
            <p:nvPr/>
          </p:nvGrpSpPr>
          <p:grpSpPr>
            <a:xfrm>
              <a:off x="2990850" y="1688812"/>
              <a:ext cx="4514850" cy="5169187"/>
              <a:chOff x="1881785" y="0"/>
              <a:chExt cx="2998312" cy="3432857"/>
            </a:xfrm>
          </p:grpSpPr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1785" y="0"/>
                <a:ext cx="2998312" cy="858214"/>
              </a:xfrm>
              <a:prstGeom prst="rect">
                <a:avLst/>
              </a:prstGeom>
            </p:spPr>
          </p:pic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1785" y="1716429"/>
                <a:ext cx="2991994" cy="858214"/>
              </a:xfrm>
              <a:prstGeom prst="rect">
                <a:avLst/>
              </a:prstGeom>
            </p:spPr>
          </p:pic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1785" y="2574643"/>
                <a:ext cx="2991994" cy="858214"/>
              </a:xfrm>
              <a:prstGeom prst="rect">
                <a:avLst/>
              </a:prstGeom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1785" y="858215"/>
                <a:ext cx="2991994" cy="858214"/>
              </a:xfrm>
              <a:prstGeom prst="rect">
                <a:avLst/>
              </a:prstGeom>
            </p:spPr>
          </p:pic>
        </p:grpSp>
        <p:grpSp>
          <p:nvGrpSpPr>
            <p:cNvPr id="12" name="Groupe 11"/>
            <p:cNvGrpSpPr>
              <a:grpSpLocks noChangeAspect="1"/>
            </p:cNvGrpSpPr>
            <p:nvPr/>
          </p:nvGrpSpPr>
          <p:grpSpPr>
            <a:xfrm>
              <a:off x="7667625" y="1691849"/>
              <a:ext cx="4524375" cy="5163204"/>
              <a:chOff x="8285563" y="3527069"/>
              <a:chExt cx="3008118" cy="3432856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3668" y="3527069"/>
                <a:ext cx="2990206" cy="858214"/>
              </a:xfrm>
              <a:prstGeom prst="rect">
                <a:avLst/>
              </a:prstGeom>
            </p:spPr>
          </p:pic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85563" y="4385283"/>
                <a:ext cx="2998312" cy="858214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85563" y="5243497"/>
                <a:ext cx="2998312" cy="858214"/>
              </a:xfrm>
              <a:prstGeom prst="rect">
                <a:avLst/>
              </a:prstGeom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93668" y="6101226"/>
                <a:ext cx="3000013" cy="858699"/>
              </a:xfrm>
              <a:prstGeom prst="rect">
                <a:avLst/>
              </a:prstGeom>
            </p:spPr>
          </p:pic>
        </p:grp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9562" y="3996470"/>
              <a:ext cx="2021288" cy="553867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1150160" y="1545750"/>
            <a:ext cx="9144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Exon 8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6800850" y="1545750"/>
            <a:ext cx="3006132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Exon </a:t>
            </a:r>
            <a:r>
              <a:rPr lang="en-US" sz="1200" dirty="0" smtClean="0"/>
              <a:t>11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2894023" y="1545750"/>
            <a:ext cx="9144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Exon </a:t>
            </a:r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4543425" y="1545750"/>
            <a:ext cx="9144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Exon </a:t>
            </a:r>
            <a:r>
              <a:rPr lang="en-US" sz="1200" dirty="0" smtClean="0"/>
              <a:t>10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10991850" y="1545750"/>
            <a:ext cx="914400" cy="18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Exon 12</a:t>
            </a:r>
            <a:endParaRPr lang="en-US" sz="1200" dirty="0"/>
          </a:p>
        </p:txBody>
      </p:sp>
      <p:cxnSp>
        <p:nvCxnSpPr>
          <p:cNvPr id="27" name="Connecteur droit 26"/>
          <p:cNvCxnSpPr>
            <a:stCxn id="3" idx="3"/>
            <a:endCxn id="24" idx="1"/>
          </p:cNvCxnSpPr>
          <p:nvPr/>
        </p:nvCxnSpPr>
        <p:spPr>
          <a:xfrm>
            <a:off x="2064560" y="1635750"/>
            <a:ext cx="82946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stCxn id="24" idx="3"/>
            <a:endCxn id="25" idx="1"/>
          </p:cNvCxnSpPr>
          <p:nvPr/>
        </p:nvCxnSpPr>
        <p:spPr>
          <a:xfrm>
            <a:off x="3808423" y="1635750"/>
            <a:ext cx="73500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25" idx="3"/>
            <a:endCxn id="23" idx="1"/>
          </p:cNvCxnSpPr>
          <p:nvPr/>
        </p:nvCxnSpPr>
        <p:spPr>
          <a:xfrm>
            <a:off x="5457825" y="1635750"/>
            <a:ext cx="13430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23" idx="3"/>
            <a:endCxn id="26" idx="1"/>
          </p:cNvCxnSpPr>
          <p:nvPr/>
        </p:nvCxnSpPr>
        <p:spPr>
          <a:xfrm>
            <a:off x="9806982" y="1635750"/>
            <a:ext cx="118486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1019175" y="1635750"/>
            <a:ext cx="1309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>
            <a:off x="11906250" y="1635750"/>
            <a:ext cx="13098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15784" y="1451084"/>
            <a:ext cx="80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BRCA1</a:t>
            </a:r>
            <a:endParaRPr lang="en-US" i="1" dirty="0"/>
          </a:p>
        </p:txBody>
      </p:sp>
      <p:sp>
        <p:nvSpPr>
          <p:cNvPr id="42" name="Éclair 41"/>
          <p:cNvSpPr>
            <a:spLocks noChangeAspect="1"/>
          </p:cNvSpPr>
          <p:nvPr/>
        </p:nvSpPr>
        <p:spPr>
          <a:xfrm>
            <a:off x="6449810" y="1365284"/>
            <a:ext cx="252000" cy="252000"/>
          </a:xfrm>
          <a:prstGeom prst="lightningBol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ZoneTexte 42"/>
          <p:cNvSpPr txBox="1"/>
          <p:nvPr/>
        </p:nvSpPr>
        <p:spPr>
          <a:xfrm>
            <a:off x="5400548" y="1164852"/>
            <a:ext cx="1063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IVS10-2A&gt;G</a:t>
            </a:r>
            <a:endParaRPr lang="en-US" sz="14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71</a:t>
            </a:fld>
            <a:endParaRPr lang="en-US"/>
          </a:p>
        </p:txBody>
      </p:sp>
      <p:grpSp>
        <p:nvGrpSpPr>
          <p:cNvPr id="36" name="Groupe 35"/>
          <p:cNvGrpSpPr/>
          <p:nvPr/>
        </p:nvGrpSpPr>
        <p:grpSpPr>
          <a:xfrm>
            <a:off x="-17693" y="37684"/>
            <a:ext cx="12288274" cy="396000"/>
            <a:chOff x="-17693" y="29275"/>
            <a:chExt cx="12288274" cy="396000"/>
          </a:xfrm>
        </p:grpSpPr>
        <p:sp>
          <p:nvSpPr>
            <p:cNvPr id="37" name="Forme libre 36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38" name="Forme libre 37"/>
            <p:cNvSpPr/>
            <p:nvPr/>
          </p:nvSpPr>
          <p:spPr>
            <a:xfrm>
              <a:off x="3732548" y="85341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44" name="Forme libre 43"/>
            <p:cNvSpPr/>
            <p:nvPr/>
          </p:nvSpPr>
          <p:spPr>
            <a:xfrm>
              <a:off x="7579519" y="29275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80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928513" y="485617"/>
            <a:ext cx="8334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Long read sequencing for targeted RNA-</a:t>
            </a:r>
            <a:r>
              <a:rPr lang="en-US" sz="3200" dirty="0" err="1" smtClean="0"/>
              <a:t>seq</a:t>
            </a:r>
            <a:r>
              <a:rPr lang="en-US" sz="3200" dirty="0" smtClean="0"/>
              <a:t>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(3/3)</a:t>
            </a:r>
            <a:endParaRPr lang="en-US" sz="3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4" name="Picture 6" descr="C:\Documents and Settings\LEMRAP\Local Settings\Temporary Internet Files\Content.IE5\A1BW38LD\6052E-observation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090"/>
            <a:ext cx="56952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Image 10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8248"/>
          <a:stretch/>
        </p:blipFill>
        <p:spPr>
          <a:xfrm>
            <a:off x="11273577" y="485617"/>
            <a:ext cx="812050" cy="741063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4931" y="1390650"/>
            <a:ext cx="1860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 smtClean="0"/>
              <a:t>First results</a:t>
            </a:r>
            <a:endParaRPr lang="en-US" u="sng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/>
          </p:nvPr>
        </p:nvGraphicFramePr>
        <p:xfrm>
          <a:off x="74930" y="3664136"/>
          <a:ext cx="5579840" cy="82407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259840">
                  <a:extLst>
                    <a:ext uri="{9D8B030D-6E8A-4147-A177-3AD203B41FA5}">
                      <a16:colId xmlns:a16="http://schemas.microsoft.com/office/drawing/2014/main" val="46274398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91719972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230339208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45560757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4584802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8354467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482857358"/>
                    </a:ext>
                  </a:extLst>
                </a:gridCol>
              </a:tblGrid>
              <a:tr h="2746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effectLst/>
                        </a:rPr>
                        <a:t>Read</a:t>
                      </a:r>
                      <a:r>
                        <a:rPr lang="fr-FR" sz="1200" baseline="0" dirty="0" smtClean="0">
                          <a:effectLst/>
                        </a:rPr>
                        <a:t> count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i="1" dirty="0">
                          <a:effectLst/>
                        </a:rPr>
                        <a:t>ACTB</a:t>
                      </a:r>
                      <a:endParaRPr lang="fr-FR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i="1" dirty="0">
                          <a:effectLst/>
                        </a:rPr>
                        <a:t>BRCA1</a:t>
                      </a:r>
                      <a:endParaRPr lang="fr-FR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i="1">
                          <a:effectLst/>
                        </a:rPr>
                        <a:t>BRCA2</a:t>
                      </a:r>
                      <a:endParaRPr lang="fr-FR" sz="12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i="1">
                          <a:effectLst/>
                        </a:rPr>
                        <a:t>PALB2</a:t>
                      </a:r>
                      <a:endParaRPr lang="fr-FR" sz="12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i="1">
                          <a:effectLst/>
                        </a:rPr>
                        <a:t>RAD51C</a:t>
                      </a:r>
                      <a:endParaRPr lang="fr-FR" sz="1200" b="1" i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i="1" dirty="0">
                          <a:effectLst/>
                        </a:rPr>
                        <a:t>RAD51D</a:t>
                      </a:r>
                      <a:endParaRPr lang="fr-FR" sz="1200" b="1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5265075"/>
                  </a:ext>
                </a:extLst>
              </a:tr>
              <a:tr h="2746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u="sng" noProof="0" dirty="0" smtClean="0">
                          <a:effectLst/>
                        </a:rPr>
                        <a:t>Without</a:t>
                      </a:r>
                      <a:r>
                        <a:rPr lang="en-US" sz="1200" noProof="0" dirty="0" smtClean="0">
                          <a:effectLst/>
                        </a:rPr>
                        <a:t> capture</a:t>
                      </a:r>
                      <a:endParaRPr lang="en-US" sz="1200" b="1" noProof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2 986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5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4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3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3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0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1991079"/>
                  </a:ext>
                </a:extLst>
              </a:tr>
              <a:tr h="2746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u="sng" noProof="0" dirty="0" smtClean="0">
                          <a:effectLst/>
                        </a:rPr>
                        <a:t>With</a:t>
                      </a:r>
                      <a:r>
                        <a:rPr lang="en-US" sz="1200" noProof="0" dirty="0" smtClean="0">
                          <a:effectLst/>
                        </a:rPr>
                        <a:t> capture</a:t>
                      </a:r>
                      <a:endParaRPr lang="en-US" sz="1200" b="1" noProof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>
                          <a:effectLst/>
                        </a:rPr>
                        <a:t>26</a:t>
                      </a:r>
                      <a:endParaRPr lang="fr-FR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277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203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139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1107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fr-FR" sz="1200" dirty="0">
                          <a:effectLst/>
                        </a:rPr>
                        <a:t>14</a:t>
                      </a:r>
                      <a:endParaRPr lang="fr-FR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0245676"/>
                  </a:ext>
                </a:extLst>
              </a:tr>
            </a:tbl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/>
          <a:srcRect l="11667" r="11667"/>
          <a:stretch/>
        </p:blipFill>
        <p:spPr>
          <a:xfrm>
            <a:off x="5878078" y="1390650"/>
            <a:ext cx="6038850" cy="5371042"/>
          </a:xfrm>
          <a:prstGeom prst="rect">
            <a:avLst/>
          </a:prstGeo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72</a:t>
            </a:fld>
            <a:endParaRPr lang="en-US"/>
          </a:p>
        </p:txBody>
      </p:sp>
      <p:grpSp>
        <p:nvGrpSpPr>
          <p:cNvPr id="13" name="Groupe 12"/>
          <p:cNvGrpSpPr/>
          <p:nvPr/>
        </p:nvGrpSpPr>
        <p:grpSpPr>
          <a:xfrm>
            <a:off x="-17693" y="37684"/>
            <a:ext cx="12288274" cy="396000"/>
            <a:chOff x="-17693" y="29275"/>
            <a:chExt cx="12288274" cy="396000"/>
          </a:xfrm>
        </p:grpSpPr>
        <p:sp>
          <p:nvSpPr>
            <p:cNvPr id="14" name="Forme libre 13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15" name="Forme libre 14"/>
            <p:cNvSpPr/>
            <p:nvPr/>
          </p:nvSpPr>
          <p:spPr>
            <a:xfrm>
              <a:off x="3732548" y="85341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16" name="Forme libre 15"/>
            <p:cNvSpPr/>
            <p:nvPr/>
          </p:nvSpPr>
          <p:spPr>
            <a:xfrm>
              <a:off x="7579519" y="29275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986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73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-17693" y="37684"/>
            <a:ext cx="12288274" cy="396000"/>
            <a:chOff x="-17693" y="29275"/>
            <a:chExt cx="12288274" cy="396000"/>
          </a:xfrm>
        </p:grpSpPr>
        <p:sp>
          <p:nvSpPr>
            <p:cNvPr id="6" name="Forme libre 5"/>
            <p:cNvSpPr/>
            <p:nvPr/>
          </p:nvSpPr>
          <p:spPr>
            <a:xfrm>
              <a:off x="-17693" y="89617"/>
              <a:ext cx="3959246" cy="288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/>
                <a:t>Introduction</a:t>
              </a:r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32548" y="85341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7579519" y="29275"/>
              <a:ext cx="4691062" cy="396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3930567" y="485617"/>
            <a:ext cx="433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smtClean="0"/>
              <a:t>Le piège des faux positifs</a:t>
            </a:r>
            <a:endParaRPr lang="fr-FR" sz="3200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0781101" y="1070392"/>
            <a:ext cx="14108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ACMG </a:t>
            </a:r>
            <a:r>
              <a:rPr lang="fr-FR" dirty="0" err="1" smtClean="0"/>
              <a:t>rules</a:t>
            </a:r>
            <a:r>
              <a:rPr lang="fr-FR" dirty="0" smtClean="0"/>
              <a:t> :</a:t>
            </a:r>
          </a:p>
          <a:p>
            <a:r>
              <a:rPr lang="fr-FR" dirty="0" smtClean="0"/>
              <a:t>Se : 20 %</a:t>
            </a:r>
          </a:p>
          <a:p>
            <a:r>
              <a:rPr lang="fr-FR" dirty="0" err="1" smtClean="0"/>
              <a:t>Sp</a:t>
            </a:r>
            <a:r>
              <a:rPr lang="fr-FR" dirty="0" smtClean="0"/>
              <a:t> : 99 %</a:t>
            </a:r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4482663" y="1510425"/>
            <a:ext cx="3026836" cy="9665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Population générale, n = 100 000 (500 p+)</a:t>
            </a:r>
            <a:endParaRPr lang="fr-FR" dirty="0"/>
          </a:p>
        </p:txBody>
      </p:sp>
      <p:sp>
        <p:nvSpPr>
          <p:cNvPr id="12" name="Flèche angle droit à deux pointes 11"/>
          <p:cNvSpPr>
            <a:spLocks noChangeAspect="1"/>
          </p:cNvSpPr>
          <p:nvPr/>
        </p:nvSpPr>
        <p:spPr>
          <a:xfrm rot="13500000">
            <a:off x="5510081" y="2677193"/>
            <a:ext cx="972000" cy="972000"/>
          </a:xfrm>
          <a:prstGeom prst="leftUpArrow">
            <a:avLst>
              <a:gd name="adj1" fmla="val 14049"/>
              <a:gd name="adj2" fmla="val 16323"/>
              <a:gd name="adj3" fmla="val 25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2231481" y="3257813"/>
            <a:ext cx="333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Population </a:t>
            </a:r>
            <a:r>
              <a:rPr lang="fr-FR" b="1" dirty="0" smtClean="0"/>
              <a:t>avec</a:t>
            </a:r>
            <a:r>
              <a:rPr lang="fr-FR" dirty="0" smtClean="0"/>
              <a:t> histoire familiale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6480577" y="3257813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Population générale</a:t>
            </a:r>
            <a:endParaRPr lang="fr-FR" dirty="0"/>
          </a:p>
        </p:txBody>
      </p:sp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10016"/>
              </p:ext>
            </p:extLst>
          </p:nvPr>
        </p:nvGraphicFramePr>
        <p:xfrm>
          <a:off x="2499080" y="3750040"/>
          <a:ext cx="279988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294">
                  <a:extLst>
                    <a:ext uri="{9D8B030D-6E8A-4147-A177-3AD203B41FA5}">
                      <a16:colId xmlns:a16="http://schemas.microsoft.com/office/drawing/2014/main" val="3002276030"/>
                    </a:ext>
                  </a:extLst>
                </a:gridCol>
                <a:gridCol w="933294">
                  <a:extLst>
                    <a:ext uri="{9D8B030D-6E8A-4147-A177-3AD203B41FA5}">
                      <a16:colId xmlns:a16="http://schemas.microsoft.com/office/drawing/2014/main" val="1430167441"/>
                    </a:ext>
                  </a:extLst>
                </a:gridCol>
                <a:gridCol w="933294">
                  <a:extLst>
                    <a:ext uri="{9D8B030D-6E8A-4147-A177-3AD203B41FA5}">
                      <a16:colId xmlns:a16="http://schemas.microsoft.com/office/drawing/2014/main" val="3338939207"/>
                    </a:ext>
                  </a:extLst>
                </a:gridCol>
              </a:tblGrid>
              <a:tr h="18513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N = 900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P+ (450)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P- (450)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975939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T+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90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~5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405878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T-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360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445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833434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64416"/>
              </p:ext>
            </p:extLst>
          </p:nvPr>
        </p:nvGraphicFramePr>
        <p:xfrm>
          <a:off x="6818959" y="3709887"/>
          <a:ext cx="323943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813">
                  <a:extLst>
                    <a:ext uri="{9D8B030D-6E8A-4147-A177-3AD203B41FA5}">
                      <a16:colId xmlns:a16="http://schemas.microsoft.com/office/drawing/2014/main" val="3002276030"/>
                    </a:ext>
                  </a:extLst>
                </a:gridCol>
                <a:gridCol w="1079813">
                  <a:extLst>
                    <a:ext uri="{9D8B030D-6E8A-4147-A177-3AD203B41FA5}">
                      <a16:colId xmlns:a16="http://schemas.microsoft.com/office/drawing/2014/main" val="1430167441"/>
                    </a:ext>
                  </a:extLst>
                </a:gridCol>
                <a:gridCol w="1079813">
                  <a:extLst>
                    <a:ext uri="{9D8B030D-6E8A-4147-A177-3AD203B41FA5}">
                      <a16:colId xmlns:a16="http://schemas.microsoft.com/office/drawing/2014/main" val="3338939207"/>
                    </a:ext>
                  </a:extLst>
                </a:gridCol>
              </a:tblGrid>
              <a:tr h="18513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N = 100 000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P+ (500)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P- (99 500)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9975939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T+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100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995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405878"/>
                  </a:ext>
                </a:extLst>
              </a:tr>
              <a:tr h="185131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T-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400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rgbClr val="141927"/>
                          </a:solidFill>
                        </a:rPr>
                        <a:t>98 505</a:t>
                      </a:r>
                      <a:endParaRPr lang="fr-FR" sz="1400" dirty="0">
                        <a:solidFill>
                          <a:srgbClr val="14192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0833434"/>
                  </a:ext>
                </a:extLst>
              </a:tr>
            </a:tbl>
          </a:graphicData>
        </a:graphic>
      </p:graphicFrame>
      <p:sp>
        <p:nvSpPr>
          <p:cNvPr id="17" name="ZoneTexte 16"/>
          <p:cNvSpPr txBox="1"/>
          <p:nvPr/>
        </p:nvSpPr>
        <p:spPr>
          <a:xfrm>
            <a:off x="2795487" y="4948696"/>
            <a:ext cx="2173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Tests positifs &lt; 100</a:t>
            </a:r>
            <a:endParaRPr lang="fr-FR" sz="2000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7359408" y="4869287"/>
            <a:ext cx="2361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Tests positifs &gt; 1 000</a:t>
            </a:r>
            <a:endParaRPr lang="fr-FR" sz="2000" b="1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2157050" y="5594812"/>
            <a:ext cx="8103365" cy="9144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u="sng" dirty="0" smtClean="0">
                <a:solidFill>
                  <a:srgbClr val="141927"/>
                </a:solidFill>
              </a:rPr>
              <a:t>Fausse conclusion</a:t>
            </a:r>
          </a:p>
          <a:p>
            <a:pPr algn="ctr"/>
            <a:r>
              <a:rPr lang="fr-FR" sz="2000" dirty="0" smtClean="0">
                <a:solidFill>
                  <a:srgbClr val="141927"/>
                </a:solidFill>
              </a:rPr>
              <a:t>Faire un test génétique sur une population générale permet de trouver dix fois plus de prédisposition qu’un test selon les recommandations actuelles</a:t>
            </a:r>
            <a:endParaRPr lang="fr-FR" sz="2000" dirty="0">
              <a:solidFill>
                <a:srgbClr val="1419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85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5" name="Forme libre 4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6" name="Forme libre 5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2657338" y="485617"/>
            <a:ext cx="6877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Calcul à partir d’une séquence complète</a:t>
            </a:r>
            <a:endParaRPr lang="fr-FR" sz="3200" dirty="0"/>
          </a:p>
        </p:txBody>
      </p:sp>
      <p:sp>
        <p:nvSpPr>
          <p:cNvPr id="9" name="ZoneTexte 8"/>
          <p:cNvSpPr txBox="1"/>
          <p:nvPr/>
        </p:nvSpPr>
        <p:spPr>
          <a:xfrm>
            <a:off x="4443631" y="1073363"/>
            <a:ext cx="32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/>
              <a:t>Grande diversité d’outils</a:t>
            </a:r>
            <a:endParaRPr lang="fr-FR" sz="24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227616" y="1550192"/>
            <a:ext cx="309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5100387" y="1550192"/>
            <a:ext cx="202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Random Forest (RF)</a:t>
            </a:r>
            <a:endParaRPr lang="en-US" dirty="0"/>
          </a:p>
        </p:txBody>
      </p:sp>
      <p:cxnSp>
        <p:nvCxnSpPr>
          <p:cNvPr id="13" name="Connecteur droit 12"/>
          <p:cNvCxnSpPr/>
          <p:nvPr/>
        </p:nvCxnSpPr>
        <p:spPr>
          <a:xfrm flipH="1">
            <a:off x="3367524" y="1487899"/>
            <a:ext cx="0" cy="50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" name="Groupe 81"/>
          <p:cNvGrpSpPr>
            <a:grpSpLocks noChangeAspect="1"/>
          </p:cNvGrpSpPr>
          <p:nvPr/>
        </p:nvGrpSpPr>
        <p:grpSpPr>
          <a:xfrm>
            <a:off x="204399" y="1977306"/>
            <a:ext cx="3164910" cy="3298650"/>
            <a:chOff x="1243344" y="2335101"/>
            <a:chExt cx="4062241" cy="4233888"/>
          </a:xfrm>
        </p:grpSpPr>
        <p:grpSp>
          <p:nvGrpSpPr>
            <p:cNvPr id="26" name="Groupe 25"/>
            <p:cNvGrpSpPr/>
            <p:nvPr/>
          </p:nvGrpSpPr>
          <p:grpSpPr>
            <a:xfrm>
              <a:off x="1748731" y="5848790"/>
              <a:ext cx="720000" cy="360000"/>
              <a:chOff x="6184900" y="3609332"/>
              <a:chExt cx="720000" cy="36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6184900" y="3609332"/>
                <a:ext cx="720000" cy="36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400"/>
              </a:p>
            </p:txBody>
          </p:sp>
          <p:sp>
            <p:nvSpPr>
              <p:cNvPr id="81" name="Ellipse 80"/>
              <p:cNvSpPr>
                <a:spLocks noChangeAspect="1"/>
              </p:cNvSpPr>
              <p:nvPr/>
            </p:nvSpPr>
            <p:spPr>
              <a:xfrm>
                <a:off x="6418900" y="3663332"/>
                <a:ext cx="252000" cy="252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400"/>
              </a:p>
            </p:txBody>
          </p:sp>
        </p:grpSp>
        <p:cxnSp>
          <p:nvCxnSpPr>
            <p:cNvPr id="27" name="Connecteur droit avec flèche 26"/>
            <p:cNvCxnSpPr/>
            <p:nvPr/>
          </p:nvCxnSpPr>
          <p:spPr>
            <a:xfrm>
              <a:off x="3092904" y="6028790"/>
              <a:ext cx="180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ZoneTexte 27"/>
                <p:cNvSpPr txBox="1"/>
                <p:nvPr/>
              </p:nvSpPr>
              <p:spPr>
                <a:xfrm>
                  <a:off x="4890876" y="5844124"/>
                  <a:ext cx="414709" cy="355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200" i="1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28" name="ZoneTexte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876" y="5844124"/>
                  <a:ext cx="414709" cy="35553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Ellipse 28"/>
            <p:cNvSpPr>
              <a:spLocks noChangeAspect="1"/>
            </p:cNvSpPr>
            <p:nvPr/>
          </p:nvSpPr>
          <p:spPr>
            <a:xfrm>
              <a:off x="3381877" y="5974790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30" name="Ellipse 29"/>
            <p:cNvSpPr>
              <a:spLocks noChangeAspect="1"/>
            </p:cNvSpPr>
            <p:nvPr/>
          </p:nvSpPr>
          <p:spPr>
            <a:xfrm>
              <a:off x="3549154" y="5972500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31" name="Ellipse 30"/>
            <p:cNvSpPr>
              <a:spLocks noChangeAspect="1"/>
            </p:cNvSpPr>
            <p:nvPr/>
          </p:nvSpPr>
          <p:spPr>
            <a:xfrm>
              <a:off x="3815290" y="5972500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32" name="Ellipse 31"/>
            <p:cNvSpPr>
              <a:spLocks noChangeAspect="1"/>
            </p:cNvSpPr>
            <p:nvPr/>
          </p:nvSpPr>
          <p:spPr>
            <a:xfrm>
              <a:off x="4119350" y="5972500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33" name="Ellipse 32"/>
            <p:cNvSpPr>
              <a:spLocks noChangeAspect="1"/>
            </p:cNvSpPr>
            <p:nvPr/>
          </p:nvSpPr>
          <p:spPr>
            <a:xfrm>
              <a:off x="3298239" y="5972500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34" name="Ellipse 33"/>
            <p:cNvSpPr>
              <a:spLocks noChangeAspect="1"/>
            </p:cNvSpPr>
            <p:nvPr/>
          </p:nvSpPr>
          <p:spPr>
            <a:xfrm>
              <a:off x="4586817" y="59725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35" name="Ellipse 34"/>
            <p:cNvSpPr>
              <a:spLocks noChangeAspect="1"/>
            </p:cNvSpPr>
            <p:nvPr/>
          </p:nvSpPr>
          <p:spPr>
            <a:xfrm>
              <a:off x="4446617" y="59725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36" name="Ellipse 35"/>
            <p:cNvSpPr>
              <a:spLocks noChangeAspect="1"/>
            </p:cNvSpPr>
            <p:nvPr/>
          </p:nvSpPr>
          <p:spPr>
            <a:xfrm>
              <a:off x="4265826" y="59725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37" name="Ellipse 36"/>
            <p:cNvSpPr>
              <a:spLocks noChangeAspect="1"/>
            </p:cNvSpPr>
            <p:nvPr/>
          </p:nvSpPr>
          <p:spPr>
            <a:xfrm>
              <a:off x="3981226" y="59725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sp>
          <p:nvSpPr>
            <p:cNvPr id="38" name="Ellipse 37"/>
            <p:cNvSpPr>
              <a:spLocks noChangeAspect="1"/>
            </p:cNvSpPr>
            <p:nvPr/>
          </p:nvSpPr>
          <p:spPr>
            <a:xfrm>
              <a:off x="3690284" y="597250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568731" y="4595054"/>
              <a:ext cx="1080000" cy="360000"/>
              <a:chOff x="5320740" y="2950834"/>
              <a:chExt cx="1080000" cy="36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5320740" y="2950834"/>
                <a:ext cx="1080000" cy="36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400"/>
              </a:p>
            </p:txBody>
          </p:sp>
          <p:sp>
            <p:nvSpPr>
              <p:cNvPr id="78" name="Ellipse 77"/>
              <p:cNvSpPr>
                <a:spLocks noChangeAspect="1"/>
              </p:cNvSpPr>
              <p:nvPr/>
            </p:nvSpPr>
            <p:spPr>
              <a:xfrm>
                <a:off x="5554740" y="3004834"/>
                <a:ext cx="252000" cy="252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400"/>
              </a:p>
            </p:txBody>
          </p:sp>
          <p:sp>
            <p:nvSpPr>
              <p:cNvPr id="79" name="Ellipse 78"/>
              <p:cNvSpPr>
                <a:spLocks noChangeAspect="1"/>
              </p:cNvSpPr>
              <p:nvPr/>
            </p:nvSpPr>
            <p:spPr>
              <a:xfrm>
                <a:off x="5977507" y="3006411"/>
                <a:ext cx="252000" cy="252000"/>
              </a:xfrm>
              <a:prstGeom prst="ellipse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400"/>
              </a:p>
            </p:txBody>
          </p:sp>
        </p:grpSp>
        <p:sp>
          <p:nvSpPr>
            <p:cNvPr id="40" name="Trapèze 39"/>
            <p:cNvSpPr/>
            <p:nvPr/>
          </p:nvSpPr>
          <p:spPr>
            <a:xfrm rot="10800000">
              <a:off x="1568731" y="4955054"/>
              <a:ext cx="1080000" cy="889070"/>
            </a:xfrm>
            <a:prstGeom prst="trapezoid">
              <a:avLst>
                <a:gd name="adj" fmla="val 2107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26217" y="2822845"/>
              <a:ext cx="36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/>
            </a:p>
          </p:txBody>
        </p:sp>
        <p:sp>
          <p:nvSpPr>
            <p:cNvPr id="42" name="Triangle isocèle 41"/>
            <p:cNvSpPr/>
            <p:nvPr/>
          </p:nvSpPr>
          <p:spPr>
            <a:xfrm>
              <a:off x="1568731" y="3182845"/>
              <a:ext cx="1083686" cy="1409877"/>
            </a:xfrm>
            <a:prstGeom prst="triangle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400"/>
            </a:p>
          </p:txBody>
        </p:sp>
        <p:grpSp>
          <p:nvGrpSpPr>
            <p:cNvPr id="43" name="Groupe 42"/>
            <p:cNvGrpSpPr>
              <a:grpSpLocks noChangeAspect="1"/>
            </p:cNvGrpSpPr>
            <p:nvPr/>
          </p:nvGrpSpPr>
          <p:grpSpPr>
            <a:xfrm>
              <a:off x="3092904" y="2335101"/>
              <a:ext cx="1864431" cy="3382907"/>
              <a:chOff x="6043173" y="-87935"/>
              <a:chExt cx="1965162" cy="3565678"/>
            </a:xfrm>
          </p:grpSpPr>
          <p:cxnSp>
            <p:nvCxnSpPr>
              <p:cNvPr id="47" name="Connecteur droit avec flèche 46"/>
              <p:cNvCxnSpPr/>
              <p:nvPr/>
            </p:nvCxnSpPr>
            <p:spPr>
              <a:xfrm>
                <a:off x="6245007" y="3239212"/>
                <a:ext cx="132770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/>
                  <p:cNvSpPr txBox="1"/>
                  <p:nvPr/>
                </p:nvSpPr>
                <p:spPr>
                  <a:xfrm>
                    <a:off x="7571220" y="3103000"/>
                    <a:ext cx="437115" cy="374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48" name="ZoneTexte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1220" y="3103000"/>
                    <a:ext cx="437115" cy="3747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Ellipse 48"/>
              <p:cNvSpPr>
                <a:spLocks noChangeAspect="1"/>
              </p:cNvSpPr>
              <p:nvPr/>
            </p:nvSpPr>
            <p:spPr>
              <a:xfrm>
                <a:off x="6537820" y="2897906"/>
                <a:ext cx="79662" cy="7966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  <p:sp>
            <p:nvSpPr>
              <p:cNvPr id="50" name="Ellipse 49"/>
              <p:cNvSpPr>
                <a:spLocks noChangeAspect="1"/>
              </p:cNvSpPr>
              <p:nvPr/>
            </p:nvSpPr>
            <p:spPr>
              <a:xfrm>
                <a:off x="6508692" y="2707339"/>
                <a:ext cx="79662" cy="7966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  <p:sp>
            <p:nvSpPr>
              <p:cNvPr id="51" name="Ellipse 50"/>
              <p:cNvSpPr>
                <a:spLocks noChangeAspect="1"/>
              </p:cNvSpPr>
              <p:nvPr/>
            </p:nvSpPr>
            <p:spPr>
              <a:xfrm>
                <a:off x="6788620" y="2872665"/>
                <a:ext cx="79662" cy="7966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  <p:sp>
            <p:nvSpPr>
              <p:cNvPr id="52" name="Ellipse 51"/>
              <p:cNvSpPr>
                <a:spLocks noChangeAspect="1"/>
              </p:cNvSpPr>
              <p:nvPr/>
            </p:nvSpPr>
            <p:spPr>
              <a:xfrm>
                <a:off x="6940078" y="2602507"/>
                <a:ext cx="79662" cy="7966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  <p:sp>
            <p:nvSpPr>
              <p:cNvPr id="53" name="Ellipse 52"/>
              <p:cNvSpPr>
                <a:spLocks noChangeAspect="1"/>
              </p:cNvSpPr>
              <p:nvPr/>
            </p:nvSpPr>
            <p:spPr>
              <a:xfrm>
                <a:off x="6396465" y="2937738"/>
                <a:ext cx="79662" cy="79662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  <p:sp>
            <p:nvSpPr>
              <p:cNvPr id="54" name="Ellipse 53"/>
              <p:cNvSpPr>
                <a:spLocks noChangeAspect="1"/>
              </p:cNvSpPr>
              <p:nvPr/>
            </p:nvSpPr>
            <p:spPr>
              <a:xfrm>
                <a:off x="7346940" y="2249455"/>
                <a:ext cx="79662" cy="7966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  <p:sp>
            <p:nvSpPr>
              <p:cNvPr id="55" name="Ellipse 54"/>
              <p:cNvSpPr>
                <a:spLocks noChangeAspect="1"/>
              </p:cNvSpPr>
              <p:nvPr/>
            </p:nvSpPr>
            <p:spPr>
              <a:xfrm>
                <a:off x="7243526" y="2482762"/>
                <a:ext cx="79662" cy="7966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  <p:sp>
            <p:nvSpPr>
              <p:cNvPr id="56" name="Ellipse 55"/>
              <p:cNvSpPr>
                <a:spLocks noChangeAspect="1"/>
              </p:cNvSpPr>
              <p:nvPr/>
            </p:nvSpPr>
            <p:spPr>
              <a:xfrm>
                <a:off x="7110172" y="2279143"/>
                <a:ext cx="79662" cy="7966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  <p:sp>
            <p:nvSpPr>
              <p:cNvPr id="57" name="Ellipse 56"/>
              <p:cNvSpPr>
                <a:spLocks noChangeAspect="1"/>
              </p:cNvSpPr>
              <p:nvPr/>
            </p:nvSpPr>
            <p:spPr>
              <a:xfrm>
                <a:off x="6900247" y="2437845"/>
                <a:ext cx="79662" cy="7966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  <p:sp>
            <p:nvSpPr>
              <p:cNvPr id="58" name="Ellipse 57"/>
              <p:cNvSpPr>
                <a:spLocks noChangeAspect="1"/>
              </p:cNvSpPr>
              <p:nvPr/>
            </p:nvSpPr>
            <p:spPr>
              <a:xfrm>
                <a:off x="6685644" y="2364575"/>
                <a:ext cx="79662" cy="7966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/>
              </a:p>
            </p:txBody>
          </p:sp>
          <p:cxnSp>
            <p:nvCxnSpPr>
              <p:cNvPr id="59" name="Connecteur droit avec flèche 58"/>
              <p:cNvCxnSpPr/>
              <p:nvPr/>
            </p:nvCxnSpPr>
            <p:spPr>
              <a:xfrm>
                <a:off x="6245007" y="1911506"/>
                <a:ext cx="0" cy="132770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6060576" y="1639083"/>
                    <a:ext cx="905110" cy="3747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fr-FR" sz="1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sz="1200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0576" y="1639083"/>
                    <a:ext cx="905110" cy="3747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1" name="Groupe 60"/>
              <p:cNvGrpSpPr>
                <a:grpSpLocks noChangeAspect="1"/>
              </p:cNvGrpSpPr>
              <p:nvPr/>
            </p:nvGrpSpPr>
            <p:grpSpPr>
              <a:xfrm>
                <a:off x="6043173" y="-87935"/>
                <a:ext cx="1947759" cy="1838659"/>
                <a:chOff x="5793136" y="1025537"/>
                <a:chExt cx="2640617" cy="2492710"/>
              </a:xfrm>
            </p:grpSpPr>
            <p:cxnSp>
              <p:nvCxnSpPr>
                <p:cNvPr id="63" name="Connecteur droit avec flèche 62"/>
                <p:cNvCxnSpPr/>
                <p:nvPr/>
              </p:nvCxnSpPr>
              <p:spPr>
                <a:xfrm>
                  <a:off x="6043173" y="3194868"/>
                  <a:ext cx="18000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ZoneTexte 63"/>
                    <p:cNvSpPr txBox="1"/>
                    <p:nvPr/>
                  </p:nvSpPr>
                  <p:spPr>
                    <a:xfrm>
                      <a:off x="7841147" y="3010200"/>
                      <a:ext cx="592606" cy="50804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sz="1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fr-FR" sz="1200" dirty="0"/>
                    </a:p>
                  </p:txBody>
                </p:sp>
              </mc:Choice>
              <mc:Fallback xmlns="">
                <p:sp>
                  <p:nvSpPr>
                    <p:cNvPr id="64" name="ZoneTexte 6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41147" y="3010200"/>
                      <a:ext cx="592606" cy="50804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5" name="Ellipse 64"/>
                <p:cNvSpPr>
                  <a:spLocks noChangeAspect="1"/>
                </p:cNvSpPr>
                <p:nvPr/>
              </p:nvSpPr>
              <p:spPr>
                <a:xfrm>
                  <a:off x="6440146" y="2732153"/>
                  <a:ext cx="108000" cy="108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200"/>
                </a:p>
              </p:txBody>
            </p:sp>
            <p:sp>
              <p:nvSpPr>
                <p:cNvPr id="66" name="Ellipse 65"/>
                <p:cNvSpPr>
                  <a:spLocks noChangeAspect="1"/>
                </p:cNvSpPr>
                <p:nvPr/>
              </p:nvSpPr>
              <p:spPr>
                <a:xfrm>
                  <a:off x="6400656" y="2473796"/>
                  <a:ext cx="108000" cy="108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200"/>
                </a:p>
              </p:txBody>
            </p:sp>
            <p:sp>
              <p:nvSpPr>
                <p:cNvPr id="67" name="Ellipse 66"/>
                <p:cNvSpPr>
                  <a:spLocks noChangeAspect="1"/>
                </p:cNvSpPr>
                <p:nvPr/>
              </p:nvSpPr>
              <p:spPr>
                <a:xfrm>
                  <a:off x="6780160" y="2697933"/>
                  <a:ext cx="108000" cy="108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200"/>
                </a:p>
              </p:txBody>
            </p:sp>
            <p:sp>
              <p:nvSpPr>
                <p:cNvPr id="68" name="Ellipse 67"/>
                <p:cNvSpPr>
                  <a:spLocks noChangeAspect="1"/>
                </p:cNvSpPr>
                <p:nvPr/>
              </p:nvSpPr>
              <p:spPr>
                <a:xfrm>
                  <a:off x="6985495" y="2331674"/>
                  <a:ext cx="108000" cy="108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200"/>
                </a:p>
              </p:txBody>
            </p:sp>
            <p:sp>
              <p:nvSpPr>
                <p:cNvPr id="69" name="Ellipse 68"/>
                <p:cNvSpPr>
                  <a:spLocks noChangeAspect="1"/>
                </p:cNvSpPr>
                <p:nvPr/>
              </p:nvSpPr>
              <p:spPr>
                <a:xfrm>
                  <a:off x="6248508" y="2786153"/>
                  <a:ext cx="108000" cy="1080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200"/>
                </a:p>
              </p:txBody>
            </p:sp>
            <p:sp>
              <p:nvSpPr>
                <p:cNvPr id="70" name="Ellipse 69"/>
                <p:cNvSpPr>
                  <a:spLocks noChangeAspect="1"/>
                </p:cNvSpPr>
                <p:nvPr/>
              </p:nvSpPr>
              <p:spPr>
                <a:xfrm>
                  <a:off x="7537086" y="1853033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200"/>
                </a:p>
              </p:txBody>
            </p:sp>
            <p:sp>
              <p:nvSpPr>
                <p:cNvPr id="71" name="Ellipse 70"/>
                <p:cNvSpPr>
                  <a:spLocks noChangeAspect="1"/>
                </p:cNvSpPr>
                <p:nvPr/>
              </p:nvSpPr>
              <p:spPr>
                <a:xfrm>
                  <a:off x="7396886" y="2169332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200"/>
                </a:p>
              </p:txBody>
            </p:sp>
            <p:sp>
              <p:nvSpPr>
                <p:cNvPr id="72" name="Ellipse 71"/>
                <p:cNvSpPr>
                  <a:spLocks noChangeAspect="1"/>
                </p:cNvSpPr>
                <p:nvPr/>
              </p:nvSpPr>
              <p:spPr>
                <a:xfrm>
                  <a:off x="7216095" y="1893282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200"/>
                </a:p>
              </p:txBody>
            </p:sp>
            <p:sp>
              <p:nvSpPr>
                <p:cNvPr id="73" name="Ellipse 72"/>
                <p:cNvSpPr>
                  <a:spLocks noChangeAspect="1"/>
                </p:cNvSpPr>
                <p:nvPr/>
              </p:nvSpPr>
              <p:spPr>
                <a:xfrm>
                  <a:off x="6931495" y="2108437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200"/>
                </a:p>
              </p:txBody>
            </p:sp>
            <p:sp>
              <p:nvSpPr>
                <p:cNvPr id="74" name="Ellipse 73"/>
                <p:cNvSpPr>
                  <a:spLocks noChangeAspect="1"/>
                </p:cNvSpPr>
                <p:nvPr/>
              </p:nvSpPr>
              <p:spPr>
                <a:xfrm>
                  <a:off x="6640553" y="200910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200"/>
                </a:p>
              </p:txBody>
            </p:sp>
            <p:cxnSp>
              <p:nvCxnSpPr>
                <p:cNvPr id="75" name="Connecteur droit avec flèche 74"/>
                <p:cNvCxnSpPr/>
                <p:nvPr/>
              </p:nvCxnSpPr>
              <p:spPr>
                <a:xfrm>
                  <a:off x="6043173" y="1394868"/>
                  <a:ext cx="0" cy="18000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ZoneTexte 75"/>
                    <p:cNvSpPr txBox="1"/>
                    <p:nvPr/>
                  </p:nvSpPr>
                  <p:spPr>
                    <a:xfrm>
                      <a:off x="5793136" y="1025537"/>
                      <a:ext cx="1227076" cy="50804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fr-FR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fr-FR" sz="1200" dirty="0"/>
                    </a:p>
                  </p:txBody>
                </p:sp>
              </mc:Choice>
              <mc:Fallback xmlns="">
                <p:sp>
                  <p:nvSpPr>
                    <p:cNvPr id="76" name="ZoneTexte 7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93136" y="1025537"/>
                      <a:ext cx="1227076" cy="50804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2" name="Connecteur droit 61"/>
              <p:cNvCxnSpPr/>
              <p:nvPr/>
            </p:nvCxnSpPr>
            <p:spPr>
              <a:xfrm>
                <a:off x="6332146" y="602100"/>
                <a:ext cx="1312940" cy="45788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43"/>
                <p:cNvSpPr txBox="1"/>
                <p:nvPr/>
              </p:nvSpPr>
              <p:spPr>
                <a:xfrm>
                  <a:off x="1622128" y="6213455"/>
                  <a:ext cx="968174" cy="355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Espace</a:t>
                  </a:r>
                  <a14:m>
                    <m:oMath xmlns:m="http://schemas.openxmlformats.org/officeDocument/2006/math">
                      <m:r>
                        <a:rPr lang="fr-FR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4" name="ZoneTexte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2128" y="6213455"/>
                  <a:ext cx="968174" cy="355534"/>
                </a:xfrm>
                <a:prstGeom prst="rect">
                  <a:avLst/>
                </a:prstGeom>
                <a:blipFill>
                  <a:blip r:embed="rId6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ZoneTexte 44"/>
                <p:cNvSpPr txBox="1"/>
                <p:nvPr/>
              </p:nvSpPr>
              <p:spPr>
                <a:xfrm>
                  <a:off x="1627272" y="4957387"/>
                  <a:ext cx="957887" cy="3555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1200" dirty="0"/>
                    <a:t>Espace</a:t>
                  </a:r>
                  <a14:m>
                    <m:oMath xmlns:m="http://schemas.openxmlformats.org/officeDocument/2006/math">
                      <m:r>
                        <a:rPr lang="fr-FR" sz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200" i="1">
                          <a:latin typeface="Cambria Math" panose="02040503050406030204" pitchFamily="18" charset="0"/>
                        </a:rPr>
                        <m:t>𝑍</m:t>
                      </m:r>
                    </m:oMath>
                  </a14:m>
                  <a:endParaRPr lang="fr-FR" sz="1200" dirty="0"/>
                </a:p>
              </p:txBody>
            </p:sp>
          </mc:Choice>
          <mc:Fallback xmlns="">
            <p:sp>
              <p:nvSpPr>
                <p:cNvPr id="45" name="ZoneTexte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272" y="4957387"/>
                  <a:ext cx="957887" cy="355534"/>
                </a:xfrm>
                <a:prstGeom prst="rect">
                  <a:avLst/>
                </a:prstGeom>
                <a:blipFill>
                  <a:blip r:embed="rId7"/>
                  <a:stretch>
                    <a:fillRect l="-82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ZoneTexte 45"/>
            <p:cNvSpPr txBox="1"/>
            <p:nvPr/>
          </p:nvSpPr>
          <p:spPr>
            <a:xfrm>
              <a:off x="1243344" y="2490349"/>
              <a:ext cx="1725744" cy="355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/>
                <a:t>Hyperplan optimal</a:t>
              </a:r>
            </a:p>
          </p:txBody>
        </p:sp>
      </p:grpSp>
      <p:grpSp>
        <p:nvGrpSpPr>
          <p:cNvPr id="24" name="Groupe 23"/>
          <p:cNvGrpSpPr>
            <a:grpSpLocks noChangeAspect="1"/>
          </p:cNvGrpSpPr>
          <p:nvPr/>
        </p:nvGrpSpPr>
        <p:grpSpPr>
          <a:xfrm>
            <a:off x="4098920" y="1905639"/>
            <a:ext cx="4031951" cy="2513973"/>
            <a:chOff x="3611654" y="2301549"/>
            <a:chExt cx="4968692" cy="3098028"/>
          </a:xfrm>
        </p:grpSpPr>
        <p:grpSp>
          <p:nvGrpSpPr>
            <p:cNvPr id="23" name="Groupe 22"/>
            <p:cNvGrpSpPr/>
            <p:nvPr/>
          </p:nvGrpSpPr>
          <p:grpSpPr>
            <a:xfrm>
              <a:off x="3611654" y="2630467"/>
              <a:ext cx="4968692" cy="1791369"/>
              <a:chOff x="3611654" y="2630467"/>
              <a:chExt cx="4968692" cy="1791369"/>
            </a:xfrm>
          </p:grpSpPr>
          <p:grpSp>
            <p:nvGrpSpPr>
              <p:cNvPr id="22" name="Groupe 21"/>
              <p:cNvGrpSpPr/>
              <p:nvPr/>
            </p:nvGrpSpPr>
            <p:grpSpPr>
              <a:xfrm>
                <a:off x="3611654" y="2630467"/>
                <a:ext cx="1460946" cy="1298199"/>
                <a:chOff x="3611654" y="2630467"/>
                <a:chExt cx="1460946" cy="1298199"/>
              </a:xfrm>
            </p:grpSpPr>
            <p:sp>
              <p:nvSpPr>
                <p:cNvPr id="113" name="Ellipse 112"/>
                <p:cNvSpPr>
                  <a:spLocks/>
                </p:cNvSpPr>
                <p:nvPr/>
              </p:nvSpPr>
              <p:spPr>
                <a:xfrm>
                  <a:off x="3968406" y="2630467"/>
                  <a:ext cx="742531" cy="371266"/>
                </a:xfrm>
                <a:prstGeom prst="ellipse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fr-FR" sz="900" b="1" dirty="0" smtClean="0"/>
                    <a:t>Arbre 1</a:t>
                  </a:r>
                  <a:endParaRPr lang="fr-FR" sz="900" b="1" dirty="0"/>
                </a:p>
              </p:txBody>
            </p:sp>
            <p:cxnSp>
              <p:nvCxnSpPr>
                <p:cNvPr id="114" name="Connecteur droit avec flèche 113"/>
                <p:cNvCxnSpPr/>
                <p:nvPr/>
              </p:nvCxnSpPr>
              <p:spPr>
                <a:xfrm flipH="1">
                  <a:off x="3914718" y="2947362"/>
                  <a:ext cx="162429" cy="28800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necteur droit avec flèche 114"/>
                <p:cNvCxnSpPr>
                  <a:stCxn id="113" idx="5"/>
                </p:cNvCxnSpPr>
                <p:nvPr/>
              </p:nvCxnSpPr>
              <p:spPr>
                <a:xfrm>
                  <a:off x="4602196" y="2947362"/>
                  <a:ext cx="162429" cy="28800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Rectangle à coins arrondis 115"/>
                <p:cNvSpPr/>
                <p:nvPr/>
              </p:nvSpPr>
              <p:spPr>
                <a:xfrm>
                  <a:off x="3682677" y="3232542"/>
                  <a:ext cx="464082" cy="232041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17" name="Rectangle à coins arrondis 116"/>
                <p:cNvSpPr/>
                <p:nvPr/>
              </p:nvSpPr>
              <p:spPr>
                <a:xfrm>
                  <a:off x="4532584" y="3232542"/>
                  <a:ext cx="464082" cy="232041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18" name="Flèche angle droit à deux pointes 117"/>
                <p:cNvSpPr>
                  <a:spLocks noChangeAspect="1"/>
                </p:cNvSpPr>
                <p:nvPr/>
              </p:nvSpPr>
              <p:spPr>
                <a:xfrm rot="13500000">
                  <a:off x="3763891" y="3527058"/>
                  <a:ext cx="301654" cy="301653"/>
                </a:xfrm>
                <a:prstGeom prst="leftUpArrow">
                  <a:avLst>
                    <a:gd name="adj1" fmla="val 3838"/>
                    <a:gd name="adj2" fmla="val 12292"/>
                    <a:gd name="adj3" fmla="val 1949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19" name="Flèche angle droit à deux pointes 118"/>
                <p:cNvSpPr>
                  <a:spLocks noChangeAspect="1"/>
                </p:cNvSpPr>
                <p:nvPr/>
              </p:nvSpPr>
              <p:spPr>
                <a:xfrm rot="13500000">
                  <a:off x="4613798" y="3527058"/>
                  <a:ext cx="301654" cy="301653"/>
                </a:xfrm>
                <a:prstGeom prst="leftUpArrow">
                  <a:avLst>
                    <a:gd name="adj1" fmla="val 3838"/>
                    <a:gd name="adj2" fmla="val 12292"/>
                    <a:gd name="adj3" fmla="val 1949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pic>
              <p:nvPicPr>
                <p:cNvPr id="120" name="Image 119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095" r="67024" b="16667"/>
                <a:stretch/>
              </p:blipFill>
              <p:spPr>
                <a:xfrm>
                  <a:off x="3611654" y="3696625"/>
                  <a:ext cx="217883" cy="232041"/>
                </a:xfrm>
                <a:prstGeom prst="rect">
                  <a:avLst/>
                </a:prstGeom>
              </p:spPr>
            </p:pic>
            <p:pic>
              <p:nvPicPr>
                <p:cNvPr id="121" name="Image 120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310" t="13095" b="16667"/>
                <a:stretch/>
              </p:blipFill>
              <p:spPr>
                <a:xfrm>
                  <a:off x="3995932" y="3696625"/>
                  <a:ext cx="222601" cy="232041"/>
                </a:xfrm>
                <a:prstGeom prst="rect">
                  <a:avLst/>
                </a:prstGeom>
              </p:spPr>
            </p:pic>
            <p:pic>
              <p:nvPicPr>
                <p:cNvPr id="122" name="Image 121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095" r="67024" b="16667"/>
                <a:stretch/>
              </p:blipFill>
              <p:spPr>
                <a:xfrm>
                  <a:off x="4465720" y="3696625"/>
                  <a:ext cx="217883" cy="232041"/>
                </a:xfrm>
                <a:prstGeom prst="rect">
                  <a:avLst/>
                </a:prstGeom>
              </p:spPr>
            </p:pic>
            <p:pic>
              <p:nvPicPr>
                <p:cNvPr id="123" name="Image 122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310" t="13095" b="16667"/>
                <a:stretch/>
              </p:blipFill>
              <p:spPr>
                <a:xfrm>
                  <a:off x="4849999" y="3696625"/>
                  <a:ext cx="222601" cy="232041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e 20"/>
              <p:cNvGrpSpPr/>
              <p:nvPr/>
            </p:nvGrpSpPr>
            <p:grpSpPr>
              <a:xfrm>
                <a:off x="5460195" y="2630467"/>
                <a:ext cx="1445396" cy="1791369"/>
                <a:chOff x="5460195" y="2630467"/>
                <a:chExt cx="1445396" cy="1791369"/>
              </a:xfrm>
            </p:grpSpPr>
            <p:sp>
              <p:nvSpPr>
                <p:cNvPr id="99" name="Ellipse 98"/>
                <p:cNvSpPr/>
                <p:nvPr/>
              </p:nvSpPr>
              <p:spPr>
                <a:xfrm>
                  <a:off x="5801467" y="2630467"/>
                  <a:ext cx="742531" cy="371266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fr-FR" sz="900" b="1" dirty="0" smtClean="0">
                      <a:solidFill>
                        <a:schemeClr val="tx1"/>
                      </a:solidFill>
                    </a:rPr>
                    <a:t>Arbre 2</a:t>
                  </a:r>
                  <a:endParaRPr lang="fr-FR" sz="9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0" name="Connecteur droit avec flèche 99"/>
                <p:cNvCxnSpPr/>
                <p:nvPr/>
              </p:nvCxnSpPr>
              <p:spPr>
                <a:xfrm flipH="1">
                  <a:off x="5758153" y="2961284"/>
                  <a:ext cx="162429" cy="28800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Connecteur droit avec flèche 100"/>
                <p:cNvCxnSpPr/>
                <p:nvPr/>
              </p:nvCxnSpPr>
              <p:spPr>
                <a:xfrm>
                  <a:off x="6445631" y="2961284"/>
                  <a:ext cx="162429" cy="28800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Rectangle à coins arrondis 101"/>
                <p:cNvSpPr/>
                <p:nvPr/>
              </p:nvSpPr>
              <p:spPr>
                <a:xfrm>
                  <a:off x="5523587" y="3246465"/>
                  <a:ext cx="464082" cy="232041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03" name="Rectangle à coins arrondis 102"/>
                <p:cNvSpPr/>
                <p:nvPr/>
              </p:nvSpPr>
              <p:spPr>
                <a:xfrm>
                  <a:off x="6373493" y="3246465"/>
                  <a:ext cx="464082" cy="232041"/>
                </a:xfrm>
                <a:prstGeom prst="roundRect">
                  <a:avLst/>
                </a:prstGeom>
                <a:solidFill>
                  <a:srgbClr val="7030A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04" name="Flèche angle droit à deux pointes 103"/>
                <p:cNvSpPr>
                  <a:spLocks noChangeAspect="1"/>
                </p:cNvSpPr>
                <p:nvPr/>
              </p:nvSpPr>
              <p:spPr>
                <a:xfrm rot="13500000">
                  <a:off x="5604801" y="3540981"/>
                  <a:ext cx="301654" cy="301653"/>
                </a:xfrm>
                <a:prstGeom prst="leftUpArrow">
                  <a:avLst>
                    <a:gd name="adj1" fmla="val 3838"/>
                    <a:gd name="adj2" fmla="val 12292"/>
                    <a:gd name="adj3" fmla="val 1949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05" name="Flèche angle droit à deux pointes 104"/>
                <p:cNvSpPr>
                  <a:spLocks noChangeAspect="1"/>
                </p:cNvSpPr>
                <p:nvPr/>
              </p:nvSpPr>
              <p:spPr>
                <a:xfrm rot="13500000">
                  <a:off x="6454707" y="3540980"/>
                  <a:ext cx="301654" cy="301653"/>
                </a:xfrm>
                <a:prstGeom prst="leftUpArrow">
                  <a:avLst>
                    <a:gd name="adj1" fmla="val 3838"/>
                    <a:gd name="adj2" fmla="val 12292"/>
                    <a:gd name="adj3" fmla="val 1949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pic>
              <p:nvPicPr>
                <p:cNvPr id="106" name="Image 105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095" r="67024" b="16667"/>
                <a:stretch/>
              </p:blipFill>
              <p:spPr>
                <a:xfrm>
                  <a:off x="5460195" y="3710547"/>
                  <a:ext cx="217883" cy="232041"/>
                </a:xfrm>
                <a:prstGeom prst="rect">
                  <a:avLst/>
                </a:prstGeom>
              </p:spPr>
            </p:pic>
            <p:pic>
              <p:nvPicPr>
                <p:cNvPr id="107" name="Image 106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310" t="13095" b="16667"/>
                <a:stretch/>
              </p:blipFill>
              <p:spPr>
                <a:xfrm>
                  <a:off x="5844473" y="3710547"/>
                  <a:ext cx="222601" cy="232041"/>
                </a:xfrm>
                <a:prstGeom prst="rect">
                  <a:avLst/>
                </a:prstGeom>
              </p:spPr>
            </p:pic>
            <p:sp>
              <p:nvSpPr>
                <p:cNvPr id="108" name="Rectangle à coins arrondis 107"/>
                <p:cNvSpPr/>
                <p:nvPr/>
              </p:nvSpPr>
              <p:spPr>
                <a:xfrm>
                  <a:off x="6199821" y="3725712"/>
                  <a:ext cx="464082" cy="232041"/>
                </a:xfrm>
                <a:prstGeom prst="roundRect">
                  <a:avLst/>
                </a:prstGeom>
                <a:solidFill>
                  <a:srgbClr val="FFC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109" name="Flèche angle droit à deux pointes 108"/>
                <p:cNvSpPr>
                  <a:spLocks noChangeAspect="1"/>
                </p:cNvSpPr>
                <p:nvPr/>
              </p:nvSpPr>
              <p:spPr>
                <a:xfrm rot="13500000">
                  <a:off x="6281035" y="4020228"/>
                  <a:ext cx="301654" cy="301653"/>
                </a:xfrm>
                <a:prstGeom prst="leftUpArrow">
                  <a:avLst>
                    <a:gd name="adj1" fmla="val 3838"/>
                    <a:gd name="adj2" fmla="val 12292"/>
                    <a:gd name="adj3" fmla="val 1949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pic>
              <p:nvPicPr>
                <p:cNvPr id="110" name="Image 109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095" r="67024" b="16667"/>
                <a:stretch/>
              </p:blipFill>
              <p:spPr>
                <a:xfrm>
                  <a:off x="6128798" y="4189795"/>
                  <a:ext cx="217883" cy="232041"/>
                </a:xfrm>
                <a:prstGeom prst="rect">
                  <a:avLst/>
                </a:prstGeom>
              </p:spPr>
            </p:pic>
            <p:pic>
              <p:nvPicPr>
                <p:cNvPr id="111" name="Image 110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310" t="13095" b="16667"/>
                <a:stretch/>
              </p:blipFill>
              <p:spPr>
                <a:xfrm>
                  <a:off x="6513076" y="4189795"/>
                  <a:ext cx="222601" cy="232041"/>
                </a:xfrm>
                <a:prstGeom prst="rect">
                  <a:avLst/>
                </a:prstGeom>
              </p:spPr>
            </p:pic>
            <p:pic>
              <p:nvPicPr>
                <p:cNvPr id="112" name="Image 111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095" r="67024" b="16667"/>
                <a:stretch/>
              </p:blipFill>
              <p:spPr>
                <a:xfrm>
                  <a:off x="6687708" y="3719573"/>
                  <a:ext cx="217883" cy="232041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e 19"/>
              <p:cNvGrpSpPr/>
              <p:nvPr/>
            </p:nvGrpSpPr>
            <p:grpSpPr>
              <a:xfrm>
                <a:off x="7293186" y="2630467"/>
                <a:ext cx="1287160" cy="1780260"/>
                <a:chOff x="7293186" y="2630467"/>
                <a:chExt cx="1287160" cy="1780260"/>
              </a:xfrm>
            </p:grpSpPr>
            <p:sp>
              <p:nvSpPr>
                <p:cNvPr id="88" name="Ellipse 87"/>
                <p:cNvSpPr/>
                <p:nvPr/>
              </p:nvSpPr>
              <p:spPr>
                <a:xfrm>
                  <a:off x="7643365" y="2630467"/>
                  <a:ext cx="742531" cy="371266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fr-FR" sz="900" b="1" dirty="0" smtClean="0">
                      <a:solidFill>
                        <a:schemeClr val="tx1"/>
                      </a:solidFill>
                    </a:rPr>
                    <a:t>Arbre 3</a:t>
                  </a:r>
                  <a:endParaRPr lang="fr-FR" sz="9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9" name="Connecteur droit avec flèche 88"/>
                <p:cNvCxnSpPr/>
                <p:nvPr/>
              </p:nvCxnSpPr>
              <p:spPr>
                <a:xfrm flipH="1">
                  <a:off x="7605173" y="2946739"/>
                  <a:ext cx="162429" cy="28800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Connecteur droit avec flèche 89"/>
                <p:cNvCxnSpPr/>
                <p:nvPr/>
              </p:nvCxnSpPr>
              <p:spPr>
                <a:xfrm>
                  <a:off x="8292651" y="2946739"/>
                  <a:ext cx="162429" cy="28800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Rectangle à coins arrondis 90"/>
                <p:cNvSpPr/>
                <p:nvPr/>
              </p:nvSpPr>
              <p:spPr>
                <a:xfrm>
                  <a:off x="7373332" y="3231920"/>
                  <a:ext cx="464082" cy="232041"/>
                </a:xfrm>
                <a:prstGeom prst="round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92" name="Flèche angle droit à deux pointes 91"/>
                <p:cNvSpPr>
                  <a:spLocks noChangeAspect="1"/>
                </p:cNvSpPr>
                <p:nvPr/>
              </p:nvSpPr>
              <p:spPr>
                <a:xfrm rot="13500000">
                  <a:off x="7454546" y="3526436"/>
                  <a:ext cx="301654" cy="301653"/>
                </a:xfrm>
                <a:prstGeom prst="leftUpArrow">
                  <a:avLst>
                    <a:gd name="adj1" fmla="val 3838"/>
                    <a:gd name="adj2" fmla="val 12292"/>
                    <a:gd name="adj3" fmla="val 1949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pic>
              <p:nvPicPr>
                <p:cNvPr id="93" name="Image 92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310" t="13095" b="16667"/>
                <a:stretch/>
              </p:blipFill>
              <p:spPr>
                <a:xfrm>
                  <a:off x="7293186" y="3710649"/>
                  <a:ext cx="222601" cy="232041"/>
                </a:xfrm>
                <a:prstGeom prst="rect">
                  <a:avLst/>
                </a:prstGeom>
              </p:spPr>
            </p:pic>
            <p:sp>
              <p:nvSpPr>
                <p:cNvPr id="94" name="Rectangle à coins arrondis 93"/>
                <p:cNvSpPr/>
                <p:nvPr/>
              </p:nvSpPr>
              <p:spPr>
                <a:xfrm>
                  <a:off x="7605373" y="3714603"/>
                  <a:ext cx="464082" cy="232041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sp>
              <p:nvSpPr>
                <p:cNvPr id="95" name="Flèche angle droit à deux pointes 94"/>
                <p:cNvSpPr>
                  <a:spLocks noChangeAspect="1"/>
                </p:cNvSpPr>
                <p:nvPr/>
              </p:nvSpPr>
              <p:spPr>
                <a:xfrm rot="13500000">
                  <a:off x="7686587" y="4009119"/>
                  <a:ext cx="301654" cy="301653"/>
                </a:xfrm>
                <a:prstGeom prst="leftUpArrow">
                  <a:avLst>
                    <a:gd name="adj1" fmla="val 3838"/>
                    <a:gd name="adj2" fmla="val 12292"/>
                    <a:gd name="adj3" fmla="val 1949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000"/>
                </a:p>
              </p:txBody>
            </p:sp>
            <p:pic>
              <p:nvPicPr>
                <p:cNvPr id="96" name="Image 95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095" r="67024" b="16667"/>
                <a:stretch/>
              </p:blipFill>
              <p:spPr>
                <a:xfrm>
                  <a:off x="7541981" y="4178686"/>
                  <a:ext cx="217883" cy="232041"/>
                </a:xfrm>
                <a:prstGeom prst="rect">
                  <a:avLst/>
                </a:prstGeom>
              </p:spPr>
            </p:pic>
            <p:pic>
              <p:nvPicPr>
                <p:cNvPr id="97" name="Image 96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310" t="13095" b="16667"/>
                <a:stretch/>
              </p:blipFill>
              <p:spPr>
                <a:xfrm>
                  <a:off x="7926260" y="4178686"/>
                  <a:ext cx="222601" cy="232041"/>
                </a:xfrm>
                <a:prstGeom prst="rect">
                  <a:avLst/>
                </a:prstGeom>
              </p:spPr>
            </p:pic>
            <p:pic>
              <p:nvPicPr>
                <p:cNvPr id="98" name="Image 97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095" r="67024" b="16667"/>
                <a:stretch/>
              </p:blipFill>
              <p:spPr>
                <a:xfrm>
                  <a:off x="8362463" y="3231868"/>
                  <a:ext cx="217883" cy="2320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" name="Groupe 18"/>
            <p:cNvGrpSpPr>
              <a:grpSpLocks noChangeAspect="1"/>
            </p:cNvGrpSpPr>
            <p:nvPr/>
          </p:nvGrpSpPr>
          <p:grpSpPr>
            <a:xfrm>
              <a:off x="3611654" y="2301549"/>
              <a:ext cx="4968692" cy="3098028"/>
              <a:chOff x="3611654" y="2301549"/>
              <a:chExt cx="4968692" cy="3098028"/>
            </a:xfrm>
          </p:grpSpPr>
          <p:sp>
            <p:nvSpPr>
              <p:cNvPr id="83" name="Rectangle à coins arrondis 82"/>
              <p:cNvSpPr/>
              <p:nvPr/>
            </p:nvSpPr>
            <p:spPr>
              <a:xfrm>
                <a:off x="3611654" y="2301549"/>
                <a:ext cx="4968692" cy="248435"/>
              </a:xfrm>
              <a:prstGeom prst="roundRect">
                <a:avLst>
                  <a:gd name="adj" fmla="val 420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i="1" dirty="0" err="1" smtClean="0">
                    <a:solidFill>
                      <a:schemeClr val="tx1"/>
                    </a:solidFill>
                  </a:rPr>
                  <a:t>Random</a:t>
                </a:r>
                <a:r>
                  <a:rPr lang="fr-FR" sz="1400" b="1" i="1" dirty="0" smtClean="0">
                    <a:solidFill>
                      <a:schemeClr val="tx1"/>
                    </a:solidFill>
                  </a:rPr>
                  <a:t> Forest</a:t>
                </a:r>
                <a:endParaRPr lang="fr-FR" sz="1400" b="1" i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7" name="Groupe 146"/>
              <p:cNvGrpSpPr>
                <a:grpSpLocks noChangeAspect="1"/>
              </p:cNvGrpSpPr>
              <p:nvPr/>
            </p:nvGrpSpPr>
            <p:grpSpPr>
              <a:xfrm>
                <a:off x="3688118" y="4489304"/>
                <a:ext cx="4826051" cy="910273"/>
                <a:chOff x="3645594" y="5650205"/>
                <a:chExt cx="4001048" cy="754664"/>
              </a:xfrm>
            </p:grpSpPr>
            <p:sp>
              <p:nvSpPr>
                <p:cNvPr id="124" name="ZoneTexte 123"/>
                <p:cNvSpPr txBox="1"/>
                <p:nvPr/>
              </p:nvSpPr>
              <p:spPr>
                <a:xfrm>
                  <a:off x="3645594" y="5896960"/>
                  <a:ext cx="682266" cy="258589"/>
                </a:xfrm>
                <a:prstGeom prst="rect">
                  <a:avLst/>
                </a:prstGeom>
                <a:noFill/>
                <a:ln w="34925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50" dirty="0" smtClean="0"/>
                    <a:t>Données</a:t>
                  </a:r>
                  <a:endParaRPr lang="fr-FR" sz="1050" dirty="0"/>
                </a:p>
              </p:txBody>
            </p:sp>
            <p:grpSp>
              <p:nvGrpSpPr>
                <p:cNvPr id="125" name="Groupe 124"/>
                <p:cNvGrpSpPr/>
                <p:nvPr/>
              </p:nvGrpSpPr>
              <p:grpSpPr>
                <a:xfrm>
                  <a:off x="4800773" y="5650205"/>
                  <a:ext cx="1283589" cy="754664"/>
                  <a:chOff x="7225424" y="2642458"/>
                  <a:chExt cx="1860015" cy="1093576"/>
                </a:xfrm>
              </p:grpSpPr>
              <p:sp>
                <p:nvSpPr>
                  <p:cNvPr id="126" name="ZoneTexte 125"/>
                  <p:cNvSpPr txBox="1"/>
                  <p:nvPr/>
                </p:nvSpPr>
                <p:spPr>
                  <a:xfrm>
                    <a:off x="7225424" y="2642458"/>
                    <a:ext cx="1860015" cy="1093576"/>
                  </a:xfrm>
                  <a:prstGeom prst="rect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050" dirty="0" smtClean="0"/>
                      <a:t>Arbres prédictions</a:t>
                    </a:r>
                  </a:p>
                  <a:p>
                    <a:r>
                      <a:rPr lang="fr-FR" sz="1050" dirty="0" smtClean="0"/>
                      <a:t>Arbre 1 :</a:t>
                    </a:r>
                  </a:p>
                  <a:p>
                    <a:r>
                      <a:rPr lang="fr-FR" sz="1050" dirty="0" smtClean="0"/>
                      <a:t>Arbre 2 :</a:t>
                    </a:r>
                  </a:p>
                  <a:p>
                    <a:r>
                      <a:rPr lang="fr-FR" sz="1050" dirty="0" smtClean="0"/>
                      <a:t>Arbre 3 :</a:t>
                    </a:r>
                  </a:p>
                </p:txBody>
              </p:sp>
              <p:grpSp>
                <p:nvGrpSpPr>
                  <p:cNvPr id="127" name="Groupe 126"/>
                  <p:cNvGrpSpPr>
                    <a:grpSpLocks noChangeAspect="1"/>
                  </p:cNvGrpSpPr>
                  <p:nvPr/>
                </p:nvGrpSpPr>
                <p:grpSpPr>
                  <a:xfrm>
                    <a:off x="8126813" y="2926312"/>
                    <a:ext cx="266603" cy="758426"/>
                    <a:chOff x="8088748" y="2774773"/>
                    <a:chExt cx="325983" cy="927330"/>
                  </a:xfrm>
                </p:grpSpPr>
                <p:pic>
                  <p:nvPicPr>
                    <p:cNvPr id="128" name="Image 127"/>
                    <p:cNvPicPr>
                      <a:picLocks noChangeAspect="1"/>
                    </p:cNvPicPr>
                    <p:nvPr/>
                  </p:nvPicPr>
                  <p:blipFill rotWithShape="1"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6310" t="13095" b="16667"/>
                    <a:stretch/>
                  </p:blipFill>
                  <p:spPr>
                    <a:xfrm>
                      <a:off x="8088748" y="3067426"/>
                      <a:ext cx="322569" cy="33624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9" name="Image 128"/>
                    <p:cNvPicPr>
                      <a:picLocks noChangeAspect="1"/>
                    </p:cNvPicPr>
                    <p:nvPr/>
                  </p:nvPicPr>
                  <p:blipFill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3095" r="67024" b="16667"/>
                    <a:stretch/>
                  </p:blipFill>
                  <p:spPr>
                    <a:xfrm>
                      <a:off x="8099003" y="2774773"/>
                      <a:ext cx="315727" cy="33624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" name="Image 129"/>
                    <p:cNvPicPr>
                      <a:picLocks noChangeAspect="1"/>
                    </p:cNvPicPr>
                    <p:nvPr/>
                  </p:nvPicPr>
                  <p:blipFill rotWithShape="1"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3095" r="67024" b="16667"/>
                    <a:stretch/>
                  </p:blipFill>
                  <p:spPr>
                    <a:xfrm>
                      <a:off x="8099008" y="3365857"/>
                      <a:ext cx="315723" cy="336246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131" name="Groupe 130"/>
                <p:cNvGrpSpPr/>
                <p:nvPr/>
              </p:nvGrpSpPr>
              <p:grpSpPr>
                <a:xfrm>
                  <a:off x="6557274" y="5735906"/>
                  <a:ext cx="1089368" cy="589581"/>
                  <a:chOff x="7654923" y="4372901"/>
                  <a:chExt cx="1578574" cy="854342"/>
                </a:xfrm>
              </p:grpSpPr>
              <p:sp>
                <p:nvSpPr>
                  <p:cNvPr id="132" name="ZoneTexte 131"/>
                  <p:cNvSpPr txBox="1"/>
                  <p:nvPr/>
                </p:nvSpPr>
                <p:spPr>
                  <a:xfrm>
                    <a:off x="7654923" y="4372901"/>
                    <a:ext cx="1578574" cy="854342"/>
                  </a:xfrm>
                  <a:prstGeom prst="rect">
                    <a:avLst/>
                  </a:prstGeom>
                  <a:noFill/>
                  <a:ln w="34925"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 sz="1050" i="1" dirty="0" err="1" smtClean="0"/>
                      <a:t>Random</a:t>
                    </a:r>
                    <a:r>
                      <a:rPr lang="fr-FR" sz="1050" i="1" dirty="0" smtClean="0"/>
                      <a:t> </a:t>
                    </a:r>
                    <a:r>
                      <a:rPr lang="fr-FR" sz="1050" i="1" dirty="0" err="1" smtClean="0"/>
                      <a:t>forest</a:t>
                    </a:r>
                    <a:endParaRPr lang="fr-FR" sz="1050" i="1" dirty="0"/>
                  </a:p>
                  <a:p>
                    <a:pPr algn="ctr"/>
                    <a:r>
                      <a:rPr lang="fr-FR" sz="1050" dirty="0" smtClean="0"/>
                      <a:t>Prédiction :</a:t>
                    </a:r>
                  </a:p>
                  <a:p>
                    <a:endParaRPr lang="fr-FR" sz="1050" dirty="0" smtClean="0"/>
                  </a:p>
                </p:txBody>
              </p:sp>
              <p:pic>
                <p:nvPicPr>
                  <p:cNvPr id="133" name="Image 132"/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095" r="67024" b="16667"/>
                  <a:stretch/>
                </p:blipFill>
                <p:spPr>
                  <a:xfrm>
                    <a:off x="8315099" y="4916049"/>
                    <a:ext cx="258220" cy="27500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34" name="Connecteur droit avec flèche 133"/>
                <p:cNvCxnSpPr>
                  <a:stCxn id="124" idx="3"/>
                  <a:endCxn id="126" idx="1"/>
                </p:cNvCxnSpPr>
                <p:nvPr/>
              </p:nvCxnSpPr>
              <p:spPr>
                <a:xfrm>
                  <a:off x="4327860" y="6026255"/>
                  <a:ext cx="472913" cy="1282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Connecteur droit avec flèche 134"/>
                <p:cNvCxnSpPr>
                  <a:stCxn id="126" idx="3"/>
                  <a:endCxn id="132" idx="1"/>
                </p:cNvCxnSpPr>
                <p:nvPr/>
              </p:nvCxnSpPr>
              <p:spPr>
                <a:xfrm>
                  <a:off x="6084361" y="6027537"/>
                  <a:ext cx="472913" cy="316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7" name="Espace réservé du numéro de diapositive 1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138" name="Connecteur droit 137"/>
          <p:cNvCxnSpPr/>
          <p:nvPr/>
        </p:nvCxnSpPr>
        <p:spPr>
          <a:xfrm flipH="1">
            <a:off x="8815824" y="1487899"/>
            <a:ext cx="0" cy="504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ZoneTexte 138"/>
          <p:cNvSpPr txBox="1"/>
          <p:nvPr/>
        </p:nvSpPr>
        <p:spPr>
          <a:xfrm>
            <a:off x="9905372" y="1487899"/>
            <a:ext cx="126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Meta-Score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Ellipse 148"/>
              <p:cNvSpPr>
                <a:spLocks noChangeAspect="1"/>
              </p:cNvSpPr>
              <p:nvPr/>
            </p:nvSpPr>
            <p:spPr>
              <a:xfrm>
                <a:off x="10171441" y="3364457"/>
                <a:ext cx="612000" cy="612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9" name="Ellipse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441" y="3364457"/>
                <a:ext cx="612000" cy="612000"/>
              </a:xfrm>
              <a:prstGeom prst="ellipse">
                <a:avLst/>
              </a:prstGeom>
              <a:blipFill>
                <a:blip r:embed="rId12"/>
                <a:stretch>
                  <a:fillRect l="-78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Flèche droite 149"/>
          <p:cNvSpPr/>
          <p:nvPr/>
        </p:nvSpPr>
        <p:spPr>
          <a:xfrm rot="2700000">
            <a:off x="9417167" y="3032328"/>
            <a:ext cx="978408" cy="1619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lèche droite 150"/>
          <p:cNvSpPr/>
          <p:nvPr/>
        </p:nvSpPr>
        <p:spPr>
          <a:xfrm rot="5400000">
            <a:off x="10000027" y="2794279"/>
            <a:ext cx="978408" cy="1619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lèche droite 151"/>
          <p:cNvSpPr/>
          <p:nvPr/>
        </p:nvSpPr>
        <p:spPr>
          <a:xfrm rot="8100000">
            <a:off x="10582887" y="3032328"/>
            <a:ext cx="978408" cy="1619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èche droite 152"/>
          <p:cNvSpPr/>
          <p:nvPr/>
        </p:nvSpPr>
        <p:spPr>
          <a:xfrm rot="5400000">
            <a:off x="10001761" y="4280964"/>
            <a:ext cx="978408" cy="38697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ZoneTexte 153"/>
          <p:cNvSpPr txBox="1"/>
          <p:nvPr/>
        </p:nvSpPr>
        <p:spPr>
          <a:xfrm>
            <a:off x="9937228" y="4972445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Prédiction</a:t>
            </a:r>
            <a:endParaRPr lang="fr-FR" dirty="0"/>
          </a:p>
        </p:txBody>
      </p:sp>
      <p:sp>
        <p:nvSpPr>
          <p:cNvPr id="155" name="ZoneTexte 154"/>
          <p:cNvSpPr txBox="1"/>
          <p:nvPr/>
        </p:nvSpPr>
        <p:spPr>
          <a:xfrm>
            <a:off x="8939712" y="2412504"/>
            <a:ext cx="87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1</a:t>
            </a:r>
            <a:endParaRPr lang="en-US" dirty="0"/>
          </a:p>
        </p:txBody>
      </p:sp>
      <p:sp>
        <p:nvSpPr>
          <p:cNvPr id="156" name="ZoneTexte 155"/>
          <p:cNvSpPr txBox="1"/>
          <p:nvPr/>
        </p:nvSpPr>
        <p:spPr>
          <a:xfrm>
            <a:off x="10065627" y="2031216"/>
            <a:ext cx="87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2</a:t>
            </a:r>
            <a:endParaRPr lang="en-US" dirty="0"/>
          </a:p>
        </p:txBody>
      </p:sp>
      <p:sp>
        <p:nvSpPr>
          <p:cNvPr id="157" name="ZoneTexte 156"/>
          <p:cNvSpPr txBox="1"/>
          <p:nvPr/>
        </p:nvSpPr>
        <p:spPr>
          <a:xfrm>
            <a:off x="11049489" y="2378244"/>
            <a:ext cx="87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3</a:t>
            </a:r>
            <a:endParaRPr lang="en-US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13"/>
          <a:srcRect b="20141"/>
          <a:stretch/>
        </p:blipFill>
        <p:spPr>
          <a:xfrm>
            <a:off x="3612303" y="4999715"/>
            <a:ext cx="5005185" cy="1575938"/>
          </a:xfrm>
          <a:prstGeom prst="rect">
            <a:avLst/>
          </a:prstGeom>
        </p:spPr>
      </p:pic>
      <p:sp>
        <p:nvSpPr>
          <p:cNvPr id="158" name="ZoneTexte 157"/>
          <p:cNvSpPr txBox="1"/>
          <p:nvPr/>
        </p:nvSpPr>
        <p:spPr>
          <a:xfrm>
            <a:off x="5022160" y="4690591"/>
            <a:ext cx="2185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Réseaux de neurones</a:t>
            </a:r>
            <a:endParaRPr lang="fr-FR" dirty="0"/>
          </a:p>
        </p:txBody>
      </p:sp>
      <p:cxnSp>
        <p:nvCxnSpPr>
          <p:cNvPr id="159" name="Connecteur droit 158"/>
          <p:cNvCxnSpPr/>
          <p:nvPr/>
        </p:nvCxnSpPr>
        <p:spPr>
          <a:xfrm flipH="1" flipV="1">
            <a:off x="3376436" y="4666075"/>
            <a:ext cx="543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0" y="5263775"/>
            <a:ext cx="3367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Ex : SVM-</a:t>
            </a:r>
            <a:r>
              <a:rPr lang="fr-FR" sz="1100" dirty="0" err="1" smtClean="0"/>
              <a:t>BPfinder</a:t>
            </a:r>
            <a:r>
              <a:rPr lang="fr-FR" sz="1100" dirty="0" smtClean="0"/>
              <a:t>; </a:t>
            </a:r>
            <a:r>
              <a:rPr lang="fr-FR" sz="1100" dirty="0" err="1" smtClean="0"/>
              <a:t>Corvelo</a:t>
            </a:r>
            <a:r>
              <a:rPr lang="fr-FR" sz="1100" dirty="0" smtClean="0"/>
              <a:t>,</a:t>
            </a:r>
            <a:r>
              <a:rPr lang="fr-FR" sz="1100" i="1" dirty="0" smtClean="0"/>
              <a:t> PLOS Comput. </a:t>
            </a:r>
            <a:r>
              <a:rPr lang="fr-FR" sz="1100" i="1" dirty="0" err="1" smtClean="0"/>
              <a:t>Biol</a:t>
            </a:r>
            <a:r>
              <a:rPr lang="fr-FR" sz="1100" i="1" dirty="0" smtClean="0"/>
              <a:t>., </a:t>
            </a:r>
            <a:r>
              <a:rPr lang="fr-FR" sz="1100" dirty="0" smtClean="0"/>
              <a:t>2010</a:t>
            </a:r>
            <a:endParaRPr lang="fr-FR" sz="1100" dirty="0"/>
          </a:p>
        </p:txBody>
      </p:sp>
      <p:sp>
        <p:nvSpPr>
          <p:cNvPr id="140" name="ZoneTexte 139"/>
          <p:cNvSpPr txBox="1"/>
          <p:nvPr/>
        </p:nvSpPr>
        <p:spPr>
          <a:xfrm>
            <a:off x="3386834" y="4433132"/>
            <a:ext cx="22926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Ex : </a:t>
            </a:r>
            <a:r>
              <a:rPr lang="fr-FR" sz="1100" dirty="0" err="1" smtClean="0"/>
              <a:t>Meher</a:t>
            </a:r>
            <a:r>
              <a:rPr lang="fr-FR" sz="1100" dirty="0" smtClean="0"/>
              <a:t> </a:t>
            </a:r>
            <a:r>
              <a:rPr lang="fr-FR" sz="1100" i="1" dirty="0" smtClean="0"/>
              <a:t>et al., </a:t>
            </a:r>
            <a:r>
              <a:rPr lang="fr-FR" sz="1100" i="1" dirty="0" err="1" smtClean="0"/>
              <a:t>BioData</a:t>
            </a:r>
            <a:r>
              <a:rPr lang="fr-FR" sz="1100" i="1" dirty="0" smtClean="0"/>
              <a:t> Min., </a:t>
            </a:r>
            <a:r>
              <a:rPr lang="fr-FR" sz="1100" dirty="0" smtClean="0"/>
              <a:t>2016</a:t>
            </a:r>
            <a:endParaRPr lang="fr-FR" sz="1100" dirty="0"/>
          </a:p>
        </p:txBody>
      </p:sp>
      <p:sp>
        <p:nvSpPr>
          <p:cNvPr id="141" name="ZoneTexte 140"/>
          <p:cNvSpPr txBox="1"/>
          <p:nvPr/>
        </p:nvSpPr>
        <p:spPr>
          <a:xfrm>
            <a:off x="3395525" y="6530012"/>
            <a:ext cx="54387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Ex : NNS (Neural Network </a:t>
            </a:r>
            <a:r>
              <a:rPr lang="fr-FR" sz="1100" dirty="0" err="1" smtClean="0"/>
              <a:t>Splice</a:t>
            </a:r>
            <a:r>
              <a:rPr lang="fr-FR" sz="1100" dirty="0" smtClean="0"/>
              <a:t>); </a:t>
            </a:r>
            <a:r>
              <a:rPr lang="fr-FR" sz="1100" dirty="0" err="1" smtClean="0"/>
              <a:t>Reese</a:t>
            </a:r>
            <a:r>
              <a:rPr lang="fr-FR" sz="1100" dirty="0" smtClean="0"/>
              <a:t> </a:t>
            </a:r>
            <a:r>
              <a:rPr lang="fr-FR" sz="1100" i="1" dirty="0" smtClean="0"/>
              <a:t>et al.,  In Gene-</a:t>
            </a:r>
            <a:r>
              <a:rPr lang="fr-FR" sz="1100" i="1" dirty="0" err="1" smtClean="0"/>
              <a:t>Finding</a:t>
            </a:r>
            <a:r>
              <a:rPr lang="fr-FR" sz="1100" i="1" dirty="0" smtClean="0"/>
              <a:t> and Gene Structure</a:t>
            </a:r>
            <a:r>
              <a:rPr lang="fr-FR" sz="1100" dirty="0" smtClean="0"/>
              <a:t>, 1995</a:t>
            </a:r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34264" y="5350767"/>
            <a:ext cx="3038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Ex : </a:t>
            </a:r>
            <a:r>
              <a:rPr lang="fr-FR" sz="1100" dirty="0" err="1" smtClean="0"/>
              <a:t>ADAboost</a:t>
            </a:r>
            <a:r>
              <a:rPr lang="fr-FR" sz="1100" dirty="0" smtClean="0"/>
              <a:t>; </a:t>
            </a:r>
            <a:r>
              <a:rPr lang="fr-FR" sz="1100" dirty="0" err="1" smtClean="0"/>
              <a:t>Jian</a:t>
            </a:r>
            <a:r>
              <a:rPr lang="fr-FR" sz="1100" dirty="0" smtClean="0"/>
              <a:t> </a:t>
            </a:r>
            <a:r>
              <a:rPr lang="fr-FR" sz="1100" i="1" dirty="0" smtClean="0"/>
              <a:t>et al., </a:t>
            </a:r>
            <a:r>
              <a:rPr lang="fr-FR" sz="1100" i="1" dirty="0" err="1" smtClean="0"/>
              <a:t>Nucleic</a:t>
            </a:r>
            <a:r>
              <a:rPr lang="fr-FR" sz="1100" i="1" dirty="0" smtClean="0"/>
              <a:t> </a:t>
            </a:r>
            <a:r>
              <a:rPr lang="fr-FR" sz="1100" i="1" dirty="0" err="1" smtClean="0"/>
              <a:t>Acids</a:t>
            </a:r>
            <a:r>
              <a:rPr lang="fr-FR" sz="1100" i="1" dirty="0" smtClean="0"/>
              <a:t> </a:t>
            </a:r>
            <a:r>
              <a:rPr lang="fr-FR" sz="1100" i="1" dirty="0" err="1" smtClean="0"/>
              <a:t>Res</a:t>
            </a:r>
            <a:r>
              <a:rPr lang="fr-FR" sz="1100" dirty="0" smtClean="0"/>
              <a:t>., 2014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86639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6549-195E-4B09-BA7B-6A5E26656955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0" y="32021"/>
            <a:ext cx="12242006" cy="396000"/>
            <a:chOff x="0" y="32021"/>
            <a:chExt cx="12242006" cy="396000"/>
          </a:xfrm>
        </p:grpSpPr>
        <p:sp>
          <p:nvSpPr>
            <p:cNvPr id="6" name="Forme libre 5"/>
            <p:cNvSpPr/>
            <p:nvPr/>
          </p:nvSpPr>
          <p:spPr>
            <a:xfrm>
              <a:off x="7550944" y="89617"/>
              <a:ext cx="4691062" cy="290946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Discussion</a:t>
              </a:r>
              <a:endParaRPr lang="fr-FR" sz="1600" b="1" kern="1200" dirty="0"/>
            </a:p>
          </p:txBody>
        </p:sp>
        <p:sp>
          <p:nvSpPr>
            <p:cNvPr id="7" name="Forme libre 6"/>
            <p:cNvSpPr/>
            <p:nvPr/>
          </p:nvSpPr>
          <p:spPr>
            <a:xfrm>
              <a:off x="3727092" y="94687"/>
              <a:ext cx="4691062" cy="288000"/>
            </a:xfrm>
            <a:custGeom>
              <a:avLst/>
              <a:gdLst>
                <a:gd name="connsiteX0" fmla="*/ 0 w 4691062"/>
                <a:gd name="connsiteY0" fmla="*/ 0 h 290946"/>
                <a:gd name="connsiteX1" fmla="*/ 4545589 w 4691062"/>
                <a:gd name="connsiteY1" fmla="*/ 0 h 290946"/>
                <a:gd name="connsiteX2" fmla="*/ 4691062 w 4691062"/>
                <a:gd name="connsiteY2" fmla="*/ 145473 h 290946"/>
                <a:gd name="connsiteX3" fmla="*/ 4545589 w 4691062"/>
                <a:gd name="connsiteY3" fmla="*/ 290946 h 290946"/>
                <a:gd name="connsiteX4" fmla="*/ 0 w 4691062"/>
                <a:gd name="connsiteY4" fmla="*/ 290946 h 290946"/>
                <a:gd name="connsiteX5" fmla="*/ 145473 w 4691062"/>
                <a:gd name="connsiteY5" fmla="*/ 145473 h 290946"/>
                <a:gd name="connsiteX6" fmla="*/ 0 w 4691062"/>
                <a:gd name="connsiteY6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62" h="290946">
                  <a:moveTo>
                    <a:pt x="0" y="0"/>
                  </a:moveTo>
                  <a:lnTo>
                    <a:pt x="4545589" y="0"/>
                  </a:lnTo>
                  <a:lnTo>
                    <a:pt x="4691062" y="145473"/>
                  </a:lnTo>
                  <a:lnTo>
                    <a:pt x="4545589" y="290946"/>
                  </a:lnTo>
                  <a:lnTo>
                    <a:pt x="0" y="290946"/>
                  </a:lnTo>
                  <a:lnTo>
                    <a:pt x="145473" y="145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5481" tIns="40005" rIns="165476" bIns="4000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err="1"/>
                <a:t>Résultats</a:t>
              </a:r>
              <a:endParaRPr lang="fr-FR" sz="1600" b="1" dirty="0"/>
            </a:p>
          </p:txBody>
        </p:sp>
        <p:sp>
          <p:nvSpPr>
            <p:cNvPr id="8" name="Forme libre 7"/>
            <p:cNvSpPr/>
            <p:nvPr/>
          </p:nvSpPr>
          <p:spPr>
            <a:xfrm>
              <a:off x="0" y="32021"/>
              <a:ext cx="3959246" cy="396000"/>
            </a:xfrm>
            <a:custGeom>
              <a:avLst/>
              <a:gdLst>
                <a:gd name="connsiteX0" fmla="*/ 0 w 4679991"/>
                <a:gd name="connsiteY0" fmla="*/ 0 h 290946"/>
                <a:gd name="connsiteX1" fmla="*/ 4534518 w 4679991"/>
                <a:gd name="connsiteY1" fmla="*/ 0 h 290946"/>
                <a:gd name="connsiteX2" fmla="*/ 4679991 w 4679991"/>
                <a:gd name="connsiteY2" fmla="*/ 145473 h 290946"/>
                <a:gd name="connsiteX3" fmla="*/ 4534518 w 4679991"/>
                <a:gd name="connsiteY3" fmla="*/ 290946 h 290946"/>
                <a:gd name="connsiteX4" fmla="*/ 0 w 4679991"/>
                <a:gd name="connsiteY4" fmla="*/ 290946 h 290946"/>
                <a:gd name="connsiteX5" fmla="*/ 0 w 4679991"/>
                <a:gd name="connsiteY5" fmla="*/ 0 h 290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79991" h="290946">
                  <a:moveTo>
                    <a:pt x="0" y="0"/>
                  </a:moveTo>
                  <a:lnTo>
                    <a:pt x="4534518" y="0"/>
                  </a:lnTo>
                  <a:lnTo>
                    <a:pt x="4679991" y="145473"/>
                  </a:lnTo>
                  <a:lnTo>
                    <a:pt x="4534518" y="290946"/>
                  </a:lnTo>
                  <a:lnTo>
                    <a:pt x="0" y="290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010" tIns="40005" rIns="92739" bIns="40005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Introduction</a:t>
              </a:r>
              <a:endParaRPr lang="en-US" sz="1600" b="1" dirty="0"/>
            </a:p>
          </p:txBody>
        </p:sp>
      </p:grpSp>
      <p:sp>
        <p:nvSpPr>
          <p:cNvPr id="1206" name="ZoneTexte 1205"/>
          <p:cNvSpPr txBox="1"/>
          <p:nvPr/>
        </p:nvSpPr>
        <p:spPr>
          <a:xfrm>
            <a:off x="3097638" y="485617"/>
            <a:ext cx="5996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Étude des variants </a:t>
            </a:r>
            <a:r>
              <a:rPr lang="en-US" sz="3200" dirty="0" err="1" smtClean="0"/>
              <a:t>splicéogéniques</a:t>
            </a:r>
            <a:endParaRPr lang="en-US" sz="3200" dirty="0"/>
          </a:p>
        </p:txBody>
      </p:sp>
      <p:sp>
        <p:nvSpPr>
          <p:cNvPr id="245" name="Rectangle 244"/>
          <p:cNvSpPr/>
          <p:nvPr/>
        </p:nvSpPr>
        <p:spPr>
          <a:xfrm>
            <a:off x="6663256" y="2333356"/>
            <a:ext cx="2200448" cy="2074861"/>
          </a:xfrm>
          <a:prstGeom prst="rect">
            <a:avLst/>
          </a:prstGeom>
          <a:solidFill>
            <a:srgbClr val="FAFAFA"/>
          </a:solidFill>
          <a:ln w="28575">
            <a:solidFill>
              <a:schemeClr val="tx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25" name="Connecteur droit 224"/>
          <p:cNvCxnSpPr/>
          <p:nvPr/>
        </p:nvCxnSpPr>
        <p:spPr>
          <a:xfrm>
            <a:off x="6663256" y="2657311"/>
            <a:ext cx="21949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eur droit 225"/>
          <p:cNvCxnSpPr/>
          <p:nvPr/>
        </p:nvCxnSpPr>
        <p:spPr>
          <a:xfrm>
            <a:off x="6663256" y="2996549"/>
            <a:ext cx="21949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cteur droit 226"/>
          <p:cNvCxnSpPr/>
          <p:nvPr/>
        </p:nvCxnSpPr>
        <p:spPr>
          <a:xfrm>
            <a:off x="6663256" y="3335787"/>
            <a:ext cx="21949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cteur droit 227"/>
          <p:cNvCxnSpPr/>
          <p:nvPr/>
        </p:nvCxnSpPr>
        <p:spPr>
          <a:xfrm>
            <a:off x="6663256" y="3675025"/>
            <a:ext cx="21949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cteur droit 228"/>
          <p:cNvCxnSpPr/>
          <p:nvPr/>
        </p:nvCxnSpPr>
        <p:spPr>
          <a:xfrm>
            <a:off x="6663256" y="4014263"/>
            <a:ext cx="21949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cteur droit 229"/>
          <p:cNvCxnSpPr/>
          <p:nvPr/>
        </p:nvCxnSpPr>
        <p:spPr>
          <a:xfrm>
            <a:off x="6663256" y="4353501"/>
            <a:ext cx="219490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ZoneTexte 234"/>
          <p:cNvSpPr txBox="1"/>
          <p:nvPr/>
        </p:nvSpPr>
        <p:spPr>
          <a:xfrm>
            <a:off x="6634788" y="2429506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6’0’’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ZoneTexte 235"/>
          <p:cNvSpPr txBox="1"/>
          <p:nvPr/>
        </p:nvSpPr>
        <p:spPr>
          <a:xfrm>
            <a:off x="6630247" y="3108397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5’6’’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ZoneTexte 236"/>
          <p:cNvSpPr txBox="1"/>
          <p:nvPr/>
        </p:nvSpPr>
        <p:spPr>
          <a:xfrm>
            <a:off x="6634529" y="3796431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5’0’’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0" name="ZoneTexte 239"/>
          <p:cNvSpPr txBox="1"/>
          <p:nvPr/>
        </p:nvSpPr>
        <p:spPr>
          <a:xfrm>
            <a:off x="8579599" y="2419881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66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1" name="ZoneTexte 240"/>
          <p:cNvSpPr txBox="1"/>
          <p:nvPr/>
        </p:nvSpPr>
        <p:spPr>
          <a:xfrm>
            <a:off x="8579599" y="3098737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63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ZoneTexte 241"/>
          <p:cNvSpPr txBox="1"/>
          <p:nvPr/>
        </p:nvSpPr>
        <p:spPr>
          <a:xfrm>
            <a:off x="8579600" y="3786806"/>
            <a:ext cx="341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e 8"/>
          <p:cNvGrpSpPr>
            <a:grpSpLocks noChangeAspect="1"/>
          </p:cNvGrpSpPr>
          <p:nvPr/>
        </p:nvGrpSpPr>
        <p:grpSpPr>
          <a:xfrm rot="5400000">
            <a:off x="6826631" y="3187987"/>
            <a:ext cx="1881350" cy="559109"/>
            <a:chOff x="3270250" y="2589213"/>
            <a:chExt cx="5651500" cy="16795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" name="Group 3"/>
            <p:cNvGrpSpPr>
              <a:grpSpLocks/>
            </p:cNvGrpSpPr>
            <p:nvPr/>
          </p:nvGrpSpPr>
          <p:grpSpPr bwMode="auto">
            <a:xfrm>
              <a:off x="3270250" y="3275013"/>
              <a:ext cx="5651500" cy="993775"/>
              <a:chOff x="1781" y="2556"/>
              <a:chExt cx="3560" cy="625"/>
            </a:xfrm>
          </p:grpSpPr>
          <p:sp>
            <p:nvSpPr>
              <p:cNvPr id="214" name="Freeform 4"/>
              <p:cNvSpPr>
                <a:spLocks/>
              </p:cNvSpPr>
              <p:nvPr/>
            </p:nvSpPr>
            <p:spPr bwMode="auto">
              <a:xfrm>
                <a:off x="1781" y="2556"/>
                <a:ext cx="3560" cy="625"/>
              </a:xfrm>
              <a:custGeom>
                <a:avLst/>
                <a:gdLst>
                  <a:gd name="T0" fmla="*/ 22250 w 1424"/>
                  <a:gd name="T1" fmla="*/ 2208 h 250"/>
                  <a:gd name="T2" fmla="*/ 14875 w 1424"/>
                  <a:gd name="T3" fmla="*/ 2158 h 250"/>
                  <a:gd name="T4" fmla="*/ 14813 w 1424"/>
                  <a:gd name="T5" fmla="*/ 2208 h 250"/>
                  <a:gd name="T6" fmla="*/ 7438 w 1424"/>
                  <a:gd name="T7" fmla="*/ 2158 h 250"/>
                  <a:gd name="T8" fmla="*/ 7375 w 1424"/>
                  <a:gd name="T9" fmla="*/ 2208 h 250"/>
                  <a:gd name="T10" fmla="*/ 0 w 1424"/>
                  <a:gd name="T11" fmla="*/ 2158 h 250"/>
                  <a:gd name="T12" fmla="*/ 0 w 1424"/>
                  <a:gd name="T13" fmla="*/ 1583 h 250"/>
                  <a:gd name="T14" fmla="*/ 7375 w 1424"/>
                  <a:gd name="T15" fmla="*/ 1625 h 250"/>
                  <a:gd name="T16" fmla="*/ 7438 w 1424"/>
                  <a:gd name="T17" fmla="*/ 1583 h 250"/>
                  <a:gd name="T18" fmla="*/ 14813 w 1424"/>
                  <a:gd name="T19" fmla="*/ 1625 h 250"/>
                  <a:gd name="T20" fmla="*/ 14875 w 1424"/>
                  <a:gd name="T21" fmla="*/ 1583 h 250"/>
                  <a:gd name="T22" fmla="*/ 22250 w 1424"/>
                  <a:gd name="T23" fmla="*/ 1625 h 250"/>
                  <a:gd name="T24" fmla="*/ 22250 w 1424"/>
                  <a:gd name="T25" fmla="*/ 2208 h 2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24" h="250">
                    <a:moveTo>
                      <a:pt x="1424" y="141"/>
                    </a:moveTo>
                    <a:cubicBezTo>
                      <a:pt x="1280" y="250"/>
                      <a:pt x="1109" y="37"/>
                      <a:pt x="952" y="138"/>
                    </a:cubicBezTo>
                    <a:cubicBezTo>
                      <a:pt x="948" y="141"/>
                      <a:pt x="948" y="141"/>
                      <a:pt x="948" y="141"/>
                    </a:cubicBezTo>
                    <a:cubicBezTo>
                      <a:pt x="804" y="250"/>
                      <a:pt x="633" y="37"/>
                      <a:pt x="476" y="138"/>
                    </a:cubicBezTo>
                    <a:cubicBezTo>
                      <a:pt x="472" y="141"/>
                      <a:pt x="472" y="141"/>
                      <a:pt x="472" y="141"/>
                    </a:cubicBezTo>
                    <a:cubicBezTo>
                      <a:pt x="328" y="250"/>
                      <a:pt x="157" y="37"/>
                      <a:pt x="0" y="138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57" y="0"/>
                      <a:pt x="328" y="213"/>
                      <a:pt x="472" y="104"/>
                    </a:cubicBezTo>
                    <a:cubicBezTo>
                      <a:pt x="476" y="101"/>
                      <a:pt x="476" y="101"/>
                      <a:pt x="476" y="101"/>
                    </a:cubicBezTo>
                    <a:cubicBezTo>
                      <a:pt x="633" y="0"/>
                      <a:pt x="804" y="213"/>
                      <a:pt x="948" y="104"/>
                    </a:cubicBezTo>
                    <a:cubicBezTo>
                      <a:pt x="952" y="101"/>
                      <a:pt x="952" y="101"/>
                      <a:pt x="952" y="101"/>
                    </a:cubicBezTo>
                    <a:cubicBezTo>
                      <a:pt x="1109" y="0"/>
                      <a:pt x="1280" y="213"/>
                      <a:pt x="1424" y="104"/>
                    </a:cubicBezTo>
                    <a:lnTo>
                      <a:pt x="1424" y="141"/>
                    </a:lnTo>
                    <a:close/>
                  </a:path>
                </a:pathLst>
              </a:custGeom>
              <a:solidFill>
                <a:srgbClr val="113A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15" name="Freeform 5"/>
              <p:cNvSpPr>
                <a:spLocks/>
              </p:cNvSpPr>
              <p:nvPr/>
            </p:nvSpPr>
            <p:spPr bwMode="auto">
              <a:xfrm>
                <a:off x="1781" y="2648"/>
                <a:ext cx="3560" cy="533"/>
              </a:xfrm>
              <a:custGeom>
                <a:avLst/>
                <a:gdLst>
                  <a:gd name="T0" fmla="*/ 22250 w 1424"/>
                  <a:gd name="T1" fmla="*/ 1629 h 213"/>
                  <a:gd name="T2" fmla="*/ 14875 w 1424"/>
                  <a:gd name="T3" fmla="*/ 1584 h 213"/>
                  <a:gd name="T4" fmla="*/ 14813 w 1424"/>
                  <a:gd name="T5" fmla="*/ 1629 h 213"/>
                  <a:gd name="T6" fmla="*/ 7438 w 1424"/>
                  <a:gd name="T7" fmla="*/ 1584 h 213"/>
                  <a:gd name="T8" fmla="*/ 7375 w 1424"/>
                  <a:gd name="T9" fmla="*/ 1629 h 213"/>
                  <a:gd name="T10" fmla="*/ 0 w 1424"/>
                  <a:gd name="T11" fmla="*/ 1584 h 2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24" h="213">
                    <a:moveTo>
                      <a:pt x="1424" y="104"/>
                    </a:moveTo>
                    <a:cubicBezTo>
                      <a:pt x="1280" y="213"/>
                      <a:pt x="1109" y="0"/>
                      <a:pt x="952" y="101"/>
                    </a:cubicBezTo>
                    <a:cubicBezTo>
                      <a:pt x="948" y="104"/>
                      <a:pt x="948" y="104"/>
                      <a:pt x="948" y="104"/>
                    </a:cubicBezTo>
                    <a:cubicBezTo>
                      <a:pt x="804" y="213"/>
                      <a:pt x="633" y="0"/>
                      <a:pt x="476" y="101"/>
                    </a:cubicBezTo>
                    <a:cubicBezTo>
                      <a:pt x="472" y="104"/>
                      <a:pt x="472" y="104"/>
                      <a:pt x="472" y="104"/>
                    </a:cubicBezTo>
                    <a:cubicBezTo>
                      <a:pt x="328" y="213"/>
                      <a:pt x="157" y="0"/>
                      <a:pt x="0" y="101"/>
                    </a:cubicBezTo>
                  </a:path>
                </a:pathLst>
              </a:custGeom>
              <a:noFill/>
              <a:ln w="7938" cap="rnd">
                <a:solidFill>
                  <a:srgbClr val="34343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16" name="Freeform 6"/>
              <p:cNvSpPr>
                <a:spLocks/>
              </p:cNvSpPr>
              <p:nvPr/>
            </p:nvSpPr>
            <p:spPr bwMode="auto">
              <a:xfrm>
                <a:off x="1781" y="2556"/>
                <a:ext cx="3560" cy="533"/>
              </a:xfrm>
              <a:custGeom>
                <a:avLst/>
                <a:gdLst>
                  <a:gd name="T0" fmla="*/ 0 w 1424"/>
                  <a:gd name="T1" fmla="*/ 1584 h 213"/>
                  <a:gd name="T2" fmla="*/ 7375 w 1424"/>
                  <a:gd name="T3" fmla="*/ 1629 h 213"/>
                  <a:gd name="T4" fmla="*/ 7438 w 1424"/>
                  <a:gd name="T5" fmla="*/ 1584 h 213"/>
                  <a:gd name="T6" fmla="*/ 14813 w 1424"/>
                  <a:gd name="T7" fmla="*/ 1629 h 213"/>
                  <a:gd name="T8" fmla="*/ 14875 w 1424"/>
                  <a:gd name="T9" fmla="*/ 1584 h 213"/>
                  <a:gd name="T10" fmla="*/ 22250 w 1424"/>
                  <a:gd name="T11" fmla="*/ 1629 h 2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24" h="213">
                    <a:moveTo>
                      <a:pt x="0" y="101"/>
                    </a:moveTo>
                    <a:cubicBezTo>
                      <a:pt x="157" y="0"/>
                      <a:pt x="328" y="213"/>
                      <a:pt x="472" y="104"/>
                    </a:cubicBezTo>
                    <a:cubicBezTo>
                      <a:pt x="476" y="101"/>
                      <a:pt x="476" y="101"/>
                      <a:pt x="476" y="101"/>
                    </a:cubicBezTo>
                    <a:cubicBezTo>
                      <a:pt x="633" y="0"/>
                      <a:pt x="804" y="213"/>
                      <a:pt x="948" y="104"/>
                    </a:cubicBezTo>
                    <a:cubicBezTo>
                      <a:pt x="952" y="101"/>
                      <a:pt x="952" y="101"/>
                      <a:pt x="952" y="101"/>
                    </a:cubicBezTo>
                    <a:cubicBezTo>
                      <a:pt x="1109" y="0"/>
                      <a:pt x="1280" y="213"/>
                      <a:pt x="1424" y="104"/>
                    </a:cubicBezTo>
                  </a:path>
                </a:pathLst>
              </a:custGeom>
              <a:noFill/>
              <a:ln w="7938" cap="rnd">
                <a:solidFill>
                  <a:srgbClr val="34343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17" name="Freeform 7"/>
              <p:cNvSpPr>
                <a:spLocks/>
              </p:cNvSpPr>
              <p:nvPr/>
            </p:nvSpPr>
            <p:spPr bwMode="auto">
              <a:xfrm>
                <a:off x="1808" y="2691"/>
                <a:ext cx="938" cy="220"/>
              </a:xfrm>
              <a:custGeom>
                <a:avLst/>
                <a:gdLst>
                  <a:gd name="T0" fmla="*/ 5868 w 375"/>
                  <a:gd name="T1" fmla="*/ 1375 h 88"/>
                  <a:gd name="T2" fmla="*/ 2741 w 375"/>
                  <a:gd name="T3" fmla="*/ 720 h 88"/>
                  <a:gd name="T4" fmla="*/ 0 w 375"/>
                  <a:gd name="T5" fmla="*/ 800 h 88"/>
                  <a:gd name="T6" fmla="*/ 2741 w 375"/>
                  <a:gd name="T7" fmla="*/ 625 h 88"/>
                  <a:gd name="T8" fmla="*/ 5868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6"/>
                    </a:cubicBezTo>
                    <a:cubicBezTo>
                      <a:pt x="50" y="6"/>
                      <a:pt x="0" y="51"/>
                      <a:pt x="0" y="51"/>
                    </a:cubicBezTo>
                    <a:cubicBezTo>
                      <a:pt x="0" y="51"/>
                      <a:pt x="49" y="0"/>
                      <a:pt x="175" y="40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2B5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18" name="Freeform 8"/>
              <p:cNvSpPr>
                <a:spLocks/>
              </p:cNvSpPr>
              <p:nvPr/>
            </p:nvSpPr>
            <p:spPr bwMode="auto">
              <a:xfrm>
                <a:off x="2998" y="2691"/>
                <a:ext cx="938" cy="220"/>
              </a:xfrm>
              <a:custGeom>
                <a:avLst/>
                <a:gdLst>
                  <a:gd name="T0" fmla="*/ 5868 w 375"/>
                  <a:gd name="T1" fmla="*/ 1375 h 88"/>
                  <a:gd name="T2" fmla="*/ 2741 w 375"/>
                  <a:gd name="T3" fmla="*/ 720 h 88"/>
                  <a:gd name="T4" fmla="*/ 0 w 375"/>
                  <a:gd name="T5" fmla="*/ 800 h 88"/>
                  <a:gd name="T6" fmla="*/ 2741 w 375"/>
                  <a:gd name="T7" fmla="*/ 625 h 88"/>
                  <a:gd name="T8" fmla="*/ 5868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6"/>
                    </a:cubicBezTo>
                    <a:cubicBezTo>
                      <a:pt x="50" y="6"/>
                      <a:pt x="0" y="51"/>
                      <a:pt x="0" y="51"/>
                    </a:cubicBezTo>
                    <a:cubicBezTo>
                      <a:pt x="0" y="51"/>
                      <a:pt x="49" y="0"/>
                      <a:pt x="175" y="40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2B5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19" name="Freeform 9"/>
              <p:cNvSpPr>
                <a:spLocks/>
              </p:cNvSpPr>
              <p:nvPr/>
            </p:nvSpPr>
            <p:spPr bwMode="auto">
              <a:xfrm>
                <a:off x="4191" y="2691"/>
                <a:ext cx="937" cy="220"/>
              </a:xfrm>
              <a:custGeom>
                <a:avLst/>
                <a:gdLst>
                  <a:gd name="T0" fmla="*/ 5849 w 375"/>
                  <a:gd name="T1" fmla="*/ 1375 h 88"/>
                  <a:gd name="T2" fmla="*/ 2729 w 375"/>
                  <a:gd name="T3" fmla="*/ 720 h 88"/>
                  <a:gd name="T4" fmla="*/ 0 w 375"/>
                  <a:gd name="T5" fmla="*/ 800 h 88"/>
                  <a:gd name="T6" fmla="*/ 2716 w 375"/>
                  <a:gd name="T7" fmla="*/ 625 h 88"/>
                  <a:gd name="T8" fmla="*/ 5849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6"/>
                    </a:cubicBezTo>
                    <a:cubicBezTo>
                      <a:pt x="49" y="6"/>
                      <a:pt x="0" y="51"/>
                      <a:pt x="0" y="51"/>
                    </a:cubicBezTo>
                    <a:cubicBezTo>
                      <a:pt x="0" y="51"/>
                      <a:pt x="49" y="0"/>
                      <a:pt x="174" y="40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2B56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11" name="Group 72"/>
            <p:cNvGrpSpPr>
              <a:grpSpLocks/>
            </p:cNvGrpSpPr>
            <p:nvPr/>
          </p:nvGrpSpPr>
          <p:grpSpPr bwMode="auto">
            <a:xfrm>
              <a:off x="3395663" y="2970213"/>
              <a:ext cx="150812" cy="460375"/>
              <a:chOff x="435" y="866"/>
              <a:chExt cx="95" cy="289"/>
            </a:xfrm>
          </p:grpSpPr>
          <p:sp>
            <p:nvSpPr>
              <p:cNvPr id="210" name="Freeform 73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11" name="Freeform 74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12" name="Freeform 75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13" name="Freeform 76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12" name="Group 77"/>
            <p:cNvGrpSpPr>
              <a:grpSpLocks/>
            </p:cNvGrpSpPr>
            <p:nvPr/>
          </p:nvGrpSpPr>
          <p:grpSpPr bwMode="auto">
            <a:xfrm>
              <a:off x="3395663" y="3275013"/>
              <a:ext cx="150812" cy="444500"/>
              <a:chOff x="627" y="867"/>
              <a:chExt cx="95" cy="279"/>
            </a:xfrm>
          </p:grpSpPr>
          <p:sp>
            <p:nvSpPr>
              <p:cNvPr id="205" name="Freeform 78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06" name="Freeform 79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07" name="Freeform 80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08" name="Freeform 81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09" name="Freeform 82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13" name="Group 83"/>
            <p:cNvGrpSpPr>
              <a:grpSpLocks/>
            </p:cNvGrpSpPr>
            <p:nvPr/>
          </p:nvGrpSpPr>
          <p:grpSpPr bwMode="auto">
            <a:xfrm>
              <a:off x="4222750" y="3074988"/>
              <a:ext cx="150813" cy="460375"/>
              <a:chOff x="435" y="866"/>
              <a:chExt cx="95" cy="289"/>
            </a:xfrm>
          </p:grpSpPr>
          <p:sp>
            <p:nvSpPr>
              <p:cNvPr id="201" name="Freeform 84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02" name="Freeform 85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03" name="Freeform 86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04" name="Freeform 87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14" name="Group 88"/>
            <p:cNvGrpSpPr>
              <a:grpSpLocks/>
            </p:cNvGrpSpPr>
            <p:nvPr/>
          </p:nvGrpSpPr>
          <p:grpSpPr bwMode="auto">
            <a:xfrm>
              <a:off x="4222750" y="3379788"/>
              <a:ext cx="150813" cy="444500"/>
              <a:chOff x="627" y="867"/>
              <a:chExt cx="95" cy="279"/>
            </a:xfrm>
          </p:grpSpPr>
          <p:sp>
            <p:nvSpPr>
              <p:cNvPr id="196" name="Freeform 89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97" name="Freeform 90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98" name="Freeform 91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99" name="Freeform 92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200" name="Freeform 93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15" name="Group 94"/>
            <p:cNvGrpSpPr>
              <a:grpSpLocks/>
            </p:cNvGrpSpPr>
            <p:nvPr/>
          </p:nvGrpSpPr>
          <p:grpSpPr bwMode="auto">
            <a:xfrm>
              <a:off x="5327650" y="2951163"/>
              <a:ext cx="150813" cy="460375"/>
              <a:chOff x="435" y="866"/>
              <a:chExt cx="95" cy="289"/>
            </a:xfrm>
          </p:grpSpPr>
          <p:sp>
            <p:nvSpPr>
              <p:cNvPr id="192" name="Freeform 95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93" name="Freeform 96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94" name="Freeform 97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95" name="Freeform 98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16" name="Group 99"/>
            <p:cNvGrpSpPr>
              <a:grpSpLocks/>
            </p:cNvGrpSpPr>
            <p:nvPr/>
          </p:nvGrpSpPr>
          <p:grpSpPr bwMode="auto">
            <a:xfrm>
              <a:off x="5327650" y="3255963"/>
              <a:ext cx="150813" cy="444500"/>
              <a:chOff x="627" y="867"/>
              <a:chExt cx="95" cy="279"/>
            </a:xfrm>
          </p:grpSpPr>
          <p:sp>
            <p:nvSpPr>
              <p:cNvPr id="187" name="Freeform 100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88" name="Freeform 101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89" name="Freeform 102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90" name="Freeform 103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91" name="Freeform 104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17" name="Group 105"/>
            <p:cNvGrpSpPr>
              <a:grpSpLocks/>
            </p:cNvGrpSpPr>
            <p:nvPr/>
          </p:nvGrpSpPr>
          <p:grpSpPr bwMode="auto">
            <a:xfrm>
              <a:off x="5889625" y="3008313"/>
              <a:ext cx="150813" cy="460375"/>
              <a:chOff x="435" y="866"/>
              <a:chExt cx="95" cy="289"/>
            </a:xfrm>
          </p:grpSpPr>
          <p:sp>
            <p:nvSpPr>
              <p:cNvPr id="183" name="Freeform 106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84" name="Freeform 107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85" name="Freeform 108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86" name="Freeform 109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18" name="Group 110"/>
            <p:cNvGrpSpPr>
              <a:grpSpLocks/>
            </p:cNvGrpSpPr>
            <p:nvPr/>
          </p:nvGrpSpPr>
          <p:grpSpPr bwMode="auto">
            <a:xfrm>
              <a:off x="5889625" y="3313113"/>
              <a:ext cx="150813" cy="444500"/>
              <a:chOff x="627" y="867"/>
              <a:chExt cx="95" cy="279"/>
            </a:xfrm>
          </p:grpSpPr>
          <p:sp>
            <p:nvSpPr>
              <p:cNvPr id="178" name="Freeform 111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79" name="Freeform 112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80" name="Freeform 113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81" name="Freeform 114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82" name="Freeform 115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19" name="Group 116"/>
            <p:cNvGrpSpPr>
              <a:grpSpLocks/>
            </p:cNvGrpSpPr>
            <p:nvPr/>
          </p:nvGrpSpPr>
          <p:grpSpPr bwMode="auto">
            <a:xfrm>
              <a:off x="6823075" y="3122613"/>
              <a:ext cx="150813" cy="460375"/>
              <a:chOff x="435" y="866"/>
              <a:chExt cx="95" cy="289"/>
            </a:xfrm>
          </p:grpSpPr>
          <p:sp>
            <p:nvSpPr>
              <p:cNvPr id="174" name="Freeform 117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75" name="Freeform 118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76" name="Freeform 119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77" name="Freeform 120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20" name="Group 121"/>
            <p:cNvGrpSpPr>
              <a:grpSpLocks/>
            </p:cNvGrpSpPr>
            <p:nvPr/>
          </p:nvGrpSpPr>
          <p:grpSpPr bwMode="auto">
            <a:xfrm>
              <a:off x="6823075" y="3427413"/>
              <a:ext cx="150813" cy="444500"/>
              <a:chOff x="627" y="867"/>
              <a:chExt cx="95" cy="279"/>
            </a:xfrm>
          </p:grpSpPr>
          <p:sp>
            <p:nvSpPr>
              <p:cNvPr id="169" name="Freeform 122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70" name="Freeform 123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71" name="Freeform 124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72" name="Freeform 125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73" name="Freeform 126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21" name="Group 127"/>
            <p:cNvGrpSpPr>
              <a:grpSpLocks/>
            </p:cNvGrpSpPr>
            <p:nvPr/>
          </p:nvGrpSpPr>
          <p:grpSpPr bwMode="auto">
            <a:xfrm>
              <a:off x="7994650" y="3046413"/>
              <a:ext cx="150813" cy="460375"/>
              <a:chOff x="435" y="866"/>
              <a:chExt cx="95" cy="289"/>
            </a:xfrm>
          </p:grpSpPr>
          <p:sp>
            <p:nvSpPr>
              <p:cNvPr id="165" name="Freeform 128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solidFill>
                <a:srgbClr val="E43B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66" name="Freeform 129"/>
              <p:cNvSpPr>
                <a:spLocks/>
              </p:cNvSpPr>
              <p:nvPr/>
            </p:nvSpPr>
            <p:spPr bwMode="auto">
              <a:xfrm>
                <a:off x="435" y="866"/>
                <a:ext cx="55" cy="289"/>
              </a:xfrm>
              <a:custGeom>
                <a:avLst/>
                <a:gdLst>
                  <a:gd name="T0" fmla="*/ 95 w 22"/>
                  <a:gd name="T1" fmla="*/ 1239 h 115"/>
                  <a:gd name="T2" fmla="*/ 95 w 22"/>
                  <a:gd name="T3" fmla="*/ 188 h 115"/>
                  <a:gd name="T4" fmla="*/ 345 w 22"/>
                  <a:gd name="T5" fmla="*/ 20 h 115"/>
                  <a:gd name="T6" fmla="*/ 300 w 22"/>
                  <a:gd name="T7" fmla="*/ 0 h 115"/>
                  <a:gd name="T8" fmla="*/ 0 w 22"/>
                  <a:gd name="T9" fmla="*/ 188 h 115"/>
                  <a:gd name="T10" fmla="*/ 0 w 22"/>
                  <a:gd name="T11" fmla="*/ 1239 h 115"/>
                  <a:gd name="T12" fmla="*/ 300 w 22"/>
                  <a:gd name="T13" fmla="*/ 1824 h 115"/>
                  <a:gd name="T14" fmla="*/ 345 w 22"/>
                  <a:gd name="T15" fmla="*/ 1762 h 115"/>
                  <a:gd name="T16" fmla="*/ 95 w 22"/>
                  <a:gd name="T17" fmla="*/ 1239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2" h="115">
                    <a:moveTo>
                      <a:pt x="6" y="78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9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cubicBezTo>
                      <a:pt x="22" y="111"/>
                      <a:pt x="22" y="111"/>
                      <a:pt x="22" y="111"/>
                    </a:cubicBezTo>
                    <a:lnTo>
                      <a:pt x="6" y="78"/>
                    </a:lnTo>
                    <a:close/>
                  </a:path>
                </a:pathLst>
              </a:custGeom>
              <a:solidFill>
                <a:srgbClr val="D33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67" name="Freeform 130"/>
              <p:cNvSpPr>
                <a:spLocks/>
              </p:cNvSpPr>
              <p:nvPr/>
            </p:nvSpPr>
            <p:spPr bwMode="auto">
              <a:xfrm>
                <a:off x="480" y="866"/>
                <a:ext cx="50" cy="289"/>
              </a:xfrm>
              <a:custGeom>
                <a:avLst/>
                <a:gdLst>
                  <a:gd name="T0" fmla="*/ 283 w 20"/>
                  <a:gd name="T1" fmla="*/ 188 h 115"/>
                  <a:gd name="T2" fmla="*/ 283 w 20"/>
                  <a:gd name="T3" fmla="*/ 1239 h 115"/>
                  <a:gd name="T4" fmla="*/ 20 w 20"/>
                  <a:gd name="T5" fmla="*/ 1824 h 115"/>
                  <a:gd name="T6" fmla="*/ 20 w 20"/>
                  <a:gd name="T7" fmla="*/ 1824 h 115"/>
                  <a:gd name="T8" fmla="*/ 313 w 20"/>
                  <a:gd name="T9" fmla="*/ 1239 h 115"/>
                  <a:gd name="T10" fmla="*/ 313 w 20"/>
                  <a:gd name="T11" fmla="*/ 188 h 115"/>
                  <a:gd name="T12" fmla="*/ 20 w 20"/>
                  <a:gd name="T13" fmla="*/ 0 h 115"/>
                  <a:gd name="T14" fmla="*/ 0 w 20"/>
                  <a:gd name="T15" fmla="*/ 0 h 115"/>
                  <a:gd name="T16" fmla="*/ 283 w 20"/>
                  <a:gd name="T17" fmla="*/ 188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" h="115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E38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68" name="Freeform 131"/>
              <p:cNvSpPr>
                <a:spLocks/>
              </p:cNvSpPr>
              <p:nvPr/>
            </p:nvSpPr>
            <p:spPr bwMode="auto">
              <a:xfrm>
                <a:off x="435" y="866"/>
                <a:ext cx="95" cy="289"/>
              </a:xfrm>
              <a:custGeom>
                <a:avLst/>
                <a:gdLst>
                  <a:gd name="T0" fmla="*/ 595 w 38"/>
                  <a:gd name="T1" fmla="*/ 1239 h 115"/>
                  <a:gd name="T2" fmla="*/ 595 w 38"/>
                  <a:gd name="T3" fmla="*/ 188 h 115"/>
                  <a:gd name="T4" fmla="*/ 300 w 38"/>
                  <a:gd name="T5" fmla="*/ 0 h 115"/>
                  <a:gd name="T6" fmla="*/ 0 w 38"/>
                  <a:gd name="T7" fmla="*/ 188 h 115"/>
                  <a:gd name="T8" fmla="*/ 0 w 38"/>
                  <a:gd name="T9" fmla="*/ 1239 h 115"/>
                  <a:gd name="T10" fmla="*/ 300 w 38"/>
                  <a:gd name="T11" fmla="*/ 1824 h 115"/>
                  <a:gd name="T12" fmla="*/ 595 w 38"/>
                  <a:gd name="T13" fmla="*/ 1239 h 11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8" h="115">
                    <a:moveTo>
                      <a:pt x="38" y="78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9" y="115"/>
                      <a:pt x="19" y="115"/>
                      <a:pt x="19" y="115"/>
                    </a:cubicBezTo>
                    <a:lnTo>
                      <a:pt x="38" y="78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22" name="Group 132"/>
            <p:cNvGrpSpPr>
              <a:grpSpLocks/>
            </p:cNvGrpSpPr>
            <p:nvPr/>
          </p:nvGrpSpPr>
          <p:grpSpPr bwMode="auto">
            <a:xfrm>
              <a:off x="7994650" y="3351213"/>
              <a:ext cx="150813" cy="444500"/>
              <a:chOff x="627" y="867"/>
              <a:chExt cx="95" cy="279"/>
            </a:xfrm>
          </p:grpSpPr>
          <p:sp>
            <p:nvSpPr>
              <p:cNvPr id="160" name="Freeform 133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323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61" name="Freeform 134"/>
              <p:cNvSpPr>
                <a:spLocks/>
              </p:cNvSpPr>
              <p:nvPr/>
            </p:nvSpPr>
            <p:spPr bwMode="auto">
              <a:xfrm>
                <a:off x="672" y="867"/>
                <a:ext cx="50" cy="279"/>
              </a:xfrm>
              <a:custGeom>
                <a:avLst/>
                <a:gdLst>
                  <a:gd name="T0" fmla="*/ 313 w 20"/>
                  <a:gd name="T1" fmla="*/ 1544 h 112"/>
                  <a:gd name="T2" fmla="*/ 313 w 20"/>
                  <a:gd name="T3" fmla="*/ 0 h 112"/>
                  <a:gd name="T4" fmla="*/ 283 w 20"/>
                  <a:gd name="T5" fmla="*/ 75 h 112"/>
                  <a:gd name="T6" fmla="*/ 283 w 20"/>
                  <a:gd name="T7" fmla="*/ 1544 h 112"/>
                  <a:gd name="T8" fmla="*/ 0 w 20"/>
                  <a:gd name="T9" fmla="*/ 1731 h 112"/>
                  <a:gd name="T10" fmla="*/ 20 w 20"/>
                  <a:gd name="T11" fmla="*/ 1731 h 112"/>
                  <a:gd name="T12" fmla="*/ 313 w 20"/>
                  <a:gd name="T13" fmla="*/ 1544 h 1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2">
                    <a:moveTo>
                      <a:pt x="20" y="10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105"/>
                      <a:pt x="14" y="111"/>
                      <a:pt x="0" y="112"/>
                    </a:cubicBezTo>
                    <a:cubicBezTo>
                      <a:pt x="0" y="112"/>
                      <a:pt x="1" y="112"/>
                      <a:pt x="1" y="112"/>
                    </a:cubicBezTo>
                    <a:cubicBezTo>
                      <a:pt x="16" y="112"/>
                      <a:pt x="20" y="105"/>
                      <a:pt x="20" y="100"/>
                    </a:cubicBez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62" name="Freeform 135"/>
              <p:cNvSpPr>
                <a:spLocks/>
              </p:cNvSpPr>
              <p:nvPr/>
            </p:nvSpPr>
            <p:spPr bwMode="auto">
              <a:xfrm>
                <a:off x="627" y="867"/>
                <a:ext cx="55" cy="279"/>
              </a:xfrm>
              <a:custGeom>
                <a:avLst/>
                <a:gdLst>
                  <a:gd name="T0" fmla="*/ 345 w 22"/>
                  <a:gd name="T1" fmla="*/ 1731 h 112"/>
                  <a:gd name="T2" fmla="*/ 95 w 22"/>
                  <a:gd name="T3" fmla="*/ 1544 h 112"/>
                  <a:gd name="T4" fmla="*/ 95 w 22"/>
                  <a:gd name="T5" fmla="*/ 167 h 112"/>
                  <a:gd name="T6" fmla="*/ 0 w 22"/>
                  <a:gd name="T7" fmla="*/ 0 h 112"/>
                  <a:gd name="T8" fmla="*/ 0 w 22"/>
                  <a:gd name="T9" fmla="*/ 12 h 112"/>
                  <a:gd name="T10" fmla="*/ 0 w 22"/>
                  <a:gd name="T11" fmla="*/ 1544 h 112"/>
                  <a:gd name="T12" fmla="*/ 300 w 22"/>
                  <a:gd name="T13" fmla="*/ 1731 h 112"/>
                  <a:gd name="T14" fmla="*/ 345 w 22"/>
                  <a:gd name="T15" fmla="*/ 1731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2" h="112">
                    <a:moveTo>
                      <a:pt x="22" y="112"/>
                    </a:moveTo>
                    <a:cubicBezTo>
                      <a:pt x="8" y="111"/>
                      <a:pt x="6" y="104"/>
                      <a:pt x="6" y="10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20" y="112"/>
                      <a:pt x="21" y="112"/>
                      <a:pt x="22" y="112"/>
                    </a:cubicBezTo>
                    <a:close/>
                  </a:path>
                </a:pathLst>
              </a:custGeom>
              <a:solidFill>
                <a:srgbClr val="D011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63" name="Freeform 136"/>
              <p:cNvSpPr>
                <a:spLocks/>
              </p:cNvSpPr>
              <p:nvPr/>
            </p:nvSpPr>
            <p:spPr bwMode="auto">
              <a:xfrm>
                <a:off x="627" y="867"/>
                <a:ext cx="95" cy="279"/>
              </a:xfrm>
              <a:custGeom>
                <a:avLst/>
                <a:gdLst>
                  <a:gd name="T0" fmla="*/ 595 w 38"/>
                  <a:gd name="T1" fmla="*/ 0 h 112"/>
                  <a:gd name="T2" fmla="*/ 300 w 38"/>
                  <a:gd name="T3" fmla="*/ 570 h 112"/>
                  <a:gd name="T4" fmla="*/ 0 w 38"/>
                  <a:gd name="T5" fmla="*/ 0 h 112"/>
                  <a:gd name="T6" fmla="*/ 0 w 38"/>
                  <a:gd name="T7" fmla="*/ 12 h 112"/>
                  <a:gd name="T8" fmla="*/ 0 w 38"/>
                  <a:gd name="T9" fmla="*/ 1544 h 112"/>
                  <a:gd name="T10" fmla="*/ 300 w 38"/>
                  <a:gd name="T11" fmla="*/ 1731 h 112"/>
                  <a:gd name="T12" fmla="*/ 595 w 38"/>
                  <a:gd name="T13" fmla="*/ 1544 h 112"/>
                  <a:gd name="T14" fmla="*/ 595 w 38"/>
                  <a:gd name="T15" fmla="*/ 1544 h 112"/>
                  <a:gd name="T16" fmla="*/ 595 w 38"/>
                  <a:gd name="T17" fmla="*/ 12 h 112"/>
                  <a:gd name="T18" fmla="*/ 595 w 38"/>
                  <a:gd name="T19" fmla="*/ 0 h 11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8" h="112">
                    <a:moveTo>
                      <a:pt x="38" y="0"/>
                    </a:moveTo>
                    <a:cubicBezTo>
                      <a:pt x="19" y="37"/>
                      <a:pt x="19" y="37"/>
                      <a:pt x="19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4" y="112"/>
                      <a:pt x="19" y="112"/>
                    </a:cubicBezTo>
                    <a:cubicBezTo>
                      <a:pt x="34" y="112"/>
                      <a:pt x="38" y="105"/>
                      <a:pt x="38" y="100"/>
                    </a:cubicBezTo>
                    <a:cubicBezTo>
                      <a:pt x="38" y="100"/>
                      <a:pt x="38" y="100"/>
                      <a:pt x="38" y="100"/>
                    </a:cubicBezTo>
                    <a:cubicBezTo>
                      <a:pt x="38" y="1"/>
                      <a:pt x="38" y="1"/>
                      <a:pt x="38" y="1"/>
                    </a:cubicBezTo>
                    <a:lnTo>
                      <a:pt x="38" y="0"/>
                    </a:ln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64" name="Freeform 137"/>
              <p:cNvSpPr>
                <a:spLocks/>
              </p:cNvSpPr>
              <p:nvPr/>
            </p:nvSpPr>
            <p:spPr bwMode="auto">
              <a:xfrm>
                <a:off x="657" y="917"/>
                <a:ext cx="42" cy="52"/>
              </a:xfrm>
              <a:custGeom>
                <a:avLst/>
                <a:gdLst>
                  <a:gd name="T0" fmla="*/ 42 w 42"/>
                  <a:gd name="T1" fmla="*/ 0 h 52"/>
                  <a:gd name="T2" fmla="*/ 17 w 42"/>
                  <a:gd name="T3" fmla="*/ 47 h 52"/>
                  <a:gd name="T4" fmla="*/ 0 w 42"/>
                  <a:gd name="T5" fmla="*/ 10 h 52"/>
                  <a:gd name="T6" fmla="*/ 17 w 42"/>
                  <a:gd name="T7" fmla="*/ 52 h 52"/>
                  <a:gd name="T8" fmla="*/ 42 w 42"/>
                  <a:gd name="T9" fmla="*/ 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52">
                    <a:moveTo>
                      <a:pt x="42" y="0"/>
                    </a:moveTo>
                    <a:lnTo>
                      <a:pt x="17" y="47"/>
                    </a:lnTo>
                    <a:lnTo>
                      <a:pt x="0" y="10"/>
                    </a:lnTo>
                    <a:lnTo>
                      <a:pt x="17" y="5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EA64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23" name="Group 138"/>
            <p:cNvGrpSpPr>
              <a:grpSpLocks/>
            </p:cNvGrpSpPr>
            <p:nvPr/>
          </p:nvGrpSpPr>
          <p:grpSpPr bwMode="auto">
            <a:xfrm>
              <a:off x="3660775" y="2909888"/>
              <a:ext cx="152400" cy="454025"/>
              <a:chOff x="818" y="866"/>
              <a:chExt cx="96" cy="286"/>
            </a:xfrm>
          </p:grpSpPr>
          <p:sp>
            <p:nvSpPr>
              <p:cNvPr id="156" name="Freeform 13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57" name="Freeform 14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58" name="Freeform 14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59" name="Freeform 14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24" name="Group 143"/>
            <p:cNvGrpSpPr>
              <a:grpSpLocks/>
            </p:cNvGrpSpPr>
            <p:nvPr/>
          </p:nvGrpSpPr>
          <p:grpSpPr bwMode="auto">
            <a:xfrm>
              <a:off x="3660775" y="3214688"/>
              <a:ext cx="150813" cy="441325"/>
              <a:chOff x="1008" y="867"/>
              <a:chExt cx="95" cy="278"/>
            </a:xfrm>
          </p:grpSpPr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54" name="Freeform 14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55" name="Freeform 14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25" name="Group 148"/>
            <p:cNvGrpSpPr>
              <a:grpSpLocks/>
            </p:cNvGrpSpPr>
            <p:nvPr/>
          </p:nvGrpSpPr>
          <p:grpSpPr bwMode="auto">
            <a:xfrm>
              <a:off x="4508500" y="3170238"/>
              <a:ext cx="152400" cy="454025"/>
              <a:chOff x="818" y="866"/>
              <a:chExt cx="96" cy="286"/>
            </a:xfrm>
          </p:grpSpPr>
          <p:sp>
            <p:nvSpPr>
              <p:cNvPr id="148" name="Freeform 14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49" name="Freeform 15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50" name="Freeform 15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51" name="Freeform 15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26" name="Group 153"/>
            <p:cNvGrpSpPr>
              <a:grpSpLocks/>
            </p:cNvGrpSpPr>
            <p:nvPr/>
          </p:nvGrpSpPr>
          <p:grpSpPr bwMode="auto">
            <a:xfrm>
              <a:off x="4508500" y="3475038"/>
              <a:ext cx="150813" cy="441325"/>
              <a:chOff x="1008" y="867"/>
              <a:chExt cx="95" cy="278"/>
            </a:xfrm>
          </p:grpSpPr>
          <p:sp>
            <p:nvSpPr>
              <p:cNvPr id="144" name="Freeform 15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45" name="Freeform 15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46" name="Freeform 15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47" name="Freeform 15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27" name="Group 158"/>
            <p:cNvGrpSpPr>
              <a:grpSpLocks/>
            </p:cNvGrpSpPr>
            <p:nvPr/>
          </p:nvGrpSpPr>
          <p:grpSpPr bwMode="auto">
            <a:xfrm>
              <a:off x="5060950" y="3046413"/>
              <a:ext cx="152400" cy="454025"/>
              <a:chOff x="818" y="866"/>
              <a:chExt cx="96" cy="286"/>
            </a:xfrm>
          </p:grpSpPr>
          <p:sp>
            <p:nvSpPr>
              <p:cNvPr id="140" name="Freeform 15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41" name="Freeform 16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42" name="Freeform 16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43" name="Freeform 16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28" name="Group 163"/>
            <p:cNvGrpSpPr>
              <a:grpSpLocks/>
            </p:cNvGrpSpPr>
            <p:nvPr/>
          </p:nvGrpSpPr>
          <p:grpSpPr bwMode="auto">
            <a:xfrm>
              <a:off x="5060950" y="3351213"/>
              <a:ext cx="150813" cy="441325"/>
              <a:chOff x="1008" y="867"/>
              <a:chExt cx="95" cy="278"/>
            </a:xfrm>
          </p:grpSpPr>
          <p:sp>
            <p:nvSpPr>
              <p:cNvPr id="136" name="Freeform 16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37" name="Freeform 16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38" name="Freeform 16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39" name="Freeform 16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29" name="Group 168"/>
            <p:cNvGrpSpPr>
              <a:grpSpLocks/>
            </p:cNvGrpSpPr>
            <p:nvPr/>
          </p:nvGrpSpPr>
          <p:grpSpPr bwMode="auto">
            <a:xfrm>
              <a:off x="6184900" y="3122613"/>
              <a:ext cx="152400" cy="454025"/>
              <a:chOff x="818" y="866"/>
              <a:chExt cx="96" cy="286"/>
            </a:xfrm>
          </p:grpSpPr>
          <p:sp>
            <p:nvSpPr>
              <p:cNvPr id="132" name="Freeform 16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33" name="Freeform 17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34" name="Freeform 17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35" name="Freeform 17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30" name="Group 173"/>
            <p:cNvGrpSpPr>
              <a:grpSpLocks/>
            </p:cNvGrpSpPr>
            <p:nvPr/>
          </p:nvGrpSpPr>
          <p:grpSpPr bwMode="auto">
            <a:xfrm>
              <a:off x="6184900" y="3427413"/>
              <a:ext cx="150813" cy="441325"/>
              <a:chOff x="1008" y="867"/>
              <a:chExt cx="95" cy="278"/>
            </a:xfrm>
          </p:grpSpPr>
          <p:sp>
            <p:nvSpPr>
              <p:cNvPr id="128" name="Freeform 17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9" name="Freeform 17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30" name="Freeform 17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31" name="Freeform 17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31" name="Group 178"/>
            <p:cNvGrpSpPr>
              <a:grpSpLocks/>
            </p:cNvGrpSpPr>
            <p:nvPr/>
          </p:nvGrpSpPr>
          <p:grpSpPr bwMode="auto">
            <a:xfrm>
              <a:off x="7385050" y="2894013"/>
              <a:ext cx="152400" cy="454025"/>
              <a:chOff x="818" y="866"/>
              <a:chExt cx="96" cy="286"/>
            </a:xfrm>
          </p:grpSpPr>
          <p:sp>
            <p:nvSpPr>
              <p:cNvPr id="124" name="Freeform 17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5" name="Freeform 18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6" name="Freeform 18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7" name="Freeform 18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32" name="Group 183"/>
            <p:cNvGrpSpPr>
              <a:grpSpLocks/>
            </p:cNvGrpSpPr>
            <p:nvPr/>
          </p:nvGrpSpPr>
          <p:grpSpPr bwMode="auto">
            <a:xfrm>
              <a:off x="7385050" y="3198813"/>
              <a:ext cx="150813" cy="441325"/>
              <a:chOff x="1008" y="867"/>
              <a:chExt cx="95" cy="278"/>
            </a:xfrm>
          </p:grpSpPr>
          <p:sp>
            <p:nvSpPr>
              <p:cNvPr id="120" name="Freeform 18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1" name="Freeform 18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2" name="Freeform 18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23" name="Freeform 18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33" name="Group 188"/>
            <p:cNvGrpSpPr>
              <a:grpSpLocks/>
            </p:cNvGrpSpPr>
            <p:nvPr/>
          </p:nvGrpSpPr>
          <p:grpSpPr bwMode="auto">
            <a:xfrm>
              <a:off x="8299450" y="3179763"/>
              <a:ext cx="152400" cy="454025"/>
              <a:chOff x="818" y="866"/>
              <a:chExt cx="96" cy="286"/>
            </a:xfrm>
          </p:grpSpPr>
          <p:sp>
            <p:nvSpPr>
              <p:cNvPr id="116" name="Freeform 18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17" name="Freeform 19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18" name="Freeform 19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19" name="Freeform 19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34" name="Group 193"/>
            <p:cNvGrpSpPr>
              <a:grpSpLocks/>
            </p:cNvGrpSpPr>
            <p:nvPr/>
          </p:nvGrpSpPr>
          <p:grpSpPr bwMode="auto">
            <a:xfrm>
              <a:off x="8299450" y="3484563"/>
              <a:ext cx="150813" cy="441325"/>
              <a:chOff x="1008" y="867"/>
              <a:chExt cx="95" cy="278"/>
            </a:xfrm>
          </p:grpSpPr>
          <p:sp>
            <p:nvSpPr>
              <p:cNvPr id="112" name="Freeform 194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solidFill>
                <a:srgbClr val="F7AD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13" name="Freeform 195"/>
              <p:cNvSpPr>
                <a:spLocks/>
              </p:cNvSpPr>
              <p:nvPr/>
            </p:nvSpPr>
            <p:spPr bwMode="auto">
              <a:xfrm>
                <a:off x="1053" y="867"/>
                <a:ext cx="50" cy="278"/>
              </a:xfrm>
              <a:custGeom>
                <a:avLst/>
                <a:gdLst>
                  <a:gd name="T0" fmla="*/ 313 w 20"/>
                  <a:gd name="T1" fmla="*/ 1555 h 111"/>
                  <a:gd name="T2" fmla="*/ 313 w 20"/>
                  <a:gd name="T3" fmla="*/ 0 h 111"/>
                  <a:gd name="T4" fmla="*/ 270 w 20"/>
                  <a:gd name="T5" fmla="*/ 95 h 111"/>
                  <a:gd name="T6" fmla="*/ 270 w 20"/>
                  <a:gd name="T7" fmla="*/ 1555 h 111"/>
                  <a:gd name="T8" fmla="*/ 0 w 20"/>
                  <a:gd name="T9" fmla="*/ 1743 h 111"/>
                  <a:gd name="T10" fmla="*/ 20 w 20"/>
                  <a:gd name="T11" fmla="*/ 1743 h 111"/>
                  <a:gd name="T12" fmla="*/ 313 w 20"/>
                  <a:gd name="T13" fmla="*/ 1555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9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9"/>
                      <a:pt x="17" y="99"/>
                      <a:pt x="17" y="99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6"/>
                      <a:pt x="20" y="99"/>
                    </a:cubicBezTo>
                    <a:close/>
                  </a:path>
                </a:pathLst>
              </a:custGeom>
              <a:solidFill>
                <a:srgbClr val="FACF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14" name="Freeform 196"/>
              <p:cNvSpPr>
                <a:spLocks noEditPoints="1"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395 w 38"/>
                  <a:gd name="T1" fmla="*/ 175 h 111"/>
                  <a:gd name="T2" fmla="*/ 500 w 38"/>
                  <a:gd name="T3" fmla="*/ 346 h 111"/>
                  <a:gd name="T4" fmla="*/ 345 w 38"/>
                  <a:gd name="T5" fmla="*/ 564 h 111"/>
                  <a:gd name="T6" fmla="*/ 375 w 38"/>
                  <a:gd name="T7" fmla="*/ 564 h 111"/>
                  <a:gd name="T8" fmla="*/ 550 w 38"/>
                  <a:gd name="T9" fmla="*/ 346 h 111"/>
                  <a:gd name="T10" fmla="*/ 458 w 38"/>
                  <a:gd name="T11" fmla="*/ 175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75 h 111"/>
                  <a:gd name="T18" fmla="*/ 345 w 38"/>
                  <a:gd name="T19" fmla="*/ 1743 h 111"/>
                  <a:gd name="T20" fmla="*/ 83 w 38"/>
                  <a:gd name="T21" fmla="*/ 1555 h 111"/>
                  <a:gd name="T22" fmla="*/ 83 w 38"/>
                  <a:gd name="T23" fmla="*/ 125 h 111"/>
                  <a:gd name="T24" fmla="*/ 0 w 38"/>
                  <a:gd name="T25" fmla="*/ 0 h 111"/>
                  <a:gd name="T26" fmla="*/ 0 w 38"/>
                  <a:gd name="T27" fmla="*/ 1555 h 111"/>
                  <a:gd name="T28" fmla="*/ 300 w 38"/>
                  <a:gd name="T29" fmla="*/ 1743 h 111"/>
                  <a:gd name="T30" fmla="*/ 345 w 38"/>
                  <a:gd name="T31" fmla="*/ 1743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1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6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1"/>
                    </a:cubicBezTo>
                    <a:cubicBezTo>
                      <a:pt x="35" y="10"/>
                      <a:pt x="38" y="5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2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F08B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15" name="Freeform 197"/>
              <p:cNvSpPr>
                <a:spLocks/>
              </p:cNvSpPr>
              <p:nvPr/>
            </p:nvSpPr>
            <p:spPr bwMode="auto">
              <a:xfrm>
                <a:off x="1008" y="867"/>
                <a:ext cx="95" cy="278"/>
              </a:xfrm>
              <a:custGeom>
                <a:avLst/>
                <a:gdLst>
                  <a:gd name="T0" fmla="*/ 595 w 38"/>
                  <a:gd name="T1" fmla="*/ 1555 h 111"/>
                  <a:gd name="T2" fmla="*/ 595 w 38"/>
                  <a:gd name="T3" fmla="*/ 0 h 111"/>
                  <a:gd name="T4" fmla="*/ 395 w 38"/>
                  <a:gd name="T5" fmla="*/ 175 h 111"/>
                  <a:gd name="T6" fmla="*/ 500 w 38"/>
                  <a:gd name="T7" fmla="*/ 346 h 111"/>
                  <a:gd name="T8" fmla="*/ 300 w 38"/>
                  <a:gd name="T9" fmla="*/ 564 h 111"/>
                  <a:gd name="T10" fmla="*/ 95 w 38"/>
                  <a:gd name="T11" fmla="*/ 346 h 111"/>
                  <a:gd name="T12" fmla="*/ 208 w 38"/>
                  <a:gd name="T13" fmla="*/ 175 h 111"/>
                  <a:gd name="T14" fmla="*/ 0 w 38"/>
                  <a:gd name="T15" fmla="*/ 0 h 111"/>
                  <a:gd name="T16" fmla="*/ 0 w 38"/>
                  <a:gd name="T17" fmla="*/ 1555 h 111"/>
                  <a:gd name="T18" fmla="*/ 300 w 38"/>
                  <a:gd name="T19" fmla="*/ 1743 h 111"/>
                  <a:gd name="T20" fmla="*/ 595 w 38"/>
                  <a:gd name="T21" fmla="*/ 1555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9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1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8" y="13"/>
                      <a:pt x="13" y="11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6"/>
                      <a:pt x="4" y="111"/>
                      <a:pt x="19" y="111"/>
                    </a:cubicBezTo>
                    <a:cubicBezTo>
                      <a:pt x="34" y="111"/>
                      <a:pt x="38" y="106"/>
                      <a:pt x="38" y="99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35" name="Group 198"/>
            <p:cNvGrpSpPr>
              <a:grpSpLocks/>
            </p:cNvGrpSpPr>
            <p:nvPr/>
          </p:nvGrpSpPr>
          <p:grpSpPr bwMode="auto">
            <a:xfrm>
              <a:off x="3946525" y="2982913"/>
              <a:ext cx="152400" cy="454025"/>
              <a:chOff x="818" y="866"/>
              <a:chExt cx="96" cy="286"/>
            </a:xfrm>
          </p:grpSpPr>
          <p:sp>
            <p:nvSpPr>
              <p:cNvPr id="108" name="Freeform 19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09" name="Freeform 20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10" name="Freeform 20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11" name="Freeform 20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36" name="Group 203"/>
            <p:cNvGrpSpPr>
              <a:grpSpLocks/>
            </p:cNvGrpSpPr>
            <p:nvPr/>
          </p:nvGrpSpPr>
          <p:grpSpPr bwMode="auto">
            <a:xfrm>
              <a:off x="3946525" y="3284538"/>
              <a:ext cx="150813" cy="444500"/>
              <a:chOff x="1203" y="861"/>
              <a:chExt cx="95" cy="279"/>
            </a:xfrm>
          </p:grpSpPr>
          <p:sp>
            <p:nvSpPr>
              <p:cNvPr id="104" name="Freeform 20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05" name="Freeform 20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06" name="Freeform 20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07" name="Freeform 20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37" name="Group 208"/>
            <p:cNvGrpSpPr>
              <a:grpSpLocks/>
            </p:cNvGrpSpPr>
            <p:nvPr/>
          </p:nvGrpSpPr>
          <p:grpSpPr bwMode="auto">
            <a:xfrm>
              <a:off x="4784725" y="3170238"/>
              <a:ext cx="152400" cy="454025"/>
              <a:chOff x="818" y="866"/>
              <a:chExt cx="96" cy="286"/>
            </a:xfrm>
          </p:grpSpPr>
          <p:sp>
            <p:nvSpPr>
              <p:cNvPr id="100" name="Freeform 20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01" name="Freeform 21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02" name="Freeform 21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103" name="Freeform 21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38" name="Group 213"/>
            <p:cNvGrpSpPr>
              <a:grpSpLocks/>
            </p:cNvGrpSpPr>
            <p:nvPr/>
          </p:nvGrpSpPr>
          <p:grpSpPr bwMode="auto">
            <a:xfrm>
              <a:off x="4784725" y="3471863"/>
              <a:ext cx="150813" cy="444500"/>
              <a:chOff x="1203" y="861"/>
              <a:chExt cx="95" cy="279"/>
            </a:xfrm>
          </p:grpSpPr>
          <p:sp>
            <p:nvSpPr>
              <p:cNvPr id="96" name="Freeform 21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97" name="Freeform 21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98" name="Freeform 21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99" name="Freeform 21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39" name="Group 218"/>
            <p:cNvGrpSpPr>
              <a:grpSpLocks/>
            </p:cNvGrpSpPr>
            <p:nvPr/>
          </p:nvGrpSpPr>
          <p:grpSpPr bwMode="auto">
            <a:xfrm>
              <a:off x="5603875" y="2951163"/>
              <a:ext cx="152400" cy="454025"/>
              <a:chOff x="818" y="866"/>
              <a:chExt cx="96" cy="286"/>
            </a:xfrm>
          </p:grpSpPr>
          <p:sp>
            <p:nvSpPr>
              <p:cNvPr id="92" name="Freeform 21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93" name="Freeform 22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94" name="Freeform 22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95" name="Freeform 22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40" name="Group 223"/>
            <p:cNvGrpSpPr>
              <a:grpSpLocks/>
            </p:cNvGrpSpPr>
            <p:nvPr/>
          </p:nvGrpSpPr>
          <p:grpSpPr bwMode="auto">
            <a:xfrm>
              <a:off x="5603875" y="3252788"/>
              <a:ext cx="150813" cy="444500"/>
              <a:chOff x="1203" y="861"/>
              <a:chExt cx="95" cy="279"/>
            </a:xfrm>
          </p:grpSpPr>
          <p:sp>
            <p:nvSpPr>
              <p:cNvPr id="88" name="Freeform 22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89" name="Freeform 22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90" name="Freeform 22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91" name="Freeform 22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41" name="Group 228"/>
            <p:cNvGrpSpPr>
              <a:grpSpLocks/>
            </p:cNvGrpSpPr>
            <p:nvPr/>
          </p:nvGrpSpPr>
          <p:grpSpPr bwMode="auto">
            <a:xfrm>
              <a:off x="6499225" y="3179763"/>
              <a:ext cx="152400" cy="454025"/>
              <a:chOff x="818" y="866"/>
              <a:chExt cx="96" cy="286"/>
            </a:xfrm>
          </p:grpSpPr>
          <p:sp>
            <p:nvSpPr>
              <p:cNvPr id="84" name="Freeform 22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85" name="Freeform 23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86" name="Freeform 23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87" name="Freeform 23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42" name="Group 233"/>
            <p:cNvGrpSpPr>
              <a:grpSpLocks/>
            </p:cNvGrpSpPr>
            <p:nvPr/>
          </p:nvGrpSpPr>
          <p:grpSpPr bwMode="auto">
            <a:xfrm>
              <a:off x="6499225" y="3481388"/>
              <a:ext cx="150813" cy="444500"/>
              <a:chOff x="1203" y="861"/>
              <a:chExt cx="95" cy="279"/>
            </a:xfrm>
          </p:grpSpPr>
          <p:sp>
            <p:nvSpPr>
              <p:cNvPr id="80" name="Freeform 23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81" name="Freeform 23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82" name="Freeform 23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83" name="Freeform 23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43" name="Group 238"/>
            <p:cNvGrpSpPr>
              <a:grpSpLocks/>
            </p:cNvGrpSpPr>
            <p:nvPr/>
          </p:nvGrpSpPr>
          <p:grpSpPr bwMode="auto">
            <a:xfrm>
              <a:off x="7118350" y="2979738"/>
              <a:ext cx="152400" cy="454025"/>
              <a:chOff x="818" y="866"/>
              <a:chExt cx="96" cy="286"/>
            </a:xfrm>
          </p:grpSpPr>
          <p:sp>
            <p:nvSpPr>
              <p:cNvPr id="76" name="Freeform 23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7" name="Freeform 24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8" name="Freeform 24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9" name="Freeform 24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44" name="Group 243"/>
            <p:cNvGrpSpPr>
              <a:grpSpLocks/>
            </p:cNvGrpSpPr>
            <p:nvPr/>
          </p:nvGrpSpPr>
          <p:grpSpPr bwMode="auto">
            <a:xfrm>
              <a:off x="7118350" y="3281363"/>
              <a:ext cx="150813" cy="444500"/>
              <a:chOff x="1203" y="861"/>
              <a:chExt cx="95" cy="279"/>
            </a:xfrm>
          </p:grpSpPr>
          <p:sp>
            <p:nvSpPr>
              <p:cNvPr id="72" name="Freeform 24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3" name="Freeform 24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4" name="Freeform 24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5" name="Freeform 24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45" name="Group 248"/>
            <p:cNvGrpSpPr>
              <a:grpSpLocks/>
            </p:cNvGrpSpPr>
            <p:nvPr/>
          </p:nvGrpSpPr>
          <p:grpSpPr bwMode="auto">
            <a:xfrm>
              <a:off x="7689850" y="2970213"/>
              <a:ext cx="152400" cy="454025"/>
              <a:chOff x="818" y="866"/>
              <a:chExt cx="96" cy="286"/>
            </a:xfrm>
          </p:grpSpPr>
          <p:sp>
            <p:nvSpPr>
              <p:cNvPr id="68" name="Freeform 24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9" name="Freeform 25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0" name="Freeform 25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71" name="Freeform 25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46" name="Group 253"/>
            <p:cNvGrpSpPr>
              <a:grpSpLocks/>
            </p:cNvGrpSpPr>
            <p:nvPr/>
          </p:nvGrpSpPr>
          <p:grpSpPr bwMode="auto">
            <a:xfrm>
              <a:off x="7689850" y="3271838"/>
              <a:ext cx="150813" cy="444500"/>
              <a:chOff x="1203" y="861"/>
              <a:chExt cx="95" cy="279"/>
            </a:xfrm>
          </p:grpSpPr>
          <p:sp>
            <p:nvSpPr>
              <p:cNvPr id="64" name="Freeform 25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5" name="Freeform 25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6" name="Freeform 25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7" name="Freeform 25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47" name="Group 258"/>
            <p:cNvGrpSpPr>
              <a:grpSpLocks/>
            </p:cNvGrpSpPr>
            <p:nvPr/>
          </p:nvGrpSpPr>
          <p:grpSpPr bwMode="auto">
            <a:xfrm>
              <a:off x="8604250" y="3179763"/>
              <a:ext cx="152400" cy="454025"/>
              <a:chOff x="818" y="866"/>
              <a:chExt cx="96" cy="286"/>
            </a:xfrm>
          </p:grpSpPr>
          <p:sp>
            <p:nvSpPr>
              <p:cNvPr id="60" name="Freeform 259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solidFill>
                <a:srgbClr val="EDE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1" name="Freeform 260"/>
              <p:cNvSpPr>
                <a:spLocks/>
              </p:cNvSpPr>
              <p:nvPr/>
            </p:nvSpPr>
            <p:spPr bwMode="auto">
              <a:xfrm>
                <a:off x="864" y="866"/>
                <a:ext cx="50" cy="286"/>
              </a:xfrm>
              <a:custGeom>
                <a:avLst/>
                <a:gdLst>
                  <a:gd name="T0" fmla="*/ 283 w 20"/>
                  <a:gd name="T1" fmla="*/ 188 h 114"/>
                  <a:gd name="T2" fmla="*/ 283 w 20"/>
                  <a:gd name="T3" fmla="*/ 1234 h 114"/>
                  <a:gd name="T4" fmla="*/ 283 w 20"/>
                  <a:gd name="T5" fmla="*/ 1234 h 114"/>
                  <a:gd name="T6" fmla="*/ 83 w 20"/>
                  <a:gd name="T7" fmla="*/ 1402 h 114"/>
                  <a:gd name="T8" fmla="*/ 188 w 20"/>
                  <a:gd name="T9" fmla="*/ 1593 h 114"/>
                  <a:gd name="T10" fmla="*/ 0 w 20"/>
                  <a:gd name="T11" fmla="*/ 1801 h 114"/>
                  <a:gd name="T12" fmla="*/ 20 w 20"/>
                  <a:gd name="T13" fmla="*/ 1801 h 114"/>
                  <a:gd name="T14" fmla="*/ 220 w 20"/>
                  <a:gd name="T15" fmla="*/ 1593 h 114"/>
                  <a:gd name="T16" fmla="*/ 113 w 20"/>
                  <a:gd name="T17" fmla="*/ 1402 h 114"/>
                  <a:gd name="T18" fmla="*/ 313 w 20"/>
                  <a:gd name="T19" fmla="*/ 1234 h 114"/>
                  <a:gd name="T20" fmla="*/ 313 w 20"/>
                  <a:gd name="T21" fmla="*/ 1234 h 114"/>
                  <a:gd name="T22" fmla="*/ 313 w 20"/>
                  <a:gd name="T23" fmla="*/ 188 h 114"/>
                  <a:gd name="T24" fmla="*/ 20 w 20"/>
                  <a:gd name="T25" fmla="*/ 0 h 114"/>
                  <a:gd name="T26" fmla="*/ 0 w 20"/>
                  <a:gd name="T27" fmla="*/ 0 h 114"/>
                  <a:gd name="T28" fmla="*/ 283 w 20"/>
                  <a:gd name="T29" fmla="*/ 188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0" h="114">
                    <a:moveTo>
                      <a:pt x="18" y="12"/>
                    </a:move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8" y="81"/>
                      <a:pt x="17" y="87"/>
                      <a:pt x="5" y="89"/>
                    </a:cubicBezTo>
                    <a:cubicBezTo>
                      <a:pt x="9" y="91"/>
                      <a:pt x="12" y="95"/>
                      <a:pt x="12" y="101"/>
                    </a:cubicBezTo>
                    <a:cubicBezTo>
                      <a:pt x="12" y="108"/>
                      <a:pt x="7" y="113"/>
                      <a:pt x="0" y="114"/>
                    </a:cubicBezTo>
                    <a:cubicBezTo>
                      <a:pt x="0" y="114"/>
                      <a:pt x="0" y="114"/>
                      <a:pt x="1" y="114"/>
                    </a:cubicBezTo>
                    <a:cubicBezTo>
                      <a:pt x="8" y="114"/>
                      <a:pt x="14" y="108"/>
                      <a:pt x="14" y="101"/>
                    </a:cubicBezTo>
                    <a:cubicBezTo>
                      <a:pt x="14" y="95"/>
                      <a:pt x="11" y="91"/>
                      <a:pt x="7" y="89"/>
                    </a:cubicBezTo>
                    <a:cubicBezTo>
                      <a:pt x="19" y="87"/>
                      <a:pt x="20" y="81"/>
                      <a:pt x="20" y="78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7"/>
                      <a:pt x="16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"/>
                      <a:pt x="18" y="8"/>
                      <a:pt x="18" y="12"/>
                    </a:cubicBezTo>
                    <a:close/>
                  </a:path>
                </a:pathLst>
              </a:custGeom>
              <a:solidFill>
                <a:srgbClr val="F5F6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2" name="Freeform 261"/>
              <p:cNvSpPr>
                <a:spLocks/>
              </p:cNvSpPr>
              <p:nvPr/>
            </p:nvSpPr>
            <p:spPr bwMode="auto">
              <a:xfrm>
                <a:off x="818" y="866"/>
                <a:ext cx="56" cy="286"/>
              </a:xfrm>
              <a:custGeom>
                <a:avLst/>
                <a:gdLst>
                  <a:gd name="T0" fmla="*/ 201 w 22"/>
                  <a:gd name="T1" fmla="*/ 1593 h 114"/>
                  <a:gd name="T2" fmla="*/ 311 w 22"/>
                  <a:gd name="T3" fmla="*/ 1402 h 114"/>
                  <a:gd name="T4" fmla="*/ 97 w 22"/>
                  <a:gd name="T5" fmla="*/ 1234 h 114"/>
                  <a:gd name="T6" fmla="*/ 97 w 22"/>
                  <a:gd name="T7" fmla="*/ 1234 h 114"/>
                  <a:gd name="T8" fmla="*/ 97 w 22"/>
                  <a:gd name="T9" fmla="*/ 188 h 114"/>
                  <a:gd name="T10" fmla="*/ 364 w 22"/>
                  <a:gd name="T11" fmla="*/ 20 h 114"/>
                  <a:gd name="T12" fmla="*/ 311 w 22"/>
                  <a:gd name="T13" fmla="*/ 0 h 114"/>
                  <a:gd name="T14" fmla="*/ 0 w 22"/>
                  <a:gd name="T15" fmla="*/ 188 h 114"/>
                  <a:gd name="T16" fmla="*/ 0 w 22"/>
                  <a:gd name="T17" fmla="*/ 1234 h 114"/>
                  <a:gd name="T18" fmla="*/ 0 w 22"/>
                  <a:gd name="T19" fmla="*/ 1234 h 114"/>
                  <a:gd name="T20" fmla="*/ 214 w 22"/>
                  <a:gd name="T21" fmla="*/ 1402 h 114"/>
                  <a:gd name="T22" fmla="*/ 97 w 22"/>
                  <a:gd name="T23" fmla="*/ 1593 h 114"/>
                  <a:gd name="T24" fmla="*/ 311 w 22"/>
                  <a:gd name="T25" fmla="*/ 1801 h 114"/>
                  <a:gd name="T26" fmla="*/ 364 w 22"/>
                  <a:gd name="T27" fmla="*/ 1801 h 114"/>
                  <a:gd name="T28" fmla="*/ 201 w 22"/>
                  <a:gd name="T29" fmla="*/ 1593 h 11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2" h="114">
                    <a:moveTo>
                      <a:pt x="12" y="101"/>
                    </a:moveTo>
                    <a:cubicBezTo>
                      <a:pt x="12" y="95"/>
                      <a:pt x="15" y="91"/>
                      <a:pt x="19" y="89"/>
                    </a:cubicBezTo>
                    <a:cubicBezTo>
                      <a:pt x="7" y="87"/>
                      <a:pt x="6" y="81"/>
                      <a:pt x="6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8"/>
                      <a:pt x="8" y="1"/>
                      <a:pt x="22" y="1"/>
                    </a:cubicBezTo>
                    <a:cubicBezTo>
                      <a:pt x="21" y="0"/>
                      <a:pt x="20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0" y="114"/>
                      <a:pt x="21" y="114"/>
                      <a:pt x="22" y="114"/>
                    </a:cubicBezTo>
                    <a:cubicBezTo>
                      <a:pt x="16" y="112"/>
                      <a:pt x="12" y="107"/>
                      <a:pt x="12" y="101"/>
                    </a:cubicBezTo>
                    <a:close/>
                  </a:path>
                </a:pathLst>
              </a:custGeom>
              <a:solidFill>
                <a:srgbClr val="F0E4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63" name="Freeform 262"/>
              <p:cNvSpPr>
                <a:spLocks/>
              </p:cNvSpPr>
              <p:nvPr/>
            </p:nvSpPr>
            <p:spPr bwMode="auto">
              <a:xfrm>
                <a:off x="818" y="866"/>
                <a:ext cx="96" cy="286"/>
              </a:xfrm>
              <a:custGeom>
                <a:avLst/>
                <a:gdLst>
                  <a:gd name="T0" fmla="*/ 518 w 38"/>
                  <a:gd name="T1" fmla="*/ 1593 h 114"/>
                  <a:gd name="T2" fmla="*/ 402 w 38"/>
                  <a:gd name="T3" fmla="*/ 1402 h 114"/>
                  <a:gd name="T4" fmla="*/ 614 w 38"/>
                  <a:gd name="T5" fmla="*/ 1234 h 114"/>
                  <a:gd name="T6" fmla="*/ 614 w 38"/>
                  <a:gd name="T7" fmla="*/ 1234 h 114"/>
                  <a:gd name="T8" fmla="*/ 614 w 38"/>
                  <a:gd name="T9" fmla="*/ 188 h 114"/>
                  <a:gd name="T10" fmla="*/ 306 w 38"/>
                  <a:gd name="T11" fmla="*/ 0 h 114"/>
                  <a:gd name="T12" fmla="*/ 0 w 38"/>
                  <a:gd name="T13" fmla="*/ 188 h 114"/>
                  <a:gd name="T14" fmla="*/ 0 w 38"/>
                  <a:gd name="T15" fmla="*/ 1234 h 114"/>
                  <a:gd name="T16" fmla="*/ 0 w 38"/>
                  <a:gd name="T17" fmla="*/ 1234 h 114"/>
                  <a:gd name="T18" fmla="*/ 210 w 38"/>
                  <a:gd name="T19" fmla="*/ 1402 h 114"/>
                  <a:gd name="T20" fmla="*/ 96 w 38"/>
                  <a:gd name="T21" fmla="*/ 1593 h 114"/>
                  <a:gd name="T22" fmla="*/ 306 w 38"/>
                  <a:gd name="T23" fmla="*/ 1801 h 114"/>
                  <a:gd name="T24" fmla="*/ 518 w 38"/>
                  <a:gd name="T25" fmla="*/ 1593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" h="114">
                    <a:moveTo>
                      <a:pt x="32" y="101"/>
                    </a:moveTo>
                    <a:cubicBezTo>
                      <a:pt x="32" y="95"/>
                      <a:pt x="29" y="91"/>
                      <a:pt x="25" y="89"/>
                    </a:cubicBezTo>
                    <a:cubicBezTo>
                      <a:pt x="37" y="87"/>
                      <a:pt x="38" y="81"/>
                      <a:pt x="38" y="78"/>
                    </a:cubicBezTo>
                    <a:cubicBezTo>
                      <a:pt x="38" y="78"/>
                      <a:pt x="38" y="78"/>
                      <a:pt x="38" y="7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7"/>
                      <a:pt x="34" y="0"/>
                      <a:pt x="19" y="0"/>
                    </a:cubicBezTo>
                    <a:cubicBezTo>
                      <a:pt x="4" y="0"/>
                      <a:pt x="0" y="7"/>
                      <a:pt x="0" y="1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1"/>
                      <a:pt x="1" y="87"/>
                      <a:pt x="13" y="89"/>
                    </a:cubicBezTo>
                    <a:cubicBezTo>
                      <a:pt x="8" y="91"/>
                      <a:pt x="6" y="95"/>
                      <a:pt x="6" y="101"/>
                    </a:cubicBezTo>
                    <a:cubicBezTo>
                      <a:pt x="6" y="108"/>
                      <a:pt x="11" y="114"/>
                      <a:pt x="19" y="114"/>
                    </a:cubicBezTo>
                    <a:cubicBezTo>
                      <a:pt x="26" y="114"/>
                      <a:pt x="32" y="108"/>
                      <a:pt x="32" y="101"/>
                    </a:cubicBezTo>
                    <a:close/>
                  </a:path>
                </a:pathLst>
              </a:custGeom>
              <a:noFill/>
              <a:ln w="3175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48" name="Group 263"/>
            <p:cNvGrpSpPr>
              <a:grpSpLocks/>
            </p:cNvGrpSpPr>
            <p:nvPr/>
          </p:nvGrpSpPr>
          <p:grpSpPr bwMode="auto">
            <a:xfrm>
              <a:off x="8604250" y="3481388"/>
              <a:ext cx="150813" cy="444500"/>
              <a:chOff x="1203" y="861"/>
              <a:chExt cx="95" cy="279"/>
            </a:xfrm>
          </p:grpSpPr>
          <p:sp>
            <p:nvSpPr>
              <p:cNvPr id="56" name="Freeform 264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solidFill>
                <a:srgbClr val="C7D2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7" name="Freeform 265"/>
              <p:cNvSpPr>
                <a:spLocks/>
              </p:cNvSpPr>
              <p:nvPr/>
            </p:nvSpPr>
            <p:spPr bwMode="auto">
              <a:xfrm>
                <a:off x="1248" y="861"/>
                <a:ext cx="50" cy="279"/>
              </a:xfrm>
              <a:custGeom>
                <a:avLst/>
                <a:gdLst>
                  <a:gd name="T0" fmla="*/ 313 w 20"/>
                  <a:gd name="T1" fmla="*/ 1553 h 111"/>
                  <a:gd name="T2" fmla="*/ 313 w 20"/>
                  <a:gd name="T3" fmla="*/ 0 h 111"/>
                  <a:gd name="T4" fmla="*/ 270 w 20"/>
                  <a:gd name="T5" fmla="*/ 96 h 111"/>
                  <a:gd name="T6" fmla="*/ 270 w 20"/>
                  <a:gd name="T7" fmla="*/ 1553 h 111"/>
                  <a:gd name="T8" fmla="*/ 0 w 20"/>
                  <a:gd name="T9" fmla="*/ 1762 h 111"/>
                  <a:gd name="T10" fmla="*/ 20 w 20"/>
                  <a:gd name="T11" fmla="*/ 1762 h 111"/>
                  <a:gd name="T12" fmla="*/ 313 w 20"/>
                  <a:gd name="T13" fmla="*/ 1553 h 1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11">
                    <a:moveTo>
                      <a:pt x="20" y="98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5"/>
                      <a:pt x="17" y="6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7" y="105"/>
                      <a:pt x="14" y="111"/>
                      <a:pt x="0" y="111"/>
                    </a:cubicBezTo>
                    <a:cubicBezTo>
                      <a:pt x="0" y="111"/>
                      <a:pt x="0" y="111"/>
                      <a:pt x="1" y="111"/>
                    </a:cubicBezTo>
                    <a:cubicBezTo>
                      <a:pt x="16" y="111"/>
                      <a:pt x="20" y="105"/>
                      <a:pt x="20" y="98"/>
                    </a:cubicBezTo>
                    <a:close/>
                  </a:path>
                </a:pathLst>
              </a:custGeom>
              <a:solidFill>
                <a:srgbClr val="DFD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8" name="Freeform 266"/>
              <p:cNvSpPr>
                <a:spLocks noEditPoints="1"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395 w 38"/>
                  <a:gd name="T1" fmla="*/ 158 h 111"/>
                  <a:gd name="T2" fmla="*/ 500 w 38"/>
                  <a:gd name="T3" fmla="*/ 347 h 111"/>
                  <a:gd name="T4" fmla="*/ 345 w 38"/>
                  <a:gd name="T5" fmla="*/ 555 h 111"/>
                  <a:gd name="T6" fmla="*/ 375 w 38"/>
                  <a:gd name="T7" fmla="*/ 568 h 111"/>
                  <a:gd name="T8" fmla="*/ 550 w 38"/>
                  <a:gd name="T9" fmla="*/ 347 h 111"/>
                  <a:gd name="T10" fmla="*/ 458 w 38"/>
                  <a:gd name="T11" fmla="*/ 158 h 111"/>
                  <a:gd name="T12" fmla="*/ 595 w 38"/>
                  <a:gd name="T13" fmla="*/ 20 h 111"/>
                  <a:gd name="T14" fmla="*/ 595 w 38"/>
                  <a:gd name="T15" fmla="*/ 0 h 111"/>
                  <a:gd name="T16" fmla="*/ 395 w 38"/>
                  <a:gd name="T17" fmla="*/ 158 h 111"/>
                  <a:gd name="T18" fmla="*/ 345 w 38"/>
                  <a:gd name="T19" fmla="*/ 1762 h 111"/>
                  <a:gd name="T20" fmla="*/ 83 w 38"/>
                  <a:gd name="T21" fmla="*/ 1553 h 111"/>
                  <a:gd name="T22" fmla="*/ 83 w 38"/>
                  <a:gd name="T23" fmla="*/ 126 h 111"/>
                  <a:gd name="T24" fmla="*/ 0 w 38"/>
                  <a:gd name="T25" fmla="*/ 0 h 111"/>
                  <a:gd name="T26" fmla="*/ 0 w 38"/>
                  <a:gd name="T27" fmla="*/ 1553 h 111"/>
                  <a:gd name="T28" fmla="*/ 300 w 38"/>
                  <a:gd name="T29" fmla="*/ 1762 h 111"/>
                  <a:gd name="T30" fmla="*/ 345 w 38"/>
                  <a:gd name="T31" fmla="*/ 1762 h 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8" h="111">
                    <a:moveTo>
                      <a:pt x="25" y="10"/>
                    </a:move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29"/>
                      <a:pt x="28" y="34"/>
                      <a:pt x="22" y="35"/>
                    </a:cubicBezTo>
                    <a:cubicBezTo>
                      <a:pt x="22" y="36"/>
                      <a:pt x="23" y="36"/>
                      <a:pt x="24" y="36"/>
                    </a:cubicBezTo>
                    <a:cubicBezTo>
                      <a:pt x="31" y="35"/>
                      <a:pt x="35" y="30"/>
                      <a:pt x="35" y="22"/>
                    </a:cubicBezTo>
                    <a:cubicBezTo>
                      <a:pt x="35" y="17"/>
                      <a:pt x="33" y="13"/>
                      <a:pt x="29" y="10"/>
                    </a:cubicBezTo>
                    <a:cubicBezTo>
                      <a:pt x="35" y="9"/>
                      <a:pt x="38" y="6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lose/>
                    <a:moveTo>
                      <a:pt x="22" y="111"/>
                    </a:moveTo>
                    <a:cubicBezTo>
                      <a:pt x="8" y="110"/>
                      <a:pt x="5" y="105"/>
                      <a:pt x="5" y="9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1" y="6"/>
                      <a:pt x="0" y="1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20" y="111"/>
                      <a:pt x="21" y="111"/>
                      <a:pt x="22" y="111"/>
                    </a:cubicBezTo>
                    <a:close/>
                  </a:path>
                </a:pathLst>
              </a:custGeom>
              <a:solidFill>
                <a:srgbClr val="9DB7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9" name="Freeform 267"/>
              <p:cNvSpPr>
                <a:spLocks/>
              </p:cNvSpPr>
              <p:nvPr/>
            </p:nvSpPr>
            <p:spPr bwMode="auto">
              <a:xfrm>
                <a:off x="1203" y="861"/>
                <a:ext cx="95" cy="279"/>
              </a:xfrm>
              <a:custGeom>
                <a:avLst/>
                <a:gdLst>
                  <a:gd name="T0" fmla="*/ 595 w 38"/>
                  <a:gd name="T1" fmla="*/ 1553 h 111"/>
                  <a:gd name="T2" fmla="*/ 595 w 38"/>
                  <a:gd name="T3" fmla="*/ 0 h 111"/>
                  <a:gd name="T4" fmla="*/ 395 w 38"/>
                  <a:gd name="T5" fmla="*/ 158 h 111"/>
                  <a:gd name="T6" fmla="*/ 500 w 38"/>
                  <a:gd name="T7" fmla="*/ 347 h 111"/>
                  <a:gd name="T8" fmla="*/ 300 w 38"/>
                  <a:gd name="T9" fmla="*/ 568 h 111"/>
                  <a:gd name="T10" fmla="*/ 95 w 38"/>
                  <a:gd name="T11" fmla="*/ 347 h 111"/>
                  <a:gd name="T12" fmla="*/ 208 w 38"/>
                  <a:gd name="T13" fmla="*/ 158 h 111"/>
                  <a:gd name="T14" fmla="*/ 0 w 38"/>
                  <a:gd name="T15" fmla="*/ 0 h 111"/>
                  <a:gd name="T16" fmla="*/ 0 w 38"/>
                  <a:gd name="T17" fmla="*/ 1553 h 111"/>
                  <a:gd name="T18" fmla="*/ 300 w 38"/>
                  <a:gd name="T19" fmla="*/ 1762 h 111"/>
                  <a:gd name="T20" fmla="*/ 595 w 38"/>
                  <a:gd name="T21" fmla="*/ 1553 h 11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8" h="111">
                    <a:moveTo>
                      <a:pt x="38" y="98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37" y="3"/>
                      <a:pt x="36" y="9"/>
                      <a:pt x="25" y="10"/>
                    </a:cubicBezTo>
                    <a:cubicBezTo>
                      <a:pt x="29" y="13"/>
                      <a:pt x="32" y="17"/>
                      <a:pt x="32" y="22"/>
                    </a:cubicBezTo>
                    <a:cubicBezTo>
                      <a:pt x="32" y="30"/>
                      <a:pt x="26" y="36"/>
                      <a:pt x="19" y="36"/>
                    </a:cubicBezTo>
                    <a:cubicBezTo>
                      <a:pt x="11" y="36"/>
                      <a:pt x="6" y="30"/>
                      <a:pt x="6" y="22"/>
                    </a:cubicBezTo>
                    <a:cubicBezTo>
                      <a:pt x="6" y="17"/>
                      <a:pt x="9" y="13"/>
                      <a:pt x="13" y="10"/>
                    </a:cubicBezTo>
                    <a:cubicBezTo>
                      <a:pt x="1" y="9"/>
                      <a:pt x="0" y="3"/>
                      <a:pt x="0" y="0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5"/>
                      <a:pt x="4" y="111"/>
                      <a:pt x="19" y="111"/>
                    </a:cubicBezTo>
                    <a:cubicBezTo>
                      <a:pt x="34" y="111"/>
                      <a:pt x="38" y="105"/>
                      <a:pt x="38" y="98"/>
                    </a:cubicBezTo>
                    <a:close/>
                  </a:path>
                </a:pathLst>
              </a:custGeom>
              <a:noFill/>
              <a:ln w="4763" cap="flat">
                <a:solidFill>
                  <a:srgbClr val="34343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  <p:grpSp>
          <p:nvGrpSpPr>
            <p:cNvPr id="49" name="Group 268"/>
            <p:cNvGrpSpPr>
              <a:grpSpLocks/>
            </p:cNvGrpSpPr>
            <p:nvPr/>
          </p:nvGrpSpPr>
          <p:grpSpPr bwMode="auto">
            <a:xfrm>
              <a:off x="3270250" y="2589213"/>
              <a:ext cx="5651500" cy="993775"/>
              <a:chOff x="1733" y="2270"/>
              <a:chExt cx="3560" cy="626"/>
            </a:xfrm>
          </p:grpSpPr>
          <p:sp>
            <p:nvSpPr>
              <p:cNvPr id="50" name="Freeform 269"/>
              <p:cNvSpPr>
                <a:spLocks/>
              </p:cNvSpPr>
              <p:nvPr/>
            </p:nvSpPr>
            <p:spPr bwMode="auto">
              <a:xfrm>
                <a:off x="1733" y="2270"/>
                <a:ext cx="3560" cy="626"/>
              </a:xfrm>
              <a:custGeom>
                <a:avLst/>
                <a:gdLst>
                  <a:gd name="T0" fmla="*/ 22250 w 1424"/>
                  <a:gd name="T1" fmla="*/ 2214 h 250"/>
                  <a:gd name="T2" fmla="*/ 14875 w 1424"/>
                  <a:gd name="T3" fmla="*/ 2168 h 250"/>
                  <a:gd name="T4" fmla="*/ 14813 w 1424"/>
                  <a:gd name="T5" fmla="*/ 2214 h 250"/>
                  <a:gd name="T6" fmla="*/ 7438 w 1424"/>
                  <a:gd name="T7" fmla="*/ 2168 h 250"/>
                  <a:gd name="T8" fmla="*/ 7375 w 1424"/>
                  <a:gd name="T9" fmla="*/ 2214 h 250"/>
                  <a:gd name="T10" fmla="*/ 0 w 1424"/>
                  <a:gd name="T11" fmla="*/ 2168 h 250"/>
                  <a:gd name="T12" fmla="*/ 0 w 1424"/>
                  <a:gd name="T13" fmla="*/ 1588 h 250"/>
                  <a:gd name="T14" fmla="*/ 7375 w 1424"/>
                  <a:gd name="T15" fmla="*/ 1630 h 250"/>
                  <a:gd name="T16" fmla="*/ 7438 w 1424"/>
                  <a:gd name="T17" fmla="*/ 1588 h 250"/>
                  <a:gd name="T18" fmla="*/ 14813 w 1424"/>
                  <a:gd name="T19" fmla="*/ 1630 h 250"/>
                  <a:gd name="T20" fmla="*/ 14875 w 1424"/>
                  <a:gd name="T21" fmla="*/ 1588 h 250"/>
                  <a:gd name="T22" fmla="*/ 22250 w 1424"/>
                  <a:gd name="T23" fmla="*/ 1630 h 250"/>
                  <a:gd name="T24" fmla="*/ 22250 w 1424"/>
                  <a:gd name="T25" fmla="*/ 2214 h 25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424" h="250">
                    <a:moveTo>
                      <a:pt x="1424" y="141"/>
                    </a:moveTo>
                    <a:cubicBezTo>
                      <a:pt x="1280" y="250"/>
                      <a:pt x="1109" y="37"/>
                      <a:pt x="952" y="138"/>
                    </a:cubicBezTo>
                    <a:cubicBezTo>
                      <a:pt x="948" y="141"/>
                      <a:pt x="948" y="141"/>
                      <a:pt x="948" y="141"/>
                    </a:cubicBezTo>
                    <a:cubicBezTo>
                      <a:pt x="804" y="250"/>
                      <a:pt x="633" y="37"/>
                      <a:pt x="476" y="138"/>
                    </a:cubicBezTo>
                    <a:cubicBezTo>
                      <a:pt x="472" y="141"/>
                      <a:pt x="472" y="141"/>
                      <a:pt x="472" y="141"/>
                    </a:cubicBezTo>
                    <a:cubicBezTo>
                      <a:pt x="328" y="250"/>
                      <a:pt x="157" y="37"/>
                      <a:pt x="0" y="138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157" y="0"/>
                      <a:pt x="328" y="213"/>
                      <a:pt x="472" y="104"/>
                    </a:cubicBezTo>
                    <a:cubicBezTo>
                      <a:pt x="476" y="101"/>
                      <a:pt x="476" y="101"/>
                      <a:pt x="476" y="101"/>
                    </a:cubicBezTo>
                    <a:cubicBezTo>
                      <a:pt x="633" y="0"/>
                      <a:pt x="804" y="213"/>
                      <a:pt x="948" y="104"/>
                    </a:cubicBezTo>
                    <a:cubicBezTo>
                      <a:pt x="952" y="101"/>
                      <a:pt x="952" y="101"/>
                      <a:pt x="952" y="101"/>
                    </a:cubicBezTo>
                    <a:cubicBezTo>
                      <a:pt x="1109" y="0"/>
                      <a:pt x="1280" y="213"/>
                      <a:pt x="1424" y="104"/>
                    </a:cubicBezTo>
                    <a:lnTo>
                      <a:pt x="1424" y="141"/>
                    </a:lnTo>
                    <a:close/>
                  </a:path>
                </a:pathLst>
              </a:custGeom>
              <a:solidFill>
                <a:srgbClr val="3B59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1" name="Freeform 270"/>
              <p:cNvSpPr>
                <a:spLocks/>
              </p:cNvSpPr>
              <p:nvPr/>
            </p:nvSpPr>
            <p:spPr bwMode="auto">
              <a:xfrm>
                <a:off x="1733" y="2363"/>
                <a:ext cx="3560" cy="533"/>
              </a:xfrm>
              <a:custGeom>
                <a:avLst/>
                <a:gdLst>
                  <a:gd name="T0" fmla="*/ 22250 w 1424"/>
                  <a:gd name="T1" fmla="*/ 1629 h 213"/>
                  <a:gd name="T2" fmla="*/ 14875 w 1424"/>
                  <a:gd name="T3" fmla="*/ 1584 h 213"/>
                  <a:gd name="T4" fmla="*/ 14813 w 1424"/>
                  <a:gd name="T5" fmla="*/ 1629 h 213"/>
                  <a:gd name="T6" fmla="*/ 7438 w 1424"/>
                  <a:gd name="T7" fmla="*/ 1584 h 213"/>
                  <a:gd name="T8" fmla="*/ 7375 w 1424"/>
                  <a:gd name="T9" fmla="*/ 1629 h 213"/>
                  <a:gd name="T10" fmla="*/ 0 w 1424"/>
                  <a:gd name="T11" fmla="*/ 1584 h 2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24" h="213">
                    <a:moveTo>
                      <a:pt x="1424" y="104"/>
                    </a:moveTo>
                    <a:cubicBezTo>
                      <a:pt x="1280" y="213"/>
                      <a:pt x="1109" y="0"/>
                      <a:pt x="952" y="101"/>
                    </a:cubicBezTo>
                    <a:cubicBezTo>
                      <a:pt x="948" y="104"/>
                      <a:pt x="948" y="104"/>
                      <a:pt x="948" y="104"/>
                    </a:cubicBezTo>
                    <a:cubicBezTo>
                      <a:pt x="804" y="213"/>
                      <a:pt x="633" y="0"/>
                      <a:pt x="476" y="101"/>
                    </a:cubicBezTo>
                    <a:cubicBezTo>
                      <a:pt x="472" y="104"/>
                      <a:pt x="472" y="104"/>
                      <a:pt x="472" y="104"/>
                    </a:cubicBezTo>
                    <a:cubicBezTo>
                      <a:pt x="328" y="213"/>
                      <a:pt x="157" y="0"/>
                      <a:pt x="0" y="101"/>
                    </a:cubicBezTo>
                  </a:path>
                </a:pathLst>
              </a:custGeom>
              <a:noFill/>
              <a:ln w="7938" cap="rnd">
                <a:solidFill>
                  <a:srgbClr val="34343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2" name="Freeform 271"/>
              <p:cNvSpPr>
                <a:spLocks/>
              </p:cNvSpPr>
              <p:nvPr/>
            </p:nvSpPr>
            <p:spPr bwMode="auto">
              <a:xfrm>
                <a:off x="1733" y="2270"/>
                <a:ext cx="3560" cy="533"/>
              </a:xfrm>
              <a:custGeom>
                <a:avLst/>
                <a:gdLst>
                  <a:gd name="T0" fmla="*/ 0 w 1424"/>
                  <a:gd name="T1" fmla="*/ 1584 h 213"/>
                  <a:gd name="T2" fmla="*/ 7375 w 1424"/>
                  <a:gd name="T3" fmla="*/ 1629 h 213"/>
                  <a:gd name="T4" fmla="*/ 7438 w 1424"/>
                  <a:gd name="T5" fmla="*/ 1584 h 213"/>
                  <a:gd name="T6" fmla="*/ 14813 w 1424"/>
                  <a:gd name="T7" fmla="*/ 1629 h 213"/>
                  <a:gd name="T8" fmla="*/ 14875 w 1424"/>
                  <a:gd name="T9" fmla="*/ 1584 h 213"/>
                  <a:gd name="T10" fmla="*/ 22250 w 1424"/>
                  <a:gd name="T11" fmla="*/ 1629 h 2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424" h="213">
                    <a:moveTo>
                      <a:pt x="0" y="101"/>
                    </a:moveTo>
                    <a:cubicBezTo>
                      <a:pt x="157" y="0"/>
                      <a:pt x="328" y="213"/>
                      <a:pt x="472" y="104"/>
                    </a:cubicBezTo>
                    <a:cubicBezTo>
                      <a:pt x="476" y="101"/>
                      <a:pt x="476" y="101"/>
                      <a:pt x="476" y="101"/>
                    </a:cubicBezTo>
                    <a:cubicBezTo>
                      <a:pt x="633" y="0"/>
                      <a:pt x="804" y="213"/>
                      <a:pt x="948" y="104"/>
                    </a:cubicBezTo>
                    <a:cubicBezTo>
                      <a:pt x="952" y="101"/>
                      <a:pt x="952" y="101"/>
                      <a:pt x="952" y="101"/>
                    </a:cubicBezTo>
                    <a:cubicBezTo>
                      <a:pt x="1109" y="0"/>
                      <a:pt x="1280" y="213"/>
                      <a:pt x="1424" y="104"/>
                    </a:cubicBezTo>
                  </a:path>
                </a:pathLst>
              </a:custGeom>
              <a:noFill/>
              <a:ln w="7938" cap="rnd">
                <a:solidFill>
                  <a:srgbClr val="34343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3" name="Freeform 272"/>
              <p:cNvSpPr>
                <a:spLocks/>
              </p:cNvSpPr>
              <p:nvPr/>
            </p:nvSpPr>
            <p:spPr bwMode="auto">
              <a:xfrm>
                <a:off x="1760" y="2406"/>
                <a:ext cx="938" cy="220"/>
              </a:xfrm>
              <a:custGeom>
                <a:avLst/>
                <a:gdLst>
                  <a:gd name="T0" fmla="*/ 5868 w 375"/>
                  <a:gd name="T1" fmla="*/ 1375 h 88"/>
                  <a:gd name="T2" fmla="*/ 2741 w 375"/>
                  <a:gd name="T3" fmla="*/ 708 h 88"/>
                  <a:gd name="T4" fmla="*/ 0 w 375"/>
                  <a:gd name="T5" fmla="*/ 783 h 88"/>
                  <a:gd name="T6" fmla="*/ 2741 w 375"/>
                  <a:gd name="T7" fmla="*/ 613 h 88"/>
                  <a:gd name="T8" fmla="*/ 5868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5"/>
                    </a:cubicBezTo>
                    <a:cubicBezTo>
                      <a:pt x="50" y="6"/>
                      <a:pt x="0" y="50"/>
                      <a:pt x="0" y="50"/>
                    </a:cubicBezTo>
                    <a:cubicBezTo>
                      <a:pt x="0" y="50"/>
                      <a:pt x="49" y="0"/>
                      <a:pt x="175" y="39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557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4" name="Freeform 273"/>
              <p:cNvSpPr>
                <a:spLocks/>
              </p:cNvSpPr>
              <p:nvPr/>
            </p:nvSpPr>
            <p:spPr bwMode="auto">
              <a:xfrm>
                <a:off x="2950" y="2406"/>
                <a:ext cx="938" cy="220"/>
              </a:xfrm>
              <a:custGeom>
                <a:avLst/>
                <a:gdLst>
                  <a:gd name="T0" fmla="*/ 5868 w 375"/>
                  <a:gd name="T1" fmla="*/ 1375 h 88"/>
                  <a:gd name="T2" fmla="*/ 2741 w 375"/>
                  <a:gd name="T3" fmla="*/ 708 h 88"/>
                  <a:gd name="T4" fmla="*/ 0 w 375"/>
                  <a:gd name="T5" fmla="*/ 783 h 88"/>
                  <a:gd name="T6" fmla="*/ 2741 w 375"/>
                  <a:gd name="T7" fmla="*/ 613 h 88"/>
                  <a:gd name="T8" fmla="*/ 5868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5"/>
                    </a:cubicBezTo>
                    <a:cubicBezTo>
                      <a:pt x="50" y="6"/>
                      <a:pt x="0" y="50"/>
                      <a:pt x="0" y="50"/>
                    </a:cubicBezTo>
                    <a:cubicBezTo>
                      <a:pt x="0" y="50"/>
                      <a:pt x="49" y="0"/>
                      <a:pt x="175" y="39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557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  <p:sp>
            <p:nvSpPr>
              <p:cNvPr id="55" name="Freeform 274"/>
              <p:cNvSpPr>
                <a:spLocks/>
              </p:cNvSpPr>
              <p:nvPr/>
            </p:nvSpPr>
            <p:spPr bwMode="auto">
              <a:xfrm>
                <a:off x="4143" y="2406"/>
                <a:ext cx="937" cy="220"/>
              </a:xfrm>
              <a:custGeom>
                <a:avLst/>
                <a:gdLst>
                  <a:gd name="T0" fmla="*/ 5849 w 375"/>
                  <a:gd name="T1" fmla="*/ 1375 h 88"/>
                  <a:gd name="T2" fmla="*/ 2729 w 375"/>
                  <a:gd name="T3" fmla="*/ 708 h 88"/>
                  <a:gd name="T4" fmla="*/ 0 w 375"/>
                  <a:gd name="T5" fmla="*/ 783 h 88"/>
                  <a:gd name="T6" fmla="*/ 2716 w 375"/>
                  <a:gd name="T7" fmla="*/ 613 h 88"/>
                  <a:gd name="T8" fmla="*/ 5849 w 375"/>
                  <a:gd name="T9" fmla="*/ 137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5" h="88">
                    <a:moveTo>
                      <a:pt x="375" y="88"/>
                    </a:moveTo>
                    <a:cubicBezTo>
                      <a:pt x="327" y="88"/>
                      <a:pt x="301" y="85"/>
                      <a:pt x="175" y="45"/>
                    </a:cubicBezTo>
                    <a:cubicBezTo>
                      <a:pt x="49" y="6"/>
                      <a:pt x="0" y="50"/>
                      <a:pt x="0" y="50"/>
                    </a:cubicBezTo>
                    <a:cubicBezTo>
                      <a:pt x="0" y="50"/>
                      <a:pt x="49" y="0"/>
                      <a:pt x="174" y="39"/>
                    </a:cubicBezTo>
                    <a:cubicBezTo>
                      <a:pt x="300" y="79"/>
                      <a:pt x="327" y="88"/>
                      <a:pt x="375" y="88"/>
                    </a:cubicBezTo>
                    <a:close/>
                  </a:path>
                </a:pathLst>
              </a:custGeom>
              <a:solidFill>
                <a:srgbClr val="5578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600"/>
              </a:p>
            </p:txBody>
          </p:sp>
        </p:grpSp>
      </p:grpSp>
      <p:sp>
        <p:nvSpPr>
          <p:cNvPr id="220" name="Explosion 2 219"/>
          <p:cNvSpPr>
            <a:spLocks noChangeAspect="1"/>
          </p:cNvSpPr>
          <p:nvPr/>
        </p:nvSpPr>
        <p:spPr>
          <a:xfrm>
            <a:off x="7686956" y="2823336"/>
            <a:ext cx="348387" cy="275070"/>
          </a:xfrm>
          <a:prstGeom prst="irregularSeal2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ZoneTexte 220"/>
          <p:cNvSpPr txBox="1"/>
          <p:nvPr/>
        </p:nvSpPr>
        <p:spPr>
          <a:xfrm>
            <a:off x="7036002" y="3237360"/>
            <a:ext cx="1524777" cy="5078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597064</a:t>
            </a:r>
          </a:p>
          <a:p>
            <a:pPr algn="ctr"/>
            <a:r>
              <a:rPr lang="fr-FR" sz="1100" b="1" dirty="0" smtClean="0"/>
              <a:t>Variant </a:t>
            </a:r>
            <a:r>
              <a:rPr lang="fr-FR" sz="1100" b="1" dirty="0" err="1" smtClean="0"/>
              <a:t>splicéogénique</a:t>
            </a:r>
            <a:endParaRPr lang="fr-FR" sz="1100" b="1" dirty="0"/>
          </a:p>
        </p:txBody>
      </p:sp>
      <p:grpSp>
        <p:nvGrpSpPr>
          <p:cNvPr id="264" name="Groupe 263"/>
          <p:cNvGrpSpPr/>
          <p:nvPr/>
        </p:nvGrpSpPr>
        <p:grpSpPr>
          <a:xfrm>
            <a:off x="4013592" y="2483392"/>
            <a:ext cx="2037177" cy="1961311"/>
            <a:chOff x="2815545" y="3128866"/>
            <a:chExt cx="2037177" cy="1961311"/>
          </a:xfrm>
        </p:grpSpPr>
        <p:grpSp>
          <p:nvGrpSpPr>
            <p:cNvPr id="248" name="Groupe 247"/>
            <p:cNvGrpSpPr>
              <a:grpSpLocks noChangeAspect="1"/>
            </p:cNvGrpSpPr>
            <p:nvPr/>
          </p:nvGrpSpPr>
          <p:grpSpPr>
            <a:xfrm>
              <a:off x="2951580" y="3511951"/>
              <a:ext cx="1836000" cy="1578226"/>
              <a:chOff x="9124950" y="3318937"/>
              <a:chExt cx="2638425" cy="2268000"/>
            </a:xfrm>
          </p:grpSpPr>
          <p:sp>
            <p:nvSpPr>
              <p:cNvPr id="249" name="Corde 248"/>
              <p:cNvSpPr>
                <a:spLocks noChangeAspect="1"/>
              </p:cNvSpPr>
              <p:nvPr/>
            </p:nvSpPr>
            <p:spPr>
              <a:xfrm rot="5400000">
                <a:off x="9363075" y="3372347"/>
                <a:ext cx="2160000" cy="2160000"/>
              </a:xfrm>
              <a:prstGeom prst="chord">
                <a:avLst>
                  <a:gd name="adj1" fmla="val 5361877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Arc plein 249"/>
              <p:cNvSpPr>
                <a:spLocks noChangeAspect="1"/>
              </p:cNvSpPr>
              <p:nvPr/>
            </p:nvSpPr>
            <p:spPr>
              <a:xfrm>
                <a:off x="9363075" y="3372937"/>
                <a:ext cx="2160000" cy="2160000"/>
              </a:xfrm>
              <a:prstGeom prst="blockArc">
                <a:avLst>
                  <a:gd name="adj1" fmla="val 18849254"/>
                  <a:gd name="adj2" fmla="val 0"/>
                  <a:gd name="adj3" fmla="val 14858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Arc plein 250"/>
              <p:cNvSpPr>
                <a:spLocks noChangeAspect="1"/>
              </p:cNvSpPr>
              <p:nvPr/>
            </p:nvSpPr>
            <p:spPr>
              <a:xfrm>
                <a:off x="9363075" y="3372937"/>
                <a:ext cx="2160000" cy="2160000"/>
              </a:xfrm>
              <a:prstGeom prst="blockArc">
                <a:avLst>
                  <a:gd name="adj1" fmla="val 16191946"/>
                  <a:gd name="adj2" fmla="val 18852583"/>
                  <a:gd name="adj3" fmla="val 14780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2" name="Arc plein 251"/>
              <p:cNvSpPr>
                <a:spLocks noChangeAspect="1"/>
              </p:cNvSpPr>
              <p:nvPr/>
            </p:nvSpPr>
            <p:spPr>
              <a:xfrm>
                <a:off x="9363075" y="3372937"/>
                <a:ext cx="2160000" cy="2160000"/>
              </a:xfrm>
              <a:prstGeom prst="blockArc">
                <a:avLst>
                  <a:gd name="adj1" fmla="val 13546722"/>
                  <a:gd name="adj2" fmla="val 16186750"/>
                  <a:gd name="adj3" fmla="val 1472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Arc plein 252"/>
              <p:cNvSpPr>
                <a:spLocks/>
              </p:cNvSpPr>
              <p:nvPr/>
            </p:nvSpPr>
            <p:spPr>
              <a:xfrm flipH="1">
                <a:off x="9363075" y="3372937"/>
                <a:ext cx="2160000" cy="2160000"/>
              </a:xfrm>
              <a:prstGeom prst="blockArc">
                <a:avLst>
                  <a:gd name="adj1" fmla="val 18849254"/>
                  <a:gd name="adj2" fmla="val 0"/>
                  <a:gd name="adj3" fmla="val 14858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Arc plein 253"/>
              <p:cNvSpPr>
                <a:spLocks noChangeAspect="1"/>
              </p:cNvSpPr>
              <p:nvPr/>
            </p:nvSpPr>
            <p:spPr>
              <a:xfrm>
                <a:off x="9309385" y="3318937"/>
                <a:ext cx="2267380" cy="2268000"/>
              </a:xfrm>
              <a:prstGeom prst="blockArc">
                <a:avLst>
                  <a:gd name="adj1" fmla="val 10800000"/>
                  <a:gd name="adj2" fmla="val 21598482"/>
                  <a:gd name="adj3" fmla="val 2552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5" name="Connecteur droit 254"/>
              <p:cNvCxnSpPr/>
              <p:nvPr/>
            </p:nvCxnSpPr>
            <p:spPr>
              <a:xfrm flipV="1">
                <a:off x="9124950" y="4452347"/>
                <a:ext cx="2638425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6" name="Groupe 255"/>
              <p:cNvGrpSpPr/>
              <p:nvPr/>
            </p:nvGrpSpPr>
            <p:grpSpPr>
              <a:xfrm>
                <a:off x="10317075" y="3819525"/>
                <a:ext cx="252000" cy="758822"/>
                <a:chOff x="10317075" y="3819525"/>
                <a:chExt cx="252000" cy="758822"/>
              </a:xfrm>
            </p:grpSpPr>
            <p:sp>
              <p:nvSpPr>
                <p:cNvPr id="257" name="Triangle isocèle 256"/>
                <p:cNvSpPr/>
                <p:nvPr/>
              </p:nvSpPr>
              <p:spPr>
                <a:xfrm>
                  <a:off x="10344149" y="3819525"/>
                  <a:ext cx="195264" cy="632822"/>
                </a:xfrm>
                <a:prstGeom prst="triangle">
                  <a:avLst>
                    <a:gd name="adj" fmla="val 4878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8" name="Groupe 257"/>
                <p:cNvGrpSpPr/>
                <p:nvPr/>
              </p:nvGrpSpPr>
              <p:grpSpPr>
                <a:xfrm>
                  <a:off x="10317075" y="4326347"/>
                  <a:ext cx="252000" cy="252000"/>
                  <a:chOff x="10317075" y="4326347"/>
                  <a:chExt cx="252000" cy="252000"/>
                </a:xfrm>
              </p:grpSpPr>
              <p:sp>
                <p:nvSpPr>
                  <p:cNvPr id="259" name="Ellipse 258"/>
                  <p:cNvSpPr>
                    <a:spLocks noChangeAspect="1"/>
                  </p:cNvSpPr>
                  <p:nvPr/>
                </p:nvSpPr>
                <p:spPr>
                  <a:xfrm>
                    <a:off x="10317075" y="4326347"/>
                    <a:ext cx="252000" cy="25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0" name="Ellipse 259"/>
                  <p:cNvSpPr>
                    <a:spLocks noChangeAspect="1"/>
                  </p:cNvSpPr>
                  <p:nvPr/>
                </p:nvSpPr>
                <p:spPr>
                  <a:xfrm>
                    <a:off x="10371075" y="4380347"/>
                    <a:ext cx="144000" cy="144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261" name="ZoneTexte 260"/>
            <p:cNvSpPr txBox="1"/>
            <p:nvPr/>
          </p:nvSpPr>
          <p:spPr>
            <a:xfrm>
              <a:off x="2815545" y="4310159"/>
              <a:ext cx="7585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50" dirty="0" smtClean="0"/>
                <a:t>Altération</a:t>
              </a:r>
              <a:endParaRPr lang="fr-FR" sz="1050" dirty="0"/>
            </a:p>
          </p:txBody>
        </p:sp>
        <p:sp>
          <p:nvSpPr>
            <p:cNvPr id="262" name="ZoneTexte 261"/>
            <p:cNvSpPr txBox="1"/>
            <p:nvPr/>
          </p:nvSpPr>
          <p:spPr>
            <a:xfrm>
              <a:off x="4179141" y="4307087"/>
              <a:ext cx="6735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050" dirty="0" smtClean="0"/>
                <a:t>Création</a:t>
              </a:r>
              <a:endParaRPr lang="fr-FR" sz="1050" dirty="0"/>
            </a:p>
          </p:txBody>
        </p:sp>
        <p:sp>
          <p:nvSpPr>
            <p:cNvPr id="263" name="ZoneTexte 262"/>
            <p:cNvSpPr txBox="1"/>
            <p:nvPr/>
          </p:nvSpPr>
          <p:spPr>
            <a:xfrm>
              <a:off x="3194815" y="3128866"/>
              <a:ext cx="13943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dirty="0" smtClean="0"/>
                <a:t>Score de prédiction</a:t>
              </a:r>
              <a:endParaRPr lang="fr-FR" sz="1200" dirty="0"/>
            </a:p>
          </p:txBody>
        </p:sp>
      </p:grpSp>
      <p:pic>
        <p:nvPicPr>
          <p:cNvPr id="1152" name="Image 1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3" y="1832830"/>
            <a:ext cx="2968110" cy="2893791"/>
          </a:xfrm>
          <a:prstGeom prst="rect">
            <a:avLst/>
          </a:prstGeom>
        </p:spPr>
      </p:pic>
      <p:sp>
        <p:nvSpPr>
          <p:cNvPr id="1153" name="Flèche droite 1152"/>
          <p:cNvSpPr/>
          <p:nvPr/>
        </p:nvSpPr>
        <p:spPr>
          <a:xfrm>
            <a:off x="3535491" y="3117982"/>
            <a:ext cx="356454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Flèche droite 1153"/>
          <p:cNvSpPr/>
          <p:nvPr/>
        </p:nvSpPr>
        <p:spPr>
          <a:xfrm>
            <a:off x="6180781" y="3117982"/>
            <a:ext cx="356454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5" name="Groupe 1154"/>
          <p:cNvGrpSpPr/>
          <p:nvPr/>
        </p:nvGrpSpPr>
        <p:grpSpPr>
          <a:xfrm>
            <a:off x="5491659" y="5006938"/>
            <a:ext cx="1488451" cy="537065"/>
            <a:chOff x="11442106" y="1444319"/>
            <a:chExt cx="2121494" cy="765481"/>
          </a:xfrm>
        </p:grpSpPr>
        <p:grpSp>
          <p:nvGrpSpPr>
            <p:cNvPr id="1156" name="Groupe 1155"/>
            <p:cNvGrpSpPr/>
            <p:nvPr/>
          </p:nvGrpSpPr>
          <p:grpSpPr>
            <a:xfrm>
              <a:off x="11588399" y="1813650"/>
              <a:ext cx="1828800" cy="252000"/>
              <a:chOff x="7389779" y="1926946"/>
              <a:chExt cx="1828800" cy="252000"/>
            </a:xfrm>
          </p:grpSpPr>
          <p:sp>
            <p:nvSpPr>
              <p:cNvPr id="1159" name="Rectangle 1158"/>
              <p:cNvSpPr/>
              <p:nvPr/>
            </p:nvSpPr>
            <p:spPr>
              <a:xfrm>
                <a:off x="7389779" y="1926946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1</a:t>
                </a:r>
              </a:p>
            </p:txBody>
          </p:sp>
          <p:sp>
            <p:nvSpPr>
              <p:cNvPr id="1160" name="Rectangle 1159"/>
              <p:cNvSpPr/>
              <p:nvPr/>
            </p:nvSpPr>
            <p:spPr>
              <a:xfrm>
                <a:off x="8304179" y="1926946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3</a:t>
                </a:r>
              </a:p>
            </p:txBody>
          </p:sp>
        </p:grpSp>
        <p:sp>
          <p:nvSpPr>
            <p:cNvPr id="1157" name="ZoneTexte 1156"/>
            <p:cNvSpPr txBox="1"/>
            <p:nvPr/>
          </p:nvSpPr>
          <p:spPr>
            <a:xfrm>
              <a:off x="11918270" y="1457450"/>
              <a:ext cx="1287237" cy="394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Saut d’exon</a:t>
              </a:r>
            </a:p>
          </p:txBody>
        </p:sp>
        <p:sp>
          <p:nvSpPr>
            <p:cNvPr id="1158" name="Rectangle 1157"/>
            <p:cNvSpPr/>
            <p:nvPr/>
          </p:nvSpPr>
          <p:spPr>
            <a:xfrm>
              <a:off x="11442106" y="1444319"/>
              <a:ext cx="2121494" cy="7654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</p:grpSp>
      <p:grpSp>
        <p:nvGrpSpPr>
          <p:cNvPr id="1161" name="Groupe 1160"/>
          <p:cNvGrpSpPr/>
          <p:nvPr/>
        </p:nvGrpSpPr>
        <p:grpSpPr>
          <a:xfrm>
            <a:off x="5683053" y="5782771"/>
            <a:ext cx="1814502" cy="537065"/>
            <a:chOff x="5722326" y="5407645"/>
            <a:chExt cx="1814502" cy="537065"/>
          </a:xfrm>
        </p:grpSpPr>
        <p:grpSp>
          <p:nvGrpSpPr>
            <p:cNvPr id="1162" name="Groupe 1161"/>
            <p:cNvGrpSpPr/>
            <p:nvPr/>
          </p:nvGrpSpPr>
          <p:grpSpPr>
            <a:xfrm>
              <a:off x="5722326" y="5407645"/>
              <a:ext cx="1814502" cy="537065"/>
              <a:chOff x="8790346" y="3848707"/>
              <a:chExt cx="2586215" cy="765481"/>
            </a:xfrm>
          </p:grpSpPr>
          <p:sp>
            <p:nvSpPr>
              <p:cNvPr id="1164" name="Rectangle 1163"/>
              <p:cNvSpPr/>
              <p:nvPr/>
            </p:nvSpPr>
            <p:spPr>
              <a:xfrm>
                <a:off x="8936639" y="4212000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1</a:t>
                </a:r>
              </a:p>
            </p:txBody>
          </p:sp>
          <p:sp>
            <p:nvSpPr>
              <p:cNvPr id="1165" name="Rectangle 1164"/>
              <p:cNvSpPr/>
              <p:nvPr/>
            </p:nvSpPr>
            <p:spPr>
              <a:xfrm>
                <a:off x="10319039" y="4212000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3</a:t>
                </a:r>
              </a:p>
            </p:txBody>
          </p:sp>
          <p:sp>
            <p:nvSpPr>
              <p:cNvPr id="1166" name="ZoneTexte 1165"/>
              <p:cNvSpPr txBox="1"/>
              <p:nvPr/>
            </p:nvSpPr>
            <p:spPr>
              <a:xfrm>
                <a:off x="9429582" y="3881250"/>
                <a:ext cx="1428527" cy="394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/>
                  <a:t>Nouveau site</a:t>
                </a:r>
              </a:p>
            </p:txBody>
          </p:sp>
          <p:sp>
            <p:nvSpPr>
              <p:cNvPr id="1167" name="Rectangle 1166"/>
              <p:cNvSpPr/>
              <p:nvPr/>
            </p:nvSpPr>
            <p:spPr>
              <a:xfrm>
                <a:off x="8790346" y="3848707"/>
                <a:ext cx="2586215" cy="7654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3600"/>
              </a:p>
            </p:txBody>
          </p:sp>
          <p:sp>
            <p:nvSpPr>
              <p:cNvPr id="1168" name="Rectangle 1167"/>
              <p:cNvSpPr/>
              <p:nvPr/>
            </p:nvSpPr>
            <p:spPr>
              <a:xfrm>
                <a:off x="9851039" y="4212000"/>
                <a:ext cx="468000" cy="25200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2</a:t>
                </a:r>
              </a:p>
            </p:txBody>
          </p:sp>
        </p:grpSp>
        <p:sp>
          <p:nvSpPr>
            <p:cNvPr id="1163" name="Explosion 1 1162"/>
            <p:cNvSpPr>
              <a:spLocks noChangeAspect="1"/>
            </p:cNvSpPr>
            <p:nvPr/>
          </p:nvSpPr>
          <p:spPr>
            <a:xfrm>
              <a:off x="7090236" y="5512671"/>
              <a:ext cx="126289" cy="126289"/>
            </a:xfrm>
            <a:prstGeom prst="irregularSeal1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</p:grpSp>
      <p:grpSp>
        <p:nvGrpSpPr>
          <p:cNvPr id="1169" name="Groupe 1168"/>
          <p:cNvGrpSpPr/>
          <p:nvPr/>
        </p:nvGrpSpPr>
        <p:grpSpPr>
          <a:xfrm>
            <a:off x="8718309" y="5020583"/>
            <a:ext cx="2352250" cy="537065"/>
            <a:chOff x="8142646" y="5738316"/>
            <a:chExt cx="3352668" cy="765481"/>
          </a:xfrm>
        </p:grpSpPr>
        <p:sp>
          <p:nvSpPr>
            <p:cNvPr id="1170" name="Rectangle 1169"/>
            <p:cNvSpPr/>
            <p:nvPr/>
          </p:nvSpPr>
          <p:spPr>
            <a:xfrm>
              <a:off x="8288939" y="6101609"/>
              <a:ext cx="914400" cy="252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1</a:t>
              </a:r>
            </a:p>
          </p:txBody>
        </p:sp>
        <p:sp>
          <p:nvSpPr>
            <p:cNvPr id="1171" name="Rectangle 1170"/>
            <p:cNvSpPr/>
            <p:nvPr/>
          </p:nvSpPr>
          <p:spPr>
            <a:xfrm>
              <a:off x="10471903" y="6101609"/>
              <a:ext cx="914400" cy="25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3</a:t>
              </a:r>
            </a:p>
          </p:txBody>
        </p:sp>
        <p:sp>
          <p:nvSpPr>
            <p:cNvPr id="1172" name="ZoneTexte 1171"/>
            <p:cNvSpPr txBox="1"/>
            <p:nvPr/>
          </p:nvSpPr>
          <p:spPr>
            <a:xfrm>
              <a:off x="9171126" y="5759919"/>
              <a:ext cx="1408969" cy="3948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Pseudo-exon</a:t>
              </a:r>
              <a:endParaRPr lang="fr-FR" sz="3600" dirty="0"/>
            </a:p>
          </p:txBody>
        </p:sp>
        <p:sp>
          <p:nvSpPr>
            <p:cNvPr id="1173" name="Rectangle 1172"/>
            <p:cNvSpPr/>
            <p:nvPr/>
          </p:nvSpPr>
          <p:spPr>
            <a:xfrm>
              <a:off x="8142646" y="5738316"/>
              <a:ext cx="3352668" cy="76548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  <p:sp>
          <p:nvSpPr>
            <p:cNvPr id="1174" name="Rectangle 1173"/>
            <p:cNvSpPr/>
            <p:nvPr/>
          </p:nvSpPr>
          <p:spPr>
            <a:xfrm>
              <a:off x="9201394" y="6101609"/>
              <a:ext cx="914400" cy="25200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b="1" dirty="0"/>
                <a:t>2</a:t>
              </a:r>
            </a:p>
          </p:txBody>
        </p:sp>
        <p:sp>
          <p:nvSpPr>
            <p:cNvPr id="1175" name="Rectangle 1174"/>
            <p:cNvSpPr/>
            <p:nvPr/>
          </p:nvSpPr>
          <p:spPr>
            <a:xfrm>
              <a:off x="10113849" y="6101609"/>
              <a:ext cx="360000" cy="252000"/>
            </a:xfrm>
            <a:prstGeom prst="rect">
              <a:avLst/>
            </a:prstGeom>
            <a:gradFill>
              <a:gsLst>
                <a:gs pos="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</p:grpSp>
      <p:grpSp>
        <p:nvGrpSpPr>
          <p:cNvPr id="1176" name="Groupe 1175"/>
          <p:cNvGrpSpPr/>
          <p:nvPr/>
        </p:nvGrpSpPr>
        <p:grpSpPr>
          <a:xfrm>
            <a:off x="8318669" y="5799997"/>
            <a:ext cx="3433589" cy="537065"/>
            <a:chOff x="5198694" y="6142977"/>
            <a:chExt cx="3433589" cy="537065"/>
          </a:xfrm>
        </p:grpSpPr>
        <p:sp>
          <p:nvSpPr>
            <p:cNvPr id="1177" name="ZoneTexte 1176"/>
            <p:cNvSpPr txBox="1"/>
            <p:nvPr/>
          </p:nvSpPr>
          <p:spPr>
            <a:xfrm>
              <a:off x="6278858" y="6159172"/>
              <a:ext cx="1327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Rétention d’intron</a:t>
              </a:r>
            </a:p>
          </p:txBody>
        </p:sp>
        <p:sp>
          <p:nvSpPr>
            <p:cNvPr id="1178" name="Rectangle 1177"/>
            <p:cNvSpPr/>
            <p:nvPr/>
          </p:nvSpPr>
          <p:spPr>
            <a:xfrm>
              <a:off x="5198694" y="6142977"/>
              <a:ext cx="3433589" cy="5370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3600"/>
            </a:p>
          </p:txBody>
        </p:sp>
        <p:grpSp>
          <p:nvGrpSpPr>
            <p:cNvPr id="1179" name="Groupe 1178"/>
            <p:cNvGrpSpPr/>
            <p:nvPr/>
          </p:nvGrpSpPr>
          <p:grpSpPr>
            <a:xfrm>
              <a:off x="5301334" y="6402102"/>
              <a:ext cx="3244057" cy="176805"/>
              <a:chOff x="8288939" y="8058358"/>
              <a:chExt cx="4623764" cy="252000"/>
            </a:xfrm>
          </p:grpSpPr>
          <p:sp>
            <p:nvSpPr>
              <p:cNvPr id="1180" name="Rectangle 1179"/>
              <p:cNvSpPr/>
              <p:nvPr/>
            </p:nvSpPr>
            <p:spPr>
              <a:xfrm>
                <a:off x="8288939" y="8058358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1</a:t>
                </a:r>
              </a:p>
            </p:txBody>
          </p:sp>
          <p:sp>
            <p:nvSpPr>
              <p:cNvPr id="1181" name="Rectangle 1180"/>
              <p:cNvSpPr/>
              <p:nvPr/>
            </p:nvSpPr>
            <p:spPr>
              <a:xfrm>
                <a:off x="11998303" y="8058358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3</a:t>
                </a:r>
              </a:p>
            </p:txBody>
          </p:sp>
          <p:sp>
            <p:nvSpPr>
              <p:cNvPr id="1182" name="Rectangle 1181"/>
              <p:cNvSpPr/>
              <p:nvPr/>
            </p:nvSpPr>
            <p:spPr>
              <a:xfrm>
                <a:off x="11083903" y="8058358"/>
                <a:ext cx="914400" cy="25200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fr-FR" sz="1000" b="1" dirty="0"/>
                  <a:t>2</a:t>
                </a:r>
              </a:p>
            </p:txBody>
          </p:sp>
          <p:cxnSp>
            <p:nvCxnSpPr>
              <p:cNvPr id="1183" name="Connecteur droit 1182"/>
              <p:cNvCxnSpPr>
                <a:stCxn id="1180" idx="3"/>
                <a:endCxn id="1182" idx="1"/>
              </p:cNvCxnSpPr>
              <p:nvPr/>
            </p:nvCxnSpPr>
            <p:spPr>
              <a:xfrm>
                <a:off x="9203339" y="8184358"/>
                <a:ext cx="1880564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93" name="Connecteur droit avec flèche 1192"/>
          <p:cNvCxnSpPr/>
          <p:nvPr/>
        </p:nvCxnSpPr>
        <p:spPr>
          <a:xfrm flipH="1">
            <a:off x="7001346" y="4444703"/>
            <a:ext cx="751552" cy="562235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5" name="Connecteur droit avec flèche 1194"/>
          <p:cNvCxnSpPr>
            <a:stCxn id="245" idx="2"/>
          </p:cNvCxnSpPr>
          <p:nvPr/>
        </p:nvCxnSpPr>
        <p:spPr>
          <a:xfrm flipH="1">
            <a:off x="7523743" y="4408217"/>
            <a:ext cx="239741" cy="1350981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8" name="Connecteur droit avec flèche 1197"/>
          <p:cNvCxnSpPr>
            <a:stCxn id="245" idx="2"/>
          </p:cNvCxnSpPr>
          <p:nvPr/>
        </p:nvCxnSpPr>
        <p:spPr>
          <a:xfrm>
            <a:off x="7763484" y="4408217"/>
            <a:ext cx="550024" cy="139178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1" name="Connecteur droit avec flèche 1200"/>
          <p:cNvCxnSpPr/>
          <p:nvPr/>
        </p:nvCxnSpPr>
        <p:spPr>
          <a:xfrm>
            <a:off x="7767838" y="4444703"/>
            <a:ext cx="933702" cy="571448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04" name="Image 12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354" y="4517061"/>
            <a:ext cx="360000" cy="587045"/>
          </a:xfrm>
          <a:prstGeom prst="rect">
            <a:avLst/>
          </a:prstGeom>
        </p:spPr>
      </p:pic>
      <p:grpSp>
        <p:nvGrpSpPr>
          <p:cNvPr id="1186" name="Groupe 1185"/>
          <p:cNvGrpSpPr/>
          <p:nvPr/>
        </p:nvGrpSpPr>
        <p:grpSpPr>
          <a:xfrm>
            <a:off x="8417058" y="3330794"/>
            <a:ext cx="334782" cy="252697"/>
            <a:chOff x="8378558" y="3330794"/>
            <a:chExt cx="334782" cy="252697"/>
          </a:xfrm>
        </p:grpSpPr>
        <p:grpSp>
          <p:nvGrpSpPr>
            <p:cNvPr id="244" name="Groupe 243"/>
            <p:cNvGrpSpPr/>
            <p:nvPr/>
          </p:nvGrpSpPr>
          <p:grpSpPr>
            <a:xfrm>
              <a:off x="8378558" y="3330794"/>
              <a:ext cx="334505" cy="252697"/>
              <a:chOff x="8378558" y="3237924"/>
              <a:chExt cx="334505" cy="252697"/>
            </a:xfrm>
          </p:grpSpPr>
          <p:grpSp>
            <p:nvGrpSpPr>
              <p:cNvPr id="231" name="Groupe 230"/>
              <p:cNvGrpSpPr>
                <a:grpSpLocks noChangeAspect="1"/>
              </p:cNvGrpSpPr>
              <p:nvPr/>
            </p:nvGrpSpPr>
            <p:grpSpPr>
              <a:xfrm rot="3454870">
                <a:off x="8442516" y="3220074"/>
                <a:ext cx="252000" cy="289094"/>
                <a:chOff x="3567312" y="3250300"/>
                <a:chExt cx="2708531" cy="3107229"/>
              </a:xfrm>
            </p:grpSpPr>
            <p:sp>
              <p:nvSpPr>
                <p:cNvPr id="223" name="Forme libre 222"/>
                <p:cNvSpPr/>
                <p:nvPr/>
              </p:nvSpPr>
              <p:spPr>
                <a:xfrm>
                  <a:off x="3567312" y="3250300"/>
                  <a:ext cx="2708531" cy="3107229"/>
                </a:xfrm>
                <a:custGeom>
                  <a:avLst/>
                  <a:gdLst>
                    <a:gd name="connsiteX0" fmla="*/ 1269760 w 2708531"/>
                    <a:gd name="connsiteY0" fmla="*/ 52006 h 3107229"/>
                    <a:gd name="connsiteX1" fmla="*/ 1248091 w 2708531"/>
                    <a:gd name="connsiteY1" fmla="*/ 47672 h 3107229"/>
                    <a:gd name="connsiteX2" fmla="*/ 1200421 w 2708531"/>
                    <a:gd name="connsiteY2" fmla="*/ 52006 h 3107229"/>
                    <a:gd name="connsiteX3" fmla="*/ 1187420 w 2708531"/>
                    <a:gd name="connsiteY3" fmla="*/ 56340 h 3107229"/>
                    <a:gd name="connsiteX4" fmla="*/ 1165752 w 2708531"/>
                    <a:gd name="connsiteY4" fmla="*/ 60673 h 3107229"/>
                    <a:gd name="connsiteX5" fmla="*/ 1113748 w 2708531"/>
                    <a:gd name="connsiteY5" fmla="*/ 73674 h 3107229"/>
                    <a:gd name="connsiteX6" fmla="*/ 1100747 w 2708531"/>
                    <a:gd name="connsiteY6" fmla="*/ 82342 h 3107229"/>
                    <a:gd name="connsiteX7" fmla="*/ 1083413 w 2708531"/>
                    <a:gd name="connsiteY7" fmla="*/ 86675 h 3107229"/>
                    <a:gd name="connsiteX8" fmla="*/ 1053077 w 2708531"/>
                    <a:gd name="connsiteY8" fmla="*/ 95342 h 3107229"/>
                    <a:gd name="connsiteX9" fmla="*/ 1018408 w 2708531"/>
                    <a:gd name="connsiteY9" fmla="*/ 112677 h 3107229"/>
                    <a:gd name="connsiteX10" fmla="*/ 1001073 w 2708531"/>
                    <a:gd name="connsiteY10" fmla="*/ 121344 h 3107229"/>
                    <a:gd name="connsiteX11" fmla="*/ 988072 w 2708531"/>
                    <a:gd name="connsiteY11" fmla="*/ 125678 h 3107229"/>
                    <a:gd name="connsiteX12" fmla="*/ 949070 w 2708531"/>
                    <a:gd name="connsiteY12" fmla="*/ 147346 h 3107229"/>
                    <a:gd name="connsiteX13" fmla="*/ 936069 w 2708531"/>
                    <a:gd name="connsiteY13" fmla="*/ 156014 h 3107229"/>
                    <a:gd name="connsiteX14" fmla="*/ 923068 w 2708531"/>
                    <a:gd name="connsiteY14" fmla="*/ 160347 h 3107229"/>
                    <a:gd name="connsiteX15" fmla="*/ 897066 w 2708531"/>
                    <a:gd name="connsiteY15" fmla="*/ 173348 h 3107229"/>
                    <a:gd name="connsiteX16" fmla="*/ 888399 w 2708531"/>
                    <a:gd name="connsiteY16" fmla="*/ 186349 h 3107229"/>
                    <a:gd name="connsiteX17" fmla="*/ 858063 w 2708531"/>
                    <a:gd name="connsiteY17" fmla="*/ 212351 h 3107229"/>
                    <a:gd name="connsiteX18" fmla="*/ 849396 w 2708531"/>
                    <a:gd name="connsiteY18" fmla="*/ 225352 h 3107229"/>
                    <a:gd name="connsiteX19" fmla="*/ 832061 w 2708531"/>
                    <a:gd name="connsiteY19" fmla="*/ 242687 h 3107229"/>
                    <a:gd name="connsiteX20" fmla="*/ 827727 w 2708531"/>
                    <a:gd name="connsiteY20" fmla="*/ 255688 h 3107229"/>
                    <a:gd name="connsiteX21" fmla="*/ 814726 w 2708531"/>
                    <a:gd name="connsiteY21" fmla="*/ 273022 h 3107229"/>
                    <a:gd name="connsiteX22" fmla="*/ 806059 w 2708531"/>
                    <a:gd name="connsiteY22" fmla="*/ 286023 h 3107229"/>
                    <a:gd name="connsiteX23" fmla="*/ 797392 w 2708531"/>
                    <a:gd name="connsiteY23" fmla="*/ 312025 h 3107229"/>
                    <a:gd name="connsiteX24" fmla="*/ 793058 w 2708531"/>
                    <a:gd name="connsiteY24" fmla="*/ 325026 h 3107229"/>
                    <a:gd name="connsiteX25" fmla="*/ 784391 w 2708531"/>
                    <a:gd name="connsiteY25" fmla="*/ 342361 h 3107229"/>
                    <a:gd name="connsiteX26" fmla="*/ 775724 w 2708531"/>
                    <a:gd name="connsiteY26" fmla="*/ 368362 h 3107229"/>
                    <a:gd name="connsiteX27" fmla="*/ 771390 w 2708531"/>
                    <a:gd name="connsiteY27" fmla="*/ 381363 h 3107229"/>
                    <a:gd name="connsiteX28" fmla="*/ 784391 w 2708531"/>
                    <a:gd name="connsiteY28" fmla="*/ 554709 h 3107229"/>
                    <a:gd name="connsiteX29" fmla="*/ 801726 w 2708531"/>
                    <a:gd name="connsiteY29" fmla="*/ 572044 h 3107229"/>
                    <a:gd name="connsiteX30" fmla="*/ 814726 w 2708531"/>
                    <a:gd name="connsiteY30" fmla="*/ 580711 h 3107229"/>
                    <a:gd name="connsiteX31" fmla="*/ 832061 w 2708531"/>
                    <a:gd name="connsiteY31" fmla="*/ 602379 h 3107229"/>
                    <a:gd name="connsiteX32" fmla="*/ 849396 w 2708531"/>
                    <a:gd name="connsiteY32" fmla="*/ 619714 h 3107229"/>
                    <a:gd name="connsiteX33" fmla="*/ 879731 w 2708531"/>
                    <a:gd name="connsiteY33" fmla="*/ 628381 h 3107229"/>
                    <a:gd name="connsiteX34" fmla="*/ 901399 w 2708531"/>
                    <a:gd name="connsiteY34" fmla="*/ 641382 h 3107229"/>
                    <a:gd name="connsiteX35" fmla="*/ 910067 w 2708531"/>
                    <a:gd name="connsiteY35" fmla="*/ 650050 h 3107229"/>
                    <a:gd name="connsiteX36" fmla="*/ 923068 w 2708531"/>
                    <a:gd name="connsiteY36" fmla="*/ 654383 h 3107229"/>
                    <a:gd name="connsiteX37" fmla="*/ 940402 w 2708531"/>
                    <a:gd name="connsiteY37" fmla="*/ 663051 h 3107229"/>
                    <a:gd name="connsiteX38" fmla="*/ 970738 w 2708531"/>
                    <a:gd name="connsiteY38" fmla="*/ 671718 h 3107229"/>
                    <a:gd name="connsiteX39" fmla="*/ 1001073 w 2708531"/>
                    <a:gd name="connsiteY39" fmla="*/ 684719 h 3107229"/>
                    <a:gd name="connsiteX40" fmla="*/ 1057411 w 2708531"/>
                    <a:gd name="connsiteY40" fmla="*/ 697720 h 3107229"/>
                    <a:gd name="connsiteX41" fmla="*/ 1070412 w 2708531"/>
                    <a:gd name="connsiteY41" fmla="*/ 702053 h 3107229"/>
                    <a:gd name="connsiteX42" fmla="*/ 1087746 w 2708531"/>
                    <a:gd name="connsiteY42" fmla="*/ 706387 h 3107229"/>
                    <a:gd name="connsiteX43" fmla="*/ 931735 w 2708531"/>
                    <a:gd name="connsiteY43" fmla="*/ 693386 h 3107229"/>
                    <a:gd name="connsiteX44" fmla="*/ 905733 w 2708531"/>
                    <a:gd name="connsiteY44" fmla="*/ 689052 h 3107229"/>
                    <a:gd name="connsiteX45" fmla="*/ 875398 w 2708531"/>
                    <a:gd name="connsiteY45" fmla="*/ 693386 h 3107229"/>
                    <a:gd name="connsiteX46" fmla="*/ 862397 w 2708531"/>
                    <a:gd name="connsiteY46" fmla="*/ 702053 h 3107229"/>
                    <a:gd name="connsiteX47" fmla="*/ 845062 w 2708531"/>
                    <a:gd name="connsiteY47" fmla="*/ 723722 h 3107229"/>
                    <a:gd name="connsiteX48" fmla="*/ 832061 w 2708531"/>
                    <a:gd name="connsiteY48" fmla="*/ 767058 h 3107229"/>
                    <a:gd name="connsiteX49" fmla="*/ 823394 w 2708531"/>
                    <a:gd name="connsiteY49" fmla="*/ 793060 h 3107229"/>
                    <a:gd name="connsiteX50" fmla="*/ 806059 w 2708531"/>
                    <a:gd name="connsiteY50" fmla="*/ 819062 h 3107229"/>
                    <a:gd name="connsiteX51" fmla="*/ 797392 w 2708531"/>
                    <a:gd name="connsiteY51" fmla="*/ 832063 h 3107229"/>
                    <a:gd name="connsiteX52" fmla="*/ 793058 w 2708531"/>
                    <a:gd name="connsiteY52" fmla="*/ 845064 h 3107229"/>
                    <a:gd name="connsiteX53" fmla="*/ 788725 w 2708531"/>
                    <a:gd name="connsiteY53" fmla="*/ 862398 h 3107229"/>
                    <a:gd name="connsiteX54" fmla="*/ 780057 w 2708531"/>
                    <a:gd name="connsiteY54" fmla="*/ 879733 h 3107229"/>
                    <a:gd name="connsiteX55" fmla="*/ 771390 w 2708531"/>
                    <a:gd name="connsiteY55" fmla="*/ 905735 h 3107229"/>
                    <a:gd name="connsiteX56" fmla="*/ 762723 w 2708531"/>
                    <a:gd name="connsiteY56" fmla="*/ 923070 h 3107229"/>
                    <a:gd name="connsiteX57" fmla="*/ 758389 w 2708531"/>
                    <a:gd name="connsiteY57" fmla="*/ 936070 h 3107229"/>
                    <a:gd name="connsiteX58" fmla="*/ 749722 w 2708531"/>
                    <a:gd name="connsiteY58" fmla="*/ 949071 h 3107229"/>
                    <a:gd name="connsiteX59" fmla="*/ 736721 w 2708531"/>
                    <a:gd name="connsiteY59" fmla="*/ 979407 h 3107229"/>
                    <a:gd name="connsiteX60" fmla="*/ 732387 w 2708531"/>
                    <a:gd name="connsiteY60" fmla="*/ 992408 h 3107229"/>
                    <a:gd name="connsiteX61" fmla="*/ 719386 w 2708531"/>
                    <a:gd name="connsiteY61" fmla="*/ 1005409 h 3107229"/>
                    <a:gd name="connsiteX62" fmla="*/ 710719 w 2708531"/>
                    <a:gd name="connsiteY62" fmla="*/ 1031411 h 3107229"/>
                    <a:gd name="connsiteX63" fmla="*/ 684717 w 2708531"/>
                    <a:gd name="connsiteY63" fmla="*/ 1070414 h 3107229"/>
                    <a:gd name="connsiteX64" fmla="*/ 676050 w 2708531"/>
                    <a:gd name="connsiteY64" fmla="*/ 1083415 h 3107229"/>
                    <a:gd name="connsiteX65" fmla="*/ 654381 w 2708531"/>
                    <a:gd name="connsiteY65" fmla="*/ 1105083 h 3107229"/>
                    <a:gd name="connsiteX66" fmla="*/ 628380 w 2708531"/>
                    <a:gd name="connsiteY66" fmla="*/ 1122417 h 3107229"/>
                    <a:gd name="connsiteX67" fmla="*/ 606711 w 2708531"/>
                    <a:gd name="connsiteY67" fmla="*/ 1135418 h 3107229"/>
                    <a:gd name="connsiteX68" fmla="*/ 585043 w 2708531"/>
                    <a:gd name="connsiteY68" fmla="*/ 1157087 h 3107229"/>
                    <a:gd name="connsiteX69" fmla="*/ 559041 w 2708531"/>
                    <a:gd name="connsiteY69" fmla="*/ 1174421 h 3107229"/>
                    <a:gd name="connsiteX70" fmla="*/ 528706 w 2708531"/>
                    <a:gd name="connsiteY70" fmla="*/ 1200423 h 3107229"/>
                    <a:gd name="connsiteX71" fmla="*/ 498370 w 2708531"/>
                    <a:gd name="connsiteY71" fmla="*/ 1230759 h 3107229"/>
                    <a:gd name="connsiteX72" fmla="*/ 485369 w 2708531"/>
                    <a:gd name="connsiteY72" fmla="*/ 1243760 h 3107229"/>
                    <a:gd name="connsiteX73" fmla="*/ 472368 w 2708531"/>
                    <a:gd name="connsiteY73" fmla="*/ 1252427 h 3107229"/>
                    <a:gd name="connsiteX74" fmla="*/ 450700 w 2708531"/>
                    <a:gd name="connsiteY74" fmla="*/ 1274095 h 3107229"/>
                    <a:gd name="connsiteX75" fmla="*/ 442033 w 2708531"/>
                    <a:gd name="connsiteY75" fmla="*/ 1287096 h 3107229"/>
                    <a:gd name="connsiteX76" fmla="*/ 429032 w 2708531"/>
                    <a:gd name="connsiteY76" fmla="*/ 1295763 h 3107229"/>
                    <a:gd name="connsiteX77" fmla="*/ 407363 w 2708531"/>
                    <a:gd name="connsiteY77" fmla="*/ 1317432 h 3107229"/>
                    <a:gd name="connsiteX78" fmla="*/ 394363 w 2708531"/>
                    <a:gd name="connsiteY78" fmla="*/ 1330433 h 3107229"/>
                    <a:gd name="connsiteX79" fmla="*/ 377028 w 2708531"/>
                    <a:gd name="connsiteY79" fmla="*/ 1343433 h 3107229"/>
                    <a:gd name="connsiteX80" fmla="*/ 351026 w 2708531"/>
                    <a:gd name="connsiteY80" fmla="*/ 1352101 h 3107229"/>
                    <a:gd name="connsiteX81" fmla="*/ 325024 w 2708531"/>
                    <a:gd name="connsiteY81" fmla="*/ 1369435 h 3107229"/>
                    <a:gd name="connsiteX82" fmla="*/ 299022 w 2708531"/>
                    <a:gd name="connsiteY82" fmla="*/ 1382436 h 3107229"/>
                    <a:gd name="connsiteX83" fmla="*/ 268687 w 2708531"/>
                    <a:gd name="connsiteY83" fmla="*/ 1404105 h 3107229"/>
                    <a:gd name="connsiteX84" fmla="*/ 255686 w 2708531"/>
                    <a:gd name="connsiteY84" fmla="*/ 1412772 h 3107229"/>
                    <a:gd name="connsiteX85" fmla="*/ 234017 w 2708531"/>
                    <a:gd name="connsiteY85" fmla="*/ 1425773 h 3107229"/>
                    <a:gd name="connsiteX86" fmla="*/ 225350 w 2708531"/>
                    <a:gd name="connsiteY86" fmla="*/ 1438774 h 3107229"/>
                    <a:gd name="connsiteX87" fmla="*/ 199348 w 2708531"/>
                    <a:gd name="connsiteY87" fmla="*/ 1456108 h 3107229"/>
                    <a:gd name="connsiteX88" fmla="*/ 182014 w 2708531"/>
                    <a:gd name="connsiteY88" fmla="*/ 1469109 h 3107229"/>
                    <a:gd name="connsiteX89" fmla="*/ 169013 w 2708531"/>
                    <a:gd name="connsiteY89" fmla="*/ 1473443 h 3107229"/>
                    <a:gd name="connsiteX90" fmla="*/ 147344 w 2708531"/>
                    <a:gd name="connsiteY90" fmla="*/ 1495111 h 3107229"/>
                    <a:gd name="connsiteX91" fmla="*/ 125676 w 2708531"/>
                    <a:gd name="connsiteY91" fmla="*/ 1512446 h 3107229"/>
                    <a:gd name="connsiteX92" fmla="*/ 91007 w 2708531"/>
                    <a:gd name="connsiteY92" fmla="*/ 1551449 h 3107229"/>
                    <a:gd name="connsiteX93" fmla="*/ 78006 w 2708531"/>
                    <a:gd name="connsiteY93" fmla="*/ 1564450 h 3107229"/>
                    <a:gd name="connsiteX94" fmla="*/ 39003 w 2708531"/>
                    <a:gd name="connsiteY94" fmla="*/ 1599119 h 3107229"/>
                    <a:gd name="connsiteX95" fmla="*/ 26002 w 2708531"/>
                    <a:gd name="connsiteY95" fmla="*/ 1612120 h 3107229"/>
                    <a:gd name="connsiteX96" fmla="*/ 4334 w 2708531"/>
                    <a:gd name="connsiteY96" fmla="*/ 1638122 h 3107229"/>
                    <a:gd name="connsiteX97" fmla="*/ 0 w 2708531"/>
                    <a:gd name="connsiteY97" fmla="*/ 1651123 h 3107229"/>
                    <a:gd name="connsiteX98" fmla="*/ 8668 w 2708531"/>
                    <a:gd name="connsiteY98" fmla="*/ 1742129 h 3107229"/>
                    <a:gd name="connsiteX99" fmla="*/ 17335 w 2708531"/>
                    <a:gd name="connsiteY99" fmla="*/ 1768131 h 3107229"/>
                    <a:gd name="connsiteX100" fmla="*/ 30336 w 2708531"/>
                    <a:gd name="connsiteY100" fmla="*/ 1794133 h 3107229"/>
                    <a:gd name="connsiteX101" fmla="*/ 60672 w 2708531"/>
                    <a:gd name="connsiteY101" fmla="*/ 1807134 h 3107229"/>
                    <a:gd name="connsiteX102" fmla="*/ 73672 w 2708531"/>
                    <a:gd name="connsiteY102" fmla="*/ 1815801 h 3107229"/>
                    <a:gd name="connsiteX103" fmla="*/ 86673 w 2708531"/>
                    <a:gd name="connsiteY103" fmla="*/ 1820135 h 3107229"/>
                    <a:gd name="connsiteX104" fmla="*/ 95341 w 2708531"/>
                    <a:gd name="connsiteY104" fmla="*/ 1828802 h 3107229"/>
                    <a:gd name="connsiteX105" fmla="*/ 134344 w 2708531"/>
                    <a:gd name="connsiteY105" fmla="*/ 1841803 h 3107229"/>
                    <a:gd name="connsiteX106" fmla="*/ 147344 w 2708531"/>
                    <a:gd name="connsiteY106" fmla="*/ 1846137 h 3107229"/>
                    <a:gd name="connsiteX107" fmla="*/ 182014 w 2708531"/>
                    <a:gd name="connsiteY107" fmla="*/ 1854804 h 3107229"/>
                    <a:gd name="connsiteX108" fmla="*/ 195015 w 2708531"/>
                    <a:gd name="connsiteY108" fmla="*/ 1859138 h 3107229"/>
                    <a:gd name="connsiteX109" fmla="*/ 225350 w 2708531"/>
                    <a:gd name="connsiteY109" fmla="*/ 1863471 h 3107229"/>
                    <a:gd name="connsiteX110" fmla="*/ 247018 w 2708531"/>
                    <a:gd name="connsiteY110" fmla="*/ 1867805 h 3107229"/>
                    <a:gd name="connsiteX111" fmla="*/ 359693 w 2708531"/>
                    <a:gd name="connsiteY111" fmla="*/ 1863471 h 3107229"/>
                    <a:gd name="connsiteX112" fmla="*/ 398696 w 2708531"/>
                    <a:gd name="connsiteY112" fmla="*/ 1854804 h 3107229"/>
                    <a:gd name="connsiteX113" fmla="*/ 411697 w 2708531"/>
                    <a:gd name="connsiteY113" fmla="*/ 1846137 h 3107229"/>
                    <a:gd name="connsiteX114" fmla="*/ 429032 w 2708531"/>
                    <a:gd name="connsiteY114" fmla="*/ 1841803 h 3107229"/>
                    <a:gd name="connsiteX115" fmla="*/ 463701 w 2708531"/>
                    <a:gd name="connsiteY115" fmla="*/ 1833136 h 3107229"/>
                    <a:gd name="connsiteX116" fmla="*/ 481035 w 2708531"/>
                    <a:gd name="connsiteY116" fmla="*/ 1824469 h 3107229"/>
                    <a:gd name="connsiteX117" fmla="*/ 494036 w 2708531"/>
                    <a:gd name="connsiteY117" fmla="*/ 1820135 h 3107229"/>
                    <a:gd name="connsiteX118" fmla="*/ 502704 w 2708531"/>
                    <a:gd name="connsiteY118" fmla="*/ 1811468 h 3107229"/>
                    <a:gd name="connsiteX119" fmla="*/ 515705 w 2708531"/>
                    <a:gd name="connsiteY119" fmla="*/ 1807134 h 3107229"/>
                    <a:gd name="connsiteX120" fmla="*/ 533039 w 2708531"/>
                    <a:gd name="connsiteY120" fmla="*/ 1798467 h 3107229"/>
                    <a:gd name="connsiteX121" fmla="*/ 559041 w 2708531"/>
                    <a:gd name="connsiteY121" fmla="*/ 1789799 h 3107229"/>
                    <a:gd name="connsiteX122" fmla="*/ 572042 w 2708531"/>
                    <a:gd name="connsiteY122" fmla="*/ 1785466 h 3107229"/>
                    <a:gd name="connsiteX123" fmla="*/ 585043 w 2708531"/>
                    <a:gd name="connsiteY123" fmla="*/ 1781132 h 3107229"/>
                    <a:gd name="connsiteX124" fmla="*/ 602378 w 2708531"/>
                    <a:gd name="connsiteY124" fmla="*/ 1776798 h 3107229"/>
                    <a:gd name="connsiteX125" fmla="*/ 632713 w 2708531"/>
                    <a:gd name="connsiteY125" fmla="*/ 1759464 h 3107229"/>
                    <a:gd name="connsiteX126" fmla="*/ 645714 w 2708531"/>
                    <a:gd name="connsiteY126" fmla="*/ 1755130 h 3107229"/>
                    <a:gd name="connsiteX127" fmla="*/ 658715 w 2708531"/>
                    <a:gd name="connsiteY127" fmla="*/ 1746463 h 3107229"/>
                    <a:gd name="connsiteX128" fmla="*/ 671716 w 2708531"/>
                    <a:gd name="connsiteY128" fmla="*/ 1742129 h 3107229"/>
                    <a:gd name="connsiteX129" fmla="*/ 702052 w 2708531"/>
                    <a:gd name="connsiteY129" fmla="*/ 1729128 h 3107229"/>
                    <a:gd name="connsiteX130" fmla="*/ 728053 w 2708531"/>
                    <a:gd name="connsiteY130" fmla="*/ 1716127 h 3107229"/>
                    <a:gd name="connsiteX131" fmla="*/ 741054 w 2708531"/>
                    <a:gd name="connsiteY131" fmla="*/ 1707460 h 3107229"/>
                    <a:gd name="connsiteX132" fmla="*/ 758389 w 2708531"/>
                    <a:gd name="connsiteY132" fmla="*/ 1703126 h 3107229"/>
                    <a:gd name="connsiteX133" fmla="*/ 771390 w 2708531"/>
                    <a:gd name="connsiteY133" fmla="*/ 1698793 h 3107229"/>
                    <a:gd name="connsiteX134" fmla="*/ 801726 w 2708531"/>
                    <a:gd name="connsiteY134" fmla="*/ 1681458 h 3107229"/>
                    <a:gd name="connsiteX135" fmla="*/ 823394 w 2708531"/>
                    <a:gd name="connsiteY135" fmla="*/ 1677124 h 3107229"/>
                    <a:gd name="connsiteX136" fmla="*/ 871064 w 2708531"/>
                    <a:gd name="connsiteY136" fmla="*/ 1664124 h 3107229"/>
                    <a:gd name="connsiteX137" fmla="*/ 901399 w 2708531"/>
                    <a:gd name="connsiteY137" fmla="*/ 1672791 h 3107229"/>
                    <a:gd name="connsiteX138" fmla="*/ 914400 w 2708531"/>
                    <a:gd name="connsiteY138" fmla="*/ 1681458 h 3107229"/>
                    <a:gd name="connsiteX139" fmla="*/ 940402 w 2708531"/>
                    <a:gd name="connsiteY139" fmla="*/ 1690125 h 3107229"/>
                    <a:gd name="connsiteX140" fmla="*/ 979405 w 2708531"/>
                    <a:gd name="connsiteY140" fmla="*/ 1703126 h 3107229"/>
                    <a:gd name="connsiteX141" fmla="*/ 992406 w 2708531"/>
                    <a:gd name="connsiteY141" fmla="*/ 1707460 h 3107229"/>
                    <a:gd name="connsiteX142" fmla="*/ 1005407 w 2708531"/>
                    <a:gd name="connsiteY142" fmla="*/ 1716127 h 3107229"/>
                    <a:gd name="connsiteX143" fmla="*/ 1031409 w 2708531"/>
                    <a:gd name="connsiteY143" fmla="*/ 1729128 h 3107229"/>
                    <a:gd name="connsiteX144" fmla="*/ 1066078 w 2708531"/>
                    <a:gd name="connsiteY144" fmla="*/ 1772465 h 3107229"/>
                    <a:gd name="connsiteX145" fmla="*/ 1083413 w 2708531"/>
                    <a:gd name="connsiteY145" fmla="*/ 1802800 h 3107229"/>
                    <a:gd name="connsiteX146" fmla="*/ 1087746 w 2708531"/>
                    <a:gd name="connsiteY146" fmla="*/ 1815801 h 3107229"/>
                    <a:gd name="connsiteX147" fmla="*/ 1105081 w 2708531"/>
                    <a:gd name="connsiteY147" fmla="*/ 1841803 h 3107229"/>
                    <a:gd name="connsiteX148" fmla="*/ 1109415 w 2708531"/>
                    <a:gd name="connsiteY148" fmla="*/ 1854804 h 3107229"/>
                    <a:gd name="connsiteX149" fmla="*/ 1118082 w 2708531"/>
                    <a:gd name="connsiteY149" fmla="*/ 1867805 h 3107229"/>
                    <a:gd name="connsiteX150" fmla="*/ 1126749 w 2708531"/>
                    <a:gd name="connsiteY150" fmla="*/ 1893807 h 3107229"/>
                    <a:gd name="connsiteX151" fmla="*/ 1131083 w 2708531"/>
                    <a:gd name="connsiteY151" fmla="*/ 1906808 h 3107229"/>
                    <a:gd name="connsiteX152" fmla="*/ 1135417 w 2708531"/>
                    <a:gd name="connsiteY152" fmla="*/ 1980480 h 3107229"/>
                    <a:gd name="connsiteX153" fmla="*/ 1139750 w 2708531"/>
                    <a:gd name="connsiteY153" fmla="*/ 2006482 h 3107229"/>
                    <a:gd name="connsiteX154" fmla="*/ 1135417 w 2708531"/>
                    <a:gd name="connsiteY154" fmla="*/ 2123490 h 3107229"/>
                    <a:gd name="connsiteX155" fmla="*/ 1126749 w 2708531"/>
                    <a:gd name="connsiteY155" fmla="*/ 2149492 h 3107229"/>
                    <a:gd name="connsiteX156" fmla="*/ 1122416 w 2708531"/>
                    <a:gd name="connsiteY156" fmla="*/ 2171161 h 3107229"/>
                    <a:gd name="connsiteX157" fmla="*/ 1113748 w 2708531"/>
                    <a:gd name="connsiteY157" fmla="*/ 2197162 h 3107229"/>
                    <a:gd name="connsiteX158" fmla="*/ 1109415 w 2708531"/>
                    <a:gd name="connsiteY158" fmla="*/ 2266501 h 3107229"/>
                    <a:gd name="connsiteX159" fmla="*/ 1100747 w 2708531"/>
                    <a:gd name="connsiteY159" fmla="*/ 2301170 h 3107229"/>
                    <a:gd name="connsiteX160" fmla="*/ 1096414 w 2708531"/>
                    <a:gd name="connsiteY160" fmla="*/ 2344506 h 3107229"/>
                    <a:gd name="connsiteX161" fmla="*/ 1087746 w 2708531"/>
                    <a:gd name="connsiteY161" fmla="*/ 2387843 h 3107229"/>
                    <a:gd name="connsiteX162" fmla="*/ 1074745 w 2708531"/>
                    <a:gd name="connsiteY162" fmla="*/ 2435513 h 3107229"/>
                    <a:gd name="connsiteX163" fmla="*/ 1070412 w 2708531"/>
                    <a:gd name="connsiteY163" fmla="*/ 2448514 h 3107229"/>
                    <a:gd name="connsiteX164" fmla="*/ 1061744 w 2708531"/>
                    <a:gd name="connsiteY164" fmla="*/ 2461515 h 3107229"/>
                    <a:gd name="connsiteX165" fmla="*/ 1053077 w 2708531"/>
                    <a:gd name="connsiteY165" fmla="*/ 2500518 h 3107229"/>
                    <a:gd name="connsiteX166" fmla="*/ 1040076 w 2708531"/>
                    <a:gd name="connsiteY166" fmla="*/ 2539521 h 3107229"/>
                    <a:gd name="connsiteX167" fmla="*/ 1035743 w 2708531"/>
                    <a:gd name="connsiteY167" fmla="*/ 2552522 h 3107229"/>
                    <a:gd name="connsiteX168" fmla="*/ 1031409 w 2708531"/>
                    <a:gd name="connsiteY168" fmla="*/ 2574190 h 3107229"/>
                    <a:gd name="connsiteX169" fmla="*/ 1018408 w 2708531"/>
                    <a:gd name="connsiteY169" fmla="*/ 2613193 h 3107229"/>
                    <a:gd name="connsiteX170" fmla="*/ 1005407 w 2708531"/>
                    <a:gd name="connsiteY170" fmla="*/ 2652196 h 3107229"/>
                    <a:gd name="connsiteX171" fmla="*/ 996740 w 2708531"/>
                    <a:gd name="connsiteY171" fmla="*/ 2678197 h 3107229"/>
                    <a:gd name="connsiteX172" fmla="*/ 992406 w 2708531"/>
                    <a:gd name="connsiteY172" fmla="*/ 2695532 h 3107229"/>
                    <a:gd name="connsiteX173" fmla="*/ 988072 w 2708531"/>
                    <a:gd name="connsiteY173" fmla="*/ 2721534 h 3107229"/>
                    <a:gd name="connsiteX174" fmla="*/ 970738 w 2708531"/>
                    <a:gd name="connsiteY174" fmla="*/ 2760537 h 3107229"/>
                    <a:gd name="connsiteX175" fmla="*/ 962071 w 2708531"/>
                    <a:gd name="connsiteY175" fmla="*/ 2786539 h 3107229"/>
                    <a:gd name="connsiteX176" fmla="*/ 953403 w 2708531"/>
                    <a:gd name="connsiteY176" fmla="*/ 2821208 h 3107229"/>
                    <a:gd name="connsiteX177" fmla="*/ 949070 w 2708531"/>
                    <a:gd name="connsiteY177" fmla="*/ 2886213 h 3107229"/>
                    <a:gd name="connsiteX178" fmla="*/ 944736 w 2708531"/>
                    <a:gd name="connsiteY178" fmla="*/ 2912215 h 3107229"/>
                    <a:gd name="connsiteX179" fmla="*/ 940402 w 2708531"/>
                    <a:gd name="connsiteY179" fmla="*/ 2946884 h 3107229"/>
                    <a:gd name="connsiteX180" fmla="*/ 944736 w 2708531"/>
                    <a:gd name="connsiteY180" fmla="*/ 3016222 h 3107229"/>
                    <a:gd name="connsiteX181" fmla="*/ 953403 w 2708531"/>
                    <a:gd name="connsiteY181" fmla="*/ 3042224 h 3107229"/>
                    <a:gd name="connsiteX182" fmla="*/ 970738 w 2708531"/>
                    <a:gd name="connsiteY182" fmla="*/ 3059559 h 3107229"/>
                    <a:gd name="connsiteX183" fmla="*/ 983739 w 2708531"/>
                    <a:gd name="connsiteY183" fmla="*/ 3068226 h 3107229"/>
                    <a:gd name="connsiteX184" fmla="*/ 1014074 w 2708531"/>
                    <a:gd name="connsiteY184" fmla="*/ 3072560 h 3107229"/>
                    <a:gd name="connsiteX185" fmla="*/ 1048744 w 2708531"/>
                    <a:gd name="connsiteY185" fmla="*/ 3081227 h 3107229"/>
                    <a:gd name="connsiteX186" fmla="*/ 1074745 w 2708531"/>
                    <a:gd name="connsiteY186" fmla="*/ 3089894 h 3107229"/>
                    <a:gd name="connsiteX187" fmla="*/ 1087746 w 2708531"/>
                    <a:gd name="connsiteY187" fmla="*/ 3094228 h 3107229"/>
                    <a:gd name="connsiteX188" fmla="*/ 1126749 w 2708531"/>
                    <a:gd name="connsiteY188" fmla="*/ 3102895 h 3107229"/>
                    <a:gd name="connsiteX189" fmla="*/ 1139750 w 2708531"/>
                    <a:gd name="connsiteY189" fmla="*/ 3107229 h 3107229"/>
                    <a:gd name="connsiteX190" fmla="*/ 1252425 w 2708531"/>
                    <a:gd name="connsiteY190" fmla="*/ 3102895 h 3107229"/>
                    <a:gd name="connsiteX191" fmla="*/ 1265426 w 2708531"/>
                    <a:gd name="connsiteY191" fmla="*/ 3098561 h 3107229"/>
                    <a:gd name="connsiteX192" fmla="*/ 1291428 w 2708531"/>
                    <a:gd name="connsiteY192" fmla="*/ 3081227 h 3107229"/>
                    <a:gd name="connsiteX193" fmla="*/ 1304429 w 2708531"/>
                    <a:gd name="connsiteY193" fmla="*/ 3055225 h 3107229"/>
                    <a:gd name="connsiteX194" fmla="*/ 1308763 w 2708531"/>
                    <a:gd name="connsiteY194" fmla="*/ 3042224 h 3107229"/>
                    <a:gd name="connsiteX195" fmla="*/ 1321763 w 2708531"/>
                    <a:gd name="connsiteY195" fmla="*/ 3037890 h 3107229"/>
                    <a:gd name="connsiteX196" fmla="*/ 1330431 w 2708531"/>
                    <a:gd name="connsiteY196" fmla="*/ 3029223 h 3107229"/>
                    <a:gd name="connsiteX197" fmla="*/ 1339098 w 2708531"/>
                    <a:gd name="connsiteY197" fmla="*/ 3016222 h 3107229"/>
                    <a:gd name="connsiteX198" fmla="*/ 1352099 w 2708531"/>
                    <a:gd name="connsiteY198" fmla="*/ 3011888 h 3107229"/>
                    <a:gd name="connsiteX199" fmla="*/ 1373767 w 2708531"/>
                    <a:gd name="connsiteY199" fmla="*/ 2990220 h 3107229"/>
                    <a:gd name="connsiteX200" fmla="*/ 1378101 w 2708531"/>
                    <a:gd name="connsiteY200" fmla="*/ 2977219 h 3107229"/>
                    <a:gd name="connsiteX201" fmla="*/ 1386768 w 2708531"/>
                    <a:gd name="connsiteY201" fmla="*/ 2964218 h 3107229"/>
                    <a:gd name="connsiteX202" fmla="*/ 1404103 w 2708531"/>
                    <a:gd name="connsiteY202" fmla="*/ 2899214 h 3107229"/>
                    <a:gd name="connsiteX203" fmla="*/ 1412770 w 2708531"/>
                    <a:gd name="connsiteY203" fmla="*/ 2873212 h 3107229"/>
                    <a:gd name="connsiteX204" fmla="*/ 1430105 w 2708531"/>
                    <a:gd name="connsiteY204" fmla="*/ 2812541 h 3107229"/>
                    <a:gd name="connsiteX205" fmla="*/ 1438772 w 2708531"/>
                    <a:gd name="connsiteY205" fmla="*/ 2756203 h 3107229"/>
                    <a:gd name="connsiteX206" fmla="*/ 1443106 w 2708531"/>
                    <a:gd name="connsiteY206" fmla="*/ 2743202 h 3107229"/>
                    <a:gd name="connsiteX207" fmla="*/ 1451773 w 2708531"/>
                    <a:gd name="connsiteY207" fmla="*/ 2699866 h 3107229"/>
                    <a:gd name="connsiteX208" fmla="*/ 1456107 w 2708531"/>
                    <a:gd name="connsiteY208" fmla="*/ 2686865 h 3107229"/>
                    <a:gd name="connsiteX209" fmla="*/ 1460440 w 2708531"/>
                    <a:gd name="connsiteY209" fmla="*/ 2665197 h 3107229"/>
                    <a:gd name="connsiteX210" fmla="*/ 1469108 w 2708531"/>
                    <a:gd name="connsiteY210" fmla="*/ 2639195 h 3107229"/>
                    <a:gd name="connsiteX211" fmla="*/ 1473441 w 2708531"/>
                    <a:gd name="connsiteY211" fmla="*/ 2626194 h 3107229"/>
                    <a:gd name="connsiteX212" fmla="*/ 1482108 w 2708531"/>
                    <a:gd name="connsiteY212" fmla="*/ 2600192 h 3107229"/>
                    <a:gd name="connsiteX213" fmla="*/ 1495109 w 2708531"/>
                    <a:gd name="connsiteY213" fmla="*/ 2552522 h 3107229"/>
                    <a:gd name="connsiteX214" fmla="*/ 1499443 w 2708531"/>
                    <a:gd name="connsiteY214" fmla="*/ 2539521 h 3107229"/>
                    <a:gd name="connsiteX215" fmla="*/ 1508110 w 2708531"/>
                    <a:gd name="connsiteY215" fmla="*/ 2526520 h 3107229"/>
                    <a:gd name="connsiteX216" fmla="*/ 1516778 w 2708531"/>
                    <a:gd name="connsiteY216" fmla="*/ 2496184 h 3107229"/>
                    <a:gd name="connsiteX217" fmla="*/ 1534112 w 2708531"/>
                    <a:gd name="connsiteY217" fmla="*/ 2457181 h 3107229"/>
                    <a:gd name="connsiteX218" fmla="*/ 1538446 w 2708531"/>
                    <a:gd name="connsiteY218" fmla="*/ 2396510 h 3107229"/>
                    <a:gd name="connsiteX219" fmla="*/ 1547113 w 2708531"/>
                    <a:gd name="connsiteY219" fmla="*/ 2340173 h 3107229"/>
                    <a:gd name="connsiteX220" fmla="*/ 1560114 w 2708531"/>
                    <a:gd name="connsiteY220" fmla="*/ 2175494 h 3107229"/>
                    <a:gd name="connsiteX221" fmla="*/ 1564448 w 2708531"/>
                    <a:gd name="connsiteY221" fmla="*/ 2114823 h 3107229"/>
                    <a:gd name="connsiteX222" fmla="*/ 1560114 w 2708531"/>
                    <a:gd name="connsiteY222" fmla="*/ 2214497 h 3107229"/>
                    <a:gd name="connsiteX223" fmla="*/ 1555781 w 2708531"/>
                    <a:gd name="connsiteY223" fmla="*/ 2387843 h 3107229"/>
                    <a:gd name="connsiteX224" fmla="*/ 1551447 w 2708531"/>
                    <a:gd name="connsiteY224" fmla="*/ 2405178 h 3107229"/>
                    <a:gd name="connsiteX225" fmla="*/ 1547113 w 2708531"/>
                    <a:gd name="connsiteY225" fmla="*/ 2426846 h 3107229"/>
                    <a:gd name="connsiteX226" fmla="*/ 1538446 w 2708531"/>
                    <a:gd name="connsiteY226" fmla="*/ 2496184 h 3107229"/>
                    <a:gd name="connsiteX227" fmla="*/ 1529779 w 2708531"/>
                    <a:gd name="connsiteY227" fmla="*/ 2526520 h 3107229"/>
                    <a:gd name="connsiteX228" fmla="*/ 1516778 w 2708531"/>
                    <a:gd name="connsiteY228" fmla="*/ 2574190 h 3107229"/>
                    <a:gd name="connsiteX229" fmla="*/ 1508110 w 2708531"/>
                    <a:gd name="connsiteY229" fmla="*/ 2600192 h 3107229"/>
                    <a:gd name="connsiteX230" fmla="*/ 1503777 w 2708531"/>
                    <a:gd name="connsiteY230" fmla="*/ 2613193 h 3107229"/>
                    <a:gd name="connsiteX231" fmla="*/ 1495109 w 2708531"/>
                    <a:gd name="connsiteY231" fmla="*/ 2621860 h 3107229"/>
                    <a:gd name="connsiteX232" fmla="*/ 1486442 w 2708531"/>
                    <a:gd name="connsiteY232" fmla="*/ 2656529 h 3107229"/>
                    <a:gd name="connsiteX233" fmla="*/ 1477775 w 2708531"/>
                    <a:gd name="connsiteY233" fmla="*/ 2682531 h 3107229"/>
                    <a:gd name="connsiteX234" fmla="*/ 1469108 w 2708531"/>
                    <a:gd name="connsiteY234" fmla="*/ 2704199 h 3107229"/>
                    <a:gd name="connsiteX235" fmla="*/ 1460440 w 2708531"/>
                    <a:gd name="connsiteY235" fmla="*/ 2738869 h 3107229"/>
                    <a:gd name="connsiteX236" fmla="*/ 1443106 w 2708531"/>
                    <a:gd name="connsiteY236" fmla="*/ 2773538 h 3107229"/>
                    <a:gd name="connsiteX237" fmla="*/ 1430105 w 2708531"/>
                    <a:gd name="connsiteY237" fmla="*/ 2812541 h 3107229"/>
                    <a:gd name="connsiteX238" fmla="*/ 1425771 w 2708531"/>
                    <a:gd name="connsiteY238" fmla="*/ 2825542 h 3107229"/>
                    <a:gd name="connsiteX239" fmla="*/ 1417104 w 2708531"/>
                    <a:gd name="connsiteY239" fmla="*/ 2838542 h 3107229"/>
                    <a:gd name="connsiteX240" fmla="*/ 1408436 w 2708531"/>
                    <a:gd name="connsiteY240" fmla="*/ 2864544 h 3107229"/>
                    <a:gd name="connsiteX241" fmla="*/ 1399769 w 2708531"/>
                    <a:gd name="connsiteY241" fmla="*/ 2890546 h 3107229"/>
                    <a:gd name="connsiteX242" fmla="*/ 1395435 w 2708531"/>
                    <a:gd name="connsiteY242" fmla="*/ 2903547 h 3107229"/>
                    <a:gd name="connsiteX243" fmla="*/ 1386768 w 2708531"/>
                    <a:gd name="connsiteY243" fmla="*/ 2912215 h 3107229"/>
                    <a:gd name="connsiteX244" fmla="*/ 1378101 w 2708531"/>
                    <a:gd name="connsiteY244" fmla="*/ 2946884 h 3107229"/>
                    <a:gd name="connsiteX245" fmla="*/ 1373767 w 2708531"/>
                    <a:gd name="connsiteY245" fmla="*/ 2959885 h 3107229"/>
                    <a:gd name="connsiteX246" fmla="*/ 1369434 w 2708531"/>
                    <a:gd name="connsiteY246" fmla="*/ 2981553 h 3107229"/>
                    <a:gd name="connsiteX247" fmla="*/ 1360766 w 2708531"/>
                    <a:gd name="connsiteY247" fmla="*/ 3007555 h 3107229"/>
                    <a:gd name="connsiteX248" fmla="*/ 1356433 w 2708531"/>
                    <a:gd name="connsiteY248" fmla="*/ 3020556 h 3107229"/>
                    <a:gd name="connsiteX249" fmla="*/ 1360766 w 2708531"/>
                    <a:gd name="connsiteY249" fmla="*/ 3033557 h 3107229"/>
                    <a:gd name="connsiteX250" fmla="*/ 1373767 w 2708531"/>
                    <a:gd name="connsiteY250" fmla="*/ 3037890 h 3107229"/>
                    <a:gd name="connsiteX251" fmla="*/ 1412770 w 2708531"/>
                    <a:gd name="connsiteY251" fmla="*/ 3042224 h 3107229"/>
                    <a:gd name="connsiteX252" fmla="*/ 1421437 w 2708531"/>
                    <a:gd name="connsiteY252" fmla="*/ 3072560 h 3107229"/>
                    <a:gd name="connsiteX253" fmla="*/ 1434438 w 2708531"/>
                    <a:gd name="connsiteY253" fmla="*/ 3076893 h 3107229"/>
                    <a:gd name="connsiteX254" fmla="*/ 1460440 w 2708531"/>
                    <a:gd name="connsiteY254" fmla="*/ 3089894 h 3107229"/>
                    <a:gd name="connsiteX255" fmla="*/ 1473441 w 2708531"/>
                    <a:gd name="connsiteY255" fmla="*/ 3098561 h 3107229"/>
                    <a:gd name="connsiteX256" fmla="*/ 1516778 w 2708531"/>
                    <a:gd name="connsiteY256" fmla="*/ 3102895 h 3107229"/>
                    <a:gd name="connsiteX257" fmla="*/ 1590450 w 2708531"/>
                    <a:gd name="connsiteY257" fmla="*/ 3098561 h 3107229"/>
                    <a:gd name="connsiteX258" fmla="*/ 1612118 w 2708531"/>
                    <a:gd name="connsiteY258" fmla="*/ 3094228 h 3107229"/>
                    <a:gd name="connsiteX259" fmla="*/ 1694457 w 2708531"/>
                    <a:gd name="connsiteY259" fmla="*/ 3063892 h 3107229"/>
                    <a:gd name="connsiteX260" fmla="*/ 1707458 w 2708531"/>
                    <a:gd name="connsiteY260" fmla="*/ 3055225 h 3107229"/>
                    <a:gd name="connsiteX261" fmla="*/ 1729126 w 2708531"/>
                    <a:gd name="connsiteY261" fmla="*/ 3037890 h 3107229"/>
                    <a:gd name="connsiteX262" fmla="*/ 1746461 w 2708531"/>
                    <a:gd name="connsiteY262" fmla="*/ 3007555 h 3107229"/>
                    <a:gd name="connsiteX263" fmla="*/ 1772463 w 2708531"/>
                    <a:gd name="connsiteY263" fmla="*/ 2977219 h 3107229"/>
                    <a:gd name="connsiteX264" fmla="*/ 1772463 w 2708531"/>
                    <a:gd name="connsiteY264" fmla="*/ 2977219 h 3107229"/>
                    <a:gd name="connsiteX265" fmla="*/ 1781130 w 2708531"/>
                    <a:gd name="connsiteY265" fmla="*/ 2964218 h 3107229"/>
                    <a:gd name="connsiteX266" fmla="*/ 1802799 w 2708531"/>
                    <a:gd name="connsiteY266" fmla="*/ 2946884 h 3107229"/>
                    <a:gd name="connsiteX267" fmla="*/ 1815799 w 2708531"/>
                    <a:gd name="connsiteY267" fmla="*/ 2925215 h 3107229"/>
                    <a:gd name="connsiteX268" fmla="*/ 1820133 w 2708531"/>
                    <a:gd name="connsiteY268" fmla="*/ 2912215 h 3107229"/>
                    <a:gd name="connsiteX269" fmla="*/ 1828800 w 2708531"/>
                    <a:gd name="connsiteY269" fmla="*/ 2903547 h 3107229"/>
                    <a:gd name="connsiteX270" fmla="*/ 1846135 w 2708531"/>
                    <a:gd name="connsiteY270" fmla="*/ 2877545 h 3107229"/>
                    <a:gd name="connsiteX271" fmla="*/ 1854802 w 2708531"/>
                    <a:gd name="connsiteY271" fmla="*/ 2864544 h 3107229"/>
                    <a:gd name="connsiteX272" fmla="*/ 1867803 w 2708531"/>
                    <a:gd name="connsiteY272" fmla="*/ 2834209 h 3107229"/>
                    <a:gd name="connsiteX273" fmla="*/ 1872137 w 2708531"/>
                    <a:gd name="connsiteY273" fmla="*/ 2821208 h 3107229"/>
                    <a:gd name="connsiteX274" fmla="*/ 1880804 w 2708531"/>
                    <a:gd name="connsiteY274" fmla="*/ 2808207 h 3107229"/>
                    <a:gd name="connsiteX275" fmla="*/ 1889472 w 2708531"/>
                    <a:gd name="connsiteY275" fmla="*/ 2782205 h 3107229"/>
                    <a:gd name="connsiteX276" fmla="*/ 1893805 w 2708531"/>
                    <a:gd name="connsiteY276" fmla="*/ 2769204 h 3107229"/>
                    <a:gd name="connsiteX277" fmla="*/ 1898139 w 2708531"/>
                    <a:gd name="connsiteY277" fmla="*/ 2756203 h 3107229"/>
                    <a:gd name="connsiteX278" fmla="*/ 1906806 w 2708531"/>
                    <a:gd name="connsiteY278" fmla="*/ 2725868 h 3107229"/>
                    <a:gd name="connsiteX279" fmla="*/ 1911140 w 2708531"/>
                    <a:gd name="connsiteY279" fmla="*/ 2682531 h 3107229"/>
                    <a:gd name="connsiteX280" fmla="*/ 1924141 w 2708531"/>
                    <a:gd name="connsiteY280" fmla="*/ 2639195 h 3107229"/>
                    <a:gd name="connsiteX281" fmla="*/ 1932808 w 2708531"/>
                    <a:gd name="connsiteY281" fmla="*/ 2604525 h 3107229"/>
                    <a:gd name="connsiteX282" fmla="*/ 1937142 w 2708531"/>
                    <a:gd name="connsiteY282" fmla="*/ 2591524 h 3107229"/>
                    <a:gd name="connsiteX283" fmla="*/ 1945809 w 2708531"/>
                    <a:gd name="connsiteY283" fmla="*/ 2578524 h 3107229"/>
                    <a:gd name="connsiteX284" fmla="*/ 1950143 w 2708531"/>
                    <a:gd name="connsiteY284" fmla="*/ 2565523 h 3107229"/>
                    <a:gd name="connsiteX285" fmla="*/ 1958810 w 2708531"/>
                    <a:gd name="connsiteY285" fmla="*/ 2543854 h 3107229"/>
                    <a:gd name="connsiteX286" fmla="*/ 1967477 w 2708531"/>
                    <a:gd name="connsiteY286" fmla="*/ 2509185 h 3107229"/>
                    <a:gd name="connsiteX287" fmla="*/ 1971811 w 2708531"/>
                    <a:gd name="connsiteY287" fmla="*/ 2496184 h 3107229"/>
                    <a:gd name="connsiteX288" fmla="*/ 1980478 w 2708531"/>
                    <a:gd name="connsiteY288" fmla="*/ 2426846 h 3107229"/>
                    <a:gd name="connsiteX289" fmla="*/ 1989145 w 2708531"/>
                    <a:gd name="connsiteY289" fmla="*/ 2392177 h 3107229"/>
                    <a:gd name="connsiteX290" fmla="*/ 1993479 w 2708531"/>
                    <a:gd name="connsiteY290" fmla="*/ 2327172 h 3107229"/>
                    <a:gd name="connsiteX291" fmla="*/ 2002146 w 2708531"/>
                    <a:gd name="connsiteY291" fmla="*/ 2283835 h 3107229"/>
                    <a:gd name="connsiteX292" fmla="*/ 2006480 w 2708531"/>
                    <a:gd name="connsiteY292" fmla="*/ 2236165 h 3107229"/>
                    <a:gd name="connsiteX293" fmla="*/ 2010814 w 2708531"/>
                    <a:gd name="connsiteY293" fmla="*/ 2214497 h 3107229"/>
                    <a:gd name="connsiteX294" fmla="*/ 2019481 w 2708531"/>
                    <a:gd name="connsiteY294" fmla="*/ 2166827 h 3107229"/>
                    <a:gd name="connsiteX295" fmla="*/ 2023815 w 2708531"/>
                    <a:gd name="connsiteY295" fmla="*/ 2114823 h 3107229"/>
                    <a:gd name="connsiteX296" fmla="*/ 2028148 w 2708531"/>
                    <a:gd name="connsiteY296" fmla="*/ 2080154 h 3107229"/>
                    <a:gd name="connsiteX297" fmla="*/ 2023815 w 2708531"/>
                    <a:gd name="connsiteY297" fmla="*/ 2002148 h 3107229"/>
                    <a:gd name="connsiteX298" fmla="*/ 2010814 w 2708531"/>
                    <a:gd name="connsiteY298" fmla="*/ 2045485 h 3107229"/>
                    <a:gd name="connsiteX299" fmla="*/ 2006480 w 2708531"/>
                    <a:gd name="connsiteY299" fmla="*/ 2097488 h 3107229"/>
                    <a:gd name="connsiteX300" fmla="*/ 1997813 w 2708531"/>
                    <a:gd name="connsiteY300" fmla="*/ 2426846 h 3107229"/>
                    <a:gd name="connsiteX301" fmla="*/ 1993479 w 2708531"/>
                    <a:gd name="connsiteY301" fmla="*/ 2465849 h 3107229"/>
                    <a:gd name="connsiteX302" fmla="*/ 1984812 w 2708531"/>
                    <a:gd name="connsiteY302" fmla="*/ 2513519 h 3107229"/>
                    <a:gd name="connsiteX303" fmla="*/ 1980478 w 2708531"/>
                    <a:gd name="connsiteY303" fmla="*/ 2548188 h 3107229"/>
                    <a:gd name="connsiteX304" fmla="*/ 1971811 w 2708531"/>
                    <a:gd name="connsiteY304" fmla="*/ 2574190 h 3107229"/>
                    <a:gd name="connsiteX305" fmla="*/ 1963144 w 2708531"/>
                    <a:gd name="connsiteY305" fmla="*/ 2604525 h 3107229"/>
                    <a:gd name="connsiteX306" fmla="*/ 1954476 w 2708531"/>
                    <a:gd name="connsiteY306" fmla="*/ 2613193 h 3107229"/>
                    <a:gd name="connsiteX307" fmla="*/ 1945809 w 2708531"/>
                    <a:gd name="connsiteY307" fmla="*/ 2639195 h 3107229"/>
                    <a:gd name="connsiteX308" fmla="*/ 1941475 w 2708531"/>
                    <a:gd name="connsiteY308" fmla="*/ 2652196 h 3107229"/>
                    <a:gd name="connsiteX309" fmla="*/ 1932808 w 2708531"/>
                    <a:gd name="connsiteY309" fmla="*/ 2665197 h 3107229"/>
                    <a:gd name="connsiteX310" fmla="*/ 1915473 w 2708531"/>
                    <a:gd name="connsiteY310" fmla="*/ 2699866 h 3107229"/>
                    <a:gd name="connsiteX311" fmla="*/ 1893805 w 2708531"/>
                    <a:gd name="connsiteY311" fmla="*/ 2751870 h 3107229"/>
                    <a:gd name="connsiteX312" fmla="*/ 1880804 w 2708531"/>
                    <a:gd name="connsiteY312" fmla="*/ 2769204 h 3107229"/>
                    <a:gd name="connsiteX313" fmla="*/ 1872137 w 2708531"/>
                    <a:gd name="connsiteY313" fmla="*/ 2786539 h 3107229"/>
                    <a:gd name="connsiteX314" fmla="*/ 1854802 w 2708531"/>
                    <a:gd name="connsiteY314" fmla="*/ 2812541 h 3107229"/>
                    <a:gd name="connsiteX315" fmla="*/ 1841801 w 2708531"/>
                    <a:gd name="connsiteY315" fmla="*/ 2842876 h 3107229"/>
                    <a:gd name="connsiteX316" fmla="*/ 1833134 w 2708531"/>
                    <a:gd name="connsiteY316" fmla="*/ 2873212 h 3107229"/>
                    <a:gd name="connsiteX317" fmla="*/ 1824467 w 2708531"/>
                    <a:gd name="connsiteY317" fmla="*/ 2886213 h 3107229"/>
                    <a:gd name="connsiteX318" fmla="*/ 1820133 w 2708531"/>
                    <a:gd name="connsiteY318" fmla="*/ 2899214 h 3107229"/>
                    <a:gd name="connsiteX319" fmla="*/ 1811466 w 2708531"/>
                    <a:gd name="connsiteY319" fmla="*/ 2912215 h 3107229"/>
                    <a:gd name="connsiteX320" fmla="*/ 1807132 w 2708531"/>
                    <a:gd name="connsiteY320" fmla="*/ 2925215 h 3107229"/>
                    <a:gd name="connsiteX321" fmla="*/ 1798465 w 2708531"/>
                    <a:gd name="connsiteY321" fmla="*/ 2938216 h 3107229"/>
                    <a:gd name="connsiteX322" fmla="*/ 1794131 w 2708531"/>
                    <a:gd name="connsiteY322" fmla="*/ 2951217 h 3107229"/>
                    <a:gd name="connsiteX323" fmla="*/ 1776797 w 2708531"/>
                    <a:gd name="connsiteY323" fmla="*/ 2972886 h 3107229"/>
                    <a:gd name="connsiteX324" fmla="*/ 1768129 w 2708531"/>
                    <a:gd name="connsiteY324" fmla="*/ 2998888 h 3107229"/>
                    <a:gd name="connsiteX325" fmla="*/ 1781130 w 2708531"/>
                    <a:gd name="connsiteY325" fmla="*/ 3003221 h 3107229"/>
                    <a:gd name="connsiteX326" fmla="*/ 1807132 w 2708531"/>
                    <a:gd name="connsiteY326" fmla="*/ 2994554 h 3107229"/>
                    <a:gd name="connsiteX327" fmla="*/ 1833134 w 2708531"/>
                    <a:gd name="connsiteY327" fmla="*/ 3011888 h 3107229"/>
                    <a:gd name="connsiteX328" fmla="*/ 1876471 w 2708531"/>
                    <a:gd name="connsiteY328" fmla="*/ 3024889 h 3107229"/>
                    <a:gd name="connsiteX329" fmla="*/ 2002146 w 2708531"/>
                    <a:gd name="connsiteY329" fmla="*/ 3020556 h 3107229"/>
                    <a:gd name="connsiteX330" fmla="*/ 2041149 w 2708531"/>
                    <a:gd name="connsiteY330" fmla="*/ 2998888 h 3107229"/>
                    <a:gd name="connsiteX331" fmla="*/ 2049817 w 2708531"/>
                    <a:gd name="connsiteY331" fmla="*/ 2990220 h 3107229"/>
                    <a:gd name="connsiteX332" fmla="*/ 2093153 w 2708531"/>
                    <a:gd name="connsiteY332" fmla="*/ 2938216 h 3107229"/>
                    <a:gd name="connsiteX333" fmla="*/ 2106154 w 2708531"/>
                    <a:gd name="connsiteY333" fmla="*/ 2933883 h 3107229"/>
                    <a:gd name="connsiteX334" fmla="*/ 2132156 w 2708531"/>
                    <a:gd name="connsiteY334" fmla="*/ 2916548 h 3107229"/>
                    <a:gd name="connsiteX335" fmla="*/ 2158158 w 2708531"/>
                    <a:gd name="connsiteY335" fmla="*/ 2894880 h 3107229"/>
                    <a:gd name="connsiteX336" fmla="*/ 2175492 w 2708531"/>
                    <a:gd name="connsiteY336" fmla="*/ 2864544 h 3107229"/>
                    <a:gd name="connsiteX337" fmla="*/ 2184160 w 2708531"/>
                    <a:gd name="connsiteY337" fmla="*/ 2855877 h 3107229"/>
                    <a:gd name="connsiteX338" fmla="*/ 2192827 w 2708531"/>
                    <a:gd name="connsiteY338" fmla="*/ 2838542 h 3107229"/>
                    <a:gd name="connsiteX339" fmla="*/ 2210162 w 2708531"/>
                    <a:gd name="connsiteY339" fmla="*/ 2803873 h 3107229"/>
                    <a:gd name="connsiteX340" fmla="*/ 2223163 w 2708531"/>
                    <a:gd name="connsiteY340" fmla="*/ 2764870 h 3107229"/>
                    <a:gd name="connsiteX341" fmla="*/ 2227496 w 2708531"/>
                    <a:gd name="connsiteY341" fmla="*/ 2751870 h 3107229"/>
                    <a:gd name="connsiteX342" fmla="*/ 2236163 w 2708531"/>
                    <a:gd name="connsiteY342" fmla="*/ 2743202 h 3107229"/>
                    <a:gd name="connsiteX343" fmla="*/ 2244831 w 2708531"/>
                    <a:gd name="connsiteY343" fmla="*/ 2712867 h 3107229"/>
                    <a:gd name="connsiteX344" fmla="*/ 2253498 w 2708531"/>
                    <a:gd name="connsiteY344" fmla="*/ 2704199 h 3107229"/>
                    <a:gd name="connsiteX345" fmla="*/ 2266499 w 2708531"/>
                    <a:gd name="connsiteY345" fmla="*/ 2665197 h 3107229"/>
                    <a:gd name="connsiteX346" fmla="*/ 2270833 w 2708531"/>
                    <a:gd name="connsiteY346" fmla="*/ 2652196 h 3107229"/>
                    <a:gd name="connsiteX347" fmla="*/ 2279500 w 2708531"/>
                    <a:gd name="connsiteY347" fmla="*/ 2639195 h 3107229"/>
                    <a:gd name="connsiteX348" fmla="*/ 2288167 w 2708531"/>
                    <a:gd name="connsiteY348" fmla="*/ 2613193 h 3107229"/>
                    <a:gd name="connsiteX349" fmla="*/ 2296835 w 2708531"/>
                    <a:gd name="connsiteY349" fmla="*/ 2582857 h 3107229"/>
                    <a:gd name="connsiteX350" fmla="*/ 2309835 w 2708531"/>
                    <a:gd name="connsiteY350" fmla="*/ 2548188 h 3107229"/>
                    <a:gd name="connsiteX351" fmla="*/ 2314169 w 2708531"/>
                    <a:gd name="connsiteY351" fmla="*/ 2496184 h 3107229"/>
                    <a:gd name="connsiteX352" fmla="*/ 2318503 w 2708531"/>
                    <a:gd name="connsiteY352" fmla="*/ 2474516 h 3107229"/>
                    <a:gd name="connsiteX353" fmla="*/ 2322836 w 2708531"/>
                    <a:gd name="connsiteY353" fmla="*/ 2448514 h 3107229"/>
                    <a:gd name="connsiteX354" fmla="*/ 2327170 w 2708531"/>
                    <a:gd name="connsiteY354" fmla="*/ 2409511 h 3107229"/>
                    <a:gd name="connsiteX355" fmla="*/ 2335837 w 2708531"/>
                    <a:gd name="connsiteY355" fmla="*/ 2370508 h 3107229"/>
                    <a:gd name="connsiteX356" fmla="*/ 2344505 w 2708531"/>
                    <a:gd name="connsiteY356" fmla="*/ 2166827 h 3107229"/>
                    <a:gd name="connsiteX357" fmla="*/ 2353172 w 2708531"/>
                    <a:gd name="connsiteY357" fmla="*/ 2097488 h 3107229"/>
                    <a:gd name="connsiteX358" fmla="*/ 2357506 w 2708531"/>
                    <a:gd name="connsiteY358" fmla="*/ 2054152 h 3107229"/>
                    <a:gd name="connsiteX359" fmla="*/ 2361839 w 2708531"/>
                    <a:gd name="connsiteY359" fmla="*/ 2028150 h 3107229"/>
                    <a:gd name="connsiteX360" fmla="*/ 2353172 w 2708531"/>
                    <a:gd name="connsiteY360" fmla="*/ 2054152 h 3107229"/>
                    <a:gd name="connsiteX361" fmla="*/ 2348838 w 2708531"/>
                    <a:gd name="connsiteY361" fmla="*/ 2097488 h 3107229"/>
                    <a:gd name="connsiteX362" fmla="*/ 2335837 w 2708531"/>
                    <a:gd name="connsiteY362" fmla="*/ 2491851 h 3107229"/>
                    <a:gd name="connsiteX363" fmla="*/ 2331504 w 2708531"/>
                    <a:gd name="connsiteY363" fmla="*/ 2513519 h 3107229"/>
                    <a:gd name="connsiteX364" fmla="*/ 2327170 w 2708531"/>
                    <a:gd name="connsiteY364" fmla="*/ 2539521 h 3107229"/>
                    <a:gd name="connsiteX365" fmla="*/ 2322836 w 2708531"/>
                    <a:gd name="connsiteY365" fmla="*/ 2556855 h 3107229"/>
                    <a:gd name="connsiteX366" fmla="*/ 2318503 w 2708531"/>
                    <a:gd name="connsiteY366" fmla="*/ 2582857 h 3107229"/>
                    <a:gd name="connsiteX367" fmla="*/ 2301168 w 2708531"/>
                    <a:gd name="connsiteY367" fmla="*/ 2630527 h 3107229"/>
                    <a:gd name="connsiteX368" fmla="*/ 2283834 w 2708531"/>
                    <a:gd name="connsiteY368" fmla="*/ 2656529 h 3107229"/>
                    <a:gd name="connsiteX369" fmla="*/ 2279500 w 2708531"/>
                    <a:gd name="connsiteY369" fmla="*/ 2669530 h 3107229"/>
                    <a:gd name="connsiteX370" fmla="*/ 2275166 w 2708531"/>
                    <a:gd name="connsiteY370" fmla="*/ 2686865 h 3107229"/>
                    <a:gd name="connsiteX371" fmla="*/ 2257832 w 2708531"/>
                    <a:gd name="connsiteY371" fmla="*/ 2712867 h 3107229"/>
                    <a:gd name="connsiteX372" fmla="*/ 2253498 w 2708531"/>
                    <a:gd name="connsiteY372" fmla="*/ 2734535 h 3107229"/>
                    <a:gd name="connsiteX373" fmla="*/ 2240497 w 2708531"/>
                    <a:gd name="connsiteY373" fmla="*/ 2773538 h 3107229"/>
                    <a:gd name="connsiteX374" fmla="*/ 2236163 w 2708531"/>
                    <a:gd name="connsiteY374" fmla="*/ 2786539 h 3107229"/>
                    <a:gd name="connsiteX375" fmla="*/ 2231830 w 2708531"/>
                    <a:gd name="connsiteY375" fmla="*/ 2799540 h 3107229"/>
                    <a:gd name="connsiteX376" fmla="*/ 2214495 w 2708531"/>
                    <a:gd name="connsiteY376" fmla="*/ 2821208 h 3107229"/>
                    <a:gd name="connsiteX377" fmla="*/ 2210162 w 2708531"/>
                    <a:gd name="connsiteY377" fmla="*/ 2834209 h 3107229"/>
                    <a:gd name="connsiteX378" fmla="*/ 2201494 w 2708531"/>
                    <a:gd name="connsiteY378" fmla="*/ 2842876 h 3107229"/>
                    <a:gd name="connsiteX379" fmla="*/ 2192827 w 2708531"/>
                    <a:gd name="connsiteY379" fmla="*/ 2855877 h 3107229"/>
                    <a:gd name="connsiteX380" fmla="*/ 2158158 w 2708531"/>
                    <a:gd name="connsiteY380" fmla="*/ 2894880 h 3107229"/>
                    <a:gd name="connsiteX381" fmla="*/ 2175492 w 2708531"/>
                    <a:gd name="connsiteY381" fmla="*/ 2903547 h 3107229"/>
                    <a:gd name="connsiteX382" fmla="*/ 2223163 w 2708531"/>
                    <a:gd name="connsiteY382" fmla="*/ 2894880 h 3107229"/>
                    <a:gd name="connsiteX383" fmla="*/ 2340171 w 2708531"/>
                    <a:gd name="connsiteY383" fmla="*/ 2890546 h 3107229"/>
                    <a:gd name="connsiteX384" fmla="*/ 2379174 w 2708531"/>
                    <a:gd name="connsiteY384" fmla="*/ 2868878 h 3107229"/>
                    <a:gd name="connsiteX385" fmla="*/ 2405176 w 2708531"/>
                    <a:gd name="connsiteY385" fmla="*/ 2842876 h 3107229"/>
                    <a:gd name="connsiteX386" fmla="*/ 2418177 w 2708531"/>
                    <a:gd name="connsiteY386" fmla="*/ 2829875 h 3107229"/>
                    <a:gd name="connsiteX387" fmla="*/ 2435511 w 2708531"/>
                    <a:gd name="connsiteY387" fmla="*/ 2803873 h 3107229"/>
                    <a:gd name="connsiteX388" fmla="*/ 2448512 w 2708531"/>
                    <a:gd name="connsiteY388" fmla="*/ 2777871 h 3107229"/>
                    <a:gd name="connsiteX389" fmla="*/ 2457180 w 2708531"/>
                    <a:gd name="connsiteY389" fmla="*/ 2769204 h 3107229"/>
                    <a:gd name="connsiteX390" fmla="*/ 2465847 w 2708531"/>
                    <a:gd name="connsiteY390" fmla="*/ 2756203 h 3107229"/>
                    <a:gd name="connsiteX391" fmla="*/ 2478848 w 2708531"/>
                    <a:gd name="connsiteY391" fmla="*/ 2743202 h 3107229"/>
                    <a:gd name="connsiteX392" fmla="*/ 2504850 w 2708531"/>
                    <a:gd name="connsiteY392" fmla="*/ 2708533 h 3107229"/>
                    <a:gd name="connsiteX393" fmla="*/ 2509183 w 2708531"/>
                    <a:gd name="connsiteY393" fmla="*/ 2695532 h 3107229"/>
                    <a:gd name="connsiteX394" fmla="*/ 2517851 w 2708531"/>
                    <a:gd name="connsiteY394" fmla="*/ 2686865 h 3107229"/>
                    <a:gd name="connsiteX395" fmla="*/ 2526518 w 2708531"/>
                    <a:gd name="connsiteY395" fmla="*/ 2673864 h 3107229"/>
                    <a:gd name="connsiteX396" fmla="*/ 2530852 w 2708531"/>
                    <a:gd name="connsiteY396" fmla="*/ 2660863 h 3107229"/>
                    <a:gd name="connsiteX397" fmla="*/ 2548186 w 2708531"/>
                    <a:gd name="connsiteY397" fmla="*/ 2634861 h 3107229"/>
                    <a:gd name="connsiteX398" fmla="*/ 2556853 w 2708531"/>
                    <a:gd name="connsiteY398" fmla="*/ 2621860 h 3107229"/>
                    <a:gd name="connsiteX399" fmla="*/ 2565521 w 2708531"/>
                    <a:gd name="connsiteY399" fmla="*/ 2595858 h 3107229"/>
                    <a:gd name="connsiteX400" fmla="*/ 2569854 w 2708531"/>
                    <a:gd name="connsiteY400" fmla="*/ 2582857 h 3107229"/>
                    <a:gd name="connsiteX401" fmla="*/ 2574188 w 2708531"/>
                    <a:gd name="connsiteY401" fmla="*/ 2539521 h 3107229"/>
                    <a:gd name="connsiteX402" fmla="*/ 2582855 w 2708531"/>
                    <a:gd name="connsiteY402" fmla="*/ 2496184 h 3107229"/>
                    <a:gd name="connsiteX403" fmla="*/ 2587189 w 2708531"/>
                    <a:gd name="connsiteY403" fmla="*/ 2470182 h 3107229"/>
                    <a:gd name="connsiteX404" fmla="*/ 2595856 w 2708531"/>
                    <a:gd name="connsiteY404" fmla="*/ 2444180 h 3107229"/>
                    <a:gd name="connsiteX405" fmla="*/ 2604524 w 2708531"/>
                    <a:gd name="connsiteY405" fmla="*/ 2418179 h 3107229"/>
                    <a:gd name="connsiteX406" fmla="*/ 2608857 w 2708531"/>
                    <a:gd name="connsiteY406" fmla="*/ 2405178 h 3107229"/>
                    <a:gd name="connsiteX407" fmla="*/ 2617525 w 2708531"/>
                    <a:gd name="connsiteY407" fmla="*/ 2392177 h 3107229"/>
                    <a:gd name="connsiteX408" fmla="*/ 2634859 w 2708531"/>
                    <a:gd name="connsiteY408" fmla="*/ 2357507 h 3107229"/>
                    <a:gd name="connsiteX409" fmla="*/ 2643526 w 2708531"/>
                    <a:gd name="connsiteY409" fmla="*/ 2327172 h 3107229"/>
                    <a:gd name="connsiteX410" fmla="*/ 2647860 w 2708531"/>
                    <a:gd name="connsiteY410" fmla="*/ 2305504 h 3107229"/>
                    <a:gd name="connsiteX411" fmla="*/ 2656527 w 2708531"/>
                    <a:gd name="connsiteY411" fmla="*/ 2288169 h 3107229"/>
                    <a:gd name="connsiteX412" fmla="*/ 2660861 w 2708531"/>
                    <a:gd name="connsiteY412" fmla="*/ 2270834 h 3107229"/>
                    <a:gd name="connsiteX413" fmla="*/ 2669528 w 2708531"/>
                    <a:gd name="connsiteY413" fmla="*/ 2244833 h 3107229"/>
                    <a:gd name="connsiteX414" fmla="*/ 2673862 w 2708531"/>
                    <a:gd name="connsiteY414" fmla="*/ 2149492 h 3107229"/>
                    <a:gd name="connsiteX415" fmla="*/ 2678196 w 2708531"/>
                    <a:gd name="connsiteY415" fmla="*/ 2123490 h 3107229"/>
                    <a:gd name="connsiteX416" fmla="*/ 2682529 w 2708531"/>
                    <a:gd name="connsiteY416" fmla="*/ 2093155 h 3107229"/>
                    <a:gd name="connsiteX417" fmla="*/ 2686863 w 2708531"/>
                    <a:gd name="connsiteY417" fmla="*/ 2080154 h 3107229"/>
                    <a:gd name="connsiteX418" fmla="*/ 2691197 w 2708531"/>
                    <a:gd name="connsiteY418" fmla="*/ 2058486 h 3107229"/>
                    <a:gd name="connsiteX419" fmla="*/ 2699864 w 2708531"/>
                    <a:gd name="connsiteY419" fmla="*/ 2015149 h 3107229"/>
                    <a:gd name="connsiteX420" fmla="*/ 2708531 w 2708531"/>
                    <a:gd name="connsiteY420" fmla="*/ 1941477 h 3107229"/>
                    <a:gd name="connsiteX421" fmla="*/ 2704198 w 2708531"/>
                    <a:gd name="connsiteY421" fmla="*/ 1724795 h 3107229"/>
                    <a:gd name="connsiteX422" fmla="*/ 2691197 w 2708531"/>
                    <a:gd name="connsiteY422" fmla="*/ 1646789 h 3107229"/>
                    <a:gd name="connsiteX423" fmla="*/ 2682529 w 2708531"/>
                    <a:gd name="connsiteY423" fmla="*/ 1620787 h 3107229"/>
                    <a:gd name="connsiteX424" fmla="*/ 2678196 w 2708531"/>
                    <a:gd name="connsiteY424" fmla="*/ 1594785 h 3107229"/>
                    <a:gd name="connsiteX425" fmla="*/ 2660861 w 2708531"/>
                    <a:gd name="connsiteY425" fmla="*/ 1542781 h 3107229"/>
                    <a:gd name="connsiteX426" fmla="*/ 2652194 w 2708531"/>
                    <a:gd name="connsiteY426" fmla="*/ 1503779 h 3107229"/>
                    <a:gd name="connsiteX427" fmla="*/ 2643526 w 2708531"/>
                    <a:gd name="connsiteY427" fmla="*/ 1469109 h 3107229"/>
                    <a:gd name="connsiteX428" fmla="*/ 2639193 w 2708531"/>
                    <a:gd name="connsiteY428" fmla="*/ 1451775 h 3107229"/>
                    <a:gd name="connsiteX429" fmla="*/ 2630526 w 2708531"/>
                    <a:gd name="connsiteY429" fmla="*/ 1443107 h 3107229"/>
                    <a:gd name="connsiteX430" fmla="*/ 2621858 w 2708531"/>
                    <a:gd name="connsiteY430" fmla="*/ 1399771 h 3107229"/>
                    <a:gd name="connsiteX431" fmla="*/ 2613191 w 2708531"/>
                    <a:gd name="connsiteY431" fmla="*/ 1382436 h 3107229"/>
                    <a:gd name="connsiteX432" fmla="*/ 2608857 w 2708531"/>
                    <a:gd name="connsiteY432" fmla="*/ 1365102 h 3107229"/>
                    <a:gd name="connsiteX433" fmla="*/ 2591523 w 2708531"/>
                    <a:gd name="connsiteY433" fmla="*/ 1330433 h 3107229"/>
                    <a:gd name="connsiteX434" fmla="*/ 2578522 w 2708531"/>
                    <a:gd name="connsiteY434" fmla="*/ 1295763 h 3107229"/>
                    <a:gd name="connsiteX435" fmla="*/ 2574188 w 2708531"/>
                    <a:gd name="connsiteY435" fmla="*/ 1282762 h 3107229"/>
                    <a:gd name="connsiteX436" fmla="*/ 2561187 w 2708531"/>
                    <a:gd name="connsiteY436" fmla="*/ 1261094 h 3107229"/>
                    <a:gd name="connsiteX437" fmla="*/ 2552520 w 2708531"/>
                    <a:gd name="connsiteY437" fmla="*/ 1235092 h 3107229"/>
                    <a:gd name="connsiteX438" fmla="*/ 2548186 w 2708531"/>
                    <a:gd name="connsiteY438" fmla="*/ 1222091 h 3107229"/>
                    <a:gd name="connsiteX439" fmla="*/ 2543853 w 2708531"/>
                    <a:gd name="connsiteY439" fmla="*/ 1209090 h 3107229"/>
                    <a:gd name="connsiteX440" fmla="*/ 2535185 w 2708531"/>
                    <a:gd name="connsiteY440" fmla="*/ 1200423 h 3107229"/>
                    <a:gd name="connsiteX441" fmla="*/ 2526518 w 2708531"/>
                    <a:gd name="connsiteY441" fmla="*/ 1170088 h 3107229"/>
                    <a:gd name="connsiteX442" fmla="*/ 2509183 w 2708531"/>
                    <a:gd name="connsiteY442" fmla="*/ 1148419 h 3107229"/>
                    <a:gd name="connsiteX443" fmla="*/ 2504850 w 2708531"/>
                    <a:gd name="connsiteY443" fmla="*/ 1135418 h 3107229"/>
                    <a:gd name="connsiteX444" fmla="*/ 2500516 w 2708531"/>
                    <a:gd name="connsiteY444" fmla="*/ 1118084 h 3107229"/>
                    <a:gd name="connsiteX445" fmla="*/ 2491849 w 2708531"/>
                    <a:gd name="connsiteY445" fmla="*/ 1105083 h 3107229"/>
                    <a:gd name="connsiteX446" fmla="*/ 2478848 w 2708531"/>
                    <a:gd name="connsiteY446" fmla="*/ 1074747 h 3107229"/>
                    <a:gd name="connsiteX447" fmla="*/ 2465847 w 2708531"/>
                    <a:gd name="connsiteY447" fmla="*/ 1044412 h 3107229"/>
                    <a:gd name="connsiteX448" fmla="*/ 2457180 w 2708531"/>
                    <a:gd name="connsiteY448" fmla="*/ 1014076 h 3107229"/>
                    <a:gd name="connsiteX449" fmla="*/ 2448512 w 2708531"/>
                    <a:gd name="connsiteY449" fmla="*/ 996742 h 3107229"/>
                    <a:gd name="connsiteX450" fmla="*/ 2444179 w 2708531"/>
                    <a:gd name="connsiteY450" fmla="*/ 983741 h 3107229"/>
                    <a:gd name="connsiteX451" fmla="*/ 2426844 w 2708531"/>
                    <a:gd name="connsiteY451" fmla="*/ 957739 h 3107229"/>
                    <a:gd name="connsiteX452" fmla="*/ 2418177 w 2708531"/>
                    <a:gd name="connsiteY452" fmla="*/ 944738 h 3107229"/>
                    <a:gd name="connsiteX453" fmla="*/ 2413843 w 2708531"/>
                    <a:gd name="connsiteY453" fmla="*/ 931737 h 3107229"/>
                    <a:gd name="connsiteX454" fmla="*/ 2396508 w 2708531"/>
                    <a:gd name="connsiteY454" fmla="*/ 905735 h 3107229"/>
                    <a:gd name="connsiteX455" fmla="*/ 2370507 w 2708531"/>
                    <a:gd name="connsiteY455" fmla="*/ 862398 h 3107229"/>
                    <a:gd name="connsiteX456" fmla="*/ 2357506 w 2708531"/>
                    <a:gd name="connsiteY456" fmla="*/ 836397 h 3107229"/>
                    <a:gd name="connsiteX457" fmla="*/ 2353172 w 2708531"/>
                    <a:gd name="connsiteY457" fmla="*/ 823396 h 3107229"/>
                    <a:gd name="connsiteX458" fmla="*/ 2344505 w 2708531"/>
                    <a:gd name="connsiteY458" fmla="*/ 810395 h 3107229"/>
                    <a:gd name="connsiteX459" fmla="*/ 2335837 w 2708531"/>
                    <a:gd name="connsiteY459" fmla="*/ 784393 h 3107229"/>
                    <a:gd name="connsiteX460" fmla="*/ 2318503 w 2708531"/>
                    <a:gd name="connsiteY460" fmla="*/ 758391 h 3107229"/>
                    <a:gd name="connsiteX461" fmla="*/ 2296835 w 2708531"/>
                    <a:gd name="connsiteY461" fmla="*/ 719388 h 3107229"/>
                    <a:gd name="connsiteX462" fmla="*/ 2275166 w 2708531"/>
                    <a:gd name="connsiteY462" fmla="*/ 702053 h 3107229"/>
                    <a:gd name="connsiteX463" fmla="*/ 2266499 w 2708531"/>
                    <a:gd name="connsiteY463" fmla="*/ 684719 h 3107229"/>
                    <a:gd name="connsiteX464" fmla="*/ 2253498 w 2708531"/>
                    <a:gd name="connsiteY464" fmla="*/ 667384 h 3107229"/>
                    <a:gd name="connsiteX465" fmla="*/ 2244831 w 2708531"/>
                    <a:gd name="connsiteY465" fmla="*/ 654383 h 3107229"/>
                    <a:gd name="connsiteX466" fmla="*/ 2236163 w 2708531"/>
                    <a:gd name="connsiteY466" fmla="*/ 645716 h 3107229"/>
                    <a:gd name="connsiteX467" fmla="*/ 2227496 w 2708531"/>
                    <a:gd name="connsiteY467" fmla="*/ 632715 h 3107229"/>
                    <a:gd name="connsiteX468" fmla="*/ 2214495 w 2708531"/>
                    <a:gd name="connsiteY468" fmla="*/ 628381 h 3107229"/>
                    <a:gd name="connsiteX469" fmla="*/ 2158158 w 2708531"/>
                    <a:gd name="connsiteY469" fmla="*/ 632715 h 3107229"/>
                    <a:gd name="connsiteX470" fmla="*/ 2132156 w 2708531"/>
                    <a:gd name="connsiteY470" fmla="*/ 641382 h 3107229"/>
                    <a:gd name="connsiteX471" fmla="*/ 2106154 w 2708531"/>
                    <a:gd name="connsiteY471" fmla="*/ 658717 h 3107229"/>
                    <a:gd name="connsiteX472" fmla="*/ 2093153 w 2708531"/>
                    <a:gd name="connsiteY472" fmla="*/ 671718 h 3107229"/>
                    <a:gd name="connsiteX473" fmla="*/ 2067151 w 2708531"/>
                    <a:gd name="connsiteY473" fmla="*/ 680385 h 3107229"/>
                    <a:gd name="connsiteX474" fmla="*/ 2080152 w 2708531"/>
                    <a:gd name="connsiteY474" fmla="*/ 689052 h 3107229"/>
                    <a:gd name="connsiteX475" fmla="*/ 2106154 w 2708531"/>
                    <a:gd name="connsiteY475" fmla="*/ 676052 h 3107229"/>
                    <a:gd name="connsiteX476" fmla="*/ 2132156 w 2708531"/>
                    <a:gd name="connsiteY476" fmla="*/ 663051 h 3107229"/>
                    <a:gd name="connsiteX477" fmla="*/ 2166825 w 2708531"/>
                    <a:gd name="connsiteY477" fmla="*/ 637049 h 3107229"/>
                    <a:gd name="connsiteX478" fmla="*/ 2192827 w 2708531"/>
                    <a:gd name="connsiteY478" fmla="*/ 628381 h 3107229"/>
                    <a:gd name="connsiteX479" fmla="*/ 2205828 w 2708531"/>
                    <a:gd name="connsiteY479" fmla="*/ 624048 h 3107229"/>
                    <a:gd name="connsiteX480" fmla="*/ 2227496 w 2708531"/>
                    <a:gd name="connsiteY480" fmla="*/ 602379 h 3107229"/>
                    <a:gd name="connsiteX481" fmla="*/ 2244831 w 2708531"/>
                    <a:gd name="connsiteY481" fmla="*/ 563377 h 3107229"/>
                    <a:gd name="connsiteX482" fmla="*/ 2253498 w 2708531"/>
                    <a:gd name="connsiteY482" fmla="*/ 554709 h 3107229"/>
                    <a:gd name="connsiteX483" fmla="*/ 2270833 w 2708531"/>
                    <a:gd name="connsiteY483" fmla="*/ 550376 h 3107229"/>
                    <a:gd name="connsiteX484" fmla="*/ 2283834 w 2708531"/>
                    <a:gd name="connsiteY484" fmla="*/ 524374 h 3107229"/>
                    <a:gd name="connsiteX485" fmla="*/ 2296835 w 2708531"/>
                    <a:gd name="connsiteY485" fmla="*/ 476704 h 3107229"/>
                    <a:gd name="connsiteX486" fmla="*/ 2305502 w 2708531"/>
                    <a:gd name="connsiteY486" fmla="*/ 429033 h 3107229"/>
                    <a:gd name="connsiteX487" fmla="*/ 2301168 w 2708531"/>
                    <a:gd name="connsiteY487" fmla="*/ 307691 h 3107229"/>
                    <a:gd name="connsiteX488" fmla="*/ 2292501 w 2708531"/>
                    <a:gd name="connsiteY488" fmla="*/ 294690 h 3107229"/>
                    <a:gd name="connsiteX489" fmla="*/ 2283834 w 2708531"/>
                    <a:gd name="connsiteY489" fmla="*/ 268688 h 3107229"/>
                    <a:gd name="connsiteX490" fmla="*/ 2266499 w 2708531"/>
                    <a:gd name="connsiteY490" fmla="*/ 247020 h 3107229"/>
                    <a:gd name="connsiteX491" fmla="*/ 2236163 w 2708531"/>
                    <a:gd name="connsiteY491" fmla="*/ 221018 h 3107229"/>
                    <a:gd name="connsiteX492" fmla="*/ 2210162 w 2708531"/>
                    <a:gd name="connsiteY492" fmla="*/ 199350 h 3107229"/>
                    <a:gd name="connsiteX493" fmla="*/ 2184160 w 2708531"/>
                    <a:gd name="connsiteY493" fmla="*/ 182015 h 3107229"/>
                    <a:gd name="connsiteX494" fmla="*/ 2175492 w 2708531"/>
                    <a:gd name="connsiteY494" fmla="*/ 173348 h 3107229"/>
                    <a:gd name="connsiteX495" fmla="*/ 2149490 w 2708531"/>
                    <a:gd name="connsiteY495" fmla="*/ 156014 h 3107229"/>
                    <a:gd name="connsiteX496" fmla="*/ 2140823 w 2708531"/>
                    <a:gd name="connsiteY496" fmla="*/ 147346 h 3107229"/>
                    <a:gd name="connsiteX497" fmla="*/ 2114821 w 2708531"/>
                    <a:gd name="connsiteY497" fmla="*/ 130012 h 3107229"/>
                    <a:gd name="connsiteX498" fmla="*/ 2080152 w 2708531"/>
                    <a:gd name="connsiteY498" fmla="*/ 104010 h 3107229"/>
                    <a:gd name="connsiteX499" fmla="*/ 2054150 w 2708531"/>
                    <a:gd name="connsiteY499" fmla="*/ 86675 h 3107229"/>
                    <a:gd name="connsiteX500" fmla="*/ 2041149 w 2708531"/>
                    <a:gd name="connsiteY500" fmla="*/ 78008 h 3107229"/>
                    <a:gd name="connsiteX501" fmla="*/ 2028148 w 2708531"/>
                    <a:gd name="connsiteY501" fmla="*/ 73674 h 3107229"/>
                    <a:gd name="connsiteX502" fmla="*/ 2002146 w 2708531"/>
                    <a:gd name="connsiteY502" fmla="*/ 60673 h 3107229"/>
                    <a:gd name="connsiteX503" fmla="*/ 1958810 w 2708531"/>
                    <a:gd name="connsiteY503" fmla="*/ 39005 h 3107229"/>
                    <a:gd name="connsiteX504" fmla="*/ 1945809 w 2708531"/>
                    <a:gd name="connsiteY504" fmla="*/ 34671 h 3107229"/>
                    <a:gd name="connsiteX505" fmla="*/ 1932808 w 2708531"/>
                    <a:gd name="connsiteY505" fmla="*/ 30338 h 3107229"/>
                    <a:gd name="connsiteX506" fmla="*/ 1898139 w 2708531"/>
                    <a:gd name="connsiteY506" fmla="*/ 17337 h 3107229"/>
                    <a:gd name="connsiteX507" fmla="*/ 1841801 w 2708531"/>
                    <a:gd name="connsiteY507" fmla="*/ 4336 h 3107229"/>
                    <a:gd name="connsiteX508" fmla="*/ 1811466 w 2708531"/>
                    <a:gd name="connsiteY508" fmla="*/ 2 h 3107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</a:cxnLst>
                  <a:rect l="l" t="t" r="r" b="b"/>
                  <a:pathLst>
                    <a:path w="2708531" h="3107229">
                      <a:moveTo>
                        <a:pt x="1269760" y="52006"/>
                      </a:moveTo>
                      <a:cubicBezTo>
                        <a:pt x="1262537" y="50561"/>
                        <a:pt x="1255457" y="47672"/>
                        <a:pt x="1248091" y="47672"/>
                      </a:cubicBezTo>
                      <a:cubicBezTo>
                        <a:pt x="1232135" y="47672"/>
                        <a:pt x="1216216" y="49749"/>
                        <a:pt x="1200421" y="52006"/>
                      </a:cubicBezTo>
                      <a:cubicBezTo>
                        <a:pt x="1195899" y="52652"/>
                        <a:pt x="1191852" y="55232"/>
                        <a:pt x="1187420" y="56340"/>
                      </a:cubicBezTo>
                      <a:cubicBezTo>
                        <a:pt x="1180274" y="58126"/>
                        <a:pt x="1172858" y="58735"/>
                        <a:pt x="1165752" y="60673"/>
                      </a:cubicBezTo>
                      <a:cubicBezTo>
                        <a:pt x="1111790" y="75390"/>
                        <a:pt x="1167636" y="64694"/>
                        <a:pt x="1113748" y="73674"/>
                      </a:cubicBezTo>
                      <a:cubicBezTo>
                        <a:pt x="1109414" y="76563"/>
                        <a:pt x="1105534" y="80290"/>
                        <a:pt x="1100747" y="82342"/>
                      </a:cubicBezTo>
                      <a:cubicBezTo>
                        <a:pt x="1095273" y="84688"/>
                        <a:pt x="1089140" y="85039"/>
                        <a:pt x="1083413" y="86675"/>
                      </a:cubicBezTo>
                      <a:cubicBezTo>
                        <a:pt x="1039904" y="99106"/>
                        <a:pt x="1107254" y="81800"/>
                        <a:pt x="1053077" y="95342"/>
                      </a:cubicBezTo>
                      <a:cubicBezTo>
                        <a:pt x="1033498" y="114923"/>
                        <a:pt x="1058242" y="92761"/>
                        <a:pt x="1018408" y="112677"/>
                      </a:cubicBezTo>
                      <a:cubicBezTo>
                        <a:pt x="1012630" y="115566"/>
                        <a:pt x="1007011" y="118799"/>
                        <a:pt x="1001073" y="121344"/>
                      </a:cubicBezTo>
                      <a:cubicBezTo>
                        <a:pt x="996874" y="123143"/>
                        <a:pt x="992065" y="123459"/>
                        <a:pt x="988072" y="125678"/>
                      </a:cubicBezTo>
                      <a:cubicBezTo>
                        <a:pt x="943374" y="150512"/>
                        <a:pt x="978486" y="137542"/>
                        <a:pt x="949070" y="147346"/>
                      </a:cubicBezTo>
                      <a:cubicBezTo>
                        <a:pt x="944736" y="150235"/>
                        <a:pt x="940728" y="153685"/>
                        <a:pt x="936069" y="156014"/>
                      </a:cubicBezTo>
                      <a:cubicBezTo>
                        <a:pt x="931983" y="158057"/>
                        <a:pt x="926985" y="157997"/>
                        <a:pt x="923068" y="160347"/>
                      </a:cubicBezTo>
                      <a:cubicBezTo>
                        <a:pt x="895469" y="176906"/>
                        <a:pt x="939819" y="162661"/>
                        <a:pt x="897066" y="173348"/>
                      </a:cubicBezTo>
                      <a:cubicBezTo>
                        <a:pt x="894177" y="177682"/>
                        <a:pt x="891789" y="182395"/>
                        <a:pt x="888399" y="186349"/>
                      </a:cubicBezTo>
                      <a:cubicBezTo>
                        <a:pt x="874387" y="202696"/>
                        <a:pt x="873398" y="202128"/>
                        <a:pt x="858063" y="212351"/>
                      </a:cubicBezTo>
                      <a:cubicBezTo>
                        <a:pt x="855174" y="216685"/>
                        <a:pt x="852786" y="221398"/>
                        <a:pt x="849396" y="225352"/>
                      </a:cubicBezTo>
                      <a:cubicBezTo>
                        <a:pt x="844078" y="231557"/>
                        <a:pt x="832061" y="242687"/>
                        <a:pt x="832061" y="242687"/>
                      </a:cubicBezTo>
                      <a:cubicBezTo>
                        <a:pt x="830616" y="247021"/>
                        <a:pt x="829993" y="251722"/>
                        <a:pt x="827727" y="255688"/>
                      </a:cubicBezTo>
                      <a:cubicBezTo>
                        <a:pt x="824143" y="261959"/>
                        <a:pt x="818924" y="267145"/>
                        <a:pt x="814726" y="273022"/>
                      </a:cubicBezTo>
                      <a:cubicBezTo>
                        <a:pt x="811699" y="277260"/>
                        <a:pt x="808948" y="281689"/>
                        <a:pt x="806059" y="286023"/>
                      </a:cubicBezTo>
                      <a:lnTo>
                        <a:pt x="797392" y="312025"/>
                      </a:lnTo>
                      <a:cubicBezTo>
                        <a:pt x="795947" y="316359"/>
                        <a:pt x="795101" y="320940"/>
                        <a:pt x="793058" y="325026"/>
                      </a:cubicBezTo>
                      <a:cubicBezTo>
                        <a:pt x="790169" y="330804"/>
                        <a:pt x="786790" y="336363"/>
                        <a:pt x="784391" y="342361"/>
                      </a:cubicBezTo>
                      <a:cubicBezTo>
                        <a:pt x="780998" y="350843"/>
                        <a:pt x="778613" y="359695"/>
                        <a:pt x="775724" y="368362"/>
                      </a:cubicBezTo>
                      <a:lnTo>
                        <a:pt x="771390" y="381363"/>
                      </a:lnTo>
                      <a:cubicBezTo>
                        <a:pt x="772204" y="411481"/>
                        <a:pt x="746423" y="510412"/>
                        <a:pt x="784391" y="554709"/>
                      </a:cubicBezTo>
                      <a:cubicBezTo>
                        <a:pt x="789709" y="560914"/>
                        <a:pt x="794927" y="567511"/>
                        <a:pt x="801726" y="572044"/>
                      </a:cubicBezTo>
                      <a:lnTo>
                        <a:pt x="814726" y="580711"/>
                      </a:lnTo>
                      <a:cubicBezTo>
                        <a:pt x="822017" y="602583"/>
                        <a:pt x="813765" y="586697"/>
                        <a:pt x="832061" y="602379"/>
                      </a:cubicBezTo>
                      <a:cubicBezTo>
                        <a:pt x="838266" y="607697"/>
                        <a:pt x="841644" y="617130"/>
                        <a:pt x="849396" y="619714"/>
                      </a:cubicBezTo>
                      <a:cubicBezTo>
                        <a:pt x="868047" y="625932"/>
                        <a:pt x="857965" y="622940"/>
                        <a:pt x="879731" y="628381"/>
                      </a:cubicBezTo>
                      <a:cubicBezTo>
                        <a:pt x="901695" y="650345"/>
                        <a:pt x="873270" y="624504"/>
                        <a:pt x="901399" y="641382"/>
                      </a:cubicBezTo>
                      <a:cubicBezTo>
                        <a:pt x="904903" y="643484"/>
                        <a:pt x="906563" y="647948"/>
                        <a:pt x="910067" y="650050"/>
                      </a:cubicBezTo>
                      <a:cubicBezTo>
                        <a:pt x="913984" y="652400"/>
                        <a:pt x="918869" y="652584"/>
                        <a:pt x="923068" y="654383"/>
                      </a:cubicBezTo>
                      <a:cubicBezTo>
                        <a:pt x="929006" y="656928"/>
                        <a:pt x="934464" y="660506"/>
                        <a:pt x="940402" y="663051"/>
                      </a:cubicBezTo>
                      <a:cubicBezTo>
                        <a:pt x="949099" y="666779"/>
                        <a:pt x="961951" y="669521"/>
                        <a:pt x="970738" y="671718"/>
                      </a:cubicBezTo>
                      <a:cubicBezTo>
                        <a:pt x="991363" y="685468"/>
                        <a:pt x="975635" y="677087"/>
                        <a:pt x="1001073" y="684719"/>
                      </a:cubicBezTo>
                      <a:cubicBezTo>
                        <a:pt x="1044333" y="697697"/>
                        <a:pt x="1009570" y="690885"/>
                        <a:pt x="1057411" y="697720"/>
                      </a:cubicBezTo>
                      <a:cubicBezTo>
                        <a:pt x="1061745" y="699164"/>
                        <a:pt x="1066020" y="700798"/>
                        <a:pt x="1070412" y="702053"/>
                      </a:cubicBezTo>
                      <a:cubicBezTo>
                        <a:pt x="1076139" y="703689"/>
                        <a:pt x="1093073" y="709050"/>
                        <a:pt x="1087746" y="706387"/>
                      </a:cubicBezTo>
                      <a:cubicBezTo>
                        <a:pt x="1044578" y="684808"/>
                        <a:pt x="957117" y="694232"/>
                        <a:pt x="931735" y="693386"/>
                      </a:cubicBezTo>
                      <a:cubicBezTo>
                        <a:pt x="923068" y="691941"/>
                        <a:pt x="914520" y="689052"/>
                        <a:pt x="905733" y="689052"/>
                      </a:cubicBezTo>
                      <a:cubicBezTo>
                        <a:pt x="895519" y="689052"/>
                        <a:pt x="885182" y="690451"/>
                        <a:pt x="875398" y="693386"/>
                      </a:cubicBezTo>
                      <a:cubicBezTo>
                        <a:pt x="870409" y="694883"/>
                        <a:pt x="866464" y="698799"/>
                        <a:pt x="862397" y="702053"/>
                      </a:cubicBezTo>
                      <a:cubicBezTo>
                        <a:pt x="856186" y="707022"/>
                        <a:pt x="848169" y="716731"/>
                        <a:pt x="845062" y="723722"/>
                      </a:cubicBezTo>
                      <a:cubicBezTo>
                        <a:pt x="835637" y="744930"/>
                        <a:pt x="837878" y="747670"/>
                        <a:pt x="832061" y="767058"/>
                      </a:cubicBezTo>
                      <a:cubicBezTo>
                        <a:pt x="829436" y="775809"/>
                        <a:pt x="828462" y="785458"/>
                        <a:pt x="823394" y="793060"/>
                      </a:cubicBezTo>
                      <a:lnTo>
                        <a:pt x="806059" y="819062"/>
                      </a:lnTo>
                      <a:cubicBezTo>
                        <a:pt x="803170" y="823396"/>
                        <a:pt x="799039" y="827122"/>
                        <a:pt x="797392" y="832063"/>
                      </a:cubicBezTo>
                      <a:cubicBezTo>
                        <a:pt x="795947" y="836397"/>
                        <a:pt x="794313" y="840672"/>
                        <a:pt x="793058" y="845064"/>
                      </a:cubicBezTo>
                      <a:cubicBezTo>
                        <a:pt x="791422" y="850791"/>
                        <a:pt x="790816" y="856821"/>
                        <a:pt x="788725" y="862398"/>
                      </a:cubicBezTo>
                      <a:cubicBezTo>
                        <a:pt x="786457" y="868447"/>
                        <a:pt x="782456" y="873735"/>
                        <a:pt x="780057" y="879733"/>
                      </a:cubicBezTo>
                      <a:cubicBezTo>
                        <a:pt x="776664" y="888216"/>
                        <a:pt x="775476" y="897563"/>
                        <a:pt x="771390" y="905735"/>
                      </a:cubicBezTo>
                      <a:cubicBezTo>
                        <a:pt x="768501" y="911513"/>
                        <a:pt x="765268" y="917132"/>
                        <a:pt x="762723" y="923070"/>
                      </a:cubicBezTo>
                      <a:cubicBezTo>
                        <a:pt x="760924" y="927268"/>
                        <a:pt x="760432" y="931984"/>
                        <a:pt x="758389" y="936070"/>
                      </a:cubicBezTo>
                      <a:cubicBezTo>
                        <a:pt x="756060" y="940728"/>
                        <a:pt x="752611" y="944737"/>
                        <a:pt x="749722" y="949071"/>
                      </a:cubicBezTo>
                      <a:cubicBezTo>
                        <a:pt x="740702" y="985148"/>
                        <a:pt x="751685" y="949480"/>
                        <a:pt x="736721" y="979407"/>
                      </a:cubicBezTo>
                      <a:cubicBezTo>
                        <a:pt x="734678" y="983493"/>
                        <a:pt x="734921" y="988607"/>
                        <a:pt x="732387" y="992408"/>
                      </a:cubicBezTo>
                      <a:cubicBezTo>
                        <a:pt x="728987" y="997507"/>
                        <a:pt x="723720" y="1001075"/>
                        <a:pt x="719386" y="1005409"/>
                      </a:cubicBezTo>
                      <a:cubicBezTo>
                        <a:pt x="716497" y="1014076"/>
                        <a:pt x="715787" y="1023809"/>
                        <a:pt x="710719" y="1031411"/>
                      </a:cubicBezTo>
                      <a:lnTo>
                        <a:pt x="684717" y="1070414"/>
                      </a:lnTo>
                      <a:cubicBezTo>
                        <a:pt x="681828" y="1074748"/>
                        <a:pt x="679733" y="1079732"/>
                        <a:pt x="676050" y="1083415"/>
                      </a:cubicBezTo>
                      <a:lnTo>
                        <a:pt x="654381" y="1105083"/>
                      </a:lnTo>
                      <a:cubicBezTo>
                        <a:pt x="638149" y="1121315"/>
                        <a:pt x="647196" y="1116146"/>
                        <a:pt x="628380" y="1122417"/>
                      </a:cubicBezTo>
                      <a:cubicBezTo>
                        <a:pt x="591316" y="1159481"/>
                        <a:pt x="651722" y="1101659"/>
                        <a:pt x="606711" y="1135418"/>
                      </a:cubicBezTo>
                      <a:cubicBezTo>
                        <a:pt x="598539" y="1141547"/>
                        <a:pt x="593542" y="1151421"/>
                        <a:pt x="585043" y="1157087"/>
                      </a:cubicBezTo>
                      <a:cubicBezTo>
                        <a:pt x="576376" y="1162865"/>
                        <a:pt x="566407" y="1167055"/>
                        <a:pt x="559041" y="1174421"/>
                      </a:cubicBezTo>
                      <a:cubicBezTo>
                        <a:pt x="522063" y="1211399"/>
                        <a:pt x="573181" y="1161506"/>
                        <a:pt x="528706" y="1200423"/>
                      </a:cubicBezTo>
                      <a:lnTo>
                        <a:pt x="498370" y="1230759"/>
                      </a:lnTo>
                      <a:cubicBezTo>
                        <a:pt x="494036" y="1235093"/>
                        <a:pt x="490468" y="1240360"/>
                        <a:pt x="485369" y="1243760"/>
                      </a:cubicBezTo>
                      <a:lnTo>
                        <a:pt x="472368" y="1252427"/>
                      </a:lnTo>
                      <a:cubicBezTo>
                        <a:pt x="449256" y="1287096"/>
                        <a:pt x="479591" y="1245204"/>
                        <a:pt x="450700" y="1274095"/>
                      </a:cubicBezTo>
                      <a:cubicBezTo>
                        <a:pt x="447017" y="1277778"/>
                        <a:pt x="445716" y="1283413"/>
                        <a:pt x="442033" y="1287096"/>
                      </a:cubicBezTo>
                      <a:cubicBezTo>
                        <a:pt x="438350" y="1290779"/>
                        <a:pt x="432952" y="1292333"/>
                        <a:pt x="429032" y="1295763"/>
                      </a:cubicBezTo>
                      <a:cubicBezTo>
                        <a:pt x="421345" y="1302490"/>
                        <a:pt x="414586" y="1310209"/>
                        <a:pt x="407363" y="1317432"/>
                      </a:cubicBezTo>
                      <a:cubicBezTo>
                        <a:pt x="403030" y="1321766"/>
                        <a:pt x="399266" y="1326756"/>
                        <a:pt x="394363" y="1330433"/>
                      </a:cubicBezTo>
                      <a:cubicBezTo>
                        <a:pt x="388585" y="1334766"/>
                        <a:pt x="383488" y="1340203"/>
                        <a:pt x="377028" y="1343433"/>
                      </a:cubicBezTo>
                      <a:cubicBezTo>
                        <a:pt x="368856" y="1347519"/>
                        <a:pt x="351026" y="1352101"/>
                        <a:pt x="351026" y="1352101"/>
                      </a:cubicBezTo>
                      <a:cubicBezTo>
                        <a:pt x="326378" y="1376749"/>
                        <a:pt x="350113" y="1356890"/>
                        <a:pt x="325024" y="1369435"/>
                      </a:cubicBezTo>
                      <a:cubicBezTo>
                        <a:pt x="291421" y="1386237"/>
                        <a:pt x="331700" y="1371545"/>
                        <a:pt x="299022" y="1382436"/>
                      </a:cubicBezTo>
                      <a:cubicBezTo>
                        <a:pt x="268363" y="1402877"/>
                        <a:pt x="306340" y="1377210"/>
                        <a:pt x="268687" y="1404105"/>
                      </a:cubicBezTo>
                      <a:cubicBezTo>
                        <a:pt x="264449" y="1407132"/>
                        <a:pt x="259753" y="1409519"/>
                        <a:pt x="255686" y="1412772"/>
                      </a:cubicBezTo>
                      <a:cubicBezTo>
                        <a:pt x="238689" y="1426369"/>
                        <a:pt x="256595" y="1418247"/>
                        <a:pt x="234017" y="1425773"/>
                      </a:cubicBezTo>
                      <a:cubicBezTo>
                        <a:pt x="231128" y="1430107"/>
                        <a:pt x="229270" y="1435344"/>
                        <a:pt x="225350" y="1438774"/>
                      </a:cubicBezTo>
                      <a:cubicBezTo>
                        <a:pt x="217511" y="1445633"/>
                        <a:pt x="207681" y="1449858"/>
                        <a:pt x="199348" y="1456108"/>
                      </a:cubicBezTo>
                      <a:cubicBezTo>
                        <a:pt x="193570" y="1460442"/>
                        <a:pt x="188285" y="1465525"/>
                        <a:pt x="182014" y="1469109"/>
                      </a:cubicBezTo>
                      <a:cubicBezTo>
                        <a:pt x="178048" y="1471375"/>
                        <a:pt x="173347" y="1471998"/>
                        <a:pt x="169013" y="1473443"/>
                      </a:cubicBezTo>
                      <a:cubicBezTo>
                        <a:pt x="161790" y="1480666"/>
                        <a:pt x="155843" y="1489444"/>
                        <a:pt x="147344" y="1495111"/>
                      </a:cubicBezTo>
                      <a:cubicBezTo>
                        <a:pt x="136851" y="1502107"/>
                        <a:pt x="133393" y="1503186"/>
                        <a:pt x="125676" y="1512446"/>
                      </a:cubicBezTo>
                      <a:cubicBezTo>
                        <a:pt x="93784" y="1550713"/>
                        <a:pt x="135831" y="1506624"/>
                        <a:pt x="91007" y="1551449"/>
                      </a:cubicBezTo>
                      <a:cubicBezTo>
                        <a:pt x="86673" y="1555783"/>
                        <a:pt x="83105" y="1561050"/>
                        <a:pt x="78006" y="1564450"/>
                      </a:cubicBezTo>
                      <a:cubicBezTo>
                        <a:pt x="54806" y="1579916"/>
                        <a:pt x="68688" y="1569434"/>
                        <a:pt x="39003" y="1599119"/>
                      </a:cubicBezTo>
                      <a:lnTo>
                        <a:pt x="26002" y="1612120"/>
                      </a:lnTo>
                      <a:cubicBezTo>
                        <a:pt x="16417" y="1621705"/>
                        <a:pt x="10368" y="1626054"/>
                        <a:pt x="4334" y="1638122"/>
                      </a:cubicBezTo>
                      <a:cubicBezTo>
                        <a:pt x="2291" y="1642208"/>
                        <a:pt x="1445" y="1646789"/>
                        <a:pt x="0" y="1651123"/>
                      </a:cubicBezTo>
                      <a:cubicBezTo>
                        <a:pt x="1777" y="1679557"/>
                        <a:pt x="751" y="1713101"/>
                        <a:pt x="8668" y="1742129"/>
                      </a:cubicBezTo>
                      <a:cubicBezTo>
                        <a:pt x="11072" y="1750943"/>
                        <a:pt x="14446" y="1759464"/>
                        <a:pt x="17335" y="1768131"/>
                      </a:cubicBezTo>
                      <a:cubicBezTo>
                        <a:pt x="20859" y="1778704"/>
                        <a:pt x="21936" y="1785733"/>
                        <a:pt x="30336" y="1794133"/>
                      </a:cubicBezTo>
                      <a:cubicBezTo>
                        <a:pt x="40311" y="1804108"/>
                        <a:pt x="47412" y="1803819"/>
                        <a:pt x="60672" y="1807134"/>
                      </a:cubicBezTo>
                      <a:cubicBezTo>
                        <a:pt x="65005" y="1810023"/>
                        <a:pt x="69014" y="1813472"/>
                        <a:pt x="73672" y="1815801"/>
                      </a:cubicBezTo>
                      <a:cubicBezTo>
                        <a:pt x="77758" y="1817844"/>
                        <a:pt x="82756" y="1817785"/>
                        <a:pt x="86673" y="1820135"/>
                      </a:cubicBezTo>
                      <a:cubicBezTo>
                        <a:pt x="90177" y="1822237"/>
                        <a:pt x="91686" y="1826975"/>
                        <a:pt x="95341" y="1828802"/>
                      </a:cubicBezTo>
                      <a:cubicBezTo>
                        <a:pt x="95359" y="1828811"/>
                        <a:pt x="127834" y="1839633"/>
                        <a:pt x="134344" y="1841803"/>
                      </a:cubicBezTo>
                      <a:cubicBezTo>
                        <a:pt x="138677" y="1843247"/>
                        <a:pt x="142913" y="1845029"/>
                        <a:pt x="147344" y="1846137"/>
                      </a:cubicBezTo>
                      <a:cubicBezTo>
                        <a:pt x="158901" y="1849026"/>
                        <a:pt x="170713" y="1851037"/>
                        <a:pt x="182014" y="1854804"/>
                      </a:cubicBezTo>
                      <a:cubicBezTo>
                        <a:pt x="186348" y="1856249"/>
                        <a:pt x="190536" y="1858242"/>
                        <a:pt x="195015" y="1859138"/>
                      </a:cubicBezTo>
                      <a:cubicBezTo>
                        <a:pt x="205031" y="1861141"/>
                        <a:pt x="215275" y="1861792"/>
                        <a:pt x="225350" y="1863471"/>
                      </a:cubicBezTo>
                      <a:cubicBezTo>
                        <a:pt x="232616" y="1864682"/>
                        <a:pt x="239795" y="1866360"/>
                        <a:pt x="247018" y="1867805"/>
                      </a:cubicBezTo>
                      <a:cubicBezTo>
                        <a:pt x="284576" y="1866360"/>
                        <a:pt x="322185" y="1865891"/>
                        <a:pt x="359693" y="1863471"/>
                      </a:cubicBezTo>
                      <a:cubicBezTo>
                        <a:pt x="367117" y="1862992"/>
                        <a:pt x="390456" y="1856864"/>
                        <a:pt x="398696" y="1854804"/>
                      </a:cubicBezTo>
                      <a:cubicBezTo>
                        <a:pt x="403030" y="1851915"/>
                        <a:pt x="406910" y="1848189"/>
                        <a:pt x="411697" y="1846137"/>
                      </a:cubicBezTo>
                      <a:cubicBezTo>
                        <a:pt x="417172" y="1843791"/>
                        <a:pt x="423305" y="1843439"/>
                        <a:pt x="429032" y="1841803"/>
                      </a:cubicBezTo>
                      <a:cubicBezTo>
                        <a:pt x="460121" y="1832921"/>
                        <a:pt x="419655" y="1841946"/>
                        <a:pt x="463701" y="1833136"/>
                      </a:cubicBezTo>
                      <a:cubicBezTo>
                        <a:pt x="469479" y="1830247"/>
                        <a:pt x="475097" y="1827014"/>
                        <a:pt x="481035" y="1824469"/>
                      </a:cubicBezTo>
                      <a:cubicBezTo>
                        <a:pt x="485234" y="1822669"/>
                        <a:pt x="490119" y="1822485"/>
                        <a:pt x="494036" y="1820135"/>
                      </a:cubicBezTo>
                      <a:cubicBezTo>
                        <a:pt x="497540" y="1818033"/>
                        <a:pt x="499200" y="1813570"/>
                        <a:pt x="502704" y="1811468"/>
                      </a:cubicBezTo>
                      <a:cubicBezTo>
                        <a:pt x="506621" y="1809118"/>
                        <a:pt x="511506" y="1808934"/>
                        <a:pt x="515705" y="1807134"/>
                      </a:cubicBezTo>
                      <a:cubicBezTo>
                        <a:pt x="521643" y="1804589"/>
                        <a:pt x="527041" y="1800866"/>
                        <a:pt x="533039" y="1798467"/>
                      </a:cubicBezTo>
                      <a:cubicBezTo>
                        <a:pt x="541522" y="1795074"/>
                        <a:pt x="550374" y="1792688"/>
                        <a:pt x="559041" y="1789799"/>
                      </a:cubicBezTo>
                      <a:lnTo>
                        <a:pt x="572042" y="1785466"/>
                      </a:lnTo>
                      <a:cubicBezTo>
                        <a:pt x="576376" y="1784021"/>
                        <a:pt x="580611" y="1782240"/>
                        <a:pt x="585043" y="1781132"/>
                      </a:cubicBezTo>
                      <a:cubicBezTo>
                        <a:pt x="590821" y="1779687"/>
                        <a:pt x="596801" y="1778889"/>
                        <a:pt x="602378" y="1776798"/>
                      </a:cubicBezTo>
                      <a:cubicBezTo>
                        <a:pt x="632764" y="1765403"/>
                        <a:pt x="607570" y="1772036"/>
                        <a:pt x="632713" y="1759464"/>
                      </a:cubicBezTo>
                      <a:cubicBezTo>
                        <a:pt x="636799" y="1757421"/>
                        <a:pt x="641628" y="1757173"/>
                        <a:pt x="645714" y="1755130"/>
                      </a:cubicBezTo>
                      <a:cubicBezTo>
                        <a:pt x="650372" y="1752801"/>
                        <a:pt x="654057" y="1748792"/>
                        <a:pt x="658715" y="1746463"/>
                      </a:cubicBezTo>
                      <a:cubicBezTo>
                        <a:pt x="662801" y="1744420"/>
                        <a:pt x="667630" y="1744172"/>
                        <a:pt x="671716" y="1742129"/>
                      </a:cubicBezTo>
                      <a:cubicBezTo>
                        <a:pt x="701643" y="1727165"/>
                        <a:pt x="665975" y="1738148"/>
                        <a:pt x="702052" y="1729128"/>
                      </a:cubicBezTo>
                      <a:cubicBezTo>
                        <a:pt x="739312" y="1704289"/>
                        <a:pt x="692170" y="1734069"/>
                        <a:pt x="728053" y="1716127"/>
                      </a:cubicBezTo>
                      <a:cubicBezTo>
                        <a:pt x="732711" y="1713798"/>
                        <a:pt x="736267" y="1709512"/>
                        <a:pt x="741054" y="1707460"/>
                      </a:cubicBezTo>
                      <a:cubicBezTo>
                        <a:pt x="746529" y="1705114"/>
                        <a:pt x="752662" y="1704762"/>
                        <a:pt x="758389" y="1703126"/>
                      </a:cubicBezTo>
                      <a:cubicBezTo>
                        <a:pt x="762781" y="1701871"/>
                        <a:pt x="767056" y="1700237"/>
                        <a:pt x="771390" y="1698793"/>
                      </a:cubicBezTo>
                      <a:cubicBezTo>
                        <a:pt x="780903" y="1692451"/>
                        <a:pt x="790726" y="1685125"/>
                        <a:pt x="801726" y="1681458"/>
                      </a:cubicBezTo>
                      <a:cubicBezTo>
                        <a:pt x="808714" y="1679129"/>
                        <a:pt x="816217" y="1678780"/>
                        <a:pt x="823394" y="1677124"/>
                      </a:cubicBezTo>
                      <a:cubicBezTo>
                        <a:pt x="855163" y="1669793"/>
                        <a:pt x="849574" y="1671286"/>
                        <a:pt x="871064" y="1664124"/>
                      </a:cubicBezTo>
                      <a:cubicBezTo>
                        <a:pt x="876625" y="1665514"/>
                        <a:pt x="895177" y="1669680"/>
                        <a:pt x="901399" y="1672791"/>
                      </a:cubicBezTo>
                      <a:cubicBezTo>
                        <a:pt x="906057" y="1675120"/>
                        <a:pt x="909641" y="1679343"/>
                        <a:pt x="914400" y="1681458"/>
                      </a:cubicBezTo>
                      <a:cubicBezTo>
                        <a:pt x="922749" y="1685168"/>
                        <a:pt x="931735" y="1687236"/>
                        <a:pt x="940402" y="1690125"/>
                      </a:cubicBezTo>
                      <a:lnTo>
                        <a:pt x="979405" y="1703126"/>
                      </a:lnTo>
                      <a:cubicBezTo>
                        <a:pt x="983739" y="1704571"/>
                        <a:pt x="988605" y="1704926"/>
                        <a:pt x="992406" y="1707460"/>
                      </a:cubicBezTo>
                      <a:cubicBezTo>
                        <a:pt x="996740" y="1710349"/>
                        <a:pt x="1000749" y="1713798"/>
                        <a:pt x="1005407" y="1716127"/>
                      </a:cubicBezTo>
                      <a:cubicBezTo>
                        <a:pt x="1023861" y="1725354"/>
                        <a:pt x="1014024" y="1714227"/>
                        <a:pt x="1031409" y="1729128"/>
                      </a:cubicBezTo>
                      <a:cubicBezTo>
                        <a:pt x="1042456" y="1738597"/>
                        <a:pt x="1061616" y="1759080"/>
                        <a:pt x="1066078" y="1772465"/>
                      </a:cubicBezTo>
                      <a:cubicBezTo>
                        <a:pt x="1072696" y="1792318"/>
                        <a:pt x="1067671" y="1781812"/>
                        <a:pt x="1083413" y="1802800"/>
                      </a:cubicBezTo>
                      <a:cubicBezTo>
                        <a:pt x="1084857" y="1807134"/>
                        <a:pt x="1085528" y="1811808"/>
                        <a:pt x="1087746" y="1815801"/>
                      </a:cubicBezTo>
                      <a:cubicBezTo>
                        <a:pt x="1092805" y="1824907"/>
                        <a:pt x="1101787" y="1831921"/>
                        <a:pt x="1105081" y="1841803"/>
                      </a:cubicBezTo>
                      <a:cubicBezTo>
                        <a:pt x="1106526" y="1846137"/>
                        <a:pt x="1107372" y="1850718"/>
                        <a:pt x="1109415" y="1854804"/>
                      </a:cubicBezTo>
                      <a:cubicBezTo>
                        <a:pt x="1111744" y="1859462"/>
                        <a:pt x="1115967" y="1863046"/>
                        <a:pt x="1118082" y="1867805"/>
                      </a:cubicBezTo>
                      <a:cubicBezTo>
                        <a:pt x="1121792" y="1876154"/>
                        <a:pt x="1123860" y="1885140"/>
                        <a:pt x="1126749" y="1893807"/>
                      </a:cubicBezTo>
                      <a:lnTo>
                        <a:pt x="1131083" y="1906808"/>
                      </a:lnTo>
                      <a:cubicBezTo>
                        <a:pt x="1132528" y="1931365"/>
                        <a:pt x="1133286" y="1955973"/>
                        <a:pt x="1135417" y="1980480"/>
                      </a:cubicBezTo>
                      <a:cubicBezTo>
                        <a:pt x="1136178" y="1989234"/>
                        <a:pt x="1139750" y="1997695"/>
                        <a:pt x="1139750" y="2006482"/>
                      </a:cubicBezTo>
                      <a:cubicBezTo>
                        <a:pt x="1139750" y="2045511"/>
                        <a:pt x="1138951" y="2084621"/>
                        <a:pt x="1135417" y="2123490"/>
                      </a:cubicBezTo>
                      <a:cubicBezTo>
                        <a:pt x="1134590" y="2132589"/>
                        <a:pt x="1128540" y="2140533"/>
                        <a:pt x="1126749" y="2149492"/>
                      </a:cubicBezTo>
                      <a:cubicBezTo>
                        <a:pt x="1125305" y="2156715"/>
                        <a:pt x="1124354" y="2164055"/>
                        <a:pt x="1122416" y="2171161"/>
                      </a:cubicBezTo>
                      <a:cubicBezTo>
                        <a:pt x="1120012" y="2179975"/>
                        <a:pt x="1113748" y="2197162"/>
                        <a:pt x="1113748" y="2197162"/>
                      </a:cubicBezTo>
                      <a:cubicBezTo>
                        <a:pt x="1112304" y="2220275"/>
                        <a:pt x="1112287" y="2243522"/>
                        <a:pt x="1109415" y="2266501"/>
                      </a:cubicBezTo>
                      <a:cubicBezTo>
                        <a:pt x="1107937" y="2278321"/>
                        <a:pt x="1100747" y="2301170"/>
                        <a:pt x="1100747" y="2301170"/>
                      </a:cubicBezTo>
                      <a:cubicBezTo>
                        <a:pt x="1099303" y="2315615"/>
                        <a:pt x="1098215" y="2330101"/>
                        <a:pt x="1096414" y="2344506"/>
                      </a:cubicBezTo>
                      <a:cubicBezTo>
                        <a:pt x="1092774" y="2373625"/>
                        <a:pt x="1093077" y="2363853"/>
                        <a:pt x="1087746" y="2387843"/>
                      </a:cubicBezTo>
                      <a:cubicBezTo>
                        <a:pt x="1079577" y="2424606"/>
                        <a:pt x="1088279" y="2394912"/>
                        <a:pt x="1074745" y="2435513"/>
                      </a:cubicBezTo>
                      <a:cubicBezTo>
                        <a:pt x="1073300" y="2439847"/>
                        <a:pt x="1072946" y="2444713"/>
                        <a:pt x="1070412" y="2448514"/>
                      </a:cubicBezTo>
                      <a:lnTo>
                        <a:pt x="1061744" y="2461515"/>
                      </a:lnTo>
                      <a:cubicBezTo>
                        <a:pt x="1059268" y="2473896"/>
                        <a:pt x="1056751" y="2488270"/>
                        <a:pt x="1053077" y="2500518"/>
                      </a:cubicBezTo>
                      <a:cubicBezTo>
                        <a:pt x="1053062" y="2500568"/>
                        <a:pt x="1042251" y="2532996"/>
                        <a:pt x="1040076" y="2539521"/>
                      </a:cubicBezTo>
                      <a:cubicBezTo>
                        <a:pt x="1038632" y="2543855"/>
                        <a:pt x="1036639" y="2548043"/>
                        <a:pt x="1035743" y="2552522"/>
                      </a:cubicBezTo>
                      <a:cubicBezTo>
                        <a:pt x="1034298" y="2559745"/>
                        <a:pt x="1033347" y="2567084"/>
                        <a:pt x="1031409" y="2574190"/>
                      </a:cubicBezTo>
                      <a:cubicBezTo>
                        <a:pt x="1031404" y="2574209"/>
                        <a:pt x="1020578" y="2606683"/>
                        <a:pt x="1018408" y="2613193"/>
                      </a:cubicBezTo>
                      <a:lnTo>
                        <a:pt x="1005407" y="2652196"/>
                      </a:lnTo>
                      <a:cubicBezTo>
                        <a:pt x="1005404" y="2652206"/>
                        <a:pt x="996743" y="2678186"/>
                        <a:pt x="996740" y="2678197"/>
                      </a:cubicBezTo>
                      <a:cubicBezTo>
                        <a:pt x="995295" y="2683975"/>
                        <a:pt x="993574" y="2689691"/>
                        <a:pt x="992406" y="2695532"/>
                      </a:cubicBezTo>
                      <a:cubicBezTo>
                        <a:pt x="990683" y="2704148"/>
                        <a:pt x="990203" y="2713009"/>
                        <a:pt x="988072" y="2721534"/>
                      </a:cubicBezTo>
                      <a:cubicBezTo>
                        <a:pt x="973325" y="2780522"/>
                        <a:pt x="987000" y="2723947"/>
                        <a:pt x="970738" y="2760537"/>
                      </a:cubicBezTo>
                      <a:cubicBezTo>
                        <a:pt x="967028" y="2768886"/>
                        <a:pt x="964960" y="2777872"/>
                        <a:pt x="962071" y="2786539"/>
                      </a:cubicBezTo>
                      <a:cubicBezTo>
                        <a:pt x="955407" y="2806532"/>
                        <a:pt x="958634" y="2795054"/>
                        <a:pt x="953403" y="2821208"/>
                      </a:cubicBezTo>
                      <a:cubicBezTo>
                        <a:pt x="951959" y="2842876"/>
                        <a:pt x="951129" y="2864594"/>
                        <a:pt x="949070" y="2886213"/>
                      </a:cubicBezTo>
                      <a:cubicBezTo>
                        <a:pt x="948237" y="2894960"/>
                        <a:pt x="945979" y="2903516"/>
                        <a:pt x="944736" y="2912215"/>
                      </a:cubicBezTo>
                      <a:cubicBezTo>
                        <a:pt x="943089" y="2923744"/>
                        <a:pt x="941847" y="2935328"/>
                        <a:pt x="940402" y="2946884"/>
                      </a:cubicBezTo>
                      <a:cubicBezTo>
                        <a:pt x="941847" y="2969997"/>
                        <a:pt x="941607" y="2993277"/>
                        <a:pt x="944736" y="3016222"/>
                      </a:cubicBezTo>
                      <a:cubicBezTo>
                        <a:pt x="945970" y="3025274"/>
                        <a:pt x="946943" y="3035764"/>
                        <a:pt x="953403" y="3042224"/>
                      </a:cubicBezTo>
                      <a:cubicBezTo>
                        <a:pt x="959181" y="3048002"/>
                        <a:pt x="963939" y="3055026"/>
                        <a:pt x="970738" y="3059559"/>
                      </a:cubicBezTo>
                      <a:cubicBezTo>
                        <a:pt x="975072" y="3062448"/>
                        <a:pt x="978750" y="3066729"/>
                        <a:pt x="983739" y="3068226"/>
                      </a:cubicBezTo>
                      <a:cubicBezTo>
                        <a:pt x="993523" y="3071161"/>
                        <a:pt x="1003962" y="3071115"/>
                        <a:pt x="1014074" y="3072560"/>
                      </a:cubicBezTo>
                      <a:cubicBezTo>
                        <a:pt x="1053537" y="3085712"/>
                        <a:pt x="991193" y="3065531"/>
                        <a:pt x="1048744" y="3081227"/>
                      </a:cubicBezTo>
                      <a:cubicBezTo>
                        <a:pt x="1057558" y="3083631"/>
                        <a:pt x="1066078" y="3087005"/>
                        <a:pt x="1074745" y="3089894"/>
                      </a:cubicBezTo>
                      <a:cubicBezTo>
                        <a:pt x="1079079" y="3091339"/>
                        <a:pt x="1083267" y="3093332"/>
                        <a:pt x="1087746" y="3094228"/>
                      </a:cubicBezTo>
                      <a:cubicBezTo>
                        <a:pt x="1102650" y="3097208"/>
                        <a:pt x="1112461" y="3098812"/>
                        <a:pt x="1126749" y="3102895"/>
                      </a:cubicBezTo>
                      <a:cubicBezTo>
                        <a:pt x="1131141" y="3104150"/>
                        <a:pt x="1135416" y="3105784"/>
                        <a:pt x="1139750" y="3107229"/>
                      </a:cubicBezTo>
                      <a:cubicBezTo>
                        <a:pt x="1177308" y="3105784"/>
                        <a:pt x="1214928" y="3105481"/>
                        <a:pt x="1252425" y="3102895"/>
                      </a:cubicBezTo>
                      <a:cubicBezTo>
                        <a:pt x="1256982" y="3102581"/>
                        <a:pt x="1261433" y="3100779"/>
                        <a:pt x="1265426" y="3098561"/>
                      </a:cubicBezTo>
                      <a:cubicBezTo>
                        <a:pt x="1274532" y="3093502"/>
                        <a:pt x="1291428" y="3081227"/>
                        <a:pt x="1291428" y="3081227"/>
                      </a:cubicBezTo>
                      <a:cubicBezTo>
                        <a:pt x="1302322" y="3048548"/>
                        <a:pt x="1287627" y="3088829"/>
                        <a:pt x="1304429" y="3055225"/>
                      </a:cubicBezTo>
                      <a:cubicBezTo>
                        <a:pt x="1306472" y="3051139"/>
                        <a:pt x="1305533" y="3045454"/>
                        <a:pt x="1308763" y="3042224"/>
                      </a:cubicBezTo>
                      <a:cubicBezTo>
                        <a:pt x="1311993" y="3038994"/>
                        <a:pt x="1317430" y="3039335"/>
                        <a:pt x="1321763" y="3037890"/>
                      </a:cubicBezTo>
                      <a:cubicBezTo>
                        <a:pt x="1324652" y="3035001"/>
                        <a:pt x="1327879" y="3032414"/>
                        <a:pt x="1330431" y="3029223"/>
                      </a:cubicBezTo>
                      <a:cubicBezTo>
                        <a:pt x="1333685" y="3025156"/>
                        <a:pt x="1335031" y="3019476"/>
                        <a:pt x="1339098" y="3016222"/>
                      </a:cubicBezTo>
                      <a:cubicBezTo>
                        <a:pt x="1342665" y="3013368"/>
                        <a:pt x="1347765" y="3013333"/>
                        <a:pt x="1352099" y="3011888"/>
                      </a:cubicBezTo>
                      <a:cubicBezTo>
                        <a:pt x="1359322" y="3004665"/>
                        <a:pt x="1370537" y="2999910"/>
                        <a:pt x="1373767" y="2990220"/>
                      </a:cubicBezTo>
                      <a:cubicBezTo>
                        <a:pt x="1375212" y="2985886"/>
                        <a:pt x="1376058" y="2981305"/>
                        <a:pt x="1378101" y="2977219"/>
                      </a:cubicBezTo>
                      <a:cubicBezTo>
                        <a:pt x="1380430" y="2972561"/>
                        <a:pt x="1384765" y="2969026"/>
                        <a:pt x="1386768" y="2964218"/>
                      </a:cubicBezTo>
                      <a:cubicBezTo>
                        <a:pt x="1409470" y="2909733"/>
                        <a:pt x="1393078" y="2943314"/>
                        <a:pt x="1404103" y="2899214"/>
                      </a:cubicBezTo>
                      <a:cubicBezTo>
                        <a:pt x="1406319" y="2890351"/>
                        <a:pt x="1409881" y="2881879"/>
                        <a:pt x="1412770" y="2873212"/>
                      </a:cubicBezTo>
                      <a:cubicBezTo>
                        <a:pt x="1419335" y="2853517"/>
                        <a:pt x="1427166" y="2833117"/>
                        <a:pt x="1430105" y="2812541"/>
                      </a:cubicBezTo>
                      <a:cubicBezTo>
                        <a:pt x="1431489" y="2802851"/>
                        <a:pt x="1436364" y="2767037"/>
                        <a:pt x="1438772" y="2756203"/>
                      </a:cubicBezTo>
                      <a:cubicBezTo>
                        <a:pt x="1439763" y="2751744"/>
                        <a:pt x="1442079" y="2747653"/>
                        <a:pt x="1443106" y="2743202"/>
                      </a:cubicBezTo>
                      <a:cubicBezTo>
                        <a:pt x="1446419" y="2728848"/>
                        <a:pt x="1447114" y="2713841"/>
                        <a:pt x="1451773" y="2699866"/>
                      </a:cubicBezTo>
                      <a:cubicBezTo>
                        <a:pt x="1453218" y="2695532"/>
                        <a:pt x="1454999" y="2691297"/>
                        <a:pt x="1456107" y="2686865"/>
                      </a:cubicBezTo>
                      <a:cubicBezTo>
                        <a:pt x="1457893" y="2679719"/>
                        <a:pt x="1458502" y="2672303"/>
                        <a:pt x="1460440" y="2665197"/>
                      </a:cubicBezTo>
                      <a:cubicBezTo>
                        <a:pt x="1462844" y="2656383"/>
                        <a:pt x="1466219" y="2647862"/>
                        <a:pt x="1469108" y="2639195"/>
                      </a:cubicBezTo>
                      <a:lnTo>
                        <a:pt x="1473441" y="2626194"/>
                      </a:lnTo>
                      <a:lnTo>
                        <a:pt x="1482108" y="2600192"/>
                      </a:lnTo>
                      <a:cubicBezTo>
                        <a:pt x="1488233" y="2569568"/>
                        <a:pt x="1484113" y="2585509"/>
                        <a:pt x="1495109" y="2552522"/>
                      </a:cubicBezTo>
                      <a:cubicBezTo>
                        <a:pt x="1496554" y="2548188"/>
                        <a:pt x="1496909" y="2543322"/>
                        <a:pt x="1499443" y="2539521"/>
                      </a:cubicBezTo>
                      <a:lnTo>
                        <a:pt x="1508110" y="2526520"/>
                      </a:lnTo>
                      <a:cubicBezTo>
                        <a:pt x="1509499" y="2520964"/>
                        <a:pt x="1513669" y="2502402"/>
                        <a:pt x="1516778" y="2496184"/>
                      </a:cubicBezTo>
                      <a:cubicBezTo>
                        <a:pt x="1537378" y="2454983"/>
                        <a:pt x="1511755" y="2524256"/>
                        <a:pt x="1534112" y="2457181"/>
                      </a:cubicBezTo>
                      <a:cubicBezTo>
                        <a:pt x="1535557" y="2436957"/>
                        <a:pt x="1536762" y="2416715"/>
                        <a:pt x="1538446" y="2396510"/>
                      </a:cubicBezTo>
                      <a:cubicBezTo>
                        <a:pt x="1542170" y="2351822"/>
                        <a:pt x="1538525" y="2365942"/>
                        <a:pt x="1547113" y="2340173"/>
                      </a:cubicBezTo>
                      <a:cubicBezTo>
                        <a:pt x="1557007" y="2082937"/>
                        <a:pt x="1542984" y="2323953"/>
                        <a:pt x="1560114" y="2175494"/>
                      </a:cubicBezTo>
                      <a:cubicBezTo>
                        <a:pt x="1562438" y="2155352"/>
                        <a:pt x="1564448" y="2094548"/>
                        <a:pt x="1564448" y="2114823"/>
                      </a:cubicBezTo>
                      <a:cubicBezTo>
                        <a:pt x="1564448" y="2148079"/>
                        <a:pt x="1561169" y="2181258"/>
                        <a:pt x="1560114" y="2214497"/>
                      </a:cubicBezTo>
                      <a:cubicBezTo>
                        <a:pt x="1558280" y="2272268"/>
                        <a:pt x="1558405" y="2330103"/>
                        <a:pt x="1555781" y="2387843"/>
                      </a:cubicBezTo>
                      <a:cubicBezTo>
                        <a:pt x="1555511" y="2393793"/>
                        <a:pt x="1552739" y="2399364"/>
                        <a:pt x="1551447" y="2405178"/>
                      </a:cubicBezTo>
                      <a:cubicBezTo>
                        <a:pt x="1549849" y="2412368"/>
                        <a:pt x="1548558" y="2419623"/>
                        <a:pt x="1547113" y="2426846"/>
                      </a:cubicBezTo>
                      <a:cubicBezTo>
                        <a:pt x="1544126" y="2456725"/>
                        <a:pt x="1543823" y="2469299"/>
                        <a:pt x="1538446" y="2496184"/>
                      </a:cubicBezTo>
                      <a:cubicBezTo>
                        <a:pt x="1530342" y="2536703"/>
                        <a:pt x="1538037" y="2493487"/>
                        <a:pt x="1529779" y="2526520"/>
                      </a:cubicBezTo>
                      <a:cubicBezTo>
                        <a:pt x="1517532" y="2575508"/>
                        <a:pt x="1535366" y="2518426"/>
                        <a:pt x="1516778" y="2574190"/>
                      </a:cubicBezTo>
                      <a:lnTo>
                        <a:pt x="1508110" y="2600192"/>
                      </a:lnTo>
                      <a:cubicBezTo>
                        <a:pt x="1506666" y="2604526"/>
                        <a:pt x="1507007" y="2609963"/>
                        <a:pt x="1503777" y="2613193"/>
                      </a:cubicBezTo>
                      <a:lnTo>
                        <a:pt x="1495109" y="2621860"/>
                      </a:lnTo>
                      <a:cubicBezTo>
                        <a:pt x="1481958" y="2661320"/>
                        <a:pt x="1502136" y="2598985"/>
                        <a:pt x="1486442" y="2656529"/>
                      </a:cubicBezTo>
                      <a:cubicBezTo>
                        <a:pt x="1484038" y="2665343"/>
                        <a:pt x="1481168" y="2674048"/>
                        <a:pt x="1477775" y="2682531"/>
                      </a:cubicBezTo>
                      <a:cubicBezTo>
                        <a:pt x="1474886" y="2689754"/>
                        <a:pt x="1471343" y="2696748"/>
                        <a:pt x="1469108" y="2704199"/>
                      </a:cubicBezTo>
                      <a:cubicBezTo>
                        <a:pt x="1463770" y="2721991"/>
                        <a:pt x="1467170" y="2724062"/>
                        <a:pt x="1460440" y="2738869"/>
                      </a:cubicBezTo>
                      <a:cubicBezTo>
                        <a:pt x="1455094" y="2750631"/>
                        <a:pt x="1447192" y="2761281"/>
                        <a:pt x="1443106" y="2773538"/>
                      </a:cubicBezTo>
                      <a:lnTo>
                        <a:pt x="1430105" y="2812541"/>
                      </a:lnTo>
                      <a:cubicBezTo>
                        <a:pt x="1428660" y="2816875"/>
                        <a:pt x="1428305" y="2821741"/>
                        <a:pt x="1425771" y="2825542"/>
                      </a:cubicBezTo>
                      <a:cubicBezTo>
                        <a:pt x="1422882" y="2829875"/>
                        <a:pt x="1419219" y="2833783"/>
                        <a:pt x="1417104" y="2838542"/>
                      </a:cubicBezTo>
                      <a:cubicBezTo>
                        <a:pt x="1413393" y="2846891"/>
                        <a:pt x="1411325" y="2855877"/>
                        <a:pt x="1408436" y="2864544"/>
                      </a:cubicBezTo>
                      <a:lnTo>
                        <a:pt x="1399769" y="2890546"/>
                      </a:lnTo>
                      <a:cubicBezTo>
                        <a:pt x="1398324" y="2894880"/>
                        <a:pt x="1398665" y="2900317"/>
                        <a:pt x="1395435" y="2903547"/>
                      </a:cubicBezTo>
                      <a:lnTo>
                        <a:pt x="1386768" y="2912215"/>
                      </a:lnTo>
                      <a:cubicBezTo>
                        <a:pt x="1383879" y="2923771"/>
                        <a:pt x="1381868" y="2935583"/>
                        <a:pt x="1378101" y="2946884"/>
                      </a:cubicBezTo>
                      <a:cubicBezTo>
                        <a:pt x="1376656" y="2951218"/>
                        <a:pt x="1374875" y="2955453"/>
                        <a:pt x="1373767" y="2959885"/>
                      </a:cubicBezTo>
                      <a:cubicBezTo>
                        <a:pt x="1371981" y="2967031"/>
                        <a:pt x="1371372" y="2974447"/>
                        <a:pt x="1369434" y="2981553"/>
                      </a:cubicBezTo>
                      <a:cubicBezTo>
                        <a:pt x="1367030" y="2990367"/>
                        <a:pt x="1363655" y="2998888"/>
                        <a:pt x="1360766" y="3007555"/>
                      </a:cubicBezTo>
                      <a:lnTo>
                        <a:pt x="1356433" y="3020556"/>
                      </a:lnTo>
                      <a:cubicBezTo>
                        <a:pt x="1357877" y="3024890"/>
                        <a:pt x="1357536" y="3030327"/>
                        <a:pt x="1360766" y="3033557"/>
                      </a:cubicBezTo>
                      <a:cubicBezTo>
                        <a:pt x="1363996" y="3036787"/>
                        <a:pt x="1369261" y="3037139"/>
                        <a:pt x="1373767" y="3037890"/>
                      </a:cubicBezTo>
                      <a:cubicBezTo>
                        <a:pt x="1386670" y="3040040"/>
                        <a:pt x="1399769" y="3040779"/>
                        <a:pt x="1412770" y="3042224"/>
                      </a:cubicBezTo>
                      <a:cubicBezTo>
                        <a:pt x="1412807" y="3042371"/>
                        <a:pt x="1419366" y="3070489"/>
                        <a:pt x="1421437" y="3072560"/>
                      </a:cubicBezTo>
                      <a:cubicBezTo>
                        <a:pt x="1424667" y="3075790"/>
                        <a:pt x="1430104" y="3075449"/>
                        <a:pt x="1434438" y="3076893"/>
                      </a:cubicBezTo>
                      <a:cubicBezTo>
                        <a:pt x="1471688" y="3101729"/>
                        <a:pt x="1424564" y="3071957"/>
                        <a:pt x="1460440" y="3089894"/>
                      </a:cubicBezTo>
                      <a:cubicBezTo>
                        <a:pt x="1465099" y="3092223"/>
                        <a:pt x="1468366" y="3097390"/>
                        <a:pt x="1473441" y="3098561"/>
                      </a:cubicBezTo>
                      <a:cubicBezTo>
                        <a:pt x="1487587" y="3101825"/>
                        <a:pt x="1502332" y="3101450"/>
                        <a:pt x="1516778" y="3102895"/>
                      </a:cubicBezTo>
                      <a:cubicBezTo>
                        <a:pt x="1541335" y="3101450"/>
                        <a:pt x="1565951" y="3100788"/>
                        <a:pt x="1590450" y="3098561"/>
                      </a:cubicBezTo>
                      <a:cubicBezTo>
                        <a:pt x="1597785" y="3097894"/>
                        <a:pt x="1604941" y="3095884"/>
                        <a:pt x="1612118" y="3094228"/>
                      </a:cubicBezTo>
                      <a:cubicBezTo>
                        <a:pt x="1641891" y="3087358"/>
                        <a:pt x="1668326" y="3081312"/>
                        <a:pt x="1694457" y="3063892"/>
                      </a:cubicBezTo>
                      <a:cubicBezTo>
                        <a:pt x="1698791" y="3061003"/>
                        <a:pt x="1703391" y="3058478"/>
                        <a:pt x="1707458" y="3055225"/>
                      </a:cubicBezTo>
                      <a:cubicBezTo>
                        <a:pt x="1738352" y="3030512"/>
                        <a:pt x="1689090" y="3064585"/>
                        <a:pt x="1729126" y="3037890"/>
                      </a:cubicBezTo>
                      <a:cubicBezTo>
                        <a:pt x="1750237" y="3006225"/>
                        <a:pt x="1724476" y="3046029"/>
                        <a:pt x="1746461" y="3007555"/>
                      </a:cubicBezTo>
                      <a:cubicBezTo>
                        <a:pt x="1755262" y="2992154"/>
                        <a:pt x="1758347" y="2991335"/>
                        <a:pt x="1772463" y="2977219"/>
                      </a:cubicBezTo>
                      <a:lnTo>
                        <a:pt x="1772463" y="2977219"/>
                      </a:lnTo>
                      <a:cubicBezTo>
                        <a:pt x="1775352" y="2972885"/>
                        <a:pt x="1777876" y="2968285"/>
                        <a:pt x="1781130" y="2964218"/>
                      </a:cubicBezTo>
                      <a:cubicBezTo>
                        <a:pt x="1788186" y="2955398"/>
                        <a:pt x="1793148" y="2953318"/>
                        <a:pt x="1802799" y="2946884"/>
                      </a:cubicBezTo>
                      <a:cubicBezTo>
                        <a:pt x="1815070" y="2910064"/>
                        <a:pt x="1797957" y="2954951"/>
                        <a:pt x="1815799" y="2925215"/>
                      </a:cubicBezTo>
                      <a:cubicBezTo>
                        <a:pt x="1818149" y="2921298"/>
                        <a:pt x="1817783" y="2916132"/>
                        <a:pt x="1820133" y="2912215"/>
                      </a:cubicBezTo>
                      <a:cubicBezTo>
                        <a:pt x="1822235" y="2908711"/>
                        <a:pt x="1826348" y="2906816"/>
                        <a:pt x="1828800" y="2903547"/>
                      </a:cubicBezTo>
                      <a:cubicBezTo>
                        <a:pt x="1835050" y="2895213"/>
                        <a:pt x="1840357" y="2886212"/>
                        <a:pt x="1846135" y="2877545"/>
                      </a:cubicBezTo>
                      <a:lnTo>
                        <a:pt x="1854802" y="2864544"/>
                      </a:lnTo>
                      <a:cubicBezTo>
                        <a:pt x="1863822" y="2828469"/>
                        <a:pt x="1852839" y="2864136"/>
                        <a:pt x="1867803" y="2834209"/>
                      </a:cubicBezTo>
                      <a:cubicBezTo>
                        <a:pt x="1869846" y="2830123"/>
                        <a:pt x="1870094" y="2825294"/>
                        <a:pt x="1872137" y="2821208"/>
                      </a:cubicBezTo>
                      <a:cubicBezTo>
                        <a:pt x="1874466" y="2816550"/>
                        <a:pt x="1878689" y="2812966"/>
                        <a:pt x="1880804" y="2808207"/>
                      </a:cubicBezTo>
                      <a:cubicBezTo>
                        <a:pt x="1884515" y="2799858"/>
                        <a:pt x="1886583" y="2790872"/>
                        <a:pt x="1889472" y="2782205"/>
                      </a:cubicBezTo>
                      <a:lnTo>
                        <a:pt x="1893805" y="2769204"/>
                      </a:lnTo>
                      <a:cubicBezTo>
                        <a:pt x="1895250" y="2764870"/>
                        <a:pt x="1897031" y="2760635"/>
                        <a:pt x="1898139" y="2756203"/>
                      </a:cubicBezTo>
                      <a:cubicBezTo>
                        <a:pt x="1903580" y="2734437"/>
                        <a:pt x="1900588" y="2744519"/>
                        <a:pt x="1906806" y="2725868"/>
                      </a:cubicBezTo>
                      <a:cubicBezTo>
                        <a:pt x="1908251" y="2711422"/>
                        <a:pt x="1909087" y="2696903"/>
                        <a:pt x="1911140" y="2682531"/>
                      </a:cubicBezTo>
                      <a:cubicBezTo>
                        <a:pt x="1913434" y="2666470"/>
                        <a:pt x="1920116" y="2655298"/>
                        <a:pt x="1924141" y="2639195"/>
                      </a:cubicBezTo>
                      <a:cubicBezTo>
                        <a:pt x="1927030" y="2627638"/>
                        <a:pt x="1929041" y="2615826"/>
                        <a:pt x="1932808" y="2604525"/>
                      </a:cubicBezTo>
                      <a:cubicBezTo>
                        <a:pt x="1934253" y="2600191"/>
                        <a:pt x="1935099" y="2595610"/>
                        <a:pt x="1937142" y="2591524"/>
                      </a:cubicBezTo>
                      <a:cubicBezTo>
                        <a:pt x="1939471" y="2586866"/>
                        <a:pt x="1943480" y="2583182"/>
                        <a:pt x="1945809" y="2578524"/>
                      </a:cubicBezTo>
                      <a:cubicBezTo>
                        <a:pt x="1947852" y="2574438"/>
                        <a:pt x="1948539" y="2569800"/>
                        <a:pt x="1950143" y="2565523"/>
                      </a:cubicBezTo>
                      <a:cubicBezTo>
                        <a:pt x="1952874" y="2558239"/>
                        <a:pt x="1956522" y="2551289"/>
                        <a:pt x="1958810" y="2543854"/>
                      </a:cubicBezTo>
                      <a:cubicBezTo>
                        <a:pt x="1962313" y="2532469"/>
                        <a:pt x="1963710" y="2520486"/>
                        <a:pt x="1967477" y="2509185"/>
                      </a:cubicBezTo>
                      <a:lnTo>
                        <a:pt x="1971811" y="2496184"/>
                      </a:lnTo>
                      <a:cubicBezTo>
                        <a:pt x="1973315" y="2482649"/>
                        <a:pt x="1977384" y="2442316"/>
                        <a:pt x="1980478" y="2426846"/>
                      </a:cubicBezTo>
                      <a:cubicBezTo>
                        <a:pt x="1982814" y="2415165"/>
                        <a:pt x="1989145" y="2392177"/>
                        <a:pt x="1989145" y="2392177"/>
                      </a:cubicBezTo>
                      <a:cubicBezTo>
                        <a:pt x="1990590" y="2370509"/>
                        <a:pt x="1991420" y="2348791"/>
                        <a:pt x="1993479" y="2327172"/>
                      </a:cubicBezTo>
                      <a:cubicBezTo>
                        <a:pt x="1995113" y="2310013"/>
                        <a:pt x="1998176" y="2299718"/>
                        <a:pt x="2002146" y="2283835"/>
                      </a:cubicBezTo>
                      <a:cubicBezTo>
                        <a:pt x="2003591" y="2267945"/>
                        <a:pt x="2004501" y="2251997"/>
                        <a:pt x="2006480" y="2236165"/>
                      </a:cubicBezTo>
                      <a:cubicBezTo>
                        <a:pt x="2007394" y="2228856"/>
                        <a:pt x="2009496" y="2221744"/>
                        <a:pt x="2010814" y="2214497"/>
                      </a:cubicBezTo>
                      <a:cubicBezTo>
                        <a:pt x="2021903" y="2153507"/>
                        <a:pt x="2008775" y="2220350"/>
                        <a:pt x="2019481" y="2166827"/>
                      </a:cubicBezTo>
                      <a:cubicBezTo>
                        <a:pt x="2020926" y="2149492"/>
                        <a:pt x="2022084" y="2132131"/>
                        <a:pt x="2023815" y="2114823"/>
                      </a:cubicBezTo>
                      <a:cubicBezTo>
                        <a:pt x="2024974" y="2103235"/>
                        <a:pt x="2028148" y="2091800"/>
                        <a:pt x="2028148" y="2080154"/>
                      </a:cubicBezTo>
                      <a:cubicBezTo>
                        <a:pt x="2028148" y="2054112"/>
                        <a:pt x="2025259" y="2028150"/>
                        <a:pt x="2023815" y="2002148"/>
                      </a:cubicBezTo>
                      <a:cubicBezTo>
                        <a:pt x="2013263" y="2033800"/>
                        <a:pt x="2017363" y="2019286"/>
                        <a:pt x="2010814" y="2045485"/>
                      </a:cubicBezTo>
                      <a:cubicBezTo>
                        <a:pt x="2009369" y="2062819"/>
                        <a:pt x="2006889" y="2080098"/>
                        <a:pt x="2006480" y="2097488"/>
                      </a:cubicBezTo>
                      <a:cubicBezTo>
                        <a:pt x="1998689" y="2428599"/>
                        <a:pt x="2035639" y="2313352"/>
                        <a:pt x="1997813" y="2426846"/>
                      </a:cubicBezTo>
                      <a:cubicBezTo>
                        <a:pt x="1996368" y="2439847"/>
                        <a:pt x="1995208" y="2452883"/>
                        <a:pt x="1993479" y="2465849"/>
                      </a:cubicBezTo>
                      <a:cubicBezTo>
                        <a:pt x="1985416" y="2526318"/>
                        <a:pt x="1992979" y="2460433"/>
                        <a:pt x="1984812" y="2513519"/>
                      </a:cubicBezTo>
                      <a:cubicBezTo>
                        <a:pt x="1983041" y="2525030"/>
                        <a:pt x="1982918" y="2536800"/>
                        <a:pt x="1980478" y="2548188"/>
                      </a:cubicBezTo>
                      <a:cubicBezTo>
                        <a:pt x="1978564" y="2557121"/>
                        <a:pt x="1974027" y="2565327"/>
                        <a:pt x="1971811" y="2574190"/>
                      </a:cubicBezTo>
                      <a:cubicBezTo>
                        <a:pt x="1971003" y="2577423"/>
                        <a:pt x="1965806" y="2600088"/>
                        <a:pt x="1963144" y="2604525"/>
                      </a:cubicBezTo>
                      <a:cubicBezTo>
                        <a:pt x="1961042" y="2608029"/>
                        <a:pt x="1957365" y="2610304"/>
                        <a:pt x="1954476" y="2613193"/>
                      </a:cubicBezTo>
                      <a:lnTo>
                        <a:pt x="1945809" y="2639195"/>
                      </a:lnTo>
                      <a:cubicBezTo>
                        <a:pt x="1944364" y="2643529"/>
                        <a:pt x="1944009" y="2648395"/>
                        <a:pt x="1941475" y="2652196"/>
                      </a:cubicBezTo>
                      <a:cubicBezTo>
                        <a:pt x="1938586" y="2656530"/>
                        <a:pt x="1934923" y="2660438"/>
                        <a:pt x="1932808" y="2665197"/>
                      </a:cubicBezTo>
                      <a:cubicBezTo>
                        <a:pt x="1916874" y="2701050"/>
                        <a:pt x="1933273" y="2682066"/>
                        <a:pt x="1915473" y="2699866"/>
                      </a:cubicBezTo>
                      <a:cubicBezTo>
                        <a:pt x="1910311" y="2720517"/>
                        <a:pt x="1908804" y="2731871"/>
                        <a:pt x="1893805" y="2751870"/>
                      </a:cubicBezTo>
                      <a:cubicBezTo>
                        <a:pt x="1889471" y="2757648"/>
                        <a:pt x="1884632" y="2763079"/>
                        <a:pt x="1880804" y="2769204"/>
                      </a:cubicBezTo>
                      <a:cubicBezTo>
                        <a:pt x="1877380" y="2774682"/>
                        <a:pt x="1875461" y="2780999"/>
                        <a:pt x="1872137" y="2786539"/>
                      </a:cubicBezTo>
                      <a:cubicBezTo>
                        <a:pt x="1866778" y="2795471"/>
                        <a:pt x="1854802" y="2812541"/>
                        <a:pt x="1854802" y="2812541"/>
                      </a:cubicBezTo>
                      <a:cubicBezTo>
                        <a:pt x="1845784" y="2848619"/>
                        <a:pt x="1856766" y="2812946"/>
                        <a:pt x="1841801" y="2842876"/>
                      </a:cubicBezTo>
                      <a:cubicBezTo>
                        <a:pt x="1833377" y="2859723"/>
                        <a:pt x="1841454" y="2853798"/>
                        <a:pt x="1833134" y="2873212"/>
                      </a:cubicBezTo>
                      <a:cubicBezTo>
                        <a:pt x="1831082" y="2877999"/>
                        <a:pt x="1826796" y="2881555"/>
                        <a:pt x="1824467" y="2886213"/>
                      </a:cubicBezTo>
                      <a:cubicBezTo>
                        <a:pt x="1822424" y="2890299"/>
                        <a:pt x="1822176" y="2895128"/>
                        <a:pt x="1820133" y="2899214"/>
                      </a:cubicBezTo>
                      <a:cubicBezTo>
                        <a:pt x="1817804" y="2903872"/>
                        <a:pt x="1813795" y="2907557"/>
                        <a:pt x="1811466" y="2912215"/>
                      </a:cubicBezTo>
                      <a:cubicBezTo>
                        <a:pt x="1809423" y="2916301"/>
                        <a:pt x="1809175" y="2921129"/>
                        <a:pt x="1807132" y="2925215"/>
                      </a:cubicBezTo>
                      <a:cubicBezTo>
                        <a:pt x="1804803" y="2929873"/>
                        <a:pt x="1800794" y="2933558"/>
                        <a:pt x="1798465" y="2938216"/>
                      </a:cubicBezTo>
                      <a:cubicBezTo>
                        <a:pt x="1796422" y="2942302"/>
                        <a:pt x="1796481" y="2947300"/>
                        <a:pt x="1794131" y="2951217"/>
                      </a:cubicBezTo>
                      <a:cubicBezTo>
                        <a:pt x="1778695" y="2976945"/>
                        <a:pt x="1791665" y="2939433"/>
                        <a:pt x="1776797" y="2972886"/>
                      </a:cubicBezTo>
                      <a:cubicBezTo>
                        <a:pt x="1773086" y="2981235"/>
                        <a:pt x="1768129" y="2998888"/>
                        <a:pt x="1768129" y="2998888"/>
                      </a:cubicBezTo>
                      <a:cubicBezTo>
                        <a:pt x="1772463" y="3000332"/>
                        <a:pt x="1776590" y="3003725"/>
                        <a:pt x="1781130" y="3003221"/>
                      </a:cubicBezTo>
                      <a:cubicBezTo>
                        <a:pt x="1790210" y="3002212"/>
                        <a:pt x="1807132" y="2994554"/>
                        <a:pt x="1807132" y="2994554"/>
                      </a:cubicBezTo>
                      <a:cubicBezTo>
                        <a:pt x="1815799" y="3000332"/>
                        <a:pt x="1823252" y="3008594"/>
                        <a:pt x="1833134" y="3011888"/>
                      </a:cubicBezTo>
                      <a:cubicBezTo>
                        <a:pt x="1864786" y="3022440"/>
                        <a:pt x="1850272" y="3018340"/>
                        <a:pt x="1876471" y="3024889"/>
                      </a:cubicBezTo>
                      <a:cubicBezTo>
                        <a:pt x="1918363" y="3023445"/>
                        <a:pt x="1960311" y="3023171"/>
                        <a:pt x="2002146" y="3020556"/>
                      </a:cubicBezTo>
                      <a:cubicBezTo>
                        <a:pt x="2013770" y="3019829"/>
                        <a:pt x="2037019" y="3003018"/>
                        <a:pt x="2041149" y="2998888"/>
                      </a:cubicBezTo>
                      <a:cubicBezTo>
                        <a:pt x="2044038" y="2995999"/>
                        <a:pt x="2047365" y="2993489"/>
                        <a:pt x="2049817" y="2990220"/>
                      </a:cubicBezTo>
                      <a:cubicBezTo>
                        <a:pt x="2059068" y="2977885"/>
                        <a:pt x="2077297" y="2943501"/>
                        <a:pt x="2093153" y="2938216"/>
                      </a:cubicBezTo>
                      <a:lnTo>
                        <a:pt x="2106154" y="2933883"/>
                      </a:lnTo>
                      <a:cubicBezTo>
                        <a:pt x="2114821" y="2928105"/>
                        <a:pt x="2124790" y="2923914"/>
                        <a:pt x="2132156" y="2916548"/>
                      </a:cubicBezTo>
                      <a:cubicBezTo>
                        <a:pt x="2148840" y="2899864"/>
                        <a:pt x="2140058" y="2906947"/>
                        <a:pt x="2158158" y="2894880"/>
                      </a:cubicBezTo>
                      <a:cubicBezTo>
                        <a:pt x="2164088" y="2883019"/>
                        <a:pt x="2167326" y="2874751"/>
                        <a:pt x="2175492" y="2864544"/>
                      </a:cubicBezTo>
                      <a:cubicBezTo>
                        <a:pt x="2178044" y="2861353"/>
                        <a:pt x="2181271" y="2858766"/>
                        <a:pt x="2184160" y="2855877"/>
                      </a:cubicBezTo>
                      <a:cubicBezTo>
                        <a:pt x="2187049" y="2850099"/>
                        <a:pt x="2190428" y="2844540"/>
                        <a:pt x="2192827" y="2838542"/>
                      </a:cubicBezTo>
                      <a:cubicBezTo>
                        <a:pt x="2206105" y="2805345"/>
                        <a:pt x="2193549" y="2820486"/>
                        <a:pt x="2210162" y="2803873"/>
                      </a:cubicBezTo>
                      <a:lnTo>
                        <a:pt x="2223163" y="2764870"/>
                      </a:lnTo>
                      <a:cubicBezTo>
                        <a:pt x="2224607" y="2760537"/>
                        <a:pt x="2224266" y="2755100"/>
                        <a:pt x="2227496" y="2751870"/>
                      </a:cubicBezTo>
                      <a:lnTo>
                        <a:pt x="2236163" y="2743202"/>
                      </a:lnTo>
                      <a:cubicBezTo>
                        <a:pt x="2236973" y="2739963"/>
                        <a:pt x="2242166" y="2717308"/>
                        <a:pt x="2244831" y="2712867"/>
                      </a:cubicBezTo>
                      <a:cubicBezTo>
                        <a:pt x="2246933" y="2709363"/>
                        <a:pt x="2250609" y="2707088"/>
                        <a:pt x="2253498" y="2704199"/>
                      </a:cubicBezTo>
                      <a:lnTo>
                        <a:pt x="2266499" y="2665197"/>
                      </a:lnTo>
                      <a:cubicBezTo>
                        <a:pt x="2267944" y="2660863"/>
                        <a:pt x="2268299" y="2655997"/>
                        <a:pt x="2270833" y="2652196"/>
                      </a:cubicBezTo>
                      <a:cubicBezTo>
                        <a:pt x="2273722" y="2647862"/>
                        <a:pt x="2277385" y="2643954"/>
                        <a:pt x="2279500" y="2639195"/>
                      </a:cubicBezTo>
                      <a:cubicBezTo>
                        <a:pt x="2283210" y="2630846"/>
                        <a:pt x="2285278" y="2621860"/>
                        <a:pt x="2288167" y="2613193"/>
                      </a:cubicBezTo>
                      <a:cubicBezTo>
                        <a:pt x="2298556" y="2582025"/>
                        <a:pt x="2285954" y="2620944"/>
                        <a:pt x="2296835" y="2582857"/>
                      </a:cubicBezTo>
                      <a:cubicBezTo>
                        <a:pt x="2300234" y="2570961"/>
                        <a:pt x="2305251" y="2559648"/>
                        <a:pt x="2309835" y="2548188"/>
                      </a:cubicBezTo>
                      <a:cubicBezTo>
                        <a:pt x="2311280" y="2530853"/>
                        <a:pt x="2312136" y="2513460"/>
                        <a:pt x="2314169" y="2496184"/>
                      </a:cubicBezTo>
                      <a:cubicBezTo>
                        <a:pt x="2315030" y="2488869"/>
                        <a:pt x="2317185" y="2481763"/>
                        <a:pt x="2318503" y="2474516"/>
                      </a:cubicBezTo>
                      <a:cubicBezTo>
                        <a:pt x="2320075" y="2465871"/>
                        <a:pt x="2321675" y="2457224"/>
                        <a:pt x="2322836" y="2448514"/>
                      </a:cubicBezTo>
                      <a:cubicBezTo>
                        <a:pt x="2324565" y="2435548"/>
                        <a:pt x="2325320" y="2422461"/>
                        <a:pt x="2327170" y="2409511"/>
                      </a:cubicBezTo>
                      <a:cubicBezTo>
                        <a:pt x="2329003" y="2396683"/>
                        <a:pt x="2332685" y="2383118"/>
                        <a:pt x="2335837" y="2370508"/>
                      </a:cubicBezTo>
                      <a:cubicBezTo>
                        <a:pt x="2345812" y="2240839"/>
                        <a:pt x="2334732" y="2396498"/>
                        <a:pt x="2344505" y="2166827"/>
                      </a:cubicBezTo>
                      <a:cubicBezTo>
                        <a:pt x="2346790" y="2113129"/>
                        <a:pt x="2343463" y="2126612"/>
                        <a:pt x="2353172" y="2097488"/>
                      </a:cubicBezTo>
                      <a:cubicBezTo>
                        <a:pt x="2354617" y="2083043"/>
                        <a:pt x="2355705" y="2068557"/>
                        <a:pt x="2357506" y="2054152"/>
                      </a:cubicBezTo>
                      <a:cubicBezTo>
                        <a:pt x="2358596" y="2045433"/>
                        <a:pt x="2370626" y="2028150"/>
                        <a:pt x="2361839" y="2028150"/>
                      </a:cubicBezTo>
                      <a:cubicBezTo>
                        <a:pt x="2352703" y="2028150"/>
                        <a:pt x="2353172" y="2054152"/>
                        <a:pt x="2353172" y="2054152"/>
                      </a:cubicBezTo>
                      <a:cubicBezTo>
                        <a:pt x="2351727" y="2068597"/>
                        <a:pt x="2349172" y="2082974"/>
                        <a:pt x="2348838" y="2097488"/>
                      </a:cubicBezTo>
                      <a:cubicBezTo>
                        <a:pt x="2345747" y="2231937"/>
                        <a:pt x="2359541" y="2361476"/>
                        <a:pt x="2335837" y="2491851"/>
                      </a:cubicBezTo>
                      <a:cubicBezTo>
                        <a:pt x="2334519" y="2499098"/>
                        <a:pt x="2332822" y="2506272"/>
                        <a:pt x="2331504" y="2513519"/>
                      </a:cubicBezTo>
                      <a:cubicBezTo>
                        <a:pt x="2329932" y="2522164"/>
                        <a:pt x="2328893" y="2530905"/>
                        <a:pt x="2327170" y="2539521"/>
                      </a:cubicBezTo>
                      <a:cubicBezTo>
                        <a:pt x="2326002" y="2545361"/>
                        <a:pt x="2324004" y="2551015"/>
                        <a:pt x="2322836" y="2556855"/>
                      </a:cubicBezTo>
                      <a:cubicBezTo>
                        <a:pt x="2321113" y="2565471"/>
                        <a:pt x="2320634" y="2574333"/>
                        <a:pt x="2318503" y="2582857"/>
                      </a:cubicBezTo>
                      <a:cubicBezTo>
                        <a:pt x="2316871" y="2589387"/>
                        <a:pt x="2305143" y="2623239"/>
                        <a:pt x="2301168" y="2630527"/>
                      </a:cubicBezTo>
                      <a:cubicBezTo>
                        <a:pt x="2296180" y="2639672"/>
                        <a:pt x="2287128" y="2646647"/>
                        <a:pt x="2283834" y="2656529"/>
                      </a:cubicBezTo>
                      <a:cubicBezTo>
                        <a:pt x="2282389" y="2660863"/>
                        <a:pt x="2280755" y="2665138"/>
                        <a:pt x="2279500" y="2669530"/>
                      </a:cubicBezTo>
                      <a:cubicBezTo>
                        <a:pt x="2277864" y="2675257"/>
                        <a:pt x="2277830" y="2681538"/>
                        <a:pt x="2275166" y="2686865"/>
                      </a:cubicBezTo>
                      <a:cubicBezTo>
                        <a:pt x="2270508" y="2696182"/>
                        <a:pt x="2257832" y="2712867"/>
                        <a:pt x="2257832" y="2712867"/>
                      </a:cubicBezTo>
                      <a:cubicBezTo>
                        <a:pt x="2256387" y="2720090"/>
                        <a:pt x="2255436" y="2727429"/>
                        <a:pt x="2253498" y="2734535"/>
                      </a:cubicBezTo>
                      <a:cubicBezTo>
                        <a:pt x="2253493" y="2734554"/>
                        <a:pt x="2242667" y="2767028"/>
                        <a:pt x="2240497" y="2773538"/>
                      </a:cubicBezTo>
                      <a:lnTo>
                        <a:pt x="2236163" y="2786539"/>
                      </a:lnTo>
                      <a:cubicBezTo>
                        <a:pt x="2234719" y="2790873"/>
                        <a:pt x="2234364" y="2795739"/>
                        <a:pt x="2231830" y="2799540"/>
                      </a:cubicBezTo>
                      <a:cubicBezTo>
                        <a:pt x="2220897" y="2815941"/>
                        <a:pt x="2226846" y="2808858"/>
                        <a:pt x="2214495" y="2821208"/>
                      </a:cubicBezTo>
                      <a:cubicBezTo>
                        <a:pt x="2213051" y="2825542"/>
                        <a:pt x="2212512" y="2830292"/>
                        <a:pt x="2210162" y="2834209"/>
                      </a:cubicBezTo>
                      <a:cubicBezTo>
                        <a:pt x="2208060" y="2837713"/>
                        <a:pt x="2204046" y="2839685"/>
                        <a:pt x="2201494" y="2842876"/>
                      </a:cubicBezTo>
                      <a:cubicBezTo>
                        <a:pt x="2198240" y="2846943"/>
                        <a:pt x="2196287" y="2851984"/>
                        <a:pt x="2192827" y="2855877"/>
                      </a:cubicBezTo>
                      <a:cubicBezTo>
                        <a:pt x="2153248" y="2900404"/>
                        <a:pt x="2177828" y="2865373"/>
                        <a:pt x="2158158" y="2894880"/>
                      </a:cubicBezTo>
                      <a:cubicBezTo>
                        <a:pt x="2163936" y="2897769"/>
                        <a:pt x="2169059" y="2902962"/>
                        <a:pt x="2175492" y="2903547"/>
                      </a:cubicBezTo>
                      <a:cubicBezTo>
                        <a:pt x="2212995" y="2906957"/>
                        <a:pt x="2195177" y="2896686"/>
                        <a:pt x="2223163" y="2894880"/>
                      </a:cubicBezTo>
                      <a:cubicBezTo>
                        <a:pt x="2262111" y="2892367"/>
                        <a:pt x="2301168" y="2891991"/>
                        <a:pt x="2340171" y="2890546"/>
                      </a:cubicBezTo>
                      <a:cubicBezTo>
                        <a:pt x="2369974" y="2870678"/>
                        <a:pt x="2356291" y="2876506"/>
                        <a:pt x="2379174" y="2868878"/>
                      </a:cubicBezTo>
                      <a:lnTo>
                        <a:pt x="2405176" y="2842876"/>
                      </a:lnTo>
                      <a:cubicBezTo>
                        <a:pt x="2409510" y="2838542"/>
                        <a:pt x="2414777" y="2834974"/>
                        <a:pt x="2418177" y="2829875"/>
                      </a:cubicBezTo>
                      <a:cubicBezTo>
                        <a:pt x="2423955" y="2821208"/>
                        <a:pt x="2432217" y="2813755"/>
                        <a:pt x="2435511" y="2803873"/>
                      </a:cubicBezTo>
                      <a:cubicBezTo>
                        <a:pt x="2440088" y="2790143"/>
                        <a:pt x="2438912" y="2789870"/>
                        <a:pt x="2448512" y="2777871"/>
                      </a:cubicBezTo>
                      <a:cubicBezTo>
                        <a:pt x="2451064" y="2774680"/>
                        <a:pt x="2454628" y="2772395"/>
                        <a:pt x="2457180" y="2769204"/>
                      </a:cubicBezTo>
                      <a:cubicBezTo>
                        <a:pt x="2460434" y="2765137"/>
                        <a:pt x="2462513" y="2760204"/>
                        <a:pt x="2465847" y="2756203"/>
                      </a:cubicBezTo>
                      <a:cubicBezTo>
                        <a:pt x="2469770" y="2751495"/>
                        <a:pt x="2475085" y="2748040"/>
                        <a:pt x="2478848" y="2743202"/>
                      </a:cubicBezTo>
                      <a:cubicBezTo>
                        <a:pt x="2513143" y="2699107"/>
                        <a:pt x="2483052" y="2730329"/>
                        <a:pt x="2504850" y="2708533"/>
                      </a:cubicBezTo>
                      <a:cubicBezTo>
                        <a:pt x="2506294" y="2704199"/>
                        <a:pt x="2506833" y="2699449"/>
                        <a:pt x="2509183" y="2695532"/>
                      </a:cubicBezTo>
                      <a:cubicBezTo>
                        <a:pt x="2511285" y="2692028"/>
                        <a:pt x="2515299" y="2690056"/>
                        <a:pt x="2517851" y="2686865"/>
                      </a:cubicBezTo>
                      <a:cubicBezTo>
                        <a:pt x="2521105" y="2682798"/>
                        <a:pt x="2524189" y="2678522"/>
                        <a:pt x="2526518" y="2673864"/>
                      </a:cubicBezTo>
                      <a:cubicBezTo>
                        <a:pt x="2528561" y="2669778"/>
                        <a:pt x="2528634" y="2664856"/>
                        <a:pt x="2530852" y="2660863"/>
                      </a:cubicBezTo>
                      <a:cubicBezTo>
                        <a:pt x="2535911" y="2651757"/>
                        <a:pt x="2542408" y="2643528"/>
                        <a:pt x="2548186" y="2634861"/>
                      </a:cubicBezTo>
                      <a:cubicBezTo>
                        <a:pt x="2551075" y="2630527"/>
                        <a:pt x="2555206" y="2626801"/>
                        <a:pt x="2556853" y="2621860"/>
                      </a:cubicBezTo>
                      <a:lnTo>
                        <a:pt x="2565521" y="2595858"/>
                      </a:lnTo>
                      <a:lnTo>
                        <a:pt x="2569854" y="2582857"/>
                      </a:lnTo>
                      <a:cubicBezTo>
                        <a:pt x="2571299" y="2568412"/>
                        <a:pt x="2572387" y="2553926"/>
                        <a:pt x="2574188" y="2539521"/>
                      </a:cubicBezTo>
                      <a:cubicBezTo>
                        <a:pt x="2579137" y="2499936"/>
                        <a:pt x="2576638" y="2527268"/>
                        <a:pt x="2582855" y="2496184"/>
                      </a:cubicBezTo>
                      <a:cubicBezTo>
                        <a:pt x="2584578" y="2487568"/>
                        <a:pt x="2585058" y="2478707"/>
                        <a:pt x="2587189" y="2470182"/>
                      </a:cubicBezTo>
                      <a:cubicBezTo>
                        <a:pt x="2589405" y="2461319"/>
                        <a:pt x="2592967" y="2452847"/>
                        <a:pt x="2595856" y="2444180"/>
                      </a:cubicBezTo>
                      <a:lnTo>
                        <a:pt x="2604524" y="2418179"/>
                      </a:lnTo>
                      <a:cubicBezTo>
                        <a:pt x="2605969" y="2413845"/>
                        <a:pt x="2606323" y="2408979"/>
                        <a:pt x="2608857" y="2405178"/>
                      </a:cubicBezTo>
                      <a:lnTo>
                        <a:pt x="2617525" y="2392177"/>
                      </a:lnTo>
                      <a:cubicBezTo>
                        <a:pt x="2627484" y="2362299"/>
                        <a:pt x="2619732" y="2372636"/>
                        <a:pt x="2634859" y="2357507"/>
                      </a:cubicBezTo>
                      <a:cubicBezTo>
                        <a:pt x="2639687" y="2343025"/>
                        <a:pt x="2639897" y="2343503"/>
                        <a:pt x="2643526" y="2327172"/>
                      </a:cubicBezTo>
                      <a:cubicBezTo>
                        <a:pt x="2645124" y="2319982"/>
                        <a:pt x="2645531" y="2312492"/>
                        <a:pt x="2647860" y="2305504"/>
                      </a:cubicBezTo>
                      <a:cubicBezTo>
                        <a:pt x="2649903" y="2299375"/>
                        <a:pt x="2654259" y="2294218"/>
                        <a:pt x="2656527" y="2288169"/>
                      </a:cubicBezTo>
                      <a:cubicBezTo>
                        <a:pt x="2658618" y="2282592"/>
                        <a:pt x="2659149" y="2276539"/>
                        <a:pt x="2660861" y="2270834"/>
                      </a:cubicBezTo>
                      <a:cubicBezTo>
                        <a:pt x="2663486" y="2262083"/>
                        <a:pt x="2669528" y="2244833"/>
                        <a:pt x="2669528" y="2244833"/>
                      </a:cubicBezTo>
                      <a:cubicBezTo>
                        <a:pt x="2670973" y="2213053"/>
                        <a:pt x="2671595" y="2181224"/>
                        <a:pt x="2673862" y="2149492"/>
                      </a:cubicBezTo>
                      <a:cubicBezTo>
                        <a:pt x="2674488" y="2140727"/>
                        <a:pt x="2676860" y="2132175"/>
                        <a:pt x="2678196" y="2123490"/>
                      </a:cubicBezTo>
                      <a:cubicBezTo>
                        <a:pt x="2679749" y="2113394"/>
                        <a:pt x="2680526" y="2103171"/>
                        <a:pt x="2682529" y="2093155"/>
                      </a:cubicBezTo>
                      <a:cubicBezTo>
                        <a:pt x="2683425" y="2088676"/>
                        <a:pt x="2685755" y="2084586"/>
                        <a:pt x="2686863" y="2080154"/>
                      </a:cubicBezTo>
                      <a:cubicBezTo>
                        <a:pt x="2688650" y="2073008"/>
                        <a:pt x="2689599" y="2065676"/>
                        <a:pt x="2691197" y="2058486"/>
                      </a:cubicBezTo>
                      <a:cubicBezTo>
                        <a:pt x="2696217" y="2035896"/>
                        <a:pt x="2696681" y="2042203"/>
                        <a:pt x="2699864" y="2015149"/>
                      </a:cubicBezTo>
                      <a:cubicBezTo>
                        <a:pt x="2710126" y="1927929"/>
                        <a:pt x="2698749" y="2000179"/>
                        <a:pt x="2708531" y="1941477"/>
                      </a:cubicBezTo>
                      <a:cubicBezTo>
                        <a:pt x="2707087" y="1869250"/>
                        <a:pt x="2706605" y="1796997"/>
                        <a:pt x="2704198" y="1724795"/>
                      </a:cubicBezTo>
                      <a:cubicBezTo>
                        <a:pt x="2703318" y="1698380"/>
                        <a:pt x="2699579" y="1671932"/>
                        <a:pt x="2691197" y="1646789"/>
                      </a:cubicBezTo>
                      <a:lnTo>
                        <a:pt x="2682529" y="1620787"/>
                      </a:lnTo>
                      <a:cubicBezTo>
                        <a:pt x="2681085" y="1612120"/>
                        <a:pt x="2680327" y="1603309"/>
                        <a:pt x="2678196" y="1594785"/>
                      </a:cubicBezTo>
                      <a:cubicBezTo>
                        <a:pt x="2678192" y="1594770"/>
                        <a:pt x="2660864" y="1542796"/>
                        <a:pt x="2660861" y="1542781"/>
                      </a:cubicBezTo>
                      <a:cubicBezTo>
                        <a:pt x="2651868" y="1488828"/>
                        <a:pt x="2661337" y="1537303"/>
                        <a:pt x="2652194" y="1503779"/>
                      </a:cubicBezTo>
                      <a:cubicBezTo>
                        <a:pt x="2649060" y="1492286"/>
                        <a:pt x="2646415" y="1480666"/>
                        <a:pt x="2643526" y="1469109"/>
                      </a:cubicBezTo>
                      <a:cubicBezTo>
                        <a:pt x="2642082" y="1463331"/>
                        <a:pt x="2643404" y="1455987"/>
                        <a:pt x="2639193" y="1451775"/>
                      </a:cubicBezTo>
                      <a:lnTo>
                        <a:pt x="2630526" y="1443107"/>
                      </a:lnTo>
                      <a:cubicBezTo>
                        <a:pt x="2627637" y="1428662"/>
                        <a:pt x="2628446" y="1412947"/>
                        <a:pt x="2621858" y="1399771"/>
                      </a:cubicBezTo>
                      <a:cubicBezTo>
                        <a:pt x="2618969" y="1393993"/>
                        <a:pt x="2615459" y="1388485"/>
                        <a:pt x="2613191" y="1382436"/>
                      </a:cubicBezTo>
                      <a:cubicBezTo>
                        <a:pt x="2611100" y="1376859"/>
                        <a:pt x="2611148" y="1370600"/>
                        <a:pt x="2608857" y="1365102"/>
                      </a:cubicBezTo>
                      <a:cubicBezTo>
                        <a:pt x="2603888" y="1353176"/>
                        <a:pt x="2595609" y="1342690"/>
                        <a:pt x="2591523" y="1330433"/>
                      </a:cubicBezTo>
                      <a:cubicBezTo>
                        <a:pt x="2581686" y="1300923"/>
                        <a:pt x="2594068" y="1337219"/>
                        <a:pt x="2578522" y="1295763"/>
                      </a:cubicBezTo>
                      <a:cubicBezTo>
                        <a:pt x="2576918" y="1291486"/>
                        <a:pt x="2576231" y="1286848"/>
                        <a:pt x="2574188" y="1282762"/>
                      </a:cubicBezTo>
                      <a:cubicBezTo>
                        <a:pt x="2570421" y="1275228"/>
                        <a:pt x="2564672" y="1268762"/>
                        <a:pt x="2561187" y="1261094"/>
                      </a:cubicBezTo>
                      <a:cubicBezTo>
                        <a:pt x="2557406" y="1252777"/>
                        <a:pt x="2555409" y="1243759"/>
                        <a:pt x="2552520" y="1235092"/>
                      </a:cubicBezTo>
                      <a:lnTo>
                        <a:pt x="2548186" y="1222091"/>
                      </a:lnTo>
                      <a:cubicBezTo>
                        <a:pt x="2546742" y="1217757"/>
                        <a:pt x="2547083" y="1212320"/>
                        <a:pt x="2543853" y="1209090"/>
                      </a:cubicBezTo>
                      <a:lnTo>
                        <a:pt x="2535185" y="1200423"/>
                      </a:lnTo>
                      <a:cubicBezTo>
                        <a:pt x="2533795" y="1194862"/>
                        <a:pt x="2529629" y="1176310"/>
                        <a:pt x="2526518" y="1170088"/>
                      </a:cubicBezTo>
                      <a:cubicBezTo>
                        <a:pt x="2521050" y="1159153"/>
                        <a:pt x="2517246" y="1156482"/>
                        <a:pt x="2509183" y="1148419"/>
                      </a:cubicBezTo>
                      <a:cubicBezTo>
                        <a:pt x="2507739" y="1144085"/>
                        <a:pt x="2506105" y="1139810"/>
                        <a:pt x="2504850" y="1135418"/>
                      </a:cubicBezTo>
                      <a:cubicBezTo>
                        <a:pt x="2503214" y="1129691"/>
                        <a:pt x="2502862" y="1123558"/>
                        <a:pt x="2500516" y="1118084"/>
                      </a:cubicBezTo>
                      <a:cubicBezTo>
                        <a:pt x="2498464" y="1113297"/>
                        <a:pt x="2494738" y="1109417"/>
                        <a:pt x="2491849" y="1105083"/>
                      </a:cubicBezTo>
                      <a:cubicBezTo>
                        <a:pt x="2479407" y="1055318"/>
                        <a:pt x="2496804" y="1116644"/>
                        <a:pt x="2478848" y="1074747"/>
                      </a:cubicBezTo>
                      <a:cubicBezTo>
                        <a:pt x="2462057" y="1035569"/>
                        <a:pt x="2487606" y="1077052"/>
                        <a:pt x="2465847" y="1044412"/>
                      </a:cubicBezTo>
                      <a:cubicBezTo>
                        <a:pt x="2463650" y="1035625"/>
                        <a:pt x="2460908" y="1022773"/>
                        <a:pt x="2457180" y="1014076"/>
                      </a:cubicBezTo>
                      <a:cubicBezTo>
                        <a:pt x="2454635" y="1008138"/>
                        <a:pt x="2451057" y="1002680"/>
                        <a:pt x="2448512" y="996742"/>
                      </a:cubicBezTo>
                      <a:cubicBezTo>
                        <a:pt x="2446713" y="992543"/>
                        <a:pt x="2446397" y="987734"/>
                        <a:pt x="2444179" y="983741"/>
                      </a:cubicBezTo>
                      <a:cubicBezTo>
                        <a:pt x="2439120" y="974635"/>
                        <a:pt x="2432622" y="966406"/>
                        <a:pt x="2426844" y="957739"/>
                      </a:cubicBezTo>
                      <a:cubicBezTo>
                        <a:pt x="2423955" y="953405"/>
                        <a:pt x="2419824" y="949679"/>
                        <a:pt x="2418177" y="944738"/>
                      </a:cubicBezTo>
                      <a:cubicBezTo>
                        <a:pt x="2416732" y="940404"/>
                        <a:pt x="2416062" y="935730"/>
                        <a:pt x="2413843" y="931737"/>
                      </a:cubicBezTo>
                      <a:cubicBezTo>
                        <a:pt x="2408784" y="922631"/>
                        <a:pt x="2401166" y="915052"/>
                        <a:pt x="2396508" y="905735"/>
                      </a:cubicBezTo>
                      <a:cubicBezTo>
                        <a:pt x="2377347" y="867411"/>
                        <a:pt x="2388310" y="880203"/>
                        <a:pt x="2370507" y="862398"/>
                      </a:cubicBezTo>
                      <a:cubicBezTo>
                        <a:pt x="2359613" y="829719"/>
                        <a:pt x="2374308" y="870000"/>
                        <a:pt x="2357506" y="836397"/>
                      </a:cubicBezTo>
                      <a:cubicBezTo>
                        <a:pt x="2355463" y="832311"/>
                        <a:pt x="2355215" y="827482"/>
                        <a:pt x="2353172" y="823396"/>
                      </a:cubicBezTo>
                      <a:cubicBezTo>
                        <a:pt x="2350843" y="818738"/>
                        <a:pt x="2346620" y="815154"/>
                        <a:pt x="2344505" y="810395"/>
                      </a:cubicBezTo>
                      <a:cubicBezTo>
                        <a:pt x="2340794" y="802046"/>
                        <a:pt x="2340905" y="791995"/>
                        <a:pt x="2335837" y="784393"/>
                      </a:cubicBezTo>
                      <a:cubicBezTo>
                        <a:pt x="2330059" y="775726"/>
                        <a:pt x="2321797" y="768273"/>
                        <a:pt x="2318503" y="758391"/>
                      </a:cubicBezTo>
                      <a:cubicBezTo>
                        <a:pt x="2313987" y="744844"/>
                        <a:pt x="2309606" y="727902"/>
                        <a:pt x="2296835" y="719388"/>
                      </a:cubicBezTo>
                      <a:cubicBezTo>
                        <a:pt x="2289879" y="714751"/>
                        <a:pt x="2280107" y="709464"/>
                        <a:pt x="2275166" y="702053"/>
                      </a:cubicBezTo>
                      <a:cubicBezTo>
                        <a:pt x="2271583" y="696678"/>
                        <a:pt x="2269923" y="690197"/>
                        <a:pt x="2266499" y="684719"/>
                      </a:cubicBezTo>
                      <a:cubicBezTo>
                        <a:pt x="2262671" y="678594"/>
                        <a:pt x="2257696" y="673262"/>
                        <a:pt x="2253498" y="667384"/>
                      </a:cubicBezTo>
                      <a:cubicBezTo>
                        <a:pt x="2250471" y="663146"/>
                        <a:pt x="2248085" y="658450"/>
                        <a:pt x="2244831" y="654383"/>
                      </a:cubicBezTo>
                      <a:cubicBezTo>
                        <a:pt x="2242279" y="651192"/>
                        <a:pt x="2238715" y="648907"/>
                        <a:pt x="2236163" y="645716"/>
                      </a:cubicBezTo>
                      <a:cubicBezTo>
                        <a:pt x="2232909" y="641649"/>
                        <a:pt x="2231563" y="635969"/>
                        <a:pt x="2227496" y="632715"/>
                      </a:cubicBezTo>
                      <a:cubicBezTo>
                        <a:pt x="2223929" y="629861"/>
                        <a:pt x="2218829" y="629826"/>
                        <a:pt x="2214495" y="628381"/>
                      </a:cubicBezTo>
                      <a:cubicBezTo>
                        <a:pt x="2195716" y="629826"/>
                        <a:pt x="2176762" y="629778"/>
                        <a:pt x="2158158" y="632715"/>
                      </a:cubicBezTo>
                      <a:cubicBezTo>
                        <a:pt x="2149134" y="634140"/>
                        <a:pt x="2132156" y="641382"/>
                        <a:pt x="2132156" y="641382"/>
                      </a:cubicBezTo>
                      <a:cubicBezTo>
                        <a:pt x="2123489" y="647160"/>
                        <a:pt x="2113520" y="651351"/>
                        <a:pt x="2106154" y="658717"/>
                      </a:cubicBezTo>
                      <a:cubicBezTo>
                        <a:pt x="2101820" y="663051"/>
                        <a:pt x="2098510" y="668742"/>
                        <a:pt x="2093153" y="671718"/>
                      </a:cubicBezTo>
                      <a:cubicBezTo>
                        <a:pt x="2085167" y="676155"/>
                        <a:pt x="2067151" y="680385"/>
                        <a:pt x="2067151" y="680385"/>
                      </a:cubicBezTo>
                      <a:cubicBezTo>
                        <a:pt x="2071485" y="683274"/>
                        <a:pt x="2075015" y="688196"/>
                        <a:pt x="2080152" y="689052"/>
                      </a:cubicBezTo>
                      <a:cubicBezTo>
                        <a:pt x="2088322" y="690414"/>
                        <a:pt x="2100494" y="678882"/>
                        <a:pt x="2106154" y="676052"/>
                      </a:cubicBezTo>
                      <a:cubicBezTo>
                        <a:pt x="2127510" y="665374"/>
                        <a:pt x="2111462" y="679607"/>
                        <a:pt x="2132156" y="663051"/>
                      </a:cubicBezTo>
                      <a:cubicBezTo>
                        <a:pt x="2146826" y="651315"/>
                        <a:pt x="2140896" y="645693"/>
                        <a:pt x="2166825" y="637049"/>
                      </a:cubicBezTo>
                      <a:lnTo>
                        <a:pt x="2192827" y="628381"/>
                      </a:lnTo>
                      <a:lnTo>
                        <a:pt x="2205828" y="624048"/>
                      </a:lnTo>
                      <a:cubicBezTo>
                        <a:pt x="2217689" y="616140"/>
                        <a:pt x="2221414" y="616064"/>
                        <a:pt x="2227496" y="602379"/>
                      </a:cubicBezTo>
                      <a:cubicBezTo>
                        <a:pt x="2239525" y="575313"/>
                        <a:pt x="2230117" y="581769"/>
                        <a:pt x="2244831" y="563377"/>
                      </a:cubicBezTo>
                      <a:cubicBezTo>
                        <a:pt x="2247383" y="560186"/>
                        <a:pt x="2249843" y="556536"/>
                        <a:pt x="2253498" y="554709"/>
                      </a:cubicBezTo>
                      <a:cubicBezTo>
                        <a:pt x="2258825" y="552045"/>
                        <a:pt x="2265055" y="551820"/>
                        <a:pt x="2270833" y="550376"/>
                      </a:cubicBezTo>
                      <a:cubicBezTo>
                        <a:pt x="2284754" y="536453"/>
                        <a:pt x="2276988" y="547193"/>
                        <a:pt x="2283834" y="524374"/>
                      </a:cubicBezTo>
                      <a:cubicBezTo>
                        <a:pt x="2292386" y="495867"/>
                        <a:pt x="2292679" y="503717"/>
                        <a:pt x="2296835" y="476704"/>
                      </a:cubicBezTo>
                      <a:cubicBezTo>
                        <a:pt x="2303836" y="431199"/>
                        <a:pt x="2296661" y="455555"/>
                        <a:pt x="2305502" y="429033"/>
                      </a:cubicBezTo>
                      <a:cubicBezTo>
                        <a:pt x="2304057" y="388586"/>
                        <a:pt x="2305067" y="347976"/>
                        <a:pt x="2301168" y="307691"/>
                      </a:cubicBezTo>
                      <a:cubicBezTo>
                        <a:pt x="2300666" y="302507"/>
                        <a:pt x="2294616" y="299449"/>
                        <a:pt x="2292501" y="294690"/>
                      </a:cubicBezTo>
                      <a:cubicBezTo>
                        <a:pt x="2288791" y="286341"/>
                        <a:pt x="2290295" y="275148"/>
                        <a:pt x="2283834" y="268688"/>
                      </a:cubicBezTo>
                      <a:cubicBezTo>
                        <a:pt x="2258624" y="243481"/>
                        <a:pt x="2293824" y="279810"/>
                        <a:pt x="2266499" y="247020"/>
                      </a:cubicBezTo>
                      <a:cubicBezTo>
                        <a:pt x="2242913" y="218717"/>
                        <a:pt x="2264856" y="249711"/>
                        <a:pt x="2236163" y="221018"/>
                      </a:cubicBezTo>
                      <a:cubicBezTo>
                        <a:pt x="2212550" y="197405"/>
                        <a:pt x="2234994" y="207628"/>
                        <a:pt x="2210162" y="199350"/>
                      </a:cubicBezTo>
                      <a:cubicBezTo>
                        <a:pt x="2190288" y="179478"/>
                        <a:pt x="2215644" y="203005"/>
                        <a:pt x="2184160" y="182015"/>
                      </a:cubicBezTo>
                      <a:cubicBezTo>
                        <a:pt x="2180760" y="179749"/>
                        <a:pt x="2178761" y="175799"/>
                        <a:pt x="2175492" y="173348"/>
                      </a:cubicBezTo>
                      <a:cubicBezTo>
                        <a:pt x="2167158" y="167098"/>
                        <a:pt x="2156855" y="163380"/>
                        <a:pt x="2149490" y="156014"/>
                      </a:cubicBezTo>
                      <a:cubicBezTo>
                        <a:pt x="2146601" y="153125"/>
                        <a:pt x="2144092" y="149798"/>
                        <a:pt x="2140823" y="147346"/>
                      </a:cubicBezTo>
                      <a:cubicBezTo>
                        <a:pt x="2132490" y="141096"/>
                        <a:pt x="2122186" y="137378"/>
                        <a:pt x="2114821" y="130012"/>
                      </a:cubicBezTo>
                      <a:cubicBezTo>
                        <a:pt x="2098788" y="113977"/>
                        <a:pt x="2109556" y="123613"/>
                        <a:pt x="2080152" y="104010"/>
                      </a:cubicBezTo>
                      <a:lnTo>
                        <a:pt x="2054150" y="86675"/>
                      </a:lnTo>
                      <a:cubicBezTo>
                        <a:pt x="2049816" y="83786"/>
                        <a:pt x="2046090" y="79655"/>
                        <a:pt x="2041149" y="78008"/>
                      </a:cubicBezTo>
                      <a:cubicBezTo>
                        <a:pt x="2036815" y="76563"/>
                        <a:pt x="2032234" y="75717"/>
                        <a:pt x="2028148" y="73674"/>
                      </a:cubicBezTo>
                      <a:cubicBezTo>
                        <a:pt x="1994544" y="56872"/>
                        <a:pt x="2034825" y="71567"/>
                        <a:pt x="2002146" y="60673"/>
                      </a:cubicBezTo>
                      <a:cubicBezTo>
                        <a:pt x="1977502" y="42190"/>
                        <a:pt x="1991665" y="49957"/>
                        <a:pt x="1958810" y="39005"/>
                      </a:cubicBezTo>
                      <a:lnTo>
                        <a:pt x="1945809" y="34671"/>
                      </a:lnTo>
                      <a:lnTo>
                        <a:pt x="1932808" y="30338"/>
                      </a:lnTo>
                      <a:cubicBezTo>
                        <a:pt x="1910183" y="15254"/>
                        <a:pt x="1929857" y="25987"/>
                        <a:pt x="1898139" y="17337"/>
                      </a:cubicBezTo>
                      <a:cubicBezTo>
                        <a:pt x="1840987" y="1751"/>
                        <a:pt x="1905174" y="14086"/>
                        <a:pt x="1841801" y="4336"/>
                      </a:cubicBezTo>
                      <a:cubicBezTo>
                        <a:pt x="1812089" y="-235"/>
                        <a:pt x="1824962" y="2"/>
                        <a:pt x="1811466" y="2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Ellipse 223"/>
                <p:cNvSpPr/>
                <p:nvPr/>
              </p:nvSpPr>
              <p:spPr>
                <a:xfrm>
                  <a:off x="5050630" y="4943475"/>
                  <a:ext cx="83279" cy="726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Ellipse 294"/>
                <p:cNvSpPr/>
                <p:nvPr/>
              </p:nvSpPr>
              <p:spPr>
                <a:xfrm>
                  <a:off x="5545121" y="4925564"/>
                  <a:ext cx="83279" cy="726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Ellipse 295"/>
                <p:cNvSpPr/>
                <p:nvPr/>
              </p:nvSpPr>
              <p:spPr>
                <a:xfrm>
                  <a:off x="5902348" y="4902531"/>
                  <a:ext cx="83279" cy="726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3" name="Rectangle 232"/>
              <p:cNvSpPr/>
              <p:nvPr/>
            </p:nvSpPr>
            <p:spPr>
              <a:xfrm>
                <a:off x="8378558" y="3251746"/>
                <a:ext cx="133200" cy="96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8" name="Connecteur droit 237"/>
              <p:cNvCxnSpPr/>
              <p:nvPr/>
            </p:nvCxnSpPr>
            <p:spPr>
              <a:xfrm>
                <a:off x="8521657" y="3237924"/>
                <a:ext cx="0" cy="10853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5" name="Connecteur droit 304"/>
            <p:cNvCxnSpPr>
              <a:endCxn id="223" idx="508"/>
            </p:cNvCxnSpPr>
            <p:nvPr/>
          </p:nvCxnSpPr>
          <p:spPr>
            <a:xfrm>
              <a:off x="8684302" y="3375871"/>
              <a:ext cx="29038" cy="4003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e 309"/>
          <p:cNvGrpSpPr/>
          <p:nvPr/>
        </p:nvGrpSpPr>
        <p:grpSpPr>
          <a:xfrm flipH="1">
            <a:off x="6844253" y="3330000"/>
            <a:ext cx="331200" cy="252693"/>
            <a:chOff x="8380947" y="3330794"/>
            <a:chExt cx="332402" cy="252693"/>
          </a:xfrm>
        </p:grpSpPr>
        <p:grpSp>
          <p:nvGrpSpPr>
            <p:cNvPr id="311" name="Groupe 310"/>
            <p:cNvGrpSpPr/>
            <p:nvPr/>
          </p:nvGrpSpPr>
          <p:grpSpPr>
            <a:xfrm>
              <a:off x="8380947" y="3330794"/>
              <a:ext cx="332122" cy="252693"/>
              <a:chOff x="8380947" y="3237924"/>
              <a:chExt cx="332122" cy="252693"/>
            </a:xfrm>
          </p:grpSpPr>
          <p:grpSp>
            <p:nvGrpSpPr>
              <p:cNvPr id="313" name="Groupe 312"/>
              <p:cNvGrpSpPr>
                <a:grpSpLocks noChangeAspect="1"/>
              </p:cNvGrpSpPr>
              <p:nvPr/>
            </p:nvGrpSpPr>
            <p:grpSpPr>
              <a:xfrm rot="3454870">
                <a:off x="8442522" y="3220070"/>
                <a:ext cx="252000" cy="289094"/>
                <a:chOff x="3567312" y="3250222"/>
                <a:chExt cx="2708531" cy="3107229"/>
              </a:xfrm>
            </p:grpSpPr>
            <p:sp>
              <p:nvSpPr>
                <p:cNvPr id="316" name="Forme libre 315"/>
                <p:cNvSpPr/>
                <p:nvPr/>
              </p:nvSpPr>
              <p:spPr>
                <a:xfrm>
                  <a:off x="3567312" y="3250222"/>
                  <a:ext cx="2708531" cy="3107229"/>
                </a:xfrm>
                <a:custGeom>
                  <a:avLst/>
                  <a:gdLst>
                    <a:gd name="connsiteX0" fmla="*/ 1269760 w 2708531"/>
                    <a:gd name="connsiteY0" fmla="*/ 52006 h 3107229"/>
                    <a:gd name="connsiteX1" fmla="*/ 1248091 w 2708531"/>
                    <a:gd name="connsiteY1" fmla="*/ 47672 h 3107229"/>
                    <a:gd name="connsiteX2" fmla="*/ 1200421 w 2708531"/>
                    <a:gd name="connsiteY2" fmla="*/ 52006 h 3107229"/>
                    <a:gd name="connsiteX3" fmla="*/ 1187420 w 2708531"/>
                    <a:gd name="connsiteY3" fmla="*/ 56340 h 3107229"/>
                    <a:gd name="connsiteX4" fmla="*/ 1165752 w 2708531"/>
                    <a:gd name="connsiteY4" fmla="*/ 60673 h 3107229"/>
                    <a:gd name="connsiteX5" fmla="*/ 1113748 w 2708531"/>
                    <a:gd name="connsiteY5" fmla="*/ 73674 h 3107229"/>
                    <a:gd name="connsiteX6" fmla="*/ 1100747 w 2708531"/>
                    <a:gd name="connsiteY6" fmla="*/ 82342 h 3107229"/>
                    <a:gd name="connsiteX7" fmla="*/ 1083413 w 2708531"/>
                    <a:gd name="connsiteY7" fmla="*/ 86675 h 3107229"/>
                    <a:gd name="connsiteX8" fmla="*/ 1053077 w 2708531"/>
                    <a:gd name="connsiteY8" fmla="*/ 95342 h 3107229"/>
                    <a:gd name="connsiteX9" fmla="*/ 1018408 w 2708531"/>
                    <a:gd name="connsiteY9" fmla="*/ 112677 h 3107229"/>
                    <a:gd name="connsiteX10" fmla="*/ 1001073 w 2708531"/>
                    <a:gd name="connsiteY10" fmla="*/ 121344 h 3107229"/>
                    <a:gd name="connsiteX11" fmla="*/ 988072 w 2708531"/>
                    <a:gd name="connsiteY11" fmla="*/ 125678 h 3107229"/>
                    <a:gd name="connsiteX12" fmla="*/ 949070 w 2708531"/>
                    <a:gd name="connsiteY12" fmla="*/ 147346 h 3107229"/>
                    <a:gd name="connsiteX13" fmla="*/ 936069 w 2708531"/>
                    <a:gd name="connsiteY13" fmla="*/ 156014 h 3107229"/>
                    <a:gd name="connsiteX14" fmla="*/ 923068 w 2708531"/>
                    <a:gd name="connsiteY14" fmla="*/ 160347 h 3107229"/>
                    <a:gd name="connsiteX15" fmla="*/ 897066 w 2708531"/>
                    <a:gd name="connsiteY15" fmla="*/ 173348 h 3107229"/>
                    <a:gd name="connsiteX16" fmla="*/ 888399 w 2708531"/>
                    <a:gd name="connsiteY16" fmla="*/ 186349 h 3107229"/>
                    <a:gd name="connsiteX17" fmla="*/ 858063 w 2708531"/>
                    <a:gd name="connsiteY17" fmla="*/ 212351 h 3107229"/>
                    <a:gd name="connsiteX18" fmla="*/ 849396 w 2708531"/>
                    <a:gd name="connsiteY18" fmla="*/ 225352 h 3107229"/>
                    <a:gd name="connsiteX19" fmla="*/ 832061 w 2708531"/>
                    <a:gd name="connsiteY19" fmla="*/ 242687 h 3107229"/>
                    <a:gd name="connsiteX20" fmla="*/ 827727 w 2708531"/>
                    <a:gd name="connsiteY20" fmla="*/ 255688 h 3107229"/>
                    <a:gd name="connsiteX21" fmla="*/ 814726 w 2708531"/>
                    <a:gd name="connsiteY21" fmla="*/ 273022 h 3107229"/>
                    <a:gd name="connsiteX22" fmla="*/ 806059 w 2708531"/>
                    <a:gd name="connsiteY22" fmla="*/ 286023 h 3107229"/>
                    <a:gd name="connsiteX23" fmla="*/ 797392 w 2708531"/>
                    <a:gd name="connsiteY23" fmla="*/ 312025 h 3107229"/>
                    <a:gd name="connsiteX24" fmla="*/ 793058 w 2708531"/>
                    <a:gd name="connsiteY24" fmla="*/ 325026 h 3107229"/>
                    <a:gd name="connsiteX25" fmla="*/ 784391 w 2708531"/>
                    <a:gd name="connsiteY25" fmla="*/ 342361 h 3107229"/>
                    <a:gd name="connsiteX26" fmla="*/ 775724 w 2708531"/>
                    <a:gd name="connsiteY26" fmla="*/ 368362 h 3107229"/>
                    <a:gd name="connsiteX27" fmla="*/ 771390 w 2708531"/>
                    <a:gd name="connsiteY27" fmla="*/ 381363 h 3107229"/>
                    <a:gd name="connsiteX28" fmla="*/ 784391 w 2708531"/>
                    <a:gd name="connsiteY28" fmla="*/ 554709 h 3107229"/>
                    <a:gd name="connsiteX29" fmla="*/ 801726 w 2708531"/>
                    <a:gd name="connsiteY29" fmla="*/ 572044 h 3107229"/>
                    <a:gd name="connsiteX30" fmla="*/ 814726 w 2708531"/>
                    <a:gd name="connsiteY30" fmla="*/ 580711 h 3107229"/>
                    <a:gd name="connsiteX31" fmla="*/ 832061 w 2708531"/>
                    <a:gd name="connsiteY31" fmla="*/ 602379 h 3107229"/>
                    <a:gd name="connsiteX32" fmla="*/ 849396 w 2708531"/>
                    <a:gd name="connsiteY32" fmla="*/ 619714 h 3107229"/>
                    <a:gd name="connsiteX33" fmla="*/ 879731 w 2708531"/>
                    <a:gd name="connsiteY33" fmla="*/ 628381 h 3107229"/>
                    <a:gd name="connsiteX34" fmla="*/ 901399 w 2708531"/>
                    <a:gd name="connsiteY34" fmla="*/ 641382 h 3107229"/>
                    <a:gd name="connsiteX35" fmla="*/ 910067 w 2708531"/>
                    <a:gd name="connsiteY35" fmla="*/ 650050 h 3107229"/>
                    <a:gd name="connsiteX36" fmla="*/ 923068 w 2708531"/>
                    <a:gd name="connsiteY36" fmla="*/ 654383 h 3107229"/>
                    <a:gd name="connsiteX37" fmla="*/ 940402 w 2708531"/>
                    <a:gd name="connsiteY37" fmla="*/ 663051 h 3107229"/>
                    <a:gd name="connsiteX38" fmla="*/ 970738 w 2708531"/>
                    <a:gd name="connsiteY38" fmla="*/ 671718 h 3107229"/>
                    <a:gd name="connsiteX39" fmla="*/ 1001073 w 2708531"/>
                    <a:gd name="connsiteY39" fmla="*/ 684719 h 3107229"/>
                    <a:gd name="connsiteX40" fmla="*/ 1057411 w 2708531"/>
                    <a:gd name="connsiteY40" fmla="*/ 697720 h 3107229"/>
                    <a:gd name="connsiteX41" fmla="*/ 1070412 w 2708531"/>
                    <a:gd name="connsiteY41" fmla="*/ 702053 h 3107229"/>
                    <a:gd name="connsiteX42" fmla="*/ 1087746 w 2708531"/>
                    <a:gd name="connsiteY42" fmla="*/ 706387 h 3107229"/>
                    <a:gd name="connsiteX43" fmla="*/ 931735 w 2708531"/>
                    <a:gd name="connsiteY43" fmla="*/ 693386 h 3107229"/>
                    <a:gd name="connsiteX44" fmla="*/ 905733 w 2708531"/>
                    <a:gd name="connsiteY44" fmla="*/ 689052 h 3107229"/>
                    <a:gd name="connsiteX45" fmla="*/ 875398 w 2708531"/>
                    <a:gd name="connsiteY45" fmla="*/ 693386 h 3107229"/>
                    <a:gd name="connsiteX46" fmla="*/ 862397 w 2708531"/>
                    <a:gd name="connsiteY46" fmla="*/ 702053 h 3107229"/>
                    <a:gd name="connsiteX47" fmla="*/ 845062 w 2708531"/>
                    <a:gd name="connsiteY47" fmla="*/ 723722 h 3107229"/>
                    <a:gd name="connsiteX48" fmla="*/ 832061 w 2708531"/>
                    <a:gd name="connsiteY48" fmla="*/ 767058 h 3107229"/>
                    <a:gd name="connsiteX49" fmla="*/ 823394 w 2708531"/>
                    <a:gd name="connsiteY49" fmla="*/ 793060 h 3107229"/>
                    <a:gd name="connsiteX50" fmla="*/ 806059 w 2708531"/>
                    <a:gd name="connsiteY50" fmla="*/ 819062 h 3107229"/>
                    <a:gd name="connsiteX51" fmla="*/ 797392 w 2708531"/>
                    <a:gd name="connsiteY51" fmla="*/ 832063 h 3107229"/>
                    <a:gd name="connsiteX52" fmla="*/ 793058 w 2708531"/>
                    <a:gd name="connsiteY52" fmla="*/ 845064 h 3107229"/>
                    <a:gd name="connsiteX53" fmla="*/ 788725 w 2708531"/>
                    <a:gd name="connsiteY53" fmla="*/ 862398 h 3107229"/>
                    <a:gd name="connsiteX54" fmla="*/ 780057 w 2708531"/>
                    <a:gd name="connsiteY54" fmla="*/ 879733 h 3107229"/>
                    <a:gd name="connsiteX55" fmla="*/ 771390 w 2708531"/>
                    <a:gd name="connsiteY55" fmla="*/ 905735 h 3107229"/>
                    <a:gd name="connsiteX56" fmla="*/ 762723 w 2708531"/>
                    <a:gd name="connsiteY56" fmla="*/ 923070 h 3107229"/>
                    <a:gd name="connsiteX57" fmla="*/ 758389 w 2708531"/>
                    <a:gd name="connsiteY57" fmla="*/ 936070 h 3107229"/>
                    <a:gd name="connsiteX58" fmla="*/ 749722 w 2708531"/>
                    <a:gd name="connsiteY58" fmla="*/ 949071 h 3107229"/>
                    <a:gd name="connsiteX59" fmla="*/ 736721 w 2708531"/>
                    <a:gd name="connsiteY59" fmla="*/ 979407 h 3107229"/>
                    <a:gd name="connsiteX60" fmla="*/ 732387 w 2708531"/>
                    <a:gd name="connsiteY60" fmla="*/ 992408 h 3107229"/>
                    <a:gd name="connsiteX61" fmla="*/ 719386 w 2708531"/>
                    <a:gd name="connsiteY61" fmla="*/ 1005409 h 3107229"/>
                    <a:gd name="connsiteX62" fmla="*/ 710719 w 2708531"/>
                    <a:gd name="connsiteY62" fmla="*/ 1031411 h 3107229"/>
                    <a:gd name="connsiteX63" fmla="*/ 684717 w 2708531"/>
                    <a:gd name="connsiteY63" fmla="*/ 1070414 h 3107229"/>
                    <a:gd name="connsiteX64" fmla="*/ 676050 w 2708531"/>
                    <a:gd name="connsiteY64" fmla="*/ 1083415 h 3107229"/>
                    <a:gd name="connsiteX65" fmla="*/ 654381 w 2708531"/>
                    <a:gd name="connsiteY65" fmla="*/ 1105083 h 3107229"/>
                    <a:gd name="connsiteX66" fmla="*/ 628380 w 2708531"/>
                    <a:gd name="connsiteY66" fmla="*/ 1122417 h 3107229"/>
                    <a:gd name="connsiteX67" fmla="*/ 606711 w 2708531"/>
                    <a:gd name="connsiteY67" fmla="*/ 1135418 h 3107229"/>
                    <a:gd name="connsiteX68" fmla="*/ 585043 w 2708531"/>
                    <a:gd name="connsiteY68" fmla="*/ 1157087 h 3107229"/>
                    <a:gd name="connsiteX69" fmla="*/ 559041 w 2708531"/>
                    <a:gd name="connsiteY69" fmla="*/ 1174421 h 3107229"/>
                    <a:gd name="connsiteX70" fmla="*/ 528706 w 2708531"/>
                    <a:gd name="connsiteY70" fmla="*/ 1200423 h 3107229"/>
                    <a:gd name="connsiteX71" fmla="*/ 498370 w 2708531"/>
                    <a:gd name="connsiteY71" fmla="*/ 1230759 h 3107229"/>
                    <a:gd name="connsiteX72" fmla="*/ 485369 w 2708531"/>
                    <a:gd name="connsiteY72" fmla="*/ 1243760 h 3107229"/>
                    <a:gd name="connsiteX73" fmla="*/ 472368 w 2708531"/>
                    <a:gd name="connsiteY73" fmla="*/ 1252427 h 3107229"/>
                    <a:gd name="connsiteX74" fmla="*/ 450700 w 2708531"/>
                    <a:gd name="connsiteY74" fmla="*/ 1274095 h 3107229"/>
                    <a:gd name="connsiteX75" fmla="*/ 442033 w 2708531"/>
                    <a:gd name="connsiteY75" fmla="*/ 1287096 h 3107229"/>
                    <a:gd name="connsiteX76" fmla="*/ 429032 w 2708531"/>
                    <a:gd name="connsiteY76" fmla="*/ 1295763 h 3107229"/>
                    <a:gd name="connsiteX77" fmla="*/ 407363 w 2708531"/>
                    <a:gd name="connsiteY77" fmla="*/ 1317432 h 3107229"/>
                    <a:gd name="connsiteX78" fmla="*/ 394363 w 2708531"/>
                    <a:gd name="connsiteY78" fmla="*/ 1330433 h 3107229"/>
                    <a:gd name="connsiteX79" fmla="*/ 377028 w 2708531"/>
                    <a:gd name="connsiteY79" fmla="*/ 1343433 h 3107229"/>
                    <a:gd name="connsiteX80" fmla="*/ 351026 w 2708531"/>
                    <a:gd name="connsiteY80" fmla="*/ 1352101 h 3107229"/>
                    <a:gd name="connsiteX81" fmla="*/ 325024 w 2708531"/>
                    <a:gd name="connsiteY81" fmla="*/ 1369435 h 3107229"/>
                    <a:gd name="connsiteX82" fmla="*/ 299022 w 2708531"/>
                    <a:gd name="connsiteY82" fmla="*/ 1382436 h 3107229"/>
                    <a:gd name="connsiteX83" fmla="*/ 268687 w 2708531"/>
                    <a:gd name="connsiteY83" fmla="*/ 1404105 h 3107229"/>
                    <a:gd name="connsiteX84" fmla="*/ 255686 w 2708531"/>
                    <a:gd name="connsiteY84" fmla="*/ 1412772 h 3107229"/>
                    <a:gd name="connsiteX85" fmla="*/ 234017 w 2708531"/>
                    <a:gd name="connsiteY85" fmla="*/ 1425773 h 3107229"/>
                    <a:gd name="connsiteX86" fmla="*/ 225350 w 2708531"/>
                    <a:gd name="connsiteY86" fmla="*/ 1438774 h 3107229"/>
                    <a:gd name="connsiteX87" fmla="*/ 199348 w 2708531"/>
                    <a:gd name="connsiteY87" fmla="*/ 1456108 h 3107229"/>
                    <a:gd name="connsiteX88" fmla="*/ 182014 w 2708531"/>
                    <a:gd name="connsiteY88" fmla="*/ 1469109 h 3107229"/>
                    <a:gd name="connsiteX89" fmla="*/ 169013 w 2708531"/>
                    <a:gd name="connsiteY89" fmla="*/ 1473443 h 3107229"/>
                    <a:gd name="connsiteX90" fmla="*/ 147344 w 2708531"/>
                    <a:gd name="connsiteY90" fmla="*/ 1495111 h 3107229"/>
                    <a:gd name="connsiteX91" fmla="*/ 125676 w 2708531"/>
                    <a:gd name="connsiteY91" fmla="*/ 1512446 h 3107229"/>
                    <a:gd name="connsiteX92" fmla="*/ 91007 w 2708531"/>
                    <a:gd name="connsiteY92" fmla="*/ 1551449 h 3107229"/>
                    <a:gd name="connsiteX93" fmla="*/ 78006 w 2708531"/>
                    <a:gd name="connsiteY93" fmla="*/ 1564450 h 3107229"/>
                    <a:gd name="connsiteX94" fmla="*/ 39003 w 2708531"/>
                    <a:gd name="connsiteY94" fmla="*/ 1599119 h 3107229"/>
                    <a:gd name="connsiteX95" fmla="*/ 26002 w 2708531"/>
                    <a:gd name="connsiteY95" fmla="*/ 1612120 h 3107229"/>
                    <a:gd name="connsiteX96" fmla="*/ 4334 w 2708531"/>
                    <a:gd name="connsiteY96" fmla="*/ 1638122 h 3107229"/>
                    <a:gd name="connsiteX97" fmla="*/ 0 w 2708531"/>
                    <a:gd name="connsiteY97" fmla="*/ 1651123 h 3107229"/>
                    <a:gd name="connsiteX98" fmla="*/ 8668 w 2708531"/>
                    <a:gd name="connsiteY98" fmla="*/ 1742129 h 3107229"/>
                    <a:gd name="connsiteX99" fmla="*/ 17335 w 2708531"/>
                    <a:gd name="connsiteY99" fmla="*/ 1768131 h 3107229"/>
                    <a:gd name="connsiteX100" fmla="*/ 30336 w 2708531"/>
                    <a:gd name="connsiteY100" fmla="*/ 1794133 h 3107229"/>
                    <a:gd name="connsiteX101" fmla="*/ 60672 w 2708531"/>
                    <a:gd name="connsiteY101" fmla="*/ 1807134 h 3107229"/>
                    <a:gd name="connsiteX102" fmla="*/ 73672 w 2708531"/>
                    <a:gd name="connsiteY102" fmla="*/ 1815801 h 3107229"/>
                    <a:gd name="connsiteX103" fmla="*/ 86673 w 2708531"/>
                    <a:gd name="connsiteY103" fmla="*/ 1820135 h 3107229"/>
                    <a:gd name="connsiteX104" fmla="*/ 95341 w 2708531"/>
                    <a:gd name="connsiteY104" fmla="*/ 1828802 h 3107229"/>
                    <a:gd name="connsiteX105" fmla="*/ 134344 w 2708531"/>
                    <a:gd name="connsiteY105" fmla="*/ 1841803 h 3107229"/>
                    <a:gd name="connsiteX106" fmla="*/ 147344 w 2708531"/>
                    <a:gd name="connsiteY106" fmla="*/ 1846137 h 3107229"/>
                    <a:gd name="connsiteX107" fmla="*/ 182014 w 2708531"/>
                    <a:gd name="connsiteY107" fmla="*/ 1854804 h 3107229"/>
                    <a:gd name="connsiteX108" fmla="*/ 195015 w 2708531"/>
                    <a:gd name="connsiteY108" fmla="*/ 1859138 h 3107229"/>
                    <a:gd name="connsiteX109" fmla="*/ 225350 w 2708531"/>
                    <a:gd name="connsiteY109" fmla="*/ 1863471 h 3107229"/>
                    <a:gd name="connsiteX110" fmla="*/ 247018 w 2708531"/>
                    <a:gd name="connsiteY110" fmla="*/ 1867805 h 3107229"/>
                    <a:gd name="connsiteX111" fmla="*/ 359693 w 2708531"/>
                    <a:gd name="connsiteY111" fmla="*/ 1863471 h 3107229"/>
                    <a:gd name="connsiteX112" fmla="*/ 398696 w 2708531"/>
                    <a:gd name="connsiteY112" fmla="*/ 1854804 h 3107229"/>
                    <a:gd name="connsiteX113" fmla="*/ 411697 w 2708531"/>
                    <a:gd name="connsiteY113" fmla="*/ 1846137 h 3107229"/>
                    <a:gd name="connsiteX114" fmla="*/ 429032 w 2708531"/>
                    <a:gd name="connsiteY114" fmla="*/ 1841803 h 3107229"/>
                    <a:gd name="connsiteX115" fmla="*/ 463701 w 2708531"/>
                    <a:gd name="connsiteY115" fmla="*/ 1833136 h 3107229"/>
                    <a:gd name="connsiteX116" fmla="*/ 481035 w 2708531"/>
                    <a:gd name="connsiteY116" fmla="*/ 1824469 h 3107229"/>
                    <a:gd name="connsiteX117" fmla="*/ 494036 w 2708531"/>
                    <a:gd name="connsiteY117" fmla="*/ 1820135 h 3107229"/>
                    <a:gd name="connsiteX118" fmla="*/ 502704 w 2708531"/>
                    <a:gd name="connsiteY118" fmla="*/ 1811468 h 3107229"/>
                    <a:gd name="connsiteX119" fmla="*/ 515705 w 2708531"/>
                    <a:gd name="connsiteY119" fmla="*/ 1807134 h 3107229"/>
                    <a:gd name="connsiteX120" fmla="*/ 533039 w 2708531"/>
                    <a:gd name="connsiteY120" fmla="*/ 1798467 h 3107229"/>
                    <a:gd name="connsiteX121" fmla="*/ 559041 w 2708531"/>
                    <a:gd name="connsiteY121" fmla="*/ 1789799 h 3107229"/>
                    <a:gd name="connsiteX122" fmla="*/ 572042 w 2708531"/>
                    <a:gd name="connsiteY122" fmla="*/ 1785466 h 3107229"/>
                    <a:gd name="connsiteX123" fmla="*/ 585043 w 2708531"/>
                    <a:gd name="connsiteY123" fmla="*/ 1781132 h 3107229"/>
                    <a:gd name="connsiteX124" fmla="*/ 602378 w 2708531"/>
                    <a:gd name="connsiteY124" fmla="*/ 1776798 h 3107229"/>
                    <a:gd name="connsiteX125" fmla="*/ 632713 w 2708531"/>
                    <a:gd name="connsiteY125" fmla="*/ 1759464 h 3107229"/>
                    <a:gd name="connsiteX126" fmla="*/ 645714 w 2708531"/>
                    <a:gd name="connsiteY126" fmla="*/ 1755130 h 3107229"/>
                    <a:gd name="connsiteX127" fmla="*/ 658715 w 2708531"/>
                    <a:gd name="connsiteY127" fmla="*/ 1746463 h 3107229"/>
                    <a:gd name="connsiteX128" fmla="*/ 671716 w 2708531"/>
                    <a:gd name="connsiteY128" fmla="*/ 1742129 h 3107229"/>
                    <a:gd name="connsiteX129" fmla="*/ 702052 w 2708531"/>
                    <a:gd name="connsiteY129" fmla="*/ 1729128 h 3107229"/>
                    <a:gd name="connsiteX130" fmla="*/ 728053 w 2708531"/>
                    <a:gd name="connsiteY130" fmla="*/ 1716127 h 3107229"/>
                    <a:gd name="connsiteX131" fmla="*/ 741054 w 2708531"/>
                    <a:gd name="connsiteY131" fmla="*/ 1707460 h 3107229"/>
                    <a:gd name="connsiteX132" fmla="*/ 758389 w 2708531"/>
                    <a:gd name="connsiteY132" fmla="*/ 1703126 h 3107229"/>
                    <a:gd name="connsiteX133" fmla="*/ 771390 w 2708531"/>
                    <a:gd name="connsiteY133" fmla="*/ 1698793 h 3107229"/>
                    <a:gd name="connsiteX134" fmla="*/ 801726 w 2708531"/>
                    <a:gd name="connsiteY134" fmla="*/ 1681458 h 3107229"/>
                    <a:gd name="connsiteX135" fmla="*/ 823394 w 2708531"/>
                    <a:gd name="connsiteY135" fmla="*/ 1677124 h 3107229"/>
                    <a:gd name="connsiteX136" fmla="*/ 871064 w 2708531"/>
                    <a:gd name="connsiteY136" fmla="*/ 1664124 h 3107229"/>
                    <a:gd name="connsiteX137" fmla="*/ 901399 w 2708531"/>
                    <a:gd name="connsiteY137" fmla="*/ 1672791 h 3107229"/>
                    <a:gd name="connsiteX138" fmla="*/ 914400 w 2708531"/>
                    <a:gd name="connsiteY138" fmla="*/ 1681458 h 3107229"/>
                    <a:gd name="connsiteX139" fmla="*/ 940402 w 2708531"/>
                    <a:gd name="connsiteY139" fmla="*/ 1690125 h 3107229"/>
                    <a:gd name="connsiteX140" fmla="*/ 979405 w 2708531"/>
                    <a:gd name="connsiteY140" fmla="*/ 1703126 h 3107229"/>
                    <a:gd name="connsiteX141" fmla="*/ 992406 w 2708531"/>
                    <a:gd name="connsiteY141" fmla="*/ 1707460 h 3107229"/>
                    <a:gd name="connsiteX142" fmla="*/ 1005407 w 2708531"/>
                    <a:gd name="connsiteY142" fmla="*/ 1716127 h 3107229"/>
                    <a:gd name="connsiteX143" fmla="*/ 1031409 w 2708531"/>
                    <a:gd name="connsiteY143" fmla="*/ 1729128 h 3107229"/>
                    <a:gd name="connsiteX144" fmla="*/ 1066078 w 2708531"/>
                    <a:gd name="connsiteY144" fmla="*/ 1772465 h 3107229"/>
                    <a:gd name="connsiteX145" fmla="*/ 1083413 w 2708531"/>
                    <a:gd name="connsiteY145" fmla="*/ 1802800 h 3107229"/>
                    <a:gd name="connsiteX146" fmla="*/ 1087746 w 2708531"/>
                    <a:gd name="connsiteY146" fmla="*/ 1815801 h 3107229"/>
                    <a:gd name="connsiteX147" fmla="*/ 1105081 w 2708531"/>
                    <a:gd name="connsiteY147" fmla="*/ 1841803 h 3107229"/>
                    <a:gd name="connsiteX148" fmla="*/ 1109415 w 2708531"/>
                    <a:gd name="connsiteY148" fmla="*/ 1854804 h 3107229"/>
                    <a:gd name="connsiteX149" fmla="*/ 1118082 w 2708531"/>
                    <a:gd name="connsiteY149" fmla="*/ 1867805 h 3107229"/>
                    <a:gd name="connsiteX150" fmla="*/ 1126749 w 2708531"/>
                    <a:gd name="connsiteY150" fmla="*/ 1893807 h 3107229"/>
                    <a:gd name="connsiteX151" fmla="*/ 1131083 w 2708531"/>
                    <a:gd name="connsiteY151" fmla="*/ 1906808 h 3107229"/>
                    <a:gd name="connsiteX152" fmla="*/ 1135417 w 2708531"/>
                    <a:gd name="connsiteY152" fmla="*/ 1980480 h 3107229"/>
                    <a:gd name="connsiteX153" fmla="*/ 1139750 w 2708531"/>
                    <a:gd name="connsiteY153" fmla="*/ 2006482 h 3107229"/>
                    <a:gd name="connsiteX154" fmla="*/ 1135417 w 2708531"/>
                    <a:gd name="connsiteY154" fmla="*/ 2123490 h 3107229"/>
                    <a:gd name="connsiteX155" fmla="*/ 1126749 w 2708531"/>
                    <a:gd name="connsiteY155" fmla="*/ 2149492 h 3107229"/>
                    <a:gd name="connsiteX156" fmla="*/ 1122416 w 2708531"/>
                    <a:gd name="connsiteY156" fmla="*/ 2171161 h 3107229"/>
                    <a:gd name="connsiteX157" fmla="*/ 1113748 w 2708531"/>
                    <a:gd name="connsiteY157" fmla="*/ 2197162 h 3107229"/>
                    <a:gd name="connsiteX158" fmla="*/ 1109415 w 2708531"/>
                    <a:gd name="connsiteY158" fmla="*/ 2266501 h 3107229"/>
                    <a:gd name="connsiteX159" fmla="*/ 1100747 w 2708531"/>
                    <a:gd name="connsiteY159" fmla="*/ 2301170 h 3107229"/>
                    <a:gd name="connsiteX160" fmla="*/ 1096414 w 2708531"/>
                    <a:gd name="connsiteY160" fmla="*/ 2344506 h 3107229"/>
                    <a:gd name="connsiteX161" fmla="*/ 1087746 w 2708531"/>
                    <a:gd name="connsiteY161" fmla="*/ 2387843 h 3107229"/>
                    <a:gd name="connsiteX162" fmla="*/ 1074745 w 2708531"/>
                    <a:gd name="connsiteY162" fmla="*/ 2435513 h 3107229"/>
                    <a:gd name="connsiteX163" fmla="*/ 1070412 w 2708531"/>
                    <a:gd name="connsiteY163" fmla="*/ 2448514 h 3107229"/>
                    <a:gd name="connsiteX164" fmla="*/ 1061744 w 2708531"/>
                    <a:gd name="connsiteY164" fmla="*/ 2461515 h 3107229"/>
                    <a:gd name="connsiteX165" fmla="*/ 1053077 w 2708531"/>
                    <a:gd name="connsiteY165" fmla="*/ 2500518 h 3107229"/>
                    <a:gd name="connsiteX166" fmla="*/ 1040076 w 2708531"/>
                    <a:gd name="connsiteY166" fmla="*/ 2539521 h 3107229"/>
                    <a:gd name="connsiteX167" fmla="*/ 1035743 w 2708531"/>
                    <a:gd name="connsiteY167" fmla="*/ 2552522 h 3107229"/>
                    <a:gd name="connsiteX168" fmla="*/ 1031409 w 2708531"/>
                    <a:gd name="connsiteY168" fmla="*/ 2574190 h 3107229"/>
                    <a:gd name="connsiteX169" fmla="*/ 1018408 w 2708531"/>
                    <a:gd name="connsiteY169" fmla="*/ 2613193 h 3107229"/>
                    <a:gd name="connsiteX170" fmla="*/ 1005407 w 2708531"/>
                    <a:gd name="connsiteY170" fmla="*/ 2652196 h 3107229"/>
                    <a:gd name="connsiteX171" fmla="*/ 996740 w 2708531"/>
                    <a:gd name="connsiteY171" fmla="*/ 2678197 h 3107229"/>
                    <a:gd name="connsiteX172" fmla="*/ 992406 w 2708531"/>
                    <a:gd name="connsiteY172" fmla="*/ 2695532 h 3107229"/>
                    <a:gd name="connsiteX173" fmla="*/ 988072 w 2708531"/>
                    <a:gd name="connsiteY173" fmla="*/ 2721534 h 3107229"/>
                    <a:gd name="connsiteX174" fmla="*/ 970738 w 2708531"/>
                    <a:gd name="connsiteY174" fmla="*/ 2760537 h 3107229"/>
                    <a:gd name="connsiteX175" fmla="*/ 962071 w 2708531"/>
                    <a:gd name="connsiteY175" fmla="*/ 2786539 h 3107229"/>
                    <a:gd name="connsiteX176" fmla="*/ 953403 w 2708531"/>
                    <a:gd name="connsiteY176" fmla="*/ 2821208 h 3107229"/>
                    <a:gd name="connsiteX177" fmla="*/ 949070 w 2708531"/>
                    <a:gd name="connsiteY177" fmla="*/ 2886213 h 3107229"/>
                    <a:gd name="connsiteX178" fmla="*/ 944736 w 2708531"/>
                    <a:gd name="connsiteY178" fmla="*/ 2912215 h 3107229"/>
                    <a:gd name="connsiteX179" fmla="*/ 940402 w 2708531"/>
                    <a:gd name="connsiteY179" fmla="*/ 2946884 h 3107229"/>
                    <a:gd name="connsiteX180" fmla="*/ 944736 w 2708531"/>
                    <a:gd name="connsiteY180" fmla="*/ 3016222 h 3107229"/>
                    <a:gd name="connsiteX181" fmla="*/ 953403 w 2708531"/>
                    <a:gd name="connsiteY181" fmla="*/ 3042224 h 3107229"/>
                    <a:gd name="connsiteX182" fmla="*/ 970738 w 2708531"/>
                    <a:gd name="connsiteY182" fmla="*/ 3059559 h 3107229"/>
                    <a:gd name="connsiteX183" fmla="*/ 983739 w 2708531"/>
                    <a:gd name="connsiteY183" fmla="*/ 3068226 h 3107229"/>
                    <a:gd name="connsiteX184" fmla="*/ 1014074 w 2708531"/>
                    <a:gd name="connsiteY184" fmla="*/ 3072560 h 3107229"/>
                    <a:gd name="connsiteX185" fmla="*/ 1048744 w 2708531"/>
                    <a:gd name="connsiteY185" fmla="*/ 3081227 h 3107229"/>
                    <a:gd name="connsiteX186" fmla="*/ 1074745 w 2708531"/>
                    <a:gd name="connsiteY186" fmla="*/ 3089894 h 3107229"/>
                    <a:gd name="connsiteX187" fmla="*/ 1087746 w 2708531"/>
                    <a:gd name="connsiteY187" fmla="*/ 3094228 h 3107229"/>
                    <a:gd name="connsiteX188" fmla="*/ 1126749 w 2708531"/>
                    <a:gd name="connsiteY188" fmla="*/ 3102895 h 3107229"/>
                    <a:gd name="connsiteX189" fmla="*/ 1139750 w 2708531"/>
                    <a:gd name="connsiteY189" fmla="*/ 3107229 h 3107229"/>
                    <a:gd name="connsiteX190" fmla="*/ 1252425 w 2708531"/>
                    <a:gd name="connsiteY190" fmla="*/ 3102895 h 3107229"/>
                    <a:gd name="connsiteX191" fmla="*/ 1265426 w 2708531"/>
                    <a:gd name="connsiteY191" fmla="*/ 3098561 h 3107229"/>
                    <a:gd name="connsiteX192" fmla="*/ 1291428 w 2708531"/>
                    <a:gd name="connsiteY192" fmla="*/ 3081227 h 3107229"/>
                    <a:gd name="connsiteX193" fmla="*/ 1304429 w 2708531"/>
                    <a:gd name="connsiteY193" fmla="*/ 3055225 h 3107229"/>
                    <a:gd name="connsiteX194" fmla="*/ 1308763 w 2708531"/>
                    <a:gd name="connsiteY194" fmla="*/ 3042224 h 3107229"/>
                    <a:gd name="connsiteX195" fmla="*/ 1321763 w 2708531"/>
                    <a:gd name="connsiteY195" fmla="*/ 3037890 h 3107229"/>
                    <a:gd name="connsiteX196" fmla="*/ 1330431 w 2708531"/>
                    <a:gd name="connsiteY196" fmla="*/ 3029223 h 3107229"/>
                    <a:gd name="connsiteX197" fmla="*/ 1339098 w 2708531"/>
                    <a:gd name="connsiteY197" fmla="*/ 3016222 h 3107229"/>
                    <a:gd name="connsiteX198" fmla="*/ 1352099 w 2708531"/>
                    <a:gd name="connsiteY198" fmla="*/ 3011888 h 3107229"/>
                    <a:gd name="connsiteX199" fmla="*/ 1373767 w 2708531"/>
                    <a:gd name="connsiteY199" fmla="*/ 2990220 h 3107229"/>
                    <a:gd name="connsiteX200" fmla="*/ 1378101 w 2708531"/>
                    <a:gd name="connsiteY200" fmla="*/ 2977219 h 3107229"/>
                    <a:gd name="connsiteX201" fmla="*/ 1386768 w 2708531"/>
                    <a:gd name="connsiteY201" fmla="*/ 2964218 h 3107229"/>
                    <a:gd name="connsiteX202" fmla="*/ 1404103 w 2708531"/>
                    <a:gd name="connsiteY202" fmla="*/ 2899214 h 3107229"/>
                    <a:gd name="connsiteX203" fmla="*/ 1412770 w 2708531"/>
                    <a:gd name="connsiteY203" fmla="*/ 2873212 h 3107229"/>
                    <a:gd name="connsiteX204" fmla="*/ 1430105 w 2708531"/>
                    <a:gd name="connsiteY204" fmla="*/ 2812541 h 3107229"/>
                    <a:gd name="connsiteX205" fmla="*/ 1438772 w 2708531"/>
                    <a:gd name="connsiteY205" fmla="*/ 2756203 h 3107229"/>
                    <a:gd name="connsiteX206" fmla="*/ 1443106 w 2708531"/>
                    <a:gd name="connsiteY206" fmla="*/ 2743202 h 3107229"/>
                    <a:gd name="connsiteX207" fmla="*/ 1451773 w 2708531"/>
                    <a:gd name="connsiteY207" fmla="*/ 2699866 h 3107229"/>
                    <a:gd name="connsiteX208" fmla="*/ 1456107 w 2708531"/>
                    <a:gd name="connsiteY208" fmla="*/ 2686865 h 3107229"/>
                    <a:gd name="connsiteX209" fmla="*/ 1460440 w 2708531"/>
                    <a:gd name="connsiteY209" fmla="*/ 2665197 h 3107229"/>
                    <a:gd name="connsiteX210" fmla="*/ 1469108 w 2708531"/>
                    <a:gd name="connsiteY210" fmla="*/ 2639195 h 3107229"/>
                    <a:gd name="connsiteX211" fmla="*/ 1473441 w 2708531"/>
                    <a:gd name="connsiteY211" fmla="*/ 2626194 h 3107229"/>
                    <a:gd name="connsiteX212" fmla="*/ 1482108 w 2708531"/>
                    <a:gd name="connsiteY212" fmla="*/ 2600192 h 3107229"/>
                    <a:gd name="connsiteX213" fmla="*/ 1495109 w 2708531"/>
                    <a:gd name="connsiteY213" fmla="*/ 2552522 h 3107229"/>
                    <a:gd name="connsiteX214" fmla="*/ 1499443 w 2708531"/>
                    <a:gd name="connsiteY214" fmla="*/ 2539521 h 3107229"/>
                    <a:gd name="connsiteX215" fmla="*/ 1508110 w 2708531"/>
                    <a:gd name="connsiteY215" fmla="*/ 2526520 h 3107229"/>
                    <a:gd name="connsiteX216" fmla="*/ 1516778 w 2708531"/>
                    <a:gd name="connsiteY216" fmla="*/ 2496184 h 3107229"/>
                    <a:gd name="connsiteX217" fmla="*/ 1534112 w 2708531"/>
                    <a:gd name="connsiteY217" fmla="*/ 2457181 h 3107229"/>
                    <a:gd name="connsiteX218" fmla="*/ 1538446 w 2708531"/>
                    <a:gd name="connsiteY218" fmla="*/ 2396510 h 3107229"/>
                    <a:gd name="connsiteX219" fmla="*/ 1547113 w 2708531"/>
                    <a:gd name="connsiteY219" fmla="*/ 2340173 h 3107229"/>
                    <a:gd name="connsiteX220" fmla="*/ 1560114 w 2708531"/>
                    <a:gd name="connsiteY220" fmla="*/ 2175494 h 3107229"/>
                    <a:gd name="connsiteX221" fmla="*/ 1564448 w 2708531"/>
                    <a:gd name="connsiteY221" fmla="*/ 2114823 h 3107229"/>
                    <a:gd name="connsiteX222" fmla="*/ 1560114 w 2708531"/>
                    <a:gd name="connsiteY222" fmla="*/ 2214497 h 3107229"/>
                    <a:gd name="connsiteX223" fmla="*/ 1555781 w 2708531"/>
                    <a:gd name="connsiteY223" fmla="*/ 2387843 h 3107229"/>
                    <a:gd name="connsiteX224" fmla="*/ 1551447 w 2708531"/>
                    <a:gd name="connsiteY224" fmla="*/ 2405178 h 3107229"/>
                    <a:gd name="connsiteX225" fmla="*/ 1547113 w 2708531"/>
                    <a:gd name="connsiteY225" fmla="*/ 2426846 h 3107229"/>
                    <a:gd name="connsiteX226" fmla="*/ 1538446 w 2708531"/>
                    <a:gd name="connsiteY226" fmla="*/ 2496184 h 3107229"/>
                    <a:gd name="connsiteX227" fmla="*/ 1529779 w 2708531"/>
                    <a:gd name="connsiteY227" fmla="*/ 2526520 h 3107229"/>
                    <a:gd name="connsiteX228" fmla="*/ 1516778 w 2708531"/>
                    <a:gd name="connsiteY228" fmla="*/ 2574190 h 3107229"/>
                    <a:gd name="connsiteX229" fmla="*/ 1508110 w 2708531"/>
                    <a:gd name="connsiteY229" fmla="*/ 2600192 h 3107229"/>
                    <a:gd name="connsiteX230" fmla="*/ 1503777 w 2708531"/>
                    <a:gd name="connsiteY230" fmla="*/ 2613193 h 3107229"/>
                    <a:gd name="connsiteX231" fmla="*/ 1495109 w 2708531"/>
                    <a:gd name="connsiteY231" fmla="*/ 2621860 h 3107229"/>
                    <a:gd name="connsiteX232" fmla="*/ 1486442 w 2708531"/>
                    <a:gd name="connsiteY232" fmla="*/ 2656529 h 3107229"/>
                    <a:gd name="connsiteX233" fmla="*/ 1477775 w 2708531"/>
                    <a:gd name="connsiteY233" fmla="*/ 2682531 h 3107229"/>
                    <a:gd name="connsiteX234" fmla="*/ 1469108 w 2708531"/>
                    <a:gd name="connsiteY234" fmla="*/ 2704199 h 3107229"/>
                    <a:gd name="connsiteX235" fmla="*/ 1460440 w 2708531"/>
                    <a:gd name="connsiteY235" fmla="*/ 2738869 h 3107229"/>
                    <a:gd name="connsiteX236" fmla="*/ 1443106 w 2708531"/>
                    <a:gd name="connsiteY236" fmla="*/ 2773538 h 3107229"/>
                    <a:gd name="connsiteX237" fmla="*/ 1430105 w 2708531"/>
                    <a:gd name="connsiteY237" fmla="*/ 2812541 h 3107229"/>
                    <a:gd name="connsiteX238" fmla="*/ 1425771 w 2708531"/>
                    <a:gd name="connsiteY238" fmla="*/ 2825542 h 3107229"/>
                    <a:gd name="connsiteX239" fmla="*/ 1417104 w 2708531"/>
                    <a:gd name="connsiteY239" fmla="*/ 2838542 h 3107229"/>
                    <a:gd name="connsiteX240" fmla="*/ 1408436 w 2708531"/>
                    <a:gd name="connsiteY240" fmla="*/ 2864544 h 3107229"/>
                    <a:gd name="connsiteX241" fmla="*/ 1399769 w 2708531"/>
                    <a:gd name="connsiteY241" fmla="*/ 2890546 h 3107229"/>
                    <a:gd name="connsiteX242" fmla="*/ 1395435 w 2708531"/>
                    <a:gd name="connsiteY242" fmla="*/ 2903547 h 3107229"/>
                    <a:gd name="connsiteX243" fmla="*/ 1386768 w 2708531"/>
                    <a:gd name="connsiteY243" fmla="*/ 2912215 h 3107229"/>
                    <a:gd name="connsiteX244" fmla="*/ 1378101 w 2708531"/>
                    <a:gd name="connsiteY244" fmla="*/ 2946884 h 3107229"/>
                    <a:gd name="connsiteX245" fmla="*/ 1373767 w 2708531"/>
                    <a:gd name="connsiteY245" fmla="*/ 2959885 h 3107229"/>
                    <a:gd name="connsiteX246" fmla="*/ 1369434 w 2708531"/>
                    <a:gd name="connsiteY246" fmla="*/ 2981553 h 3107229"/>
                    <a:gd name="connsiteX247" fmla="*/ 1360766 w 2708531"/>
                    <a:gd name="connsiteY247" fmla="*/ 3007555 h 3107229"/>
                    <a:gd name="connsiteX248" fmla="*/ 1356433 w 2708531"/>
                    <a:gd name="connsiteY248" fmla="*/ 3020556 h 3107229"/>
                    <a:gd name="connsiteX249" fmla="*/ 1360766 w 2708531"/>
                    <a:gd name="connsiteY249" fmla="*/ 3033557 h 3107229"/>
                    <a:gd name="connsiteX250" fmla="*/ 1373767 w 2708531"/>
                    <a:gd name="connsiteY250" fmla="*/ 3037890 h 3107229"/>
                    <a:gd name="connsiteX251" fmla="*/ 1412770 w 2708531"/>
                    <a:gd name="connsiteY251" fmla="*/ 3042224 h 3107229"/>
                    <a:gd name="connsiteX252" fmla="*/ 1421437 w 2708531"/>
                    <a:gd name="connsiteY252" fmla="*/ 3072560 h 3107229"/>
                    <a:gd name="connsiteX253" fmla="*/ 1434438 w 2708531"/>
                    <a:gd name="connsiteY253" fmla="*/ 3076893 h 3107229"/>
                    <a:gd name="connsiteX254" fmla="*/ 1460440 w 2708531"/>
                    <a:gd name="connsiteY254" fmla="*/ 3089894 h 3107229"/>
                    <a:gd name="connsiteX255" fmla="*/ 1473441 w 2708531"/>
                    <a:gd name="connsiteY255" fmla="*/ 3098561 h 3107229"/>
                    <a:gd name="connsiteX256" fmla="*/ 1516778 w 2708531"/>
                    <a:gd name="connsiteY256" fmla="*/ 3102895 h 3107229"/>
                    <a:gd name="connsiteX257" fmla="*/ 1590450 w 2708531"/>
                    <a:gd name="connsiteY257" fmla="*/ 3098561 h 3107229"/>
                    <a:gd name="connsiteX258" fmla="*/ 1612118 w 2708531"/>
                    <a:gd name="connsiteY258" fmla="*/ 3094228 h 3107229"/>
                    <a:gd name="connsiteX259" fmla="*/ 1694457 w 2708531"/>
                    <a:gd name="connsiteY259" fmla="*/ 3063892 h 3107229"/>
                    <a:gd name="connsiteX260" fmla="*/ 1707458 w 2708531"/>
                    <a:gd name="connsiteY260" fmla="*/ 3055225 h 3107229"/>
                    <a:gd name="connsiteX261" fmla="*/ 1729126 w 2708531"/>
                    <a:gd name="connsiteY261" fmla="*/ 3037890 h 3107229"/>
                    <a:gd name="connsiteX262" fmla="*/ 1746461 w 2708531"/>
                    <a:gd name="connsiteY262" fmla="*/ 3007555 h 3107229"/>
                    <a:gd name="connsiteX263" fmla="*/ 1772463 w 2708531"/>
                    <a:gd name="connsiteY263" fmla="*/ 2977219 h 3107229"/>
                    <a:gd name="connsiteX264" fmla="*/ 1772463 w 2708531"/>
                    <a:gd name="connsiteY264" fmla="*/ 2977219 h 3107229"/>
                    <a:gd name="connsiteX265" fmla="*/ 1781130 w 2708531"/>
                    <a:gd name="connsiteY265" fmla="*/ 2964218 h 3107229"/>
                    <a:gd name="connsiteX266" fmla="*/ 1802799 w 2708531"/>
                    <a:gd name="connsiteY266" fmla="*/ 2946884 h 3107229"/>
                    <a:gd name="connsiteX267" fmla="*/ 1815799 w 2708531"/>
                    <a:gd name="connsiteY267" fmla="*/ 2925215 h 3107229"/>
                    <a:gd name="connsiteX268" fmla="*/ 1820133 w 2708531"/>
                    <a:gd name="connsiteY268" fmla="*/ 2912215 h 3107229"/>
                    <a:gd name="connsiteX269" fmla="*/ 1828800 w 2708531"/>
                    <a:gd name="connsiteY269" fmla="*/ 2903547 h 3107229"/>
                    <a:gd name="connsiteX270" fmla="*/ 1846135 w 2708531"/>
                    <a:gd name="connsiteY270" fmla="*/ 2877545 h 3107229"/>
                    <a:gd name="connsiteX271" fmla="*/ 1854802 w 2708531"/>
                    <a:gd name="connsiteY271" fmla="*/ 2864544 h 3107229"/>
                    <a:gd name="connsiteX272" fmla="*/ 1867803 w 2708531"/>
                    <a:gd name="connsiteY272" fmla="*/ 2834209 h 3107229"/>
                    <a:gd name="connsiteX273" fmla="*/ 1872137 w 2708531"/>
                    <a:gd name="connsiteY273" fmla="*/ 2821208 h 3107229"/>
                    <a:gd name="connsiteX274" fmla="*/ 1880804 w 2708531"/>
                    <a:gd name="connsiteY274" fmla="*/ 2808207 h 3107229"/>
                    <a:gd name="connsiteX275" fmla="*/ 1889472 w 2708531"/>
                    <a:gd name="connsiteY275" fmla="*/ 2782205 h 3107229"/>
                    <a:gd name="connsiteX276" fmla="*/ 1893805 w 2708531"/>
                    <a:gd name="connsiteY276" fmla="*/ 2769204 h 3107229"/>
                    <a:gd name="connsiteX277" fmla="*/ 1898139 w 2708531"/>
                    <a:gd name="connsiteY277" fmla="*/ 2756203 h 3107229"/>
                    <a:gd name="connsiteX278" fmla="*/ 1906806 w 2708531"/>
                    <a:gd name="connsiteY278" fmla="*/ 2725868 h 3107229"/>
                    <a:gd name="connsiteX279" fmla="*/ 1911140 w 2708531"/>
                    <a:gd name="connsiteY279" fmla="*/ 2682531 h 3107229"/>
                    <a:gd name="connsiteX280" fmla="*/ 1924141 w 2708531"/>
                    <a:gd name="connsiteY280" fmla="*/ 2639195 h 3107229"/>
                    <a:gd name="connsiteX281" fmla="*/ 1932808 w 2708531"/>
                    <a:gd name="connsiteY281" fmla="*/ 2604525 h 3107229"/>
                    <a:gd name="connsiteX282" fmla="*/ 1937142 w 2708531"/>
                    <a:gd name="connsiteY282" fmla="*/ 2591524 h 3107229"/>
                    <a:gd name="connsiteX283" fmla="*/ 1945809 w 2708531"/>
                    <a:gd name="connsiteY283" fmla="*/ 2578524 h 3107229"/>
                    <a:gd name="connsiteX284" fmla="*/ 1950143 w 2708531"/>
                    <a:gd name="connsiteY284" fmla="*/ 2565523 h 3107229"/>
                    <a:gd name="connsiteX285" fmla="*/ 1958810 w 2708531"/>
                    <a:gd name="connsiteY285" fmla="*/ 2543854 h 3107229"/>
                    <a:gd name="connsiteX286" fmla="*/ 1967477 w 2708531"/>
                    <a:gd name="connsiteY286" fmla="*/ 2509185 h 3107229"/>
                    <a:gd name="connsiteX287" fmla="*/ 1971811 w 2708531"/>
                    <a:gd name="connsiteY287" fmla="*/ 2496184 h 3107229"/>
                    <a:gd name="connsiteX288" fmla="*/ 1980478 w 2708531"/>
                    <a:gd name="connsiteY288" fmla="*/ 2426846 h 3107229"/>
                    <a:gd name="connsiteX289" fmla="*/ 1989145 w 2708531"/>
                    <a:gd name="connsiteY289" fmla="*/ 2392177 h 3107229"/>
                    <a:gd name="connsiteX290" fmla="*/ 1993479 w 2708531"/>
                    <a:gd name="connsiteY290" fmla="*/ 2327172 h 3107229"/>
                    <a:gd name="connsiteX291" fmla="*/ 2002146 w 2708531"/>
                    <a:gd name="connsiteY291" fmla="*/ 2283835 h 3107229"/>
                    <a:gd name="connsiteX292" fmla="*/ 2006480 w 2708531"/>
                    <a:gd name="connsiteY292" fmla="*/ 2236165 h 3107229"/>
                    <a:gd name="connsiteX293" fmla="*/ 2010814 w 2708531"/>
                    <a:gd name="connsiteY293" fmla="*/ 2214497 h 3107229"/>
                    <a:gd name="connsiteX294" fmla="*/ 2019481 w 2708531"/>
                    <a:gd name="connsiteY294" fmla="*/ 2166827 h 3107229"/>
                    <a:gd name="connsiteX295" fmla="*/ 2023815 w 2708531"/>
                    <a:gd name="connsiteY295" fmla="*/ 2114823 h 3107229"/>
                    <a:gd name="connsiteX296" fmla="*/ 2028148 w 2708531"/>
                    <a:gd name="connsiteY296" fmla="*/ 2080154 h 3107229"/>
                    <a:gd name="connsiteX297" fmla="*/ 2023815 w 2708531"/>
                    <a:gd name="connsiteY297" fmla="*/ 2002148 h 3107229"/>
                    <a:gd name="connsiteX298" fmla="*/ 2010814 w 2708531"/>
                    <a:gd name="connsiteY298" fmla="*/ 2045485 h 3107229"/>
                    <a:gd name="connsiteX299" fmla="*/ 2006480 w 2708531"/>
                    <a:gd name="connsiteY299" fmla="*/ 2097488 h 3107229"/>
                    <a:gd name="connsiteX300" fmla="*/ 1997813 w 2708531"/>
                    <a:gd name="connsiteY300" fmla="*/ 2426846 h 3107229"/>
                    <a:gd name="connsiteX301" fmla="*/ 1993479 w 2708531"/>
                    <a:gd name="connsiteY301" fmla="*/ 2465849 h 3107229"/>
                    <a:gd name="connsiteX302" fmla="*/ 1984812 w 2708531"/>
                    <a:gd name="connsiteY302" fmla="*/ 2513519 h 3107229"/>
                    <a:gd name="connsiteX303" fmla="*/ 1980478 w 2708531"/>
                    <a:gd name="connsiteY303" fmla="*/ 2548188 h 3107229"/>
                    <a:gd name="connsiteX304" fmla="*/ 1971811 w 2708531"/>
                    <a:gd name="connsiteY304" fmla="*/ 2574190 h 3107229"/>
                    <a:gd name="connsiteX305" fmla="*/ 1963144 w 2708531"/>
                    <a:gd name="connsiteY305" fmla="*/ 2604525 h 3107229"/>
                    <a:gd name="connsiteX306" fmla="*/ 1954476 w 2708531"/>
                    <a:gd name="connsiteY306" fmla="*/ 2613193 h 3107229"/>
                    <a:gd name="connsiteX307" fmla="*/ 1945809 w 2708531"/>
                    <a:gd name="connsiteY307" fmla="*/ 2639195 h 3107229"/>
                    <a:gd name="connsiteX308" fmla="*/ 1941475 w 2708531"/>
                    <a:gd name="connsiteY308" fmla="*/ 2652196 h 3107229"/>
                    <a:gd name="connsiteX309" fmla="*/ 1932808 w 2708531"/>
                    <a:gd name="connsiteY309" fmla="*/ 2665197 h 3107229"/>
                    <a:gd name="connsiteX310" fmla="*/ 1915473 w 2708531"/>
                    <a:gd name="connsiteY310" fmla="*/ 2699866 h 3107229"/>
                    <a:gd name="connsiteX311" fmla="*/ 1893805 w 2708531"/>
                    <a:gd name="connsiteY311" fmla="*/ 2751870 h 3107229"/>
                    <a:gd name="connsiteX312" fmla="*/ 1880804 w 2708531"/>
                    <a:gd name="connsiteY312" fmla="*/ 2769204 h 3107229"/>
                    <a:gd name="connsiteX313" fmla="*/ 1872137 w 2708531"/>
                    <a:gd name="connsiteY313" fmla="*/ 2786539 h 3107229"/>
                    <a:gd name="connsiteX314" fmla="*/ 1854802 w 2708531"/>
                    <a:gd name="connsiteY314" fmla="*/ 2812541 h 3107229"/>
                    <a:gd name="connsiteX315" fmla="*/ 1841801 w 2708531"/>
                    <a:gd name="connsiteY315" fmla="*/ 2842876 h 3107229"/>
                    <a:gd name="connsiteX316" fmla="*/ 1833134 w 2708531"/>
                    <a:gd name="connsiteY316" fmla="*/ 2873212 h 3107229"/>
                    <a:gd name="connsiteX317" fmla="*/ 1824467 w 2708531"/>
                    <a:gd name="connsiteY317" fmla="*/ 2886213 h 3107229"/>
                    <a:gd name="connsiteX318" fmla="*/ 1820133 w 2708531"/>
                    <a:gd name="connsiteY318" fmla="*/ 2899214 h 3107229"/>
                    <a:gd name="connsiteX319" fmla="*/ 1811466 w 2708531"/>
                    <a:gd name="connsiteY319" fmla="*/ 2912215 h 3107229"/>
                    <a:gd name="connsiteX320" fmla="*/ 1807132 w 2708531"/>
                    <a:gd name="connsiteY320" fmla="*/ 2925215 h 3107229"/>
                    <a:gd name="connsiteX321" fmla="*/ 1798465 w 2708531"/>
                    <a:gd name="connsiteY321" fmla="*/ 2938216 h 3107229"/>
                    <a:gd name="connsiteX322" fmla="*/ 1794131 w 2708531"/>
                    <a:gd name="connsiteY322" fmla="*/ 2951217 h 3107229"/>
                    <a:gd name="connsiteX323" fmla="*/ 1776797 w 2708531"/>
                    <a:gd name="connsiteY323" fmla="*/ 2972886 h 3107229"/>
                    <a:gd name="connsiteX324" fmla="*/ 1768129 w 2708531"/>
                    <a:gd name="connsiteY324" fmla="*/ 2998888 h 3107229"/>
                    <a:gd name="connsiteX325" fmla="*/ 1781130 w 2708531"/>
                    <a:gd name="connsiteY325" fmla="*/ 3003221 h 3107229"/>
                    <a:gd name="connsiteX326" fmla="*/ 1807132 w 2708531"/>
                    <a:gd name="connsiteY326" fmla="*/ 2994554 h 3107229"/>
                    <a:gd name="connsiteX327" fmla="*/ 1833134 w 2708531"/>
                    <a:gd name="connsiteY327" fmla="*/ 3011888 h 3107229"/>
                    <a:gd name="connsiteX328" fmla="*/ 1876471 w 2708531"/>
                    <a:gd name="connsiteY328" fmla="*/ 3024889 h 3107229"/>
                    <a:gd name="connsiteX329" fmla="*/ 2002146 w 2708531"/>
                    <a:gd name="connsiteY329" fmla="*/ 3020556 h 3107229"/>
                    <a:gd name="connsiteX330" fmla="*/ 2041149 w 2708531"/>
                    <a:gd name="connsiteY330" fmla="*/ 2998888 h 3107229"/>
                    <a:gd name="connsiteX331" fmla="*/ 2049817 w 2708531"/>
                    <a:gd name="connsiteY331" fmla="*/ 2990220 h 3107229"/>
                    <a:gd name="connsiteX332" fmla="*/ 2093153 w 2708531"/>
                    <a:gd name="connsiteY332" fmla="*/ 2938216 h 3107229"/>
                    <a:gd name="connsiteX333" fmla="*/ 2106154 w 2708531"/>
                    <a:gd name="connsiteY333" fmla="*/ 2933883 h 3107229"/>
                    <a:gd name="connsiteX334" fmla="*/ 2132156 w 2708531"/>
                    <a:gd name="connsiteY334" fmla="*/ 2916548 h 3107229"/>
                    <a:gd name="connsiteX335" fmla="*/ 2158158 w 2708531"/>
                    <a:gd name="connsiteY335" fmla="*/ 2894880 h 3107229"/>
                    <a:gd name="connsiteX336" fmla="*/ 2175492 w 2708531"/>
                    <a:gd name="connsiteY336" fmla="*/ 2864544 h 3107229"/>
                    <a:gd name="connsiteX337" fmla="*/ 2184160 w 2708531"/>
                    <a:gd name="connsiteY337" fmla="*/ 2855877 h 3107229"/>
                    <a:gd name="connsiteX338" fmla="*/ 2192827 w 2708531"/>
                    <a:gd name="connsiteY338" fmla="*/ 2838542 h 3107229"/>
                    <a:gd name="connsiteX339" fmla="*/ 2210162 w 2708531"/>
                    <a:gd name="connsiteY339" fmla="*/ 2803873 h 3107229"/>
                    <a:gd name="connsiteX340" fmla="*/ 2223163 w 2708531"/>
                    <a:gd name="connsiteY340" fmla="*/ 2764870 h 3107229"/>
                    <a:gd name="connsiteX341" fmla="*/ 2227496 w 2708531"/>
                    <a:gd name="connsiteY341" fmla="*/ 2751870 h 3107229"/>
                    <a:gd name="connsiteX342" fmla="*/ 2236163 w 2708531"/>
                    <a:gd name="connsiteY342" fmla="*/ 2743202 h 3107229"/>
                    <a:gd name="connsiteX343" fmla="*/ 2244831 w 2708531"/>
                    <a:gd name="connsiteY343" fmla="*/ 2712867 h 3107229"/>
                    <a:gd name="connsiteX344" fmla="*/ 2253498 w 2708531"/>
                    <a:gd name="connsiteY344" fmla="*/ 2704199 h 3107229"/>
                    <a:gd name="connsiteX345" fmla="*/ 2266499 w 2708531"/>
                    <a:gd name="connsiteY345" fmla="*/ 2665197 h 3107229"/>
                    <a:gd name="connsiteX346" fmla="*/ 2270833 w 2708531"/>
                    <a:gd name="connsiteY346" fmla="*/ 2652196 h 3107229"/>
                    <a:gd name="connsiteX347" fmla="*/ 2279500 w 2708531"/>
                    <a:gd name="connsiteY347" fmla="*/ 2639195 h 3107229"/>
                    <a:gd name="connsiteX348" fmla="*/ 2288167 w 2708531"/>
                    <a:gd name="connsiteY348" fmla="*/ 2613193 h 3107229"/>
                    <a:gd name="connsiteX349" fmla="*/ 2296835 w 2708531"/>
                    <a:gd name="connsiteY349" fmla="*/ 2582857 h 3107229"/>
                    <a:gd name="connsiteX350" fmla="*/ 2309835 w 2708531"/>
                    <a:gd name="connsiteY350" fmla="*/ 2548188 h 3107229"/>
                    <a:gd name="connsiteX351" fmla="*/ 2314169 w 2708531"/>
                    <a:gd name="connsiteY351" fmla="*/ 2496184 h 3107229"/>
                    <a:gd name="connsiteX352" fmla="*/ 2318503 w 2708531"/>
                    <a:gd name="connsiteY352" fmla="*/ 2474516 h 3107229"/>
                    <a:gd name="connsiteX353" fmla="*/ 2322836 w 2708531"/>
                    <a:gd name="connsiteY353" fmla="*/ 2448514 h 3107229"/>
                    <a:gd name="connsiteX354" fmla="*/ 2327170 w 2708531"/>
                    <a:gd name="connsiteY354" fmla="*/ 2409511 h 3107229"/>
                    <a:gd name="connsiteX355" fmla="*/ 2335837 w 2708531"/>
                    <a:gd name="connsiteY355" fmla="*/ 2370508 h 3107229"/>
                    <a:gd name="connsiteX356" fmla="*/ 2344505 w 2708531"/>
                    <a:gd name="connsiteY356" fmla="*/ 2166827 h 3107229"/>
                    <a:gd name="connsiteX357" fmla="*/ 2353172 w 2708531"/>
                    <a:gd name="connsiteY357" fmla="*/ 2097488 h 3107229"/>
                    <a:gd name="connsiteX358" fmla="*/ 2357506 w 2708531"/>
                    <a:gd name="connsiteY358" fmla="*/ 2054152 h 3107229"/>
                    <a:gd name="connsiteX359" fmla="*/ 2361839 w 2708531"/>
                    <a:gd name="connsiteY359" fmla="*/ 2028150 h 3107229"/>
                    <a:gd name="connsiteX360" fmla="*/ 2353172 w 2708531"/>
                    <a:gd name="connsiteY360" fmla="*/ 2054152 h 3107229"/>
                    <a:gd name="connsiteX361" fmla="*/ 2348838 w 2708531"/>
                    <a:gd name="connsiteY361" fmla="*/ 2097488 h 3107229"/>
                    <a:gd name="connsiteX362" fmla="*/ 2335837 w 2708531"/>
                    <a:gd name="connsiteY362" fmla="*/ 2491851 h 3107229"/>
                    <a:gd name="connsiteX363" fmla="*/ 2331504 w 2708531"/>
                    <a:gd name="connsiteY363" fmla="*/ 2513519 h 3107229"/>
                    <a:gd name="connsiteX364" fmla="*/ 2327170 w 2708531"/>
                    <a:gd name="connsiteY364" fmla="*/ 2539521 h 3107229"/>
                    <a:gd name="connsiteX365" fmla="*/ 2322836 w 2708531"/>
                    <a:gd name="connsiteY365" fmla="*/ 2556855 h 3107229"/>
                    <a:gd name="connsiteX366" fmla="*/ 2318503 w 2708531"/>
                    <a:gd name="connsiteY366" fmla="*/ 2582857 h 3107229"/>
                    <a:gd name="connsiteX367" fmla="*/ 2301168 w 2708531"/>
                    <a:gd name="connsiteY367" fmla="*/ 2630527 h 3107229"/>
                    <a:gd name="connsiteX368" fmla="*/ 2283834 w 2708531"/>
                    <a:gd name="connsiteY368" fmla="*/ 2656529 h 3107229"/>
                    <a:gd name="connsiteX369" fmla="*/ 2279500 w 2708531"/>
                    <a:gd name="connsiteY369" fmla="*/ 2669530 h 3107229"/>
                    <a:gd name="connsiteX370" fmla="*/ 2275166 w 2708531"/>
                    <a:gd name="connsiteY370" fmla="*/ 2686865 h 3107229"/>
                    <a:gd name="connsiteX371" fmla="*/ 2257832 w 2708531"/>
                    <a:gd name="connsiteY371" fmla="*/ 2712867 h 3107229"/>
                    <a:gd name="connsiteX372" fmla="*/ 2253498 w 2708531"/>
                    <a:gd name="connsiteY372" fmla="*/ 2734535 h 3107229"/>
                    <a:gd name="connsiteX373" fmla="*/ 2240497 w 2708531"/>
                    <a:gd name="connsiteY373" fmla="*/ 2773538 h 3107229"/>
                    <a:gd name="connsiteX374" fmla="*/ 2236163 w 2708531"/>
                    <a:gd name="connsiteY374" fmla="*/ 2786539 h 3107229"/>
                    <a:gd name="connsiteX375" fmla="*/ 2231830 w 2708531"/>
                    <a:gd name="connsiteY375" fmla="*/ 2799540 h 3107229"/>
                    <a:gd name="connsiteX376" fmla="*/ 2214495 w 2708531"/>
                    <a:gd name="connsiteY376" fmla="*/ 2821208 h 3107229"/>
                    <a:gd name="connsiteX377" fmla="*/ 2210162 w 2708531"/>
                    <a:gd name="connsiteY377" fmla="*/ 2834209 h 3107229"/>
                    <a:gd name="connsiteX378" fmla="*/ 2201494 w 2708531"/>
                    <a:gd name="connsiteY378" fmla="*/ 2842876 h 3107229"/>
                    <a:gd name="connsiteX379" fmla="*/ 2192827 w 2708531"/>
                    <a:gd name="connsiteY379" fmla="*/ 2855877 h 3107229"/>
                    <a:gd name="connsiteX380" fmla="*/ 2158158 w 2708531"/>
                    <a:gd name="connsiteY380" fmla="*/ 2894880 h 3107229"/>
                    <a:gd name="connsiteX381" fmla="*/ 2175492 w 2708531"/>
                    <a:gd name="connsiteY381" fmla="*/ 2903547 h 3107229"/>
                    <a:gd name="connsiteX382" fmla="*/ 2223163 w 2708531"/>
                    <a:gd name="connsiteY382" fmla="*/ 2894880 h 3107229"/>
                    <a:gd name="connsiteX383" fmla="*/ 2340171 w 2708531"/>
                    <a:gd name="connsiteY383" fmla="*/ 2890546 h 3107229"/>
                    <a:gd name="connsiteX384" fmla="*/ 2379174 w 2708531"/>
                    <a:gd name="connsiteY384" fmla="*/ 2868878 h 3107229"/>
                    <a:gd name="connsiteX385" fmla="*/ 2405176 w 2708531"/>
                    <a:gd name="connsiteY385" fmla="*/ 2842876 h 3107229"/>
                    <a:gd name="connsiteX386" fmla="*/ 2418177 w 2708531"/>
                    <a:gd name="connsiteY386" fmla="*/ 2829875 h 3107229"/>
                    <a:gd name="connsiteX387" fmla="*/ 2435511 w 2708531"/>
                    <a:gd name="connsiteY387" fmla="*/ 2803873 h 3107229"/>
                    <a:gd name="connsiteX388" fmla="*/ 2448512 w 2708531"/>
                    <a:gd name="connsiteY388" fmla="*/ 2777871 h 3107229"/>
                    <a:gd name="connsiteX389" fmla="*/ 2457180 w 2708531"/>
                    <a:gd name="connsiteY389" fmla="*/ 2769204 h 3107229"/>
                    <a:gd name="connsiteX390" fmla="*/ 2465847 w 2708531"/>
                    <a:gd name="connsiteY390" fmla="*/ 2756203 h 3107229"/>
                    <a:gd name="connsiteX391" fmla="*/ 2478848 w 2708531"/>
                    <a:gd name="connsiteY391" fmla="*/ 2743202 h 3107229"/>
                    <a:gd name="connsiteX392" fmla="*/ 2504850 w 2708531"/>
                    <a:gd name="connsiteY392" fmla="*/ 2708533 h 3107229"/>
                    <a:gd name="connsiteX393" fmla="*/ 2509183 w 2708531"/>
                    <a:gd name="connsiteY393" fmla="*/ 2695532 h 3107229"/>
                    <a:gd name="connsiteX394" fmla="*/ 2517851 w 2708531"/>
                    <a:gd name="connsiteY394" fmla="*/ 2686865 h 3107229"/>
                    <a:gd name="connsiteX395" fmla="*/ 2526518 w 2708531"/>
                    <a:gd name="connsiteY395" fmla="*/ 2673864 h 3107229"/>
                    <a:gd name="connsiteX396" fmla="*/ 2530852 w 2708531"/>
                    <a:gd name="connsiteY396" fmla="*/ 2660863 h 3107229"/>
                    <a:gd name="connsiteX397" fmla="*/ 2548186 w 2708531"/>
                    <a:gd name="connsiteY397" fmla="*/ 2634861 h 3107229"/>
                    <a:gd name="connsiteX398" fmla="*/ 2556853 w 2708531"/>
                    <a:gd name="connsiteY398" fmla="*/ 2621860 h 3107229"/>
                    <a:gd name="connsiteX399" fmla="*/ 2565521 w 2708531"/>
                    <a:gd name="connsiteY399" fmla="*/ 2595858 h 3107229"/>
                    <a:gd name="connsiteX400" fmla="*/ 2569854 w 2708531"/>
                    <a:gd name="connsiteY400" fmla="*/ 2582857 h 3107229"/>
                    <a:gd name="connsiteX401" fmla="*/ 2574188 w 2708531"/>
                    <a:gd name="connsiteY401" fmla="*/ 2539521 h 3107229"/>
                    <a:gd name="connsiteX402" fmla="*/ 2582855 w 2708531"/>
                    <a:gd name="connsiteY402" fmla="*/ 2496184 h 3107229"/>
                    <a:gd name="connsiteX403" fmla="*/ 2587189 w 2708531"/>
                    <a:gd name="connsiteY403" fmla="*/ 2470182 h 3107229"/>
                    <a:gd name="connsiteX404" fmla="*/ 2595856 w 2708531"/>
                    <a:gd name="connsiteY404" fmla="*/ 2444180 h 3107229"/>
                    <a:gd name="connsiteX405" fmla="*/ 2604524 w 2708531"/>
                    <a:gd name="connsiteY405" fmla="*/ 2418179 h 3107229"/>
                    <a:gd name="connsiteX406" fmla="*/ 2608857 w 2708531"/>
                    <a:gd name="connsiteY406" fmla="*/ 2405178 h 3107229"/>
                    <a:gd name="connsiteX407" fmla="*/ 2617525 w 2708531"/>
                    <a:gd name="connsiteY407" fmla="*/ 2392177 h 3107229"/>
                    <a:gd name="connsiteX408" fmla="*/ 2634859 w 2708531"/>
                    <a:gd name="connsiteY408" fmla="*/ 2357507 h 3107229"/>
                    <a:gd name="connsiteX409" fmla="*/ 2643526 w 2708531"/>
                    <a:gd name="connsiteY409" fmla="*/ 2327172 h 3107229"/>
                    <a:gd name="connsiteX410" fmla="*/ 2647860 w 2708531"/>
                    <a:gd name="connsiteY410" fmla="*/ 2305504 h 3107229"/>
                    <a:gd name="connsiteX411" fmla="*/ 2656527 w 2708531"/>
                    <a:gd name="connsiteY411" fmla="*/ 2288169 h 3107229"/>
                    <a:gd name="connsiteX412" fmla="*/ 2660861 w 2708531"/>
                    <a:gd name="connsiteY412" fmla="*/ 2270834 h 3107229"/>
                    <a:gd name="connsiteX413" fmla="*/ 2669528 w 2708531"/>
                    <a:gd name="connsiteY413" fmla="*/ 2244833 h 3107229"/>
                    <a:gd name="connsiteX414" fmla="*/ 2673862 w 2708531"/>
                    <a:gd name="connsiteY414" fmla="*/ 2149492 h 3107229"/>
                    <a:gd name="connsiteX415" fmla="*/ 2678196 w 2708531"/>
                    <a:gd name="connsiteY415" fmla="*/ 2123490 h 3107229"/>
                    <a:gd name="connsiteX416" fmla="*/ 2682529 w 2708531"/>
                    <a:gd name="connsiteY416" fmla="*/ 2093155 h 3107229"/>
                    <a:gd name="connsiteX417" fmla="*/ 2686863 w 2708531"/>
                    <a:gd name="connsiteY417" fmla="*/ 2080154 h 3107229"/>
                    <a:gd name="connsiteX418" fmla="*/ 2691197 w 2708531"/>
                    <a:gd name="connsiteY418" fmla="*/ 2058486 h 3107229"/>
                    <a:gd name="connsiteX419" fmla="*/ 2699864 w 2708531"/>
                    <a:gd name="connsiteY419" fmla="*/ 2015149 h 3107229"/>
                    <a:gd name="connsiteX420" fmla="*/ 2708531 w 2708531"/>
                    <a:gd name="connsiteY420" fmla="*/ 1941477 h 3107229"/>
                    <a:gd name="connsiteX421" fmla="*/ 2704198 w 2708531"/>
                    <a:gd name="connsiteY421" fmla="*/ 1724795 h 3107229"/>
                    <a:gd name="connsiteX422" fmla="*/ 2691197 w 2708531"/>
                    <a:gd name="connsiteY422" fmla="*/ 1646789 h 3107229"/>
                    <a:gd name="connsiteX423" fmla="*/ 2682529 w 2708531"/>
                    <a:gd name="connsiteY423" fmla="*/ 1620787 h 3107229"/>
                    <a:gd name="connsiteX424" fmla="*/ 2678196 w 2708531"/>
                    <a:gd name="connsiteY424" fmla="*/ 1594785 h 3107229"/>
                    <a:gd name="connsiteX425" fmla="*/ 2660861 w 2708531"/>
                    <a:gd name="connsiteY425" fmla="*/ 1542781 h 3107229"/>
                    <a:gd name="connsiteX426" fmla="*/ 2652194 w 2708531"/>
                    <a:gd name="connsiteY426" fmla="*/ 1503779 h 3107229"/>
                    <a:gd name="connsiteX427" fmla="*/ 2643526 w 2708531"/>
                    <a:gd name="connsiteY427" fmla="*/ 1469109 h 3107229"/>
                    <a:gd name="connsiteX428" fmla="*/ 2639193 w 2708531"/>
                    <a:gd name="connsiteY428" fmla="*/ 1451775 h 3107229"/>
                    <a:gd name="connsiteX429" fmla="*/ 2630526 w 2708531"/>
                    <a:gd name="connsiteY429" fmla="*/ 1443107 h 3107229"/>
                    <a:gd name="connsiteX430" fmla="*/ 2621858 w 2708531"/>
                    <a:gd name="connsiteY430" fmla="*/ 1399771 h 3107229"/>
                    <a:gd name="connsiteX431" fmla="*/ 2613191 w 2708531"/>
                    <a:gd name="connsiteY431" fmla="*/ 1382436 h 3107229"/>
                    <a:gd name="connsiteX432" fmla="*/ 2608857 w 2708531"/>
                    <a:gd name="connsiteY432" fmla="*/ 1365102 h 3107229"/>
                    <a:gd name="connsiteX433" fmla="*/ 2591523 w 2708531"/>
                    <a:gd name="connsiteY433" fmla="*/ 1330433 h 3107229"/>
                    <a:gd name="connsiteX434" fmla="*/ 2578522 w 2708531"/>
                    <a:gd name="connsiteY434" fmla="*/ 1295763 h 3107229"/>
                    <a:gd name="connsiteX435" fmla="*/ 2574188 w 2708531"/>
                    <a:gd name="connsiteY435" fmla="*/ 1282762 h 3107229"/>
                    <a:gd name="connsiteX436" fmla="*/ 2561187 w 2708531"/>
                    <a:gd name="connsiteY436" fmla="*/ 1261094 h 3107229"/>
                    <a:gd name="connsiteX437" fmla="*/ 2552520 w 2708531"/>
                    <a:gd name="connsiteY437" fmla="*/ 1235092 h 3107229"/>
                    <a:gd name="connsiteX438" fmla="*/ 2548186 w 2708531"/>
                    <a:gd name="connsiteY438" fmla="*/ 1222091 h 3107229"/>
                    <a:gd name="connsiteX439" fmla="*/ 2543853 w 2708531"/>
                    <a:gd name="connsiteY439" fmla="*/ 1209090 h 3107229"/>
                    <a:gd name="connsiteX440" fmla="*/ 2535185 w 2708531"/>
                    <a:gd name="connsiteY440" fmla="*/ 1200423 h 3107229"/>
                    <a:gd name="connsiteX441" fmla="*/ 2526518 w 2708531"/>
                    <a:gd name="connsiteY441" fmla="*/ 1170088 h 3107229"/>
                    <a:gd name="connsiteX442" fmla="*/ 2509183 w 2708531"/>
                    <a:gd name="connsiteY442" fmla="*/ 1148419 h 3107229"/>
                    <a:gd name="connsiteX443" fmla="*/ 2504850 w 2708531"/>
                    <a:gd name="connsiteY443" fmla="*/ 1135418 h 3107229"/>
                    <a:gd name="connsiteX444" fmla="*/ 2500516 w 2708531"/>
                    <a:gd name="connsiteY444" fmla="*/ 1118084 h 3107229"/>
                    <a:gd name="connsiteX445" fmla="*/ 2491849 w 2708531"/>
                    <a:gd name="connsiteY445" fmla="*/ 1105083 h 3107229"/>
                    <a:gd name="connsiteX446" fmla="*/ 2478848 w 2708531"/>
                    <a:gd name="connsiteY446" fmla="*/ 1074747 h 3107229"/>
                    <a:gd name="connsiteX447" fmla="*/ 2465847 w 2708531"/>
                    <a:gd name="connsiteY447" fmla="*/ 1044412 h 3107229"/>
                    <a:gd name="connsiteX448" fmla="*/ 2457180 w 2708531"/>
                    <a:gd name="connsiteY448" fmla="*/ 1014076 h 3107229"/>
                    <a:gd name="connsiteX449" fmla="*/ 2448512 w 2708531"/>
                    <a:gd name="connsiteY449" fmla="*/ 996742 h 3107229"/>
                    <a:gd name="connsiteX450" fmla="*/ 2444179 w 2708531"/>
                    <a:gd name="connsiteY450" fmla="*/ 983741 h 3107229"/>
                    <a:gd name="connsiteX451" fmla="*/ 2426844 w 2708531"/>
                    <a:gd name="connsiteY451" fmla="*/ 957739 h 3107229"/>
                    <a:gd name="connsiteX452" fmla="*/ 2418177 w 2708531"/>
                    <a:gd name="connsiteY452" fmla="*/ 944738 h 3107229"/>
                    <a:gd name="connsiteX453" fmla="*/ 2413843 w 2708531"/>
                    <a:gd name="connsiteY453" fmla="*/ 931737 h 3107229"/>
                    <a:gd name="connsiteX454" fmla="*/ 2396508 w 2708531"/>
                    <a:gd name="connsiteY454" fmla="*/ 905735 h 3107229"/>
                    <a:gd name="connsiteX455" fmla="*/ 2370507 w 2708531"/>
                    <a:gd name="connsiteY455" fmla="*/ 862398 h 3107229"/>
                    <a:gd name="connsiteX456" fmla="*/ 2357506 w 2708531"/>
                    <a:gd name="connsiteY456" fmla="*/ 836397 h 3107229"/>
                    <a:gd name="connsiteX457" fmla="*/ 2353172 w 2708531"/>
                    <a:gd name="connsiteY457" fmla="*/ 823396 h 3107229"/>
                    <a:gd name="connsiteX458" fmla="*/ 2344505 w 2708531"/>
                    <a:gd name="connsiteY458" fmla="*/ 810395 h 3107229"/>
                    <a:gd name="connsiteX459" fmla="*/ 2335837 w 2708531"/>
                    <a:gd name="connsiteY459" fmla="*/ 784393 h 3107229"/>
                    <a:gd name="connsiteX460" fmla="*/ 2318503 w 2708531"/>
                    <a:gd name="connsiteY460" fmla="*/ 758391 h 3107229"/>
                    <a:gd name="connsiteX461" fmla="*/ 2296835 w 2708531"/>
                    <a:gd name="connsiteY461" fmla="*/ 719388 h 3107229"/>
                    <a:gd name="connsiteX462" fmla="*/ 2275166 w 2708531"/>
                    <a:gd name="connsiteY462" fmla="*/ 702053 h 3107229"/>
                    <a:gd name="connsiteX463" fmla="*/ 2266499 w 2708531"/>
                    <a:gd name="connsiteY463" fmla="*/ 684719 h 3107229"/>
                    <a:gd name="connsiteX464" fmla="*/ 2253498 w 2708531"/>
                    <a:gd name="connsiteY464" fmla="*/ 667384 h 3107229"/>
                    <a:gd name="connsiteX465" fmla="*/ 2244831 w 2708531"/>
                    <a:gd name="connsiteY465" fmla="*/ 654383 h 3107229"/>
                    <a:gd name="connsiteX466" fmla="*/ 2236163 w 2708531"/>
                    <a:gd name="connsiteY466" fmla="*/ 645716 h 3107229"/>
                    <a:gd name="connsiteX467" fmla="*/ 2227496 w 2708531"/>
                    <a:gd name="connsiteY467" fmla="*/ 632715 h 3107229"/>
                    <a:gd name="connsiteX468" fmla="*/ 2214495 w 2708531"/>
                    <a:gd name="connsiteY468" fmla="*/ 628381 h 3107229"/>
                    <a:gd name="connsiteX469" fmla="*/ 2158158 w 2708531"/>
                    <a:gd name="connsiteY469" fmla="*/ 632715 h 3107229"/>
                    <a:gd name="connsiteX470" fmla="*/ 2132156 w 2708531"/>
                    <a:gd name="connsiteY470" fmla="*/ 641382 h 3107229"/>
                    <a:gd name="connsiteX471" fmla="*/ 2106154 w 2708531"/>
                    <a:gd name="connsiteY471" fmla="*/ 658717 h 3107229"/>
                    <a:gd name="connsiteX472" fmla="*/ 2093153 w 2708531"/>
                    <a:gd name="connsiteY472" fmla="*/ 671718 h 3107229"/>
                    <a:gd name="connsiteX473" fmla="*/ 2067151 w 2708531"/>
                    <a:gd name="connsiteY473" fmla="*/ 680385 h 3107229"/>
                    <a:gd name="connsiteX474" fmla="*/ 2080152 w 2708531"/>
                    <a:gd name="connsiteY474" fmla="*/ 689052 h 3107229"/>
                    <a:gd name="connsiteX475" fmla="*/ 2106154 w 2708531"/>
                    <a:gd name="connsiteY475" fmla="*/ 676052 h 3107229"/>
                    <a:gd name="connsiteX476" fmla="*/ 2132156 w 2708531"/>
                    <a:gd name="connsiteY476" fmla="*/ 663051 h 3107229"/>
                    <a:gd name="connsiteX477" fmla="*/ 2166825 w 2708531"/>
                    <a:gd name="connsiteY477" fmla="*/ 637049 h 3107229"/>
                    <a:gd name="connsiteX478" fmla="*/ 2192827 w 2708531"/>
                    <a:gd name="connsiteY478" fmla="*/ 628381 h 3107229"/>
                    <a:gd name="connsiteX479" fmla="*/ 2205828 w 2708531"/>
                    <a:gd name="connsiteY479" fmla="*/ 624048 h 3107229"/>
                    <a:gd name="connsiteX480" fmla="*/ 2227496 w 2708531"/>
                    <a:gd name="connsiteY480" fmla="*/ 602379 h 3107229"/>
                    <a:gd name="connsiteX481" fmla="*/ 2244831 w 2708531"/>
                    <a:gd name="connsiteY481" fmla="*/ 563377 h 3107229"/>
                    <a:gd name="connsiteX482" fmla="*/ 2253498 w 2708531"/>
                    <a:gd name="connsiteY482" fmla="*/ 554709 h 3107229"/>
                    <a:gd name="connsiteX483" fmla="*/ 2270833 w 2708531"/>
                    <a:gd name="connsiteY483" fmla="*/ 550376 h 3107229"/>
                    <a:gd name="connsiteX484" fmla="*/ 2283834 w 2708531"/>
                    <a:gd name="connsiteY484" fmla="*/ 524374 h 3107229"/>
                    <a:gd name="connsiteX485" fmla="*/ 2296835 w 2708531"/>
                    <a:gd name="connsiteY485" fmla="*/ 476704 h 3107229"/>
                    <a:gd name="connsiteX486" fmla="*/ 2305502 w 2708531"/>
                    <a:gd name="connsiteY486" fmla="*/ 429033 h 3107229"/>
                    <a:gd name="connsiteX487" fmla="*/ 2301168 w 2708531"/>
                    <a:gd name="connsiteY487" fmla="*/ 307691 h 3107229"/>
                    <a:gd name="connsiteX488" fmla="*/ 2292501 w 2708531"/>
                    <a:gd name="connsiteY488" fmla="*/ 294690 h 3107229"/>
                    <a:gd name="connsiteX489" fmla="*/ 2283834 w 2708531"/>
                    <a:gd name="connsiteY489" fmla="*/ 268688 h 3107229"/>
                    <a:gd name="connsiteX490" fmla="*/ 2266499 w 2708531"/>
                    <a:gd name="connsiteY490" fmla="*/ 247020 h 3107229"/>
                    <a:gd name="connsiteX491" fmla="*/ 2236163 w 2708531"/>
                    <a:gd name="connsiteY491" fmla="*/ 221018 h 3107229"/>
                    <a:gd name="connsiteX492" fmla="*/ 2210162 w 2708531"/>
                    <a:gd name="connsiteY492" fmla="*/ 199350 h 3107229"/>
                    <a:gd name="connsiteX493" fmla="*/ 2184160 w 2708531"/>
                    <a:gd name="connsiteY493" fmla="*/ 182015 h 3107229"/>
                    <a:gd name="connsiteX494" fmla="*/ 2175492 w 2708531"/>
                    <a:gd name="connsiteY494" fmla="*/ 173348 h 3107229"/>
                    <a:gd name="connsiteX495" fmla="*/ 2149490 w 2708531"/>
                    <a:gd name="connsiteY495" fmla="*/ 156014 h 3107229"/>
                    <a:gd name="connsiteX496" fmla="*/ 2140823 w 2708531"/>
                    <a:gd name="connsiteY496" fmla="*/ 147346 h 3107229"/>
                    <a:gd name="connsiteX497" fmla="*/ 2114821 w 2708531"/>
                    <a:gd name="connsiteY497" fmla="*/ 130012 h 3107229"/>
                    <a:gd name="connsiteX498" fmla="*/ 2080152 w 2708531"/>
                    <a:gd name="connsiteY498" fmla="*/ 104010 h 3107229"/>
                    <a:gd name="connsiteX499" fmla="*/ 2054150 w 2708531"/>
                    <a:gd name="connsiteY499" fmla="*/ 86675 h 3107229"/>
                    <a:gd name="connsiteX500" fmla="*/ 2041149 w 2708531"/>
                    <a:gd name="connsiteY500" fmla="*/ 78008 h 3107229"/>
                    <a:gd name="connsiteX501" fmla="*/ 2028148 w 2708531"/>
                    <a:gd name="connsiteY501" fmla="*/ 73674 h 3107229"/>
                    <a:gd name="connsiteX502" fmla="*/ 2002146 w 2708531"/>
                    <a:gd name="connsiteY502" fmla="*/ 60673 h 3107229"/>
                    <a:gd name="connsiteX503" fmla="*/ 1958810 w 2708531"/>
                    <a:gd name="connsiteY503" fmla="*/ 39005 h 3107229"/>
                    <a:gd name="connsiteX504" fmla="*/ 1945809 w 2708531"/>
                    <a:gd name="connsiteY504" fmla="*/ 34671 h 3107229"/>
                    <a:gd name="connsiteX505" fmla="*/ 1932808 w 2708531"/>
                    <a:gd name="connsiteY505" fmla="*/ 30338 h 3107229"/>
                    <a:gd name="connsiteX506" fmla="*/ 1898139 w 2708531"/>
                    <a:gd name="connsiteY506" fmla="*/ 17337 h 3107229"/>
                    <a:gd name="connsiteX507" fmla="*/ 1841801 w 2708531"/>
                    <a:gd name="connsiteY507" fmla="*/ 4336 h 3107229"/>
                    <a:gd name="connsiteX508" fmla="*/ 1811466 w 2708531"/>
                    <a:gd name="connsiteY508" fmla="*/ 2 h 3107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</a:cxnLst>
                  <a:rect l="l" t="t" r="r" b="b"/>
                  <a:pathLst>
                    <a:path w="2708531" h="3107229">
                      <a:moveTo>
                        <a:pt x="1269760" y="52006"/>
                      </a:moveTo>
                      <a:cubicBezTo>
                        <a:pt x="1262537" y="50561"/>
                        <a:pt x="1255457" y="47672"/>
                        <a:pt x="1248091" y="47672"/>
                      </a:cubicBezTo>
                      <a:cubicBezTo>
                        <a:pt x="1232135" y="47672"/>
                        <a:pt x="1216216" y="49749"/>
                        <a:pt x="1200421" y="52006"/>
                      </a:cubicBezTo>
                      <a:cubicBezTo>
                        <a:pt x="1195899" y="52652"/>
                        <a:pt x="1191852" y="55232"/>
                        <a:pt x="1187420" y="56340"/>
                      </a:cubicBezTo>
                      <a:cubicBezTo>
                        <a:pt x="1180274" y="58126"/>
                        <a:pt x="1172858" y="58735"/>
                        <a:pt x="1165752" y="60673"/>
                      </a:cubicBezTo>
                      <a:cubicBezTo>
                        <a:pt x="1111790" y="75390"/>
                        <a:pt x="1167636" y="64694"/>
                        <a:pt x="1113748" y="73674"/>
                      </a:cubicBezTo>
                      <a:cubicBezTo>
                        <a:pt x="1109414" y="76563"/>
                        <a:pt x="1105534" y="80290"/>
                        <a:pt x="1100747" y="82342"/>
                      </a:cubicBezTo>
                      <a:cubicBezTo>
                        <a:pt x="1095273" y="84688"/>
                        <a:pt x="1089140" y="85039"/>
                        <a:pt x="1083413" y="86675"/>
                      </a:cubicBezTo>
                      <a:cubicBezTo>
                        <a:pt x="1039904" y="99106"/>
                        <a:pt x="1107254" y="81800"/>
                        <a:pt x="1053077" y="95342"/>
                      </a:cubicBezTo>
                      <a:cubicBezTo>
                        <a:pt x="1033498" y="114923"/>
                        <a:pt x="1058242" y="92761"/>
                        <a:pt x="1018408" y="112677"/>
                      </a:cubicBezTo>
                      <a:cubicBezTo>
                        <a:pt x="1012630" y="115566"/>
                        <a:pt x="1007011" y="118799"/>
                        <a:pt x="1001073" y="121344"/>
                      </a:cubicBezTo>
                      <a:cubicBezTo>
                        <a:pt x="996874" y="123143"/>
                        <a:pt x="992065" y="123459"/>
                        <a:pt x="988072" y="125678"/>
                      </a:cubicBezTo>
                      <a:cubicBezTo>
                        <a:pt x="943374" y="150512"/>
                        <a:pt x="978486" y="137542"/>
                        <a:pt x="949070" y="147346"/>
                      </a:cubicBezTo>
                      <a:cubicBezTo>
                        <a:pt x="944736" y="150235"/>
                        <a:pt x="940728" y="153685"/>
                        <a:pt x="936069" y="156014"/>
                      </a:cubicBezTo>
                      <a:cubicBezTo>
                        <a:pt x="931983" y="158057"/>
                        <a:pt x="926985" y="157997"/>
                        <a:pt x="923068" y="160347"/>
                      </a:cubicBezTo>
                      <a:cubicBezTo>
                        <a:pt x="895469" y="176906"/>
                        <a:pt x="939819" y="162661"/>
                        <a:pt x="897066" y="173348"/>
                      </a:cubicBezTo>
                      <a:cubicBezTo>
                        <a:pt x="894177" y="177682"/>
                        <a:pt x="891789" y="182395"/>
                        <a:pt x="888399" y="186349"/>
                      </a:cubicBezTo>
                      <a:cubicBezTo>
                        <a:pt x="874387" y="202696"/>
                        <a:pt x="873398" y="202128"/>
                        <a:pt x="858063" y="212351"/>
                      </a:cubicBezTo>
                      <a:cubicBezTo>
                        <a:pt x="855174" y="216685"/>
                        <a:pt x="852786" y="221398"/>
                        <a:pt x="849396" y="225352"/>
                      </a:cubicBezTo>
                      <a:cubicBezTo>
                        <a:pt x="844078" y="231557"/>
                        <a:pt x="832061" y="242687"/>
                        <a:pt x="832061" y="242687"/>
                      </a:cubicBezTo>
                      <a:cubicBezTo>
                        <a:pt x="830616" y="247021"/>
                        <a:pt x="829993" y="251722"/>
                        <a:pt x="827727" y="255688"/>
                      </a:cubicBezTo>
                      <a:cubicBezTo>
                        <a:pt x="824143" y="261959"/>
                        <a:pt x="818924" y="267145"/>
                        <a:pt x="814726" y="273022"/>
                      </a:cubicBezTo>
                      <a:cubicBezTo>
                        <a:pt x="811699" y="277260"/>
                        <a:pt x="808948" y="281689"/>
                        <a:pt x="806059" y="286023"/>
                      </a:cubicBezTo>
                      <a:lnTo>
                        <a:pt x="797392" y="312025"/>
                      </a:lnTo>
                      <a:cubicBezTo>
                        <a:pt x="795947" y="316359"/>
                        <a:pt x="795101" y="320940"/>
                        <a:pt x="793058" y="325026"/>
                      </a:cubicBezTo>
                      <a:cubicBezTo>
                        <a:pt x="790169" y="330804"/>
                        <a:pt x="786790" y="336363"/>
                        <a:pt x="784391" y="342361"/>
                      </a:cubicBezTo>
                      <a:cubicBezTo>
                        <a:pt x="780998" y="350843"/>
                        <a:pt x="778613" y="359695"/>
                        <a:pt x="775724" y="368362"/>
                      </a:cubicBezTo>
                      <a:lnTo>
                        <a:pt x="771390" y="381363"/>
                      </a:lnTo>
                      <a:cubicBezTo>
                        <a:pt x="772204" y="411481"/>
                        <a:pt x="746423" y="510412"/>
                        <a:pt x="784391" y="554709"/>
                      </a:cubicBezTo>
                      <a:cubicBezTo>
                        <a:pt x="789709" y="560914"/>
                        <a:pt x="794927" y="567511"/>
                        <a:pt x="801726" y="572044"/>
                      </a:cubicBezTo>
                      <a:lnTo>
                        <a:pt x="814726" y="580711"/>
                      </a:lnTo>
                      <a:cubicBezTo>
                        <a:pt x="822017" y="602583"/>
                        <a:pt x="813765" y="586697"/>
                        <a:pt x="832061" y="602379"/>
                      </a:cubicBezTo>
                      <a:cubicBezTo>
                        <a:pt x="838266" y="607697"/>
                        <a:pt x="841644" y="617130"/>
                        <a:pt x="849396" y="619714"/>
                      </a:cubicBezTo>
                      <a:cubicBezTo>
                        <a:pt x="868047" y="625932"/>
                        <a:pt x="857965" y="622940"/>
                        <a:pt x="879731" y="628381"/>
                      </a:cubicBezTo>
                      <a:cubicBezTo>
                        <a:pt x="901695" y="650345"/>
                        <a:pt x="873270" y="624504"/>
                        <a:pt x="901399" y="641382"/>
                      </a:cubicBezTo>
                      <a:cubicBezTo>
                        <a:pt x="904903" y="643484"/>
                        <a:pt x="906563" y="647948"/>
                        <a:pt x="910067" y="650050"/>
                      </a:cubicBezTo>
                      <a:cubicBezTo>
                        <a:pt x="913984" y="652400"/>
                        <a:pt x="918869" y="652584"/>
                        <a:pt x="923068" y="654383"/>
                      </a:cubicBezTo>
                      <a:cubicBezTo>
                        <a:pt x="929006" y="656928"/>
                        <a:pt x="934464" y="660506"/>
                        <a:pt x="940402" y="663051"/>
                      </a:cubicBezTo>
                      <a:cubicBezTo>
                        <a:pt x="949099" y="666779"/>
                        <a:pt x="961951" y="669521"/>
                        <a:pt x="970738" y="671718"/>
                      </a:cubicBezTo>
                      <a:cubicBezTo>
                        <a:pt x="991363" y="685468"/>
                        <a:pt x="975635" y="677087"/>
                        <a:pt x="1001073" y="684719"/>
                      </a:cubicBezTo>
                      <a:cubicBezTo>
                        <a:pt x="1044333" y="697697"/>
                        <a:pt x="1009570" y="690885"/>
                        <a:pt x="1057411" y="697720"/>
                      </a:cubicBezTo>
                      <a:cubicBezTo>
                        <a:pt x="1061745" y="699164"/>
                        <a:pt x="1066020" y="700798"/>
                        <a:pt x="1070412" y="702053"/>
                      </a:cubicBezTo>
                      <a:cubicBezTo>
                        <a:pt x="1076139" y="703689"/>
                        <a:pt x="1093073" y="709050"/>
                        <a:pt x="1087746" y="706387"/>
                      </a:cubicBezTo>
                      <a:cubicBezTo>
                        <a:pt x="1044578" y="684808"/>
                        <a:pt x="957117" y="694232"/>
                        <a:pt x="931735" y="693386"/>
                      </a:cubicBezTo>
                      <a:cubicBezTo>
                        <a:pt x="923068" y="691941"/>
                        <a:pt x="914520" y="689052"/>
                        <a:pt x="905733" y="689052"/>
                      </a:cubicBezTo>
                      <a:cubicBezTo>
                        <a:pt x="895519" y="689052"/>
                        <a:pt x="885182" y="690451"/>
                        <a:pt x="875398" y="693386"/>
                      </a:cubicBezTo>
                      <a:cubicBezTo>
                        <a:pt x="870409" y="694883"/>
                        <a:pt x="866464" y="698799"/>
                        <a:pt x="862397" y="702053"/>
                      </a:cubicBezTo>
                      <a:cubicBezTo>
                        <a:pt x="856186" y="707022"/>
                        <a:pt x="848169" y="716731"/>
                        <a:pt x="845062" y="723722"/>
                      </a:cubicBezTo>
                      <a:cubicBezTo>
                        <a:pt x="835637" y="744930"/>
                        <a:pt x="837878" y="747670"/>
                        <a:pt x="832061" y="767058"/>
                      </a:cubicBezTo>
                      <a:cubicBezTo>
                        <a:pt x="829436" y="775809"/>
                        <a:pt x="828462" y="785458"/>
                        <a:pt x="823394" y="793060"/>
                      </a:cubicBezTo>
                      <a:lnTo>
                        <a:pt x="806059" y="819062"/>
                      </a:lnTo>
                      <a:cubicBezTo>
                        <a:pt x="803170" y="823396"/>
                        <a:pt x="799039" y="827122"/>
                        <a:pt x="797392" y="832063"/>
                      </a:cubicBezTo>
                      <a:cubicBezTo>
                        <a:pt x="795947" y="836397"/>
                        <a:pt x="794313" y="840672"/>
                        <a:pt x="793058" y="845064"/>
                      </a:cubicBezTo>
                      <a:cubicBezTo>
                        <a:pt x="791422" y="850791"/>
                        <a:pt x="790816" y="856821"/>
                        <a:pt x="788725" y="862398"/>
                      </a:cubicBezTo>
                      <a:cubicBezTo>
                        <a:pt x="786457" y="868447"/>
                        <a:pt x="782456" y="873735"/>
                        <a:pt x="780057" y="879733"/>
                      </a:cubicBezTo>
                      <a:cubicBezTo>
                        <a:pt x="776664" y="888216"/>
                        <a:pt x="775476" y="897563"/>
                        <a:pt x="771390" y="905735"/>
                      </a:cubicBezTo>
                      <a:cubicBezTo>
                        <a:pt x="768501" y="911513"/>
                        <a:pt x="765268" y="917132"/>
                        <a:pt x="762723" y="923070"/>
                      </a:cubicBezTo>
                      <a:cubicBezTo>
                        <a:pt x="760924" y="927268"/>
                        <a:pt x="760432" y="931984"/>
                        <a:pt x="758389" y="936070"/>
                      </a:cubicBezTo>
                      <a:cubicBezTo>
                        <a:pt x="756060" y="940728"/>
                        <a:pt x="752611" y="944737"/>
                        <a:pt x="749722" y="949071"/>
                      </a:cubicBezTo>
                      <a:cubicBezTo>
                        <a:pt x="740702" y="985148"/>
                        <a:pt x="751685" y="949480"/>
                        <a:pt x="736721" y="979407"/>
                      </a:cubicBezTo>
                      <a:cubicBezTo>
                        <a:pt x="734678" y="983493"/>
                        <a:pt x="734921" y="988607"/>
                        <a:pt x="732387" y="992408"/>
                      </a:cubicBezTo>
                      <a:cubicBezTo>
                        <a:pt x="728987" y="997507"/>
                        <a:pt x="723720" y="1001075"/>
                        <a:pt x="719386" y="1005409"/>
                      </a:cubicBezTo>
                      <a:cubicBezTo>
                        <a:pt x="716497" y="1014076"/>
                        <a:pt x="715787" y="1023809"/>
                        <a:pt x="710719" y="1031411"/>
                      </a:cubicBezTo>
                      <a:lnTo>
                        <a:pt x="684717" y="1070414"/>
                      </a:lnTo>
                      <a:cubicBezTo>
                        <a:pt x="681828" y="1074748"/>
                        <a:pt x="679733" y="1079732"/>
                        <a:pt x="676050" y="1083415"/>
                      </a:cubicBezTo>
                      <a:lnTo>
                        <a:pt x="654381" y="1105083"/>
                      </a:lnTo>
                      <a:cubicBezTo>
                        <a:pt x="638149" y="1121315"/>
                        <a:pt x="647196" y="1116146"/>
                        <a:pt x="628380" y="1122417"/>
                      </a:cubicBezTo>
                      <a:cubicBezTo>
                        <a:pt x="591316" y="1159481"/>
                        <a:pt x="651722" y="1101659"/>
                        <a:pt x="606711" y="1135418"/>
                      </a:cubicBezTo>
                      <a:cubicBezTo>
                        <a:pt x="598539" y="1141547"/>
                        <a:pt x="593542" y="1151421"/>
                        <a:pt x="585043" y="1157087"/>
                      </a:cubicBezTo>
                      <a:cubicBezTo>
                        <a:pt x="576376" y="1162865"/>
                        <a:pt x="566407" y="1167055"/>
                        <a:pt x="559041" y="1174421"/>
                      </a:cubicBezTo>
                      <a:cubicBezTo>
                        <a:pt x="522063" y="1211399"/>
                        <a:pt x="573181" y="1161506"/>
                        <a:pt x="528706" y="1200423"/>
                      </a:cubicBezTo>
                      <a:lnTo>
                        <a:pt x="498370" y="1230759"/>
                      </a:lnTo>
                      <a:cubicBezTo>
                        <a:pt x="494036" y="1235093"/>
                        <a:pt x="490468" y="1240360"/>
                        <a:pt x="485369" y="1243760"/>
                      </a:cubicBezTo>
                      <a:lnTo>
                        <a:pt x="472368" y="1252427"/>
                      </a:lnTo>
                      <a:cubicBezTo>
                        <a:pt x="449256" y="1287096"/>
                        <a:pt x="479591" y="1245204"/>
                        <a:pt x="450700" y="1274095"/>
                      </a:cubicBezTo>
                      <a:cubicBezTo>
                        <a:pt x="447017" y="1277778"/>
                        <a:pt x="445716" y="1283413"/>
                        <a:pt x="442033" y="1287096"/>
                      </a:cubicBezTo>
                      <a:cubicBezTo>
                        <a:pt x="438350" y="1290779"/>
                        <a:pt x="432952" y="1292333"/>
                        <a:pt x="429032" y="1295763"/>
                      </a:cubicBezTo>
                      <a:cubicBezTo>
                        <a:pt x="421345" y="1302490"/>
                        <a:pt x="414586" y="1310209"/>
                        <a:pt x="407363" y="1317432"/>
                      </a:cubicBezTo>
                      <a:cubicBezTo>
                        <a:pt x="403030" y="1321766"/>
                        <a:pt x="399266" y="1326756"/>
                        <a:pt x="394363" y="1330433"/>
                      </a:cubicBezTo>
                      <a:cubicBezTo>
                        <a:pt x="388585" y="1334766"/>
                        <a:pt x="383488" y="1340203"/>
                        <a:pt x="377028" y="1343433"/>
                      </a:cubicBezTo>
                      <a:cubicBezTo>
                        <a:pt x="368856" y="1347519"/>
                        <a:pt x="351026" y="1352101"/>
                        <a:pt x="351026" y="1352101"/>
                      </a:cubicBezTo>
                      <a:cubicBezTo>
                        <a:pt x="326378" y="1376749"/>
                        <a:pt x="350113" y="1356890"/>
                        <a:pt x="325024" y="1369435"/>
                      </a:cubicBezTo>
                      <a:cubicBezTo>
                        <a:pt x="291421" y="1386237"/>
                        <a:pt x="331700" y="1371545"/>
                        <a:pt x="299022" y="1382436"/>
                      </a:cubicBezTo>
                      <a:cubicBezTo>
                        <a:pt x="268363" y="1402877"/>
                        <a:pt x="306340" y="1377210"/>
                        <a:pt x="268687" y="1404105"/>
                      </a:cubicBezTo>
                      <a:cubicBezTo>
                        <a:pt x="264449" y="1407132"/>
                        <a:pt x="259753" y="1409519"/>
                        <a:pt x="255686" y="1412772"/>
                      </a:cubicBezTo>
                      <a:cubicBezTo>
                        <a:pt x="238689" y="1426369"/>
                        <a:pt x="256595" y="1418247"/>
                        <a:pt x="234017" y="1425773"/>
                      </a:cubicBezTo>
                      <a:cubicBezTo>
                        <a:pt x="231128" y="1430107"/>
                        <a:pt x="229270" y="1435344"/>
                        <a:pt x="225350" y="1438774"/>
                      </a:cubicBezTo>
                      <a:cubicBezTo>
                        <a:pt x="217511" y="1445633"/>
                        <a:pt x="207681" y="1449858"/>
                        <a:pt x="199348" y="1456108"/>
                      </a:cubicBezTo>
                      <a:cubicBezTo>
                        <a:pt x="193570" y="1460442"/>
                        <a:pt x="188285" y="1465525"/>
                        <a:pt x="182014" y="1469109"/>
                      </a:cubicBezTo>
                      <a:cubicBezTo>
                        <a:pt x="178048" y="1471375"/>
                        <a:pt x="173347" y="1471998"/>
                        <a:pt x="169013" y="1473443"/>
                      </a:cubicBezTo>
                      <a:cubicBezTo>
                        <a:pt x="161790" y="1480666"/>
                        <a:pt x="155843" y="1489444"/>
                        <a:pt x="147344" y="1495111"/>
                      </a:cubicBezTo>
                      <a:cubicBezTo>
                        <a:pt x="136851" y="1502107"/>
                        <a:pt x="133393" y="1503186"/>
                        <a:pt x="125676" y="1512446"/>
                      </a:cubicBezTo>
                      <a:cubicBezTo>
                        <a:pt x="93784" y="1550713"/>
                        <a:pt x="135831" y="1506624"/>
                        <a:pt x="91007" y="1551449"/>
                      </a:cubicBezTo>
                      <a:cubicBezTo>
                        <a:pt x="86673" y="1555783"/>
                        <a:pt x="83105" y="1561050"/>
                        <a:pt x="78006" y="1564450"/>
                      </a:cubicBezTo>
                      <a:cubicBezTo>
                        <a:pt x="54806" y="1579916"/>
                        <a:pt x="68688" y="1569434"/>
                        <a:pt x="39003" y="1599119"/>
                      </a:cubicBezTo>
                      <a:lnTo>
                        <a:pt x="26002" y="1612120"/>
                      </a:lnTo>
                      <a:cubicBezTo>
                        <a:pt x="16417" y="1621705"/>
                        <a:pt x="10368" y="1626054"/>
                        <a:pt x="4334" y="1638122"/>
                      </a:cubicBezTo>
                      <a:cubicBezTo>
                        <a:pt x="2291" y="1642208"/>
                        <a:pt x="1445" y="1646789"/>
                        <a:pt x="0" y="1651123"/>
                      </a:cubicBezTo>
                      <a:cubicBezTo>
                        <a:pt x="1777" y="1679557"/>
                        <a:pt x="751" y="1713101"/>
                        <a:pt x="8668" y="1742129"/>
                      </a:cubicBezTo>
                      <a:cubicBezTo>
                        <a:pt x="11072" y="1750943"/>
                        <a:pt x="14446" y="1759464"/>
                        <a:pt x="17335" y="1768131"/>
                      </a:cubicBezTo>
                      <a:cubicBezTo>
                        <a:pt x="20859" y="1778704"/>
                        <a:pt x="21936" y="1785733"/>
                        <a:pt x="30336" y="1794133"/>
                      </a:cubicBezTo>
                      <a:cubicBezTo>
                        <a:pt x="40311" y="1804108"/>
                        <a:pt x="47412" y="1803819"/>
                        <a:pt x="60672" y="1807134"/>
                      </a:cubicBezTo>
                      <a:cubicBezTo>
                        <a:pt x="65005" y="1810023"/>
                        <a:pt x="69014" y="1813472"/>
                        <a:pt x="73672" y="1815801"/>
                      </a:cubicBezTo>
                      <a:cubicBezTo>
                        <a:pt x="77758" y="1817844"/>
                        <a:pt x="82756" y="1817785"/>
                        <a:pt x="86673" y="1820135"/>
                      </a:cubicBezTo>
                      <a:cubicBezTo>
                        <a:pt x="90177" y="1822237"/>
                        <a:pt x="91686" y="1826975"/>
                        <a:pt x="95341" y="1828802"/>
                      </a:cubicBezTo>
                      <a:cubicBezTo>
                        <a:pt x="95359" y="1828811"/>
                        <a:pt x="127834" y="1839633"/>
                        <a:pt x="134344" y="1841803"/>
                      </a:cubicBezTo>
                      <a:cubicBezTo>
                        <a:pt x="138677" y="1843247"/>
                        <a:pt x="142913" y="1845029"/>
                        <a:pt x="147344" y="1846137"/>
                      </a:cubicBezTo>
                      <a:cubicBezTo>
                        <a:pt x="158901" y="1849026"/>
                        <a:pt x="170713" y="1851037"/>
                        <a:pt x="182014" y="1854804"/>
                      </a:cubicBezTo>
                      <a:cubicBezTo>
                        <a:pt x="186348" y="1856249"/>
                        <a:pt x="190536" y="1858242"/>
                        <a:pt x="195015" y="1859138"/>
                      </a:cubicBezTo>
                      <a:cubicBezTo>
                        <a:pt x="205031" y="1861141"/>
                        <a:pt x="215275" y="1861792"/>
                        <a:pt x="225350" y="1863471"/>
                      </a:cubicBezTo>
                      <a:cubicBezTo>
                        <a:pt x="232616" y="1864682"/>
                        <a:pt x="239795" y="1866360"/>
                        <a:pt x="247018" y="1867805"/>
                      </a:cubicBezTo>
                      <a:cubicBezTo>
                        <a:pt x="284576" y="1866360"/>
                        <a:pt x="322185" y="1865891"/>
                        <a:pt x="359693" y="1863471"/>
                      </a:cubicBezTo>
                      <a:cubicBezTo>
                        <a:pt x="367117" y="1862992"/>
                        <a:pt x="390456" y="1856864"/>
                        <a:pt x="398696" y="1854804"/>
                      </a:cubicBezTo>
                      <a:cubicBezTo>
                        <a:pt x="403030" y="1851915"/>
                        <a:pt x="406910" y="1848189"/>
                        <a:pt x="411697" y="1846137"/>
                      </a:cubicBezTo>
                      <a:cubicBezTo>
                        <a:pt x="417172" y="1843791"/>
                        <a:pt x="423305" y="1843439"/>
                        <a:pt x="429032" y="1841803"/>
                      </a:cubicBezTo>
                      <a:cubicBezTo>
                        <a:pt x="460121" y="1832921"/>
                        <a:pt x="419655" y="1841946"/>
                        <a:pt x="463701" y="1833136"/>
                      </a:cubicBezTo>
                      <a:cubicBezTo>
                        <a:pt x="469479" y="1830247"/>
                        <a:pt x="475097" y="1827014"/>
                        <a:pt x="481035" y="1824469"/>
                      </a:cubicBezTo>
                      <a:cubicBezTo>
                        <a:pt x="485234" y="1822669"/>
                        <a:pt x="490119" y="1822485"/>
                        <a:pt x="494036" y="1820135"/>
                      </a:cubicBezTo>
                      <a:cubicBezTo>
                        <a:pt x="497540" y="1818033"/>
                        <a:pt x="499200" y="1813570"/>
                        <a:pt x="502704" y="1811468"/>
                      </a:cubicBezTo>
                      <a:cubicBezTo>
                        <a:pt x="506621" y="1809118"/>
                        <a:pt x="511506" y="1808934"/>
                        <a:pt x="515705" y="1807134"/>
                      </a:cubicBezTo>
                      <a:cubicBezTo>
                        <a:pt x="521643" y="1804589"/>
                        <a:pt x="527041" y="1800866"/>
                        <a:pt x="533039" y="1798467"/>
                      </a:cubicBezTo>
                      <a:cubicBezTo>
                        <a:pt x="541522" y="1795074"/>
                        <a:pt x="550374" y="1792688"/>
                        <a:pt x="559041" y="1789799"/>
                      </a:cubicBezTo>
                      <a:lnTo>
                        <a:pt x="572042" y="1785466"/>
                      </a:lnTo>
                      <a:cubicBezTo>
                        <a:pt x="576376" y="1784021"/>
                        <a:pt x="580611" y="1782240"/>
                        <a:pt x="585043" y="1781132"/>
                      </a:cubicBezTo>
                      <a:cubicBezTo>
                        <a:pt x="590821" y="1779687"/>
                        <a:pt x="596801" y="1778889"/>
                        <a:pt x="602378" y="1776798"/>
                      </a:cubicBezTo>
                      <a:cubicBezTo>
                        <a:pt x="632764" y="1765403"/>
                        <a:pt x="607570" y="1772036"/>
                        <a:pt x="632713" y="1759464"/>
                      </a:cubicBezTo>
                      <a:cubicBezTo>
                        <a:pt x="636799" y="1757421"/>
                        <a:pt x="641628" y="1757173"/>
                        <a:pt x="645714" y="1755130"/>
                      </a:cubicBezTo>
                      <a:cubicBezTo>
                        <a:pt x="650372" y="1752801"/>
                        <a:pt x="654057" y="1748792"/>
                        <a:pt x="658715" y="1746463"/>
                      </a:cubicBezTo>
                      <a:cubicBezTo>
                        <a:pt x="662801" y="1744420"/>
                        <a:pt x="667630" y="1744172"/>
                        <a:pt x="671716" y="1742129"/>
                      </a:cubicBezTo>
                      <a:cubicBezTo>
                        <a:pt x="701643" y="1727165"/>
                        <a:pt x="665975" y="1738148"/>
                        <a:pt x="702052" y="1729128"/>
                      </a:cubicBezTo>
                      <a:cubicBezTo>
                        <a:pt x="739312" y="1704289"/>
                        <a:pt x="692170" y="1734069"/>
                        <a:pt x="728053" y="1716127"/>
                      </a:cubicBezTo>
                      <a:cubicBezTo>
                        <a:pt x="732711" y="1713798"/>
                        <a:pt x="736267" y="1709512"/>
                        <a:pt x="741054" y="1707460"/>
                      </a:cubicBezTo>
                      <a:cubicBezTo>
                        <a:pt x="746529" y="1705114"/>
                        <a:pt x="752662" y="1704762"/>
                        <a:pt x="758389" y="1703126"/>
                      </a:cubicBezTo>
                      <a:cubicBezTo>
                        <a:pt x="762781" y="1701871"/>
                        <a:pt x="767056" y="1700237"/>
                        <a:pt x="771390" y="1698793"/>
                      </a:cubicBezTo>
                      <a:cubicBezTo>
                        <a:pt x="780903" y="1692451"/>
                        <a:pt x="790726" y="1685125"/>
                        <a:pt x="801726" y="1681458"/>
                      </a:cubicBezTo>
                      <a:cubicBezTo>
                        <a:pt x="808714" y="1679129"/>
                        <a:pt x="816217" y="1678780"/>
                        <a:pt x="823394" y="1677124"/>
                      </a:cubicBezTo>
                      <a:cubicBezTo>
                        <a:pt x="855163" y="1669793"/>
                        <a:pt x="849574" y="1671286"/>
                        <a:pt x="871064" y="1664124"/>
                      </a:cubicBezTo>
                      <a:cubicBezTo>
                        <a:pt x="876625" y="1665514"/>
                        <a:pt x="895177" y="1669680"/>
                        <a:pt x="901399" y="1672791"/>
                      </a:cubicBezTo>
                      <a:cubicBezTo>
                        <a:pt x="906057" y="1675120"/>
                        <a:pt x="909641" y="1679343"/>
                        <a:pt x="914400" y="1681458"/>
                      </a:cubicBezTo>
                      <a:cubicBezTo>
                        <a:pt x="922749" y="1685168"/>
                        <a:pt x="931735" y="1687236"/>
                        <a:pt x="940402" y="1690125"/>
                      </a:cubicBezTo>
                      <a:lnTo>
                        <a:pt x="979405" y="1703126"/>
                      </a:lnTo>
                      <a:cubicBezTo>
                        <a:pt x="983739" y="1704571"/>
                        <a:pt x="988605" y="1704926"/>
                        <a:pt x="992406" y="1707460"/>
                      </a:cubicBezTo>
                      <a:cubicBezTo>
                        <a:pt x="996740" y="1710349"/>
                        <a:pt x="1000749" y="1713798"/>
                        <a:pt x="1005407" y="1716127"/>
                      </a:cubicBezTo>
                      <a:cubicBezTo>
                        <a:pt x="1023861" y="1725354"/>
                        <a:pt x="1014024" y="1714227"/>
                        <a:pt x="1031409" y="1729128"/>
                      </a:cubicBezTo>
                      <a:cubicBezTo>
                        <a:pt x="1042456" y="1738597"/>
                        <a:pt x="1061616" y="1759080"/>
                        <a:pt x="1066078" y="1772465"/>
                      </a:cubicBezTo>
                      <a:cubicBezTo>
                        <a:pt x="1072696" y="1792318"/>
                        <a:pt x="1067671" y="1781812"/>
                        <a:pt x="1083413" y="1802800"/>
                      </a:cubicBezTo>
                      <a:cubicBezTo>
                        <a:pt x="1084857" y="1807134"/>
                        <a:pt x="1085528" y="1811808"/>
                        <a:pt x="1087746" y="1815801"/>
                      </a:cubicBezTo>
                      <a:cubicBezTo>
                        <a:pt x="1092805" y="1824907"/>
                        <a:pt x="1101787" y="1831921"/>
                        <a:pt x="1105081" y="1841803"/>
                      </a:cubicBezTo>
                      <a:cubicBezTo>
                        <a:pt x="1106526" y="1846137"/>
                        <a:pt x="1107372" y="1850718"/>
                        <a:pt x="1109415" y="1854804"/>
                      </a:cubicBezTo>
                      <a:cubicBezTo>
                        <a:pt x="1111744" y="1859462"/>
                        <a:pt x="1115967" y="1863046"/>
                        <a:pt x="1118082" y="1867805"/>
                      </a:cubicBezTo>
                      <a:cubicBezTo>
                        <a:pt x="1121792" y="1876154"/>
                        <a:pt x="1123860" y="1885140"/>
                        <a:pt x="1126749" y="1893807"/>
                      </a:cubicBezTo>
                      <a:lnTo>
                        <a:pt x="1131083" y="1906808"/>
                      </a:lnTo>
                      <a:cubicBezTo>
                        <a:pt x="1132528" y="1931365"/>
                        <a:pt x="1133286" y="1955973"/>
                        <a:pt x="1135417" y="1980480"/>
                      </a:cubicBezTo>
                      <a:cubicBezTo>
                        <a:pt x="1136178" y="1989234"/>
                        <a:pt x="1139750" y="1997695"/>
                        <a:pt x="1139750" y="2006482"/>
                      </a:cubicBezTo>
                      <a:cubicBezTo>
                        <a:pt x="1139750" y="2045511"/>
                        <a:pt x="1138951" y="2084621"/>
                        <a:pt x="1135417" y="2123490"/>
                      </a:cubicBezTo>
                      <a:cubicBezTo>
                        <a:pt x="1134590" y="2132589"/>
                        <a:pt x="1128540" y="2140533"/>
                        <a:pt x="1126749" y="2149492"/>
                      </a:cubicBezTo>
                      <a:cubicBezTo>
                        <a:pt x="1125305" y="2156715"/>
                        <a:pt x="1124354" y="2164055"/>
                        <a:pt x="1122416" y="2171161"/>
                      </a:cubicBezTo>
                      <a:cubicBezTo>
                        <a:pt x="1120012" y="2179975"/>
                        <a:pt x="1113748" y="2197162"/>
                        <a:pt x="1113748" y="2197162"/>
                      </a:cubicBezTo>
                      <a:cubicBezTo>
                        <a:pt x="1112304" y="2220275"/>
                        <a:pt x="1112287" y="2243522"/>
                        <a:pt x="1109415" y="2266501"/>
                      </a:cubicBezTo>
                      <a:cubicBezTo>
                        <a:pt x="1107937" y="2278321"/>
                        <a:pt x="1100747" y="2301170"/>
                        <a:pt x="1100747" y="2301170"/>
                      </a:cubicBezTo>
                      <a:cubicBezTo>
                        <a:pt x="1099303" y="2315615"/>
                        <a:pt x="1098215" y="2330101"/>
                        <a:pt x="1096414" y="2344506"/>
                      </a:cubicBezTo>
                      <a:cubicBezTo>
                        <a:pt x="1092774" y="2373625"/>
                        <a:pt x="1093077" y="2363853"/>
                        <a:pt x="1087746" y="2387843"/>
                      </a:cubicBezTo>
                      <a:cubicBezTo>
                        <a:pt x="1079577" y="2424606"/>
                        <a:pt x="1088279" y="2394912"/>
                        <a:pt x="1074745" y="2435513"/>
                      </a:cubicBezTo>
                      <a:cubicBezTo>
                        <a:pt x="1073300" y="2439847"/>
                        <a:pt x="1072946" y="2444713"/>
                        <a:pt x="1070412" y="2448514"/>
                      </a:cubicBezTo>
                      <a:lnTo>
                        <a:pt x="1061744" y="2461515"/>
                      </a:lnTo>
                      <a:cubicBezTo>
                        <a:pt x="1059268" y="2473896"/>
                        <a:pt x="1056751" y="2488270"/>
                        <a:pt x="1053077" y="2500518"/>
                      </a:cubicBezTo>
                      <a:cubicBezTo>
                        <a:pt x="1053062" y="2500568"/>
                        <a:pt x="1042251" y="2532996"/>
                        <a:pt x="1040076" y="2539521"/>
                      </a:cubicBezTo>
                      <a:cubicBezTo>
                        <a:pt x="1038632" y="2543855"/>
                        <a:pt x="1036639" y="2548043"/>
                        <a:pt x="1035743" y="2552522"/>
                      </a:cubicBezTo>
                      <a:cubicBezTo>
                        <a:pt x="1034298" y="2559745"/>
                        <a:pt x="1033347" y="2567084"/>
                        <a:pt x="1031409" y="2574190"/>
                      </a:cubicBezTo>
                      <a:cubicBezTo>
                        <a:pt x="1031404" y="2574209"/>
                        <a:pt x="1020578" y="2606683"/>
                        <a:pt x="1018408" y="2613193"/>
                      </a:cubicBezTo>
                      <a:lnTo>
                        <a:pt x="1005407" y="2652196"/>
                      </a:lnTo>
                      <a:cubicBezTo>
                        <a:pt x="1005404" y="2652206"/>
                        <a:pt x="996743" y="2678186"/>
                        <a:pt x="996740" y="2678197"/>
                      </a:cubicBezTo>
                      <a:cubicBezTo>
                        <a:pt x="995295" y="2683975"/>
                        <a:pt x="993574" y="2689691"/>
                        <a:pt x="992406" y="2695532"/>
                      </a:cubicBezTo>
                      <a:cubicBezTo>
                        <a:pt x="990683" y="2704148"/>
                        <a:pt x="990203" y="2713009"/>
                        <a:pt x="988072" y="2721534"/>
                      </a:cubicBezTo>
                      <a:cubicBezTo>
                        <a:pt x="973325" y="2780522"/>
                        <a:pt x="987000" y="2723947"/>
                        <a:pt x="970738" y="2760537"/>
                      </a:cubicBezTo>
                      <a:cubicBezTo>
                        <a:pt x="967028" y="2768886"/>
                        <a:pt x="964960" y="2777872"/>
                        <a:pt x="962071" y="2786539"/>
                      </a:cubicBezTo>
                      <a:cubicBezTo>
                        <a:pt x="955407" y="2806532"/>
                        <a:pt x="958634" y="2795054"/>
                        <a:pt x="953403" y="2821208"/>
                      </a:cubicBezTo>
                      <a:cubicBezTo>
                        <a:pt x="951959" y="2842876"/>
                        <a:pt x="951129" y="2864594"/>
                        <a:pt x="949070" y="2886213"/>
                      </a:cubicBezTo>
                      <a:cubicBezTo>
                        <a:pt x="948237" y="2894960"/>
                        <a:pt x="945979" y="2903516"/>
                        <a:pt x="944736" y="2912215"/>
                      </a:cubicBezTo>
                      <a:cubicBezTo>
                        <a:pt x="943089" y="2923744"/>
                        <a:pt x="941847" y="2935328"/>
                        <a:pt x="940402" y="2946884"/>
                      </a:cubicBezTo>
                      <a:cubicBezTo>
                        <a:pt x="941847" y="2969997"/>
                        <a:pt x="941607" y="2993277"/>
                        <a:pt x="944736" y="3016222"/>
                      </a:cubicBezTo>
                      <a:cubicBezTo>
                        <a:pt x="945970" y="3025274"/>
                        <a:pt x="946943" y="3035764"/>
                        <a:pt x="953403" y="3042224"/>
                      </a:cubicBezTo>
                      <a:cubicBezTo>
                        <a:pt x="959181" y="3048002"/>
                        <a:pt x="963939" y="3055026"/>
                        <a:pt x="970738" y="3059559"/>
                      </a:cubicBezTo>
                      <a:cubicBezTo>
                        <a:pt x="975072" y="3062448"/>
                        <a:pt x="978750" y="3066729"/>
                        <a:pt x="983739" y="3068226"/>
                      </a:cubicBezTo>
                      <a:cubicBezTo>
                        <a:pt x="993523" y="3071161"/>
                        <a:pt x="1003962" y="3071115"/>
                        <a:pt x="1014074" y="3072560"/>
                      </a:cubicBezTo>
                      <a:cubicBezTo>
                        <a:pt x="1053537" y="3085712"/>
                        <a:pt x="991193" y="3065531"/>
                        <a:pt x="1048744" y="3081227"/>
                      </a:cubicBezTo>
                      <a:cubicBezTo>
                        <a:pt x="1057558" y="3083631"/>
                        <a:pt x="1066078" y="3087005"/>
                        <a:pt x="1074745" y="3089894"/>
                      </a:cubicBezTo>
                      <a:cubicBezTo>
                        <a:pt x="1079079" y="3091339"/>
                        <a:pt x="1083267" y="3093332"/>
                        <a:pt x="1087746" y="3094228"/>
                      </a:cubicBezTo>
                      <a:cubicBezTo>
                        <a:pt x="1102650" y="3097208"/>
                        <a:pt x="1112461" y="3098812"/>
                        <a:pt x="1126749" y="3102895"/>
                      </a:cubicBezTo>
                      <a:cubicBezTo>
                        <a:pt x="1131141" y="3104150"/>
                        <a:pt x="1135416" y="3105784"/>
                        <a:pt x="1139750" y="3107229"/>
                      </a:cubicBezTo>
                      <a:cubicBezTo>
                        <a:pt x="1177308" y="3105784"/>
                        <a:pt x="1214928" y="3105481"/>
                        <a:pt x="1252425" y="3102895"/>
                      </a:cubicBezTo>
                      <a:cubicBezTo>
                        <a:pt x="1256982" y="3102581"/>
                        <a:pt x="1261433" y="3100779"/>
                        <a:pt x="1265426" y="3098561"/>
                      </a:cubicBezTo>
                      <a:cubicBezTo>
                        <a:pt x="1274532" y="3093502"/>
                        <a:pt x="1291428" y="3081227"/>
                        <a:pt x="1291428" y="3081227"/>
                      </a:cubicBezTo>
                      <a:cubicBezTo>
                        <a:pt x="1302322" y="3048548"/>
                        <a:pt x="1287627" y="3088829"/>
                        <a:pt x="1304429" y="3055225"/>
                      </a:cubicBezTo>
                      <a:cubicBezTo>
                        <a:pt x="1306472" y="3051139"/>
                        <a:pt x="1305533" y="3045454"/>
                        <a:pt x="1308763" y="3042224"/>
                      </a:cubicBezTo>
                      <a:cubicBezTo>
                        <a:pt x="1311993" y="3038994"/>
                        <a:pt x="1317430" y="3039335"/>
                        <a:pt x="1321763" y="3037890"/>
                      </a:cubicBezTo>
                      <a:cubicBezTo>
                        <a:pt x="1324652" y="3035001"/>
                        <a:pt x="1327879" y="3032414"/>
                        <a:pt x="1330431" y="3029223"/>
                      </a:cubicBezTo>
                      <a:cubicBezTo>
                        <a:pt x="1333685" y="3025156"/>
                        <a:pt x="1335031" y="3019476"/>
                        <a:pt x="1339098" y="3016222"/>
                      </a:cubicBezTo>
                      <a:cubicBezTo>
                        <a:pt x="1342665" y="3013368"/>
                        <a:pt x="1347765" y="3013333"/>
                        <a:pt x="1352099" y="3011888"/>
                      </a:cubicBezTo>
                      <a:cubicBezTo>
                        <a:pt x="1359322" y="3004665"/>
                        <a:pt x="1370537" y="2999910"/>
                        <a:pt x="1373767" y="2990220"/>
                      </a:cubicBezTo>
                      <a:cubicBezTo>
                        <a:pt x="1375212" y="2985886"/>
                        <a:pt x="1376058" y="2981305"/>
                        <a:pt x="1378101" y="2977219"/>
                      </a:cubicBezTo>
                      <a:cubicBezTo>
                        <a:pt x="1380430" y="2972561"/>
                        <a:pt x="1384765" y="2969026"/>
                        <a:pt x="1386768" y="2964218"/>
                      </a:cubicBezTo>
                      <a:cubicBezTo>
                        <a:pt x="1409470" y="2909733"/>
                        <a:pt x="1393078" y="2943314"/>
                        <a:pt x="1404103" y="2899214"/>
                      </a:cubicBezTo>
                      <a:cubicBezTo>
                        <a:pt x="1406319" y="2890351"/>
                        <a:pt x="1409881" y="2881879"/>
                        <a:pt x="1412770" y="2873212"/>
                      </a:cubicBezTo>
                      <a:cubicBezTo>
                        <a:pt x="1419335" y="2853517"/>
                        <a:pt x="1427166" y="2833117"/>
                        <a:pt x="1430105" y="2812541"/>
                      </a:cubicBezTo>
                      <a:cubicBezTo>
                        <a:pt x="1431489" y="2802851"/>
                        <a:pt x="1436364" y="2767037"/>
                        <a:pt x="1438772" y="2756203"/>
                      </a:cubicBezTo>
                      <a:cubicBezTo>
                        <a:pt x="1439763" y="2751744"/>
                        <a:pt x="1442079" y="2747653"/>
                        <a:pt x="1443106" y="2743202"/>
                      </a:cubicBezTo>
                      <a:cubicBezTo>
                        <a:pt x="1446419" y="2728848"/>
                        <a:pt x="1447114" y="2713841"/>
                        <a:pt x="1451773" y="2699866"/>
                      </a:cubicBezTo>
                      <a:cubicBezTo>
                        <a:pt x="1453218" y="2695532"/>
                        <a:pt x="1454999" y="2691297"/>
                        <a:pt x="1456107" y="2686865"/>
                      </a:cubicBezTo>
                      <a:cubicBezTo>
                        <a:pt x="1457893" y="2679719"/>
                        <a:pt x="1458502" y="2672303"/>
                        <a:pt x="1460440" y="2665197"/>
                      </a:cubicBezTo>
                      <a:cubicBezTo>
                        <a:pt x="1462844" y="2656383"/>
                        <a:pt x="1466219" y="2647862"/>
                        <a:pt x="1469108" y="2639195"/>
                      </a:cubicBezTo>
                      <a:lnTo>
                        <a:pt x="1473441" y="2626194"/>
                      </a:lnTo>
                      <a:lnTo>
                        <a:pt x="1482108" y="2600192"/>
                      </a:lnTo>
                      <a:cubicBezTo>
                        <a:pt x="1488233" y="2569568"/>
                        <a:pt x="1484113" y="2585509"/>
                        <a:pt x="1495109" y="2552522"/>
                      </a:cubicBezTo>
                      <a:cubicBezTo>
                        <a:pt x="1496554" y="2548188"/>
                        <a:pt x="1496909" y="2543322"/>
                        <a:pt x="1499443" y="2539521"/>
                      </a:cubicBezTo>
                      <a:lnTo>
                        <a:pt x="1508110" y="2526520"/>
                      </a:lnTo>
                      <a:cubicBezTo>
                        <a:pt x="1509499" y="2520964"/>
                        <a:pt x="1513669" y="2502402"/>
                        <a:pt x="1516778" y="2496184"/>
                      </a:cubicBezTo>
                      <a:cubicBezTo>
                        <a:pt x="1537378" y="2454983"/>
                        <a:pt x="1511755" y="2524256"/>
                        <a:pt x="1534112" y="2457181"/>
                      </a:cubicBezTo>
                      <a:cubicBezTo>
                        <a:pt x="1535557" y="2436957"/>
                        <a:pt x="1536762" y="2416715"/>
                        <a:pt x="1538446" y="2396510"/>
                      </a:cubicBezTo>
                      <a:cubicBezTo>
                        <a:pt x="1542170" y="2351822"/>
                        <a:pt x="1538525" y="2365942"/>
                        <a:pt x="1547113" y="2340173"/>
                      </a:cubicBezTo>
                      <a:cubicBezTo>
                        <a:pt x="1557007" y="2082937"/>
                        <a:pt x="1542984" y="2323953"/>
                        <a:pt x="1560114" y="2175494"/>
                      </a:cubicBezTo>
                      <a:cubicBezTo>
                        <a:pt x="1562438" y="2155352"/>
                        <a:pt x="1564448" y="2094548"/>
                        <a:pt x="1564448" y="2114823"/>
                      </a:cubicBezTo>
                      <a:cubicBezTo>
                        <a:pt x="1564448" y="2148079"/>
                        <a:pt x="1561169" y="2181258"/>
                        <a:pt x="1560114" y="2214497"/>
                      </a:cubicBezTo>
                      <a:cubicBezTo>
                        <a:pt x="1558280" y="2272268"/>
                        <a:pt x="1558405" y="2330103"/>
                        <a:pt x="1555781" y="2387843"/>
                      </a:cubicBezTo>
                      <a:cubicBezTo>
                        <a:pt x="1555511" y="2393793"/>
                        <a:pt x="1552739" y="2399364"/>
                        <a:pt x="1551447" y="2405178"/>
                      </a:cubicBezTo>
                      <a:cubicBezTo>
                        <a:pt x="1549849" y="2412368"/>
                        <a:pt x="1548558" y="2419623"/>
                        <a:pt x="1547113" y="2426846"/>
                      </a:cubicBezTo>
                      <a:cubicBezTo>
                        <a:pt x="1544126" y="2456725"/>
                        <a:pt x="1543823" y="2469299"/>
                        <a:pt x="1538446" y="2496184"/>
                      </a:cubicBezTo>
                      <a:cubicBezTo>
                        <a:pt x="1530342" y="2536703"/>
                        <a:pt x="1538037" y="2493487"/>
                        <a:pt x="1529779" y="2526520"/>
                      </a:cubicBezTo>
                      <a:cubicBezTo>
                        <a:pt x="1517532" y="2575508"/>
                        <a:pt x="1535366" y="2518426"/>
                        <a:pt x="1516778" y="2574190"/>
                      </a:cubicBezTo>
                      <a:lnTo>
                        <a:pt x="1508110" y="2600192"/>
                      </a:lnTo>
                      <a:cubicBezTo>
                        <a:pt x="1506666" y="2604526"/>
                        <a:pt x="1507007" y="2609963"/>
                        <a:pt x="1503777" y="2613193"/>
                      </a:cubicBezTo>
                      <a:lnTo>
                        <a:pt x="1495109" y="2621860"/>
                      </a:lnTo>
                      <a:cubicBezTo>
                        <a:pt x="1481958" y="2661320"/>
                        <a:pt x="1502136" y="2598985"/>
                        <a:pt x="1486442" y="2656529"/>
                      </a:cubicBezTo>
                      <a:cubicBezTo>
                        <a:pt x="1484038" y="2665343"/>
                        <a:pt x="1481168" y="2674048"/>
                        <a:pt x="1477775" y="2682531"/>
                      </a:cubicBezTo>
                      <a:cubicBezTo>
                        <a:pt x="1474886" y="2689754"/>
                        <a:pt x="1471343" y="2696748"/>
                        <a:pt x="1469108" y="2704199"/>
                      </a:cubicBezTo>
                      <a:cubicBezTo>
                        <a:pt x="1463770" y="2721991"/>
                        <a:pt x="1467170" y="2724062"/>
                        <a:pt x="1460440" y="2738869"/>
                      </a:cubicBezTo>
                      <a:cubicBezTo>
                        <a:pt x="1455094" y="2750631"/>
                        <a:pt x="1447192" y="2761281"/>
                        <a:pt x="1443106" y="2773538"/>
                      </a:cubicBezTo>
                      <a:lnTo>
                        <a:pt x="1430105" y="2812541"/>
                      </a:lnTo>
                      <a:cubicBezTo>
                        <a:pt x="1428660" y="2816875"/>
                        <a:pt x="1428305" y="2821741"/>
                        <a:pt x="1425771" y="2825542"/>
                      </a:cubicBezTo>
                      <a:cubicBezTo>
                        <a:pt x="1422882" y="2829875"/>
                        <a:pt x="1419219" y="2833783"/>
                        <a:pt x="1417104" y="2838542"/>
                      </a:cubicBezTo>
                      <a:cubicBezTo>
                        <a:pt x="1413393" y="2846891"/>
                        <a:pt x="1411325" y="2855877"/>
                        <a:pt x="1408436" y="2864544"/>
                      </a:cubicBezTo>
                      <a:lnTo>
                        <a:pt x="1399769" y="2890546"/>
                      </a:lnTo>
                      <a:cubicBezTo>
                        <a:pt x="1398324" y="2894880"/>
                        <a:pt x="1398665" y="2900317"/>
                        <a:pt x="1395435" y="2903547"/>
                      </a:cubicBezTo>
                      <a:lnTo>
                        <a:pt x="1386768" y="2912215"/>
                      </a:lnTo>
                      <a:cubicBezTo>
                        <a:pt x="1383879" y="2923771"/>
                        <a:pt x="1381868" y="2935583"/>
                        <a:pt x="1378101" y="2946884"/>
                      </a:cubicBezTo>
                      <a:cubicBezTo>
                        <a:pt x="1376656" y="2951218"/>
                        <a:pt x="1374875" y="2955453"/>
                        <a:pt x="1373767" y="2959885"/>
                      </a:cubicBezTo>
                      <a:cubicBezTo>
                        <a:pt x="1371981" y="2967031"/>
                        <a:pt x="1371372" y="2974447"/>
                        <a:pt x="1369434" y="2981553"/>
                      </a:cubicBezTo>
                      <a:cubicBezTo>
                        <a:pt x="1367030" y="2990367"/>
                        <a:pt x="1363655" y="2998888"/>
                        <a:pt x="1360766" y="3007555"/>
                      </a:cubicBezTo>
                      <a:lnTo>
                        <a:pt x="1356433" y="3020556"/>
                      </a:lnTo>
                      <a:cubicBezTo>
                        <a:pt x="1357877" y="3024890"/>
                        <a:pt x="1357536" y="3030327"/>
                        <a:pt x="1360766" y="3033557"/>
                      </a:cubicBezTo>
                      <a:cubicBezTo>
                        <a:pt x="1363996" y="3036787"/>
                        <a:pt x="1369261" y="3037139"/>
                        <a:pt x="1373767" y="3037890"/>
                      </a:cubicBezTo>
                      <a:cubicBezTo>
                        <a:pt x="1386670" y="3040040"/>
                        <a:pt x="1399769" y="3040779"/>
                        <a:pt x="1412770" y="3042224"/>
                      </a:cubicBezTo>
                      <a:cubicBezTo>
                        <a:pt x="1412807" y="3042371"/>
                        <a:pt x="1419366" y="3070489"/>
                        <a:pt x="1421437" y="3072560"/>
                      </a:cubicBezTo>
                      <a:cubicBezTo>
                        <a:pt x="1424667" y="3075790"/>
                        <a:pt x="1430104" y="3075449"/>
                        <a:pt x="1434438" y="3076893"/>
                      </a:cubicBezTo>
                      <a:cubicBezTo>
                        <a:pt x="1471688" y="3101729"/>
                        <a:pt x="1424564" y="3071957"/>
                        <a:pt x="1460440" y="3089894"/>
                      </a:cubicBezTo>
                      <a:cubicBezTo>
                        <a:pt x="1465099" y="3092223"/>
                        <a:pt x="1468366" y="3097390"/>
                        <a:pt x="1473441" y="3098561"/>
                      </a:cubicBezTo>
                      <a:cubicBezTo>
                        <a:pt x="1487587" y="3101825"/>
                        <a:pt x="1502332" y="3101450"/>
                        <a:pt x="1516778" y="3102895"/>
                      </a:cubicBezTo>
                      <a:cubicBezTo>
                        <a:pt x="1541335" y="3101450"/>
                        <a:pt x="1565951" y="3100788"/>
                        <a:pt x="1590450" y="3098561"/>
                      </a:cubicBezTo>
                      <a:cubicBezTo>
                        <a:pt x="1597785" y="3097894"/>
                        <a:pt x="1604941" y="3095884"/>
                        <a:pt x="1612118" y="3094228"/>
                      </a:cubicBezTo>
                      <a:cubicBezTo>
                        <a:pt x="1641891" y="3087358"/>
                        <a:pt x="1668326" y="3081312"/>
                        <a:pt x="1694457" y="3063892"/>
                      </a:cubicBezTo>
                      <a:cubicBezTo>
                        <a:pt x="1698791" y="3061003"/>
                        <a:pt x="1703391" y="3058478"/>
                        <a:pt x="1707458" y="3055225"/>
                      </a:cubicBezTo>
                      <a:cubicBezTo>
                        <a:pt x="1738352" y="3030512"/>
                        <a:pt x="1689090" y="3064585"/>
                        <a:pt x="1729126" y="3037890"/>
                      </a:cubicBezTo>
                      <a:cubicBezTo>
                        <a:pt x="1750237" y="3006225"/>
                        <a:pt x="1724476" y="3046029"/>
                        <a:pt x="1746461" y="3007555"/>
                      </a:cubicBezTo>
                      <a:cubicBezTo>
                        <a:pt x="1755262" y="2992154"/>
                        <a:pt x="1758347" y="2991335"/>
                        <a:pt x="1772463" y="2977219"/>
                      </a:cubicBezTo>
                      <a:lnTo>
                        <a:pt x="1772463" y="2977219"/>
                      </a:lnTo>
                      <a:cubicBezTo>
                        <a:pt x="1775352" y="2972885"/>
                        <a:pt x="1777876" y="2968285"/>
                        <a:pt x="1781130" y="2964218"/>
                      </a:cubicBezTo>
                      <a:cubicBezTo>
                        <a:pt x="1788186" y="2955398"/>
                        <a:pt x="1793148" y="2953318"/>
                        <a:pt x="1802799" y="2946884"/>
                      </a:cubicBezTo>
                      <a:cubicBezTo>
                        <a:pt x="1815070" y="2910064"/>
                        <a:pt x="1797957" y="2954951"/>
                        <a:pt x="1815799" y="2925215"/>
                      </a:cubicBezTo>
                      <a:cubicBezTo>
                        <a:pt x="1818149" y="2921298"/>
                        <a:pt x="1817783" y="2916132"/>
                        <a:pt x="1820133" y="2912215"/>
                      </a:cubicBezTo>
                      <a:cubicBezTo>
                        <a:pt x="1822235" y="2908711"/>
                        <a:pt x="1826348" y="2906816"/>
                        <a:pt x="1828800" y="2903547"/>
                      </a:cubicBezTo>
                      <a:cubicBezTo>
                        <a:pt x="1835050" y="2895213"/>
                        <a:pt x="1840357" y="2886212"/>
                        <a:pt x="1846135" y="2877545"/>
                      </a:cubicBezTo>
                      <a:lnTo>
                        <a:pt x="1854802" y="2864544"/>
                      </a:lnTo>
                      <a:cubicBezTo>
                        <a:pt x="1863822" y="2828469"/>
                        <a:pt x="1852839" y="2864136"/>
                        <a:pt x="1867803" y="2834209"/>
                      </a:cubicBezTo>
                      <a:cubicBezTo>
                        <a:pt x="1869846" y="2830123"/>
                        <a:pt x="1870094" y="2825294"/>
                        <a:pt x="1872137" y="2821208"/>
                      </a:cubicBezTo>
                      <a:cubicBezTo>
                        <a:pt x="1874466" y="2816550"/>
                        <a:pt x="1878689" y="2812966"/>
                        <a:pt x="1880804" y="2808207"/>
                      </a:cubicBezTo>
                      <a:cubicBezTo>
                        <a:pt x="1884515" y="2799858"/>
                        <a:pt x="1886583" y="2790872"/>
                        <a:pt x="1889472" y="2782205"/>
                      </a:cubicBezTo>
                      <a:lnTo>
                        <a:pt x="1893805" y="2769204"/>
                      </a:lnTo>
                      <a:cubicBezTo>
                        <a:pt x="1895250" y="2764870"/>
                        <a:pt x="1897031" y="2760635"/>
                        <a:pt x="1898139" y="2756203"/>
                      </a:cubicBezTo>
                      <a:cubicBezTo>
                        <a:pt x="1903580" y="2734437"/>
                        <a:pt x="1900588" y="2744519"/>
                        <a:pt x="1906806" y="2725868"/>
                      </a:cubicBezTo>
                      <a:cubicBezTo>
                        <a:pt x="1908251" y="2711422"/>
                        <a:pt x="1909087" y="2696903"/>
                        <a:pt x="1911140" y="2682531"/>
                      </a:cubicBezTo>
                      <a:cubicBezTo>
                        <a:pt x="1913434" y="2666470"/>
                        <a:pt x="1920116" y="2655298"/>
                        <a:pt x="1924141" y="2639195"/>
                      </a:cubicBezTo>
                      <a:cubicBezTo>
                        <a:pt x="1927030" y="2627638"/>
                        <a:pt x="1929041" y="2615826"/>
                        <a:pt x="1932808" y="2604525"/>
                      </a:cubicBezTo>
                      <a:cubicBezTo>
                        <a:pt x="1934253" y="2600191"/>
                        <a:pt x="1935099" y="2595610"/>
                        <a:pt x="1937142" y="2591524"/>
                      </a:cubicBezTo>
                      <a:cubicBezTo>
                        <a:pt x="1939471" y="2586866"/>
                        <a:pt x="1943480" y="2583182"/>
                        <a:pt x="1945809" y="2578524"/>
                      </a:cubicBezTo>
                      <a:cubicBezTo>
                        <a:pt x="1947852" y="2574438"/>
                        <a:pt x="1948539" y="2569800"/>
                        <a:pt x="1950143" y="2565523"/>
                      </a:cubicBezTo>
                      <a:cubicBezTo>
                        <a:pt x="1952874" y="2558239"/>
                        <a:pt x="1956522" y="2551289"/>
                        <a:pt x="1958810" y="2543854"/>
                      </a:cubicBezTo>
                      <a:cubicBezTo>
                        <a:pt x="1962313" y="2532469"/>
                        <a:pt x="1963710" y="2520486"/>
                        <a:pt x="1967477" y="2509185"/>
                      </a:cubicBezTo>
                      <a:lnTo>
                        <a:pt x="1971811" y="2496184"/>
                      </a:lnTo>
                      <a:cubicBezTo>
                        <a:pt x="1973315" y="2482649"/>
                        <a:pt x="1977384" y="2442316"/>
                        <a:pt x="1980478" y="2426846"/>
                      </a:cubicBezTo>
                      <a:cubicBezTo>
                        <a:pt x="1982814" y="2415165"/>
                        <a:pt x="1989145" y="2392177"/>
                        <a:pt x="1989145" y="2392177"/>
                      </a:cubicBezTo>
                      <a:cubicBezTo>
                        <a:pt x="1990590" y="2370509"/>
                        <a:pt x="1991420" y="2348791"/>
                        <a:pt x="1993479" y="2327172"/>
                      </a:cubicBezTo>
                      <a:cubicBezTo>
                        <a:pt x="1995113" y="2310013"/>
                        <a:pt x="1998176" y="2299718"/>
                        <a:pt x="2002146" y="2283835"/>
                      </a:cubicBezTo>
                      <a:cubicBezTo>
                        <a:pt x="2003591" y="2267945"/>
                        <a:pt x="2004501" y="2251997"/>
                        <a:pt x="2006480" y="2236165"/>
                      </a:cubicBezTo>
                      <a:cubicBezTo>
                        <a:pt x="2007394" y="2228856"/>
                        <a:pt x="2009496" y="2221744"/>
                        <a:pt x="2010814" y="2214497"/>
                      </a:cubicBezTo>
                      <a:cubicBezTo>
                        <a:pt x="2021903" y="2153507"/>
                        <a:pt x="2008775" y="2220350"/>
                        <a:pt x="2019481" y="2166827"/>
                      </a:cubicBezTo>
                      <a:cubicBezTo>
                        <a:pt x="2020926" y="2149492"/>
                        <a:pt x="2022084" y="2132131"/>
                        <a:pt x="2023815" y="2114823"/>
                      </a:cubicBezTo>
                      <a:cubicBezTo>
                        <a:pt x="2024974" y="2103235"/>
                        <a:pt x="2028148" y="2091800"/>
                        <a:pt x="2028148" y="2080154"/>
                      </a:cubicBezTo>
                      <a:cubicBezTo>
                        <a:pt x="2028148" y="2054112"/>
                        <a:pt x="2025259" y="2028150"/>
                        <a:pt x="2023815" y="2002148"/>
                      </a:cubicBezTo>
                      <a:cubicBezTo>
                        <a:pt x="2013263" y="2033800"/>
                        <a:pt x="2017363" y="2019286"/>
                        <a:pt x="2010814" y="2045485"/>
                      </a:cubicBezTo>
                      <a:cubicBezTo>
                        <a:pt x="2009369" y="2062819"/>
                        <a:pt x="2006889" y="2080098"/>
                        <a:pt x="2006480" y="2097488"/>
                      </a:cubicBezTo>
                      <a:cubicBezTo>
                        <a:pt x="1998689" y="2428599"/>
                        <a:pt x="2035639" y="2313352"/>
                        <a:pt x="1997813" y="2426846"/>
                      </a:cubicBezTo>
                      <a:cubicBezTo>
                        <a:pt x="1996368" y="2439847"/>
                        <a:pt x="1995208" y="2452883"/>
                        <a:pt x="1993479" y="2465849"/>
                      </a:cubicBezTo>
                      <a:cubicBezTo>
                        <a:pt x="1985416" y="2526318"/>
                        <a:pt x="1992979" y="2460433"/>
                        <a:pt x="1984812" y="2513519"/>
                      </a:cubicBezTo>
                      <a:cubicBezTo>
                        <a:pt x="1983041" y="2525030"/>
                        <a:pt x="1982918" y="2536800"/>
                        <a:pt x="1980478" y="2548188"/>
                      </a:cubicBezTo>
                      <a:cubicBezTo>
                        <a:pt x="1978564" y="2557121"/>
                        <a:pt x="1974027" y="2565327"/>
                        <a:pt x="1971811" y="2574190"/>
                      </a:cubicBezTo>
                      <a:cubicBezTo>
                        <a:pt x="1971003" y="2577423"/>
                        <a:pt x="1965806" y="2600088"/>
                        <a:pt x="1963144" y="2604525"/>
                      </a:cubicBezTo>
                      <a:cubicBezTo>
                        <a:pt x="1961042" y="2608029"/>
                        <a:pt x="1957365" y="2610304"/>
                        <a:pt x="1954476" y="2613193"/>
                      </a:cubicBezTo>
                      <a:lnTo>
                        <a:pt x="1945809" y="2639195"/>
                      </a:lnTo>
                      <a:cubicBezTo>
                        <a:pt x="1944364" y="2643529"/>
                        <a:pt x="1944009" y="2648395"/>
                        <a:pt x="1941475" y="2652196"/>
                      </a:cubicBezTo>
                      <a:cubicBezTo>
                        <a:pt x="1938586" y="2656530"/>
                        <a:pt x="1934923" y="2660438"/>
                        <a:pt x="1932808" y="2665197"/>
                      </a:cubicBezTo>
                      <a:cubicBezTo>
                        <a:pt x="1916874" y="2701050"/>
                        <a:pt x="1933273" y="2682066"/>
                        <a:pt x="1915473" y="2699866"/>
                      </a:cubicBezTo>
                      <a:cubicBezTo>
                        <a:pt x="1910311" y="2720517"/>
                        <a:pt x="1908804" y="2731871"/>
                        <a:pt x="1893805" y="2751870"/>
                      </a:cubicBezTo>
                      <a:cubicBezTo>
                        <a:pt x="1889471" y="2757648"/>
                        <a:pt x="1884632" y="2763079"/>
                        <a:pt x="1880804" y="2769204"/>
                      </a:cubicBezTo>
                      <a:cubicBezTo>
                        <a:pt x="1877380" y="2774682"/>
                        <a:pt x="1875461" y="2780999"/>
                        <a:pt x="1872137" y="2786539"/>
                      </a:cubicBezTo>
                      <a:cubicBezTo>
                        <a:pt x="1866778" y="2795471"/>
                        <a:pt x="1854802" y="2812541"/>
                        <a:pt x="1854802" y="2812541"/>
                      </a:cubicBezTo>
                      <a:cubicBezTo>
                        <a:pt x="1845784" y="2848619"/>
                        <a:pt x="1856766" y="2812946"/>
                        <a:pt x="1841801" y="2842876"/>
                      </a:cubicBezTo>
                      <a:cubicBezTo>
                        <a:pt x="1833377" y="2859723"/>
                        <a:pt x="1841454" y="2853798"/>
                        <a:pt x="1833134" y="2873212"/>
                      </a:cubicBezTo>
                      <a:cubicBezTo>
                        <a:pt x="1831082" y="2877999"/>
                        <a:pt x="1826796" y="2881555"/>
                        <a:pt x="1824467" y="2886213"/>
                      </a:cubicBezTo>
                      <a:cubicBezTo>
                        <a:pt x="1822424" y="2890299"/>
                        <a:pt x="1822176" y="2895128"/>
                        <a:pt x="1820133" y="2899214"/>
                      </a:cubicBezTo>
                      <a:cubicBezTo>
                        <a:pt x="1817804" y="2903872"/>
                        <a:pt x="1813795" y="2907557"/>
                        <a:pt x="1811466" y="2912215"/>
                      </a:cubicBezTo>
                      <a:cubicBezTo>
                        <a:pt x="1809423" y="2916301"/>
                        <a:pt x="1809175" y="2921129"/>
                        <a:pt x="1807132" y="2925215"/>
                      </a:cubicBezTo>
                      <a:cubicBezTo>
                        <a:pt x="1804803" y="2929873"/>
                        <a:pt x="1800794" y="2933558"/>
                        <a:pt x="1798465" y="2938216"/>
                      </a:cubicBezTo>
                      <a:cubicBezTo>
                        <a:pt x="1796422" y="2942302"/>
                        <a:pt x="1796481" y="2947300"/>
                        <a:pt x="1794131" y="2951217"/>
                      </a:cubicBezTo>
                      <a:cubicBezTo>
                        <a:pt x="1778695" y="2976945"/>
                        <a:pt x="1791665" y="2939433"/>
                        <a:pt x="1776797" y="2972886"/>
                      </a:cubicBezTo>
                      <a:cubicBezTo>
                        <a:pt x="1773086" y="2981235"/>
                        <a:pt x="1768129" y="2998888"/>
                        <a:pt x="1768129" y="2998888"/>
                      </a:cubicBezTo>
                      <a:cubicBezTo>
                        <a:pt x="1772463" y="3000332"/>
                        <a:pt x="1776590" y="3003725"/>
                        <a:pt x="1781130" y="3003221"/>
                      </a:cubicBezTo>
                      <a:cubicBezTo>
                        <a:pt x="1790210" y="3002212"/>
                        <a:pt x="1807132" y="2994554"/>
                        <a:pt x="1807132" y="2994554"/>
                      </a:cubicBezTo>
                      <a:cubicBezTo>
                        <a:pt x="1815799" y="3000332"/>
                        <a:pt x="1823252" y="3008594"/>
                        <a:pt x="1833134" y="3011888"/>
                      </a:cubicBezTo>
                      <a:cubicBezTo>
                        <a:pt x="1864786" y="3022440"/>
                        <a:pt x="1850272" y="3018340"/>
                        <a:pt x="1876471" y="3024889"/>
                      </a:cubicBezTo>
                      <a:cubicBezTo>
                        <a:pt x="1918363" y="3023445"/>
                        <a:pt x="1960311" y="3023171"/>
                        <a:pt x="2002146" y="3020556"/>
                      </a:cubicBezTo>
                      <a:cubicBezTo>
                        <a:pt x="2013770" y="3019829"/>
                        <a:pt x="2037019" y="3003018"/>
                        <a:pt x="2041149" y="2998888"/>
                      </a:cubicBezTo>
                      <a:cubicBezTo>
                        <a:pt x="2044038" y="2995999"/>
                        <a:pt x="2047365" y="2993489"/>
                        <a:pt x="2049817" y="2990220"/>
                      </a:cubicBezTo>
                      <a:cubicBezTo>
                        <a:pt x="2059068" y="2977885"/>
                        <a:pt x="2077297" y="2943501"/>
                        <a:pt x="2093153" y="2938216"/>
                      </a:cubicBezTo>
                      <a:lnTo>
                        <a:pt x="2106154" y="2933883"/>
                      </a:lnTo>
                      <a:cubicBezTo>
                        <a:pt x="2114821" y="2928105"/>
                        <a:pt x="2124790" y="2923914"/>
                        <a:pt x="2132156" y="2916548"/>
                      </a:cubicBezTo>
                      <a:cubicBezTo>
                        <a:pt x="2148840" y="2899864"/>
                        <a:pt x="2140058" y="2906947"/>
                        <a:pt x="2158158" y="2894880"/>
                      </a:cubicBezTo>
                      <a:cubicBezTo>
                        <a:pt x="2164088" y="2883019"/>
                        <a:pt x="2167326" y="2874751"/>
                        <a:pt x="2175492" y="2864544"/>
                      </a:cubicBezTo>
                      <a:cubicBezTo>
                        <a:pt x="2178044" y="2861353"/>
                        <a:pt x="2181271" y="2858766"/>
                        <a:pt x="2184160" y="2855877"/>
                      </a:cubicBezTo>
                      <a:cubicBezTo>
                        <a:pt x="2187049" y="2850099"/>
                        <a:pt x="2190428" y="2844540"/>
                        <a:pt x="2192827" y="2838542"/>
                      </a:cubicBezTo>
                      <a:cubicBezTo>
                        <a:pt x="2206105" y="2805345"/>
                        <a:pt x="2193549" y="2820486"/>
                        <a:pt x="2210162" y="2803873"/>
                      </a:cubicBezTo>
                      <a:lnTo>
                        <a:pt x="2223163" y="2764870"/>
                      </a:lnTo>
                      <a:cubicBezTo>
                        <a:pt x="2224607" y="2760537"/>
                        <a:pt x="2224266" y="2755100"/>
                        <a:pt x="2227496" y="2751870"/>
                      </a:cubicBezTo>
                      <a:lnTo>
                        <a:pt x="2236163" y="2743202"/>
                      </a:lnTo>
                      <a:cubicBezTo>
                        <a:pt x="2236973" y="2739963"/>
                        <a:pt x="2242166" y="2717308"/>
                        <a:pt x="2244831" y="2712867"/>
                      </a:cubicBezTo>
                      <a:cubicBezTo>
                        <a:pt x="2246933" y="2709363"/>
                        <a:pt x="2250609" y="2707088"/>
                        <a:pt x="2253498" y="2704199"/>
                      </a:cubicBezTo>
                      <a:lnTo>
                        <a:pt x="2266499" y="2665197"/>
                      </a:lnTo>
                      <a:cubicBezTo>
                        <a:pt x="2267944" y="2660863"/>
                        <a:pt x="2268299" y="2655997"/>
                        <a:pt x="2270833" y="2652196"/>
                      </a:cubicBezTo>
                      <a:cubicBezTo>
                        <a:pt x="2273722" y="2647862"/>
                        <a:pt x="2277385" y="2643954"/>
                        <a:pt x="2279500" y="2639195"/>
                      </a:cubicBezTo>
                      <a:cubicBezTo>
                        <a:pt x="2283210" y="2630846"/>
                        <a:pt x="2285278" y="2621860"/>
                        <a:pt x="2288167" y="2613193"/>
                      </a:cubicBezTo>
                      <a:cubicBezTo>
                        <a:pt x="2298556" y="2582025"/>
                        <a:pt x="2285954" y="2620944"/>
                        <a:pt x="2296835" y="2582857"/>
                      </a:cubicBezTo>
                      <a:cubicBezTo>
                        <a:pt x="2300234" y="2570961"/>
                        <a:pt x="2305251" y="2559648"/>
                        <a:pt x="2309835" y="2548188"/>
                      </a:cubicBezTo>
                      <a:cubicBezTo>
                        <a:pt x="2311280" y="2530853"/>
                        <a:pt x="2312136" y="2513460"/>
                        <a:pt x="2314169" y="2496184"/>
                      </a:cubicBezTo>
                      <a:cubicBezTo>
                        <a:pt x="2315030" y="2488869"/>
                        <a:pt x="2317185" y="2481763"/>
                        <a:pt x="2318503" y="2474516"/>
                      </a:cubicBezTo>
                      <a:cubicBezTo>
                        <a:pt x="2320075" y="2465871"/>
                        <a:pt x="2321675" y="2457224"/>
                        <a:pt x="2322836" y="2448514"/>
                      </a:cubicBezTo>
                      <a:cubicBezTo>
                        <a:pt x="2324565" y="2435548"/>
                        <a:pt x="2325320" y="2422461"/>
                        <a:pt x="2327170" y="2409511"/>
                      </a:cubicBezTo>
                      <a:cubicBezTo>
                        <a:pt x="2329003" y="2396683"/>
                        <a:pt x="2332685" y="2383118"/>
                        <a:pt x="2335837" y="2370508"/>
                      </a:cubicBezTo>
                      <a:cubicBezTo>
                        <a:pt x="2345812" y="2240839"/>
                        <a:pt x="2334732" y="2396498"/>
                        <a:pt x="2344505" y="2166827"/>
                      </a:cubicBezTo>
                      <a:cubicBezTo>
                        <a:pt x="2346790" y="2113129"/>
                        <a:pt x="2343463" y="2126612"/>
                        <a:pt x="2353172" y="2097488"/>
                      </a:cubicBezTo>
                      <a:cubicBezTo>
                        <a:pt x="2354617" y="2083043"/>
                        <a:pt x="2355705" y="2068557"/>
                        <a:pt x="2357506" y="2054152"/>
                      </a:cubicBezTo>
                      <a:cubicBezTo>
                        <a:pt x="2358596" y="2045433"/>
                        <a:pt x="2370626" y="2028150"/>
                        <a:pt x="2361839" y="2028150"/>
                      </a:cubicBezTo>
                      <a:cubicBezTo>
                        <a:pt x="2352703" y="2028150"/>
                        <a:pt x="2353172" y="2054152"/>
                        <a:pt x="2353172" y="2054152"/>
                      </a:cubicBezTo>
                      <a:cubicBezTo>
                        <a:pt x="2351727" y="2068597"/>
                        <a:pt x="2349172" y="2082974"/>
                        <a:pt x="2348838" y="2097488"/>
                      </a:cubicBezTo>
                      <a:cubicBezTo>
                        <a:pt x="2345747" y="2231937"/>
                        <a:pt x="2359541" y="2361476"/>
                        <a:pt x="2335837" y="2491851"/>
                      </a:cubicBezTo>
                      <a:cubicBezTo>
                        <a:pt x="2334519" y="2499098"/>
                        <a:pt x="2332822" y="2506272"/>
                        <a:pt x="2331504" y="2513519"/>
                      </a:cubicBezTo>
                      <a:cubicBezTo>
                        <a:pt x="2329932" y="2522164"/>
                        <a:pt x="2328893" y="2530905"/>
                        <a:pt x="2327170" y="2539521"/>
                      </a:cubicBezTo>
                      <a:cubicBezTo>
                        <a:pt x="2326002" y="2545361"/>
                        <a:pt x="2324004" y="2551015"/>
                        <a:pt x="2322836" y="2556855"/>
                      </a:cubicBezTo>
                      <a:cubicBezTo>
                        <a:pt x="2321113" y="2565471"/>
                        <a:pt x="2320634" y="2574333"/>
                        <a:pt x="2318503" y="2582857"/>
                      </a:cubicBezTo>
                      <a:cubicBezTo>
                        <a:pt x="2316871" y="2589387"/>
                        <a:pt x="2305143" y="2623239"/>
                        <a:pt x="2301168" y="2630527"/>
                      </a:cubicBezTo>
                      <a:cubicBezTo>
                        <a:pt x="2296180" y="2639672"/>
                        <a:pt x="2287128" y="2646647"/>
                        <a:pt x="2283834" y="2656529"/>
                      </a:cubicBezTo>
                      <a:cubicBezTo>
                        <a:pt x="2282389" y="2660863"/>
                        <a:pt x="2280755" y="2665138"/>
                        <a:pt x="2279500" y="2669530"/>
                      </a:cubicBezTo>
                      <a:cubicBezTo>
                        <a:pt x="2277864" y="2675257"/>
                        <a:pt x="2277830" y="2681538"/>
                        <a:pt x="2275166" y="2686865"/>
                      </a:cubicBezTo>
                      <a:cubicBezTo>
                        <a:pt x="2270508" y="2696182"/>
                        <a:pt x="2257832" y="2712867"/>
                        <a:pt x="2257832" y="2712867"/>
                      </a:cubicBezTo>
                      <a:cubicBezTo>
                        <a:pt x="2256387" y="2720090"/>
                        <a:pt x="2255436" y="2727429"/>
                        <a:pt x="2253498" y="2734535"/>
                      </a:cubicBezTo>
                      <a:cubicBezTo>
                        <a:pt x="2253493" y="2734554"/>
                        <a:pt x="2242667" y="2767028"/>
                        <a:pt x="2240497" y="2773538"/>
                      </a:cubicBezTo>
                      <a:lnTo>
                        <a:pt x="2236163" y="2786539"/>
                      </a:lnTo>
                      <a:cubicBezTo>
                        <a:pt x="2234719" y="2790873"/>
                        <a:pt x="2234364" y="2795739"/>
                        <a:pt x="2231830" y="2799540"/>
                      </a:cubicBezTo>
                      <a:cubicBezTo>
                        <a:pt x="2220897" y="2815941"/>
                        <a:pt x="2226846" y="2808858"/>
                        <a:pt x="2214495" y="2821208"/>
                      </a:cubicBezTo>
                      <a:cubicBezTo>
                        <a:pt x="2213051" y="2825542"/>
                        <a:pt x="2212512" y="2830292"/>
                        <a:pt x="2210162" y="2834209"/>
                      </a:cubicBezTo>
                      <a:cubicBezTo>
                        <a:pt x="2208060" y="2837713"/>
                        <a:pt x="2204046" y="2839685"/>
                        <a:pt x="2201494" y="2842876"/>
                      </a:cubicBezTo>
                      <a:cubicBezTo>
                        <a:pt x="2198240" y="2846943"/>
                        <a:pt x="2196287" y="2851984"/>
                        <a:pt x="2192827" y="2855877"/>
                      </a:cubicBezTo>
                      <a:cubicBezTo>
                        <a:pt x="2153248" y="2900404"/>
                        <a:pt x="2177828" y="2865373"/>
                        <a:pt x="2158158" y="2894880"/>
                      </a:cubicBezTo>
                      <a:cubicBezTo>
                        <a:pt x="2163936" y="2897769"/>
                        <a:pt x="2169059" y="2902962"/>
                        <a:pt x="2175492" y="2903547"/>
                      </a:cubicBezTo>
                      <a:cubicBezTo>
                        <a:pt x="2212995" y="2906957"/>
                        <a:pt x="2195177" y="2896686"/>
                        <a:pt x="2223163" y="2894880"/>
                      </a:cubicBezTo>
                      <a:cubicBezTo>
                        <a:pt x="2262111" y="2892367"/>
                        <a:pt x="2301168" y="2891991"/>
                        <a:pt x="2340171" y="2890546"/>
                      </a:cubicBezTo>
                      <a:cubicBezTo>
                        <a:pt x="2369974" y="2870678"/>
                        <a:pt x="2356291" y="2876506"/>
                        <a:pt x="2379174" y="2868878"/>
                      </a:cubicBezTo>
                      <a:lnTo>
                        <a:pt x="2405176" y="2842876"/>
                      </a:lnTo>
                      <a:cubicBezTo>
                        <a:pt x="2409510" y="2838542"/>
                        <a:pt x="2414777" y="2834974"/>
                        <a:pt x="2418177" y="2829875"/>
                      </a:cubicBezTo>
                      <a:cubicBezTo>
                        <a:pt x="2423955" y="2821208"/>
                        <a:pt x="2432217" y="2813755"/>
                        <a:pt x="2435511" y="2803873"/>
                      </a:cubicBezTo>
                      <a:cubicBezTo>
                        <a:pt x="2440088" y="2790143"/>
                        <a:pt x="2438912" y="2789870"/>
                        <a:pt x="2448512" y="2777871"/>
                      </a:cubicBezTo>
                      <a:cubicBezTo>
                        <a:pt x="2451064" y="2774680"/>
                        <a:pt x="2454628" y="2772395"/>
                        <a:pt x="2457180" y="2769204"/>
                      </a:cubicBezTo>
                      <a:cubicBezTo>
                        <a:pt x="2460434" y="2765137"/>
                        <a:pt x="2462513" y="2760204"/>
                        <a:pt x="2465847" y="2756203"/>
                      </a:cubicBezTo>
                      <a:cubicBezTo>
                        <a:pt x="2469770" y="2751495"/>
                        <a:pt x="2475085" y="2748040"/>
                        <a:pt x="2478848" y="2743202"/>
                      </a:cubicBezTo>
                      <a:cubicBezTo>
                        <a:pt x="2513143" y="2699107"/>
                        <a:pt x="2483052" y="2730329"/>
                        <a:pt x="2504850" y="2708533"/>
                      </a:cubicBezTo>
                      <a:cubicBezTo>
                        <a:pt x="2506294" y="2704199"/>
                        <a:pt x="2506833" y="2699449"/>
                        <a:pt x="2509183" y="2695532"/>
                      </a:cubicBezTo>
                      <a:cubicBezTo>
                        <a:pt x="2511285" y="2692028"/>
                        <a:pt x="2515299" y="2690056"/>
                        <a:pt x="2517851" y="2686865"/>
                      </a:cubicBezTo>
                      <a:cubicBezTo>
                        <a:pt x="2521105" y="2682798"/>
                        <a:pt x="2524189" y="2678522"/>
                        <a:pt x="2526518" y="2673864"/>
                      </a:cubicBezTo>
                      <a:cubicBezTo>
                        <a:pt x="2528561" y="2669778"/>
                        <a:pt x="2528634" y="2664856"/>
                        <a:pt x="2530852" y="2660863"/>
                      </a:cubicBezTo>
                      <a:cubicBezTo>
                        <a:pt x="2535911" y="2651757"/>
                        <a:pt x="2542408" y="2643528"/>
                        <a:pt x="2548186" y="2634861"/>
                      </a:cubicBezTo>
                      <a:cubicBezTo>
                        <a:pt x="2551075" y="2630527"/>
                        <a:pt x="2555206" y="2626801"/>
                        <a:pt x="2556853" y="2621860"/>
                      </a:cubicBezTo>
                      <a:lnTo>
                        <a:pt x="2565521" y="2595858"/>
                      </a:lnTo>
                      <a:lnTo>
                        <a:pt x="2569854" y="2582857"/>
                      </a:lnTo>
                      <a:cubicBezTo>
                        <a:pt x="2571299" y="2568412"/>
                        <a:pt x="2572387" y="2553926"/>
                        <a:pt x="2574188" y="2539521"/>
                      </a:cubicBezTo>
                      <a:cubicBezTo>
                        <a:pt x="2579137" y="2499936"/>
                        <a:pt x="2576638" y="2527268"/>
                        <a:pt x="2582855" y="2496184"/>
                      </a:cubicBezTo>
                      <a:cubicBezTo>
                        <a:pt x="2584578" y="2487568"/>
                        <a:pt x="2585058" y="2478707"/>
                        <a:pt x="2587189" y="2470182"/>
                      </a:cubicBezTo>
                      <a:cubicBezTo>
                        <a:pt x="2589405" y="2461319"/>
                        <a:pt x="2592967" y="2452847"/>
                        <a:pt x="2595856" y="2444180"/>
                      </a:cubicBezTo>
                      <a:lnTo>
                        <a:pt x="2604524" y="2418179"/>
                      </a:lnTo>
                      <a:cubicBezTo>
                        <a:pt x="2605969" y="2413845"/>
                        <a:pt x="2606323" y="2408979"/>
                        <a:pt x="2608857" y="2405178"/>
                      </a:cubicBezTo>
                      <a:lnTo>
                        <a:pt x="2617525" y="2392177"/>
                      </a:lnTo>
                      <a:cubicBezTo>
                        <a:pt x="2627484" y="2362299"/>
                        <a:pt x="2619732" y="2372636"/>
                        <a:pt x="2634859" y="2357507"/>
                      </a:cubicBezTo>
                      <a:cubicBezTo>
                        <a:pt x="2639687" y="2343025"/>
                        <a:pt x="2639897" y="2343503"/>
                        <a:pt x="2643526" y="2327172"/>
                      </a:cubicBezTo>
                      <a:cubicBezTo>
                        <a:pt x="2645124" y="2319982"/>
                        <a:pt x="2645531" y="2312492"/>
                        <a:pt x="2647860" y="2305504"/>
                      </a:cubicBezTo>
                      <a:cubicBezTo>
                        <a:pt x="2649903" y="2299375"/>
                        <a:pt x="2654259" y="2294218"/>
                        <a:pt x="2656527" y="2288169"/>
                      </a:cubicBezTo>
                      <a:cubicBezTo>
                        <a:pt x="2658618" y="2282592"/>
                        <a:pt x="2659149" y="2276539"/>
                        <a:pt x="2660861" y="2270834"/>
                      </a:cubicBezTo>
                      <a:cubicBezTo>
                        <a:pt x="2663486" y="2262083"/>
                        <a:pt x="2669528" y="2244833"/>
                        <a:pt x="2669528" y="2244833"/>
                      </a:cubicBezTo>
                      <a:cubicBezTo>
                        <a:pt x="2670973" y="2213053"/>
                        <a:pt x="2671595" y="2181224"/>
                        <a:pt x="2673862" y="2149492"/>
                      </a:cubicBezTo>
                      <a:cubicBezTo>
                        <a:pt x="2674488" y="2140727"/>
                        <a:pt x="2676860" y="2132175"/>
                        <a:pt x="2678196" y="2123490"/>
                      </a:cubicBezTo>
                      <a:cubicBezTo>
                        <a:pt x="2679749" y="2113394"/>
                        <a:pt x="2680526" y="2103171"/>
                        <a:pt x="2682529" y="2093155"/>
                      </a:cubicBezTo>
                      <a:cubicBezTo>
                        <a:pt x="2683425" y="2088676"/>
                        <a:pt x="2685755" y="2084586"/>
                        <a:pt x="2686863" y="2080154"/>
                      </a:cubicBezTo>
                      <a:cubicBezTo>
                        <a:pt x="2688650" y="2073008"/>
                        <a:pt x="2689599" y="2065676"/>
                        <a:pt x="2691197" y="2058486"/>
                      </a:cubicBezTo>
                      <a:cubicBezTo>
                        <a:pt x="2696217" y="2035896"/>
                        <a:pt x="2696681" y="2042203"/>
                        <a:pt x="2699864" y="2015149"/>
                      </a:cubicBezTo>
                      <a:cubicBezTo>
                        <a:pt x="2710126" y="1927929"/>
                        <a:pt x="2698749" y="2000179"/>
                        <a:pt x="2708531" y="1941477"/>
                      </a:cubicBezTo>
                      <a:cubicBezTo>
                        <a:pt x="2707087" y="1869250"/>
                        <a:pt x="2706605" y="1796997"/>
                        <a:pt x="2704198" y="1724795"/>
                      </a:cubicBezTo>
                      <a:cubicBezTo>
                        <a:pt x="2703318" y="1698380"/>
                        <a:pt x="2699579" y="1671932"/>
                        <a:pt x="2691197" y="1646789"/>
                      </a:cubicBezTo>
                      <a:lnTo>
                        <a:pt x="2682529" y="1620787"/>
                      </a:lnTo>
                      <a:cubicBezTo>
                        <a:pt x="2681085" y="1612120"/>
                        <a:pt x="2680327" y="1603309"/>
                        <a:pt x="2678196" y="1594785"/>
                      </a:cubicBezTo>
                      <a:cubicBezTo>
                        <a:pt x="2678192" y="1594770"/>
                        <a:pt x="2660864" y="1542796"/>
                        <a:pt x="2660861" y="1542781"/>
                      </a:cubicBezTo>
                      <a:cubicBezTo>
                        <a:pt x="2651868" y="1488828"/>
                        <a:pt x="2661337" y="1537303"/>
                        <a:pt x="2652194" y="1503779"/>
                      </a:cubicBezTo>
                      <a:cubicBezTo>
                        <a:pt x="2649060" y="1492286"/>
                        <a:pt x="2646415" y="1480666"/>
                        <a:pt x="2643526" y="1469109"/>
                      </a:cubicBezTo>
                      <a:cubicBezTo>
                        <a:pt x="2642082" y="1463331"/>
                        <a:pt x="2643404" y="1455987"/>
                        <a:pt x="2639193" y="1451775"/>
                      </a:cubicBezTo>
                      <a:lnTo>
                        <a:pt x="2630526" y="1443107"/>
                      </a:lnTo>
                      <a:cubicBezTo>
                        <a:pt x="2627637" y="1428662"/>
                        <a:pt x="2628446" y="1412947"/>
                        <a:pt x="2621858" y="1399771"/>
                      </a:cubicBezTo>
                      <a:cubicBezTo>
                        <a:pt x="2618969" y="1393993"/>
                        <a:pt x="2615459" y="1388485"/>
                        <a:pt x="2613191" y="1382436"/>
                      </a:cubicBezTo>
                      <a:cubicBezTo>
                        <a:pt x="2611100" y="1376859"/>
                        <a:pt x="2611148" y="1370600"/>
                        <a:pt x="2608857" y="1365102"/>
                      </a:cubicBezTo>
                      <a:cubicBezTo>
                        <a:pt x="2603888" y="1353176"/>
                        <a:pt x="2595609" y="1342690"/>
                        <a:pt x="2591523" y="1330433"/>
                      </a:cubicBezTo>
                      <a:cubicBezTo>
                        <a:pt x="2581686" y="1300923"/>
                        <a:pt x="2594068" y="1337219"/>
                        <a:pt x="2578522" y="1295763"/>
                      </a:cubicBezTo>
                      <a:cubicBezTo>
                        <a:pt x="2576918" y="1291486"/>
                        <a:pt x="2576231" y="1286848"/>
                        <a:pt x="2574188" y="1282762"/>
                      </a:cubicBezTo>
                      <a:cubicBezTo>
                        <a:pt x="2570421" y="1275228"/>
                        <a:pt x="2564672" y="1268762"/>
                        <a:pt x="2561187" y="1261094"/>
                      </a:cubicBezTo>
                      <a:cubicBezTo>
                        <a:pt x="2557406" y="1252777"/>
                        <a:pt x="2555409" y="1243759"/>
                        <a:pt x="2552520" y="1235092"/>
                      </a:cubicBezTo>
                      <a:lnTo>
                        <a:pt x="2548186" y="1222091"/>
                      </a:lnTo>
                      <a:cubicBezTo>
                        <a:pt x="2546742" y="1217757"/>
                        <a:pt x="2547083" y="1212320"/>
                        <a:pt x="2543853" y="1209090"/>
                      </a:cubicBezTo>
                      <a:lnTo>
                        <a:pt x="2535185" y="1200423"/>
                      </a:lnTo>
                      <a:cubicBezTo>
                        <a:pt x="2533795" y="1194862"/>
                        <a:pt x="2529629" y="1176310"/>
                        <a:pt x="2526518" y="1170088"/>
                      </a:cubicBezTo>
                      <a:cubicBezTo>
                        <a:pt x="2521050" y="1159153"/>
                        <a:pt x="2517246" y="1156482"/>
                        <a:pt x="2509183" y="1148419"/>
                      </a:cubicBezTo>
                      <a:cubicBezTo>
                        <a:pt x="2507739" y="1144085"/>
                        <a:pt x="2506105" y="1139810"/>
                        <a:pt x="2504850" y="1135418"/>
                      </a:cubicBezTo>
                      <a:cubicBezTo>
                        <a:pt x="2503214" y="1129691"/>
                        <a:pt x="2502862" y="1123558"/>
                        <a:pt x="2500516" y="1118084"/>
                      </a:cubicBezTo>
                      <a:cubicBezTo>
                        <a:pt x="2498464" y="1113297"/>
                        <a:pt x="2494738" y="1109417"/>
                        <a:pt x="2491849" y="1105083"/>
                      </a:cubicBezTo>
                      <a:cubicBezTo>
                        <a:pt x="2479407" y="1055318"/>
                        <a:pt x="2496804" y="1116644"/>
                        <a:pt x="2478848" y="1074747"/>
                      </a:cubicBezTo>
                      <a:cubicBezTo>
                        <a:pt x="2462057" y="1035569"/>
                        <a:pt x="2487606" y="1077052"/>
                        <a:pt x="2465847" y="1044412"/>
                      </a:cubicBezTo>
                      <a:cubicBezTo>
                        <a:pt x="2463650" y="1035625"/>
                        <a:pt x="2460908" y="1022773"/>
                        <a:pt x="2457180" y="1014076"/>
                      </a:cubicBezTo>
                      <a:cubicBezTo>
                        <a:pt x="2454635" y="1008138"/>
                        <a:pt x="2451057" y="1002680"/>
                        <a:pt x="2448512" y="996742"/>
                      </a:cubicBezTo>
                      <a:cubicBezTo>
                        <a:pt x="2446713" y="992543"/>
                        <a:pt x="2446397" y="987734"/>
                        <a:pt x="2444179" y="983741"/>
                      </a:cubicBezTo>
                      <a:cubicBezTo>
                        <a:pt x="2439120" y="974635"/>
                        <a:pt x="2432622" y="966406"/>
                        <a:pt x="2426844" y="957739"/>
                      </a:cubicBezTo>
                      <a:cubicBezTo>
                        <a:pt x="2423955" y="953405"/>
                        <a:pt x="2419824" y="949679"/>
                        <a:pt x="2418177" y="944738"/>
                      </a:cubicBezTo>
                      <a:cubicBezTo>
                        <a:pt x="2416732" y="940404"/>
                        <a:pt x="2416062" y="935730"/>
                        <a:pt x="2413843" y="931737"/>
                      </a:cubicBezTo>
                      <a:cubicBezTo>
                        <a:pt x="2408784" y="922631"/>
                        <a:pt x="2401166" y="915052"/>
                        <a:pt x="2396508" y="905735"/>
                      </a:cubicBezTo>
                      <a:cubicBezTo>
                        <a:pt x="2377347" y="867411"/>
                        <a:pt x="2388310" y="880203"/>
                        <a:pt x="2370507" y="862398"/>
                      </a:cubicBezTo>
                      <a:cubicBezTo>
                        <a:pt x="2359613" y="829719"/>
                        <a:pt x="2374308" y="870000"/>
                        <a:pt x="2357506" y="836397"/>
                      </a:cubicBezTo>
                      <a:cubicBezTo>
                        <a:pt x="2355463" y="832311"/>
                        <a:pt x="2355215" y="827482"/>
                        <a:pt x="2353172" y="823396"/>
                      </a:cubicBezTo>
                      <a:cubicBezTo>
                        <a:pt x="2350843" y="818738"/>
                        <a:pt x="2346620" y="815154"/>
                        <a:pt x="2344505" y="810395"/>
                      </a:cubicBezTo>
                      <a:cubicBezTo>
                        <a:pt x="2340794" y="802046"/>
                        <a:pt x="2340905" y="791995"/>
                        <a:pt x="2335837" y="784393"/>
                      </a:cubicBezTo>
                      <a:cubicBezTo>
                        <a:pt x="2330059" y="775726"/>
                        <a:pt x="2321797" y="768273"/>
                        <a:pt x="2318503" y="758391"/>
                      </a:cubicBezTo>
                      <a:cubicBezTo>
                        <a:pt x="2313987" y="744844"/>
                        <a:pt x="2309606" y="727902"/>
                        <a:pt x="2296835" y="719388"/>
                      </a:cubicBezTo>
                      <a:cubicBezTo>
                        <a:pt x="2289879" y="714751"/>
                        <a:pt x="2280107" y="709464"/>
                        <a:pt x="2275166" y="702053"/>
                      </a:cubicBezTo>
                      <a:cubicBezTo>
                        <a:pt x="2271583" y="696678"/>
                        <a:pt x="2269923" y="690197"/>
                        <a:pt x="2266499" y="684719"/>
                      </a:cubicBezTo>
                      <a:cubicBezTo>
                        <a:pt x="2262671" y="678594"/>
                        <a:pt x="2257696" y="673262"/>
                        <a:pt x="2253498" y="667384"/>
                      </a:cubicBezTo>
                      <a:cubicBezTo>
                        <a:pt x="2250471" y="663146"/>
                        <a:pt x="2248085" y="658450"/>
                        <a:pt x="2244831" y="654383"/>
                      </a:cubicBezTo>
                      <a:cubicBezTo>
                        <a:pt x="2242279" y="651192"/>
                        <a:pt x="2238715" y="648907"/>
                        <a:pt x="2236163" y="645716"/>
                      </a:cubicBezTo>
                      <a:cubicBezTo>
                        <a:pt x="2232909" y="641649"/>
                        <a:pt x="2231563" y="635969"/>
                        <a:pt x="2227496" y="632715"/>
                      </a:cubicBezTo>
                      <a:cubicBezTo>
                        <a:pt x="2223929" y="629861"/>
                        <a:pt x="2218829" y="629826"/>
                        <a:pt x="2214495" y="628381"/>
                      </a:cubicBezTo>
                      <a:cubicBezTo>
                        <a:pt x="2195716" y="629826"/>
                        <a:pt x="2176762" y="629778"/>
                        <a:pt x="2158158" y="632715"/>
                      </a:cubicBezTo>
                      <a:cubicBezTo>
                        <a:pt x="2149134" y="634140"/>
                        <a:pt x="2132156" y="641382"/>
                        <a:pt x="2132156" y="641382"/>
                      </a:cubicBezTo>
                      <a:cubicBezTo>
                        <a:pt x="2123489" y="647160"/>
                        <a:pt x="2113520" y="651351"/>
                        <a:pt x="2106154" y="658717"/>
                      </a:cubicBezTo>
                      <a:cubicBezTo>
                        <a:pt x="2101820" y="663051"/>
                        <a:pt x="2098510" y="668742"/>
                        <a:pt x="2093153" y="671718"/>
                      </a:cubicBezTo>
                      <a:cubicBezTo>
                        <a:pt x="2085167" y="676155"/>
                        <a:pt x="2067151" y="680385"/>
                        <a:pt x="2067151" y="680385"/>
                      </a:cubicBezTo>
                      <a:cubicBezTo>
                        <a:pt x="2071485" y="683274"/>
                        <a:pt x="2075015" y="688196"/>
                        <a:pt x="2080152" y="689052"/>
                      </a:cubicBezTo>
                      <a:cubicBezTo>
                        <a:pt x="2088322" y="690414"/>
                        <a:pt x="2100494" y="678882"/>
                        <a:pt x="2106154" y="676052"/>
                      </a:cubicBezTo>
                      <a:cubicBezTo>
                        <a:pt x="2127510" y="665374"/>
                        <a:pt x="2111462" y="679607"/>
                        <a:pt x="2132156" y="663051"/>
                      </a:cubicBezTo>
                      <a:cubicBezTo>
                        <a:pt x="2146826" y="651315"/>
                        <a:pt x="2140896" y="645693"/>
                        <a:pt x="2166825" y="637049"/>
                      </a:cubicBezTo>
                      <a:lnTo>
                        <a:pt x="2192827" y="628381"/>
                      </a:lnTo>
                      <a:lnTo>
                        <a:pt x="2205828" y="624048"/>
                      </a:lnTo>
                      <a:cubicBezTo>
                        <a:pt x="2217689" y="616140"/>
                        <a:pt x="2221414" y="616064"/>
                        <a:pt x="2227496" y="602379"/>
                      </a:cubicBezTo>
                      <a:cubicBezTo>
                        <a:pt x="2239525" y="575313"/>
                        <a:pt x="2230117" y="581769"/>
                        <a:pt x="2244831" y="563377"/>
                      </a:cubicBezTo>
                      <a:cubicBezTo>
                        <a:pt x="2247383" y="560186"/>
                        <a:pt x="2249843" y="556536"/>
                        <a:pt x="2253498" y="554709"/>
                      </a:cubicBezTo>
                      <a:cubicBezTo>
                        <a:pt x="2258825" y="552045"/>
                        <a:pt x="2265055" y="551820"/>
                        <a:pt x="2270833" y="550376"/>
                      </a:cubicBezTo>
                      <a:cubicBezTo>
                        <a:pt x="2284754" y="536453"/>
                        <a:pt x="2276988" y="547193"/>
                        <a:pt x="2283834" y="524374"/>
                      </a:cubicBezTo>
                      <a:cubicBezTo>
                        <a:pt x="2292386" y="495867"/>
                        <a:pt x="2292679" y="503717"/>
                        <a:pt x="2296835" y="476704"/>
                      </a:cubicBezTo>
                      <a:cubicBezTo>
                        <a:pt x="2303836" y="431199"/>
                        <a:pt x="2296661" y="455555"/>
                        <a:pt x="2305502" y="429033"/>
                      </a:cubicBezTo>
                      <a:cubicBezTo>
                        <a:pt x="2304057" y="388586"/>
                        <a:pt x="2305067" y="347976"/>
                        <a:pt x="2301168" y="307691"/>
                      </a:cubicBezTo>
                      <a:cubicBezTo>
                        <a:pt x="2300666" y="302507"/>
                        <a:pt x="2294616" y="299449"/>
                        <a:pt x="2292501" y="294690"/>
                      </a:cubicBezTo>
                      <a:cubicBezTo>
                        <a:pt x="2288791" y="286341"/>
                        <a:pt x="2290295" y="275148"/>
                        <a:pt x="2283834" y="268688"/>
                      </a:cubicBezTo>
                      <a:cubicBezTo>
                        <a:pt x="2258624" y="243481"/>
                        <a:pt x="2293824" y="279810"/>
                        <a:pt x="2266499" y="247020"/>
                      </a:cubicBezTo>
                      <a:cubicBezTo>
                        <a:pt x="2242913" y="218717"/>
                        <a:pt x="2264856" y="249711"/>
                        <a:pt x="2236163" y="221018"/>
                      </a:cubicBezTo>
                      <a:cubicBezTo>
                        <a:pt x="2212550" y="197405"/>
                        <a:pt x="2234994" y="207628"/>
                        <a:pt x="2210162" y="199350"/>
                      </a:cubicBezTo>
                      <a:cubicBezTo>
                        <a:pt x="2190288" y="179478"/>
                        <a:pt x="2215644" y="203005"/>
                        <a:pt x="2184160" y="182015"/>
                      </a:cubicBezTo>
                      <a:cubicBezTo>
                        <a:pt x="2180760" y="179749"/>
                        <a:pt x="2178761" y="175799"/>
                        <a:pt x="2175492" y="173348"/>
                      </a:cubicBezTo>
                      <a:cubicBezTo>
                        <a:pt x="2167158" y="167098"/>
                        <a:pt x="2156855" y="163380"/>
                        <a:pt x="2149490" y="156014"/>
                      </a:cubicBezTo>
                      <a:cubicBezTo>
                        <a:pt x="2146601" y="153125"/>
                        <a:pt x="2144092" y="149798"/>
                        <a:pt x="2140823" y="147346"/>
                      </a:cubicBezTo>
                      <a:cubicBezTo>
                        <a:pt x="2132490" y="141096"/>
                        <a:pt x="2122186" y="137378"/>
                        <a:pt x="2114821" y="130012"/>
                      </a:cubicBezTo>
                      <a:cubicBezTo>
                        <a:pt x="2098788" y="113977"/>
                        <a:pt x="2109556" y="123613"/>
                        <a:pt x="2080152" y="104010"/>
                      </a:cubicBezTo>
                      <a:lnTo>
                        <a:pt x="2054150" y="86675"/>
                      </a:lnTo>
                      <a:cubicBezTo>
                        <a:pt x="2049816" y="83786"/>
                        <a:pt x="2046090" y="79655"/>
                        <a:pt x="2041149" y="78008"/>
                      </a:cubicBezTo>
                      <a:cubicBezTo>
                        <a:pt x="2036815" y="76563"/>
                        <a:pt x="2032234" y="75717"/>
                        <a:pt x="2028148" y="73674"/>
                      </a:cubicBezTo>
                      <a:cubicBezTo>
                        <a:pt x="1994544" y="56872"/>
                        <a:pt x="2034825" y="71567"/>
                        <a:pt x="2002146" y="60673"/>
                      </a:cubicBezTo>
                      <a:cubicBezTo>
                        <a:pt x="1977502" y="42190"/>
                        <a:pt x="1991665" y="49957"/>
                        <a:pt x="1958810" y="39005"/>
                      </a:cubicBezTo>
                      <a:lnTo>
                        <a:pt x="1945809" y="34671"/>
                      </a:lnTo>
                      <a:lnTo>
                        <a:pt x="1932808" y="30338"/>
                      </a:lnTo>
                      <a:cubicBezTo>
                        <a:pt x="1910183" y="15254"/>
                        <a:pt x="1929857" y="25987"/>
                        <a:pt x="1898139" y="17337"/>
                      </a:cubicBezTo>
                      <a:cubicBezTo>
                        <a:pt x="1840987" y="1751"/>
                        <a:pt x="1905174" y="14086"/>
                        <a:pt x="1841801" y="4336"/>
                      </a:cubicBezTo>
                      <a:cubicBezTo>
                        <a:pt x="1812089" y="-235"/>
                        <a:pt x="1824962" y="2"/>
                        <a:pt x="1811466" y="2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Ellipse 316"/>
                <p:cNvSpPr/>
                <p:nvPr/>
              </p:nvSpPr>
              <p:spPr>
                <a:xfrm>
                  <a:off x="5050630" y="4943475"/>
                  <a:ext cx="83279" cy="726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Ellipse 317"/>
                <p:cNvSpPr/>
                <p:nvPr/>
              </p:nvSpPr>
              <p:spPr>
                <a:xfrm>
                  <a:off x="5545121" y="4925564"/>
                  <a:ext cx="83279" cy="726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Ellipse 318"/>
                <p:cNvSpPr/>
                <p:nvPr/>
              </p:nvSpPr>
              <p:spPr>
                <a:xfrm>
                  <a:off x="5902348" y="4902531"/>
                  <a:ext cx="83279" cy="72676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4" name="Rectangle 313"/>
              <p:cNvSpPr/>
              <p:nvPr/>
            </p:nvSpPr>
            <p:spPr>
              <a:xfrm>
                <a:off x="8380947" y="3251746"/>
                <a:ext cx="124551" cy="962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5" name="Connecteur droit 314"/>
              <p:cNvCxnSpPr/>
              <p:nvPr/>
            </p:nvCxnSpPr>
            <p:spPr>
              <a:xfrm>
                <a:off x="8519285" y="3237924"/>
                <a:ext cx="0" cy="10853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2" name="Connecteur droit 311"/>
            <p:cNvCxnSpPr>
              <a:endCxn id="316" idx="508"/>
            </p:cNvCxnSpPr>
            <p:nvPr/>
          </p:nvCxnSpPr>
          <p:spPr>
            <a:xfrm>
              <a:off x="8684311" y="3375871"/>
              <a:ext cx="29038" cy="4003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906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20390</TotalTime>
  <Words>4095</Words>
  <Application>Microsoft Office PowerPoint</Application>
  <PresentationFormat>Grand écran</PresentationFormat>
  <Paragraphs>1473</Paragraphs>
  <Slides>73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73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Courier New</vt:lpstr>
      <vt:lpstr>Kunstler Script</vt:lpstr>
      <vt:lpstr>Lucida Handwriting</vt:lpstr>
      <vt:lpstr>Segoe Print</vt:lpstr>
      <vt:lpstr>Times New Roman</vt:lpstr>
      <vt:lpstr>Wingdings</vt:lpstr>
      <vt:lpstr>Thème Office</vt:lpstr>
      <vt:lpstr>Développement d’outils biostatistiques et bioinformatiques de prédiction et d’analyse des défauts de l’épissage : application aux gènes de prédisposition aux cancers du sein et de l’ovaire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LEMAN Raphael</dc:creator>
  <cp:lastModifiedBy>LEMAN Raphael</cp:lastModifiedBy>
  <cp:revision>526</cp:revision>
  <cp:lastPrinted>2019-12-03T12:33:29Z</cp:lastPrinted>
  <dcterms:created xsi:type="dcterms:W3CDTF">2019-10-15T12:54:48Z</dcterms:created>
  <dcterms:modified xsi:type="dcterms:W3CDTF">2019-12-11T16:32:37Z</dcterms:modified>
</cp:coreProperties>
</file>